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59"/>
  </p:notesMasterIdLst>
  <p:sldIdLst>
    <p:sldId id="256" r:id="rId2"/>
    <p:sldId id="303" r:id="rId3"/>
    <p:sldId id="329" r:id="rId4"/>
    <p:sldId id="330" r:id="rId5"/>
    <p:sldId id="332" r:id="rId6"/>
    <p:sldId id="333" r:id="rId7"/>
    <p:sldId id="304" r:id="rId8"/>
    <p:sldId id="305" r:id="rId9"/>
    <p:sldId id="306" r:id="rId10"/>
    <p:sldId id="307" r:id="rId11"/>
    <p:sldId id="308" r:id="rId12"/>
    <p:sldId id="309" r:id="rId13"/>
    <p:sldId id="310" r:id="rId14"/>
    <p:sldId id="311" r:id="rId15"/>
    <p:sldId id="312" r:id="rId16"/>
    <p:sldId id="313" r:id="rId17"/>
    <p:sldId id="314" r:id="rId18"/>
    <p:sldId id="315" r:id="rId19"/>
    <p:sldId id="316" r:id="rId20"/>
    <p:sldId id="317" r:id="rId21"/>
    <p:sldId id="318" r:id="rId22"/>
    <p:sldId id="319" r:id="rId23"/>
    <p:sldId id="320" r:id="rId24"/>
    <p:sldId id="438" r:id="rId25"/>
    <p:sldId id="439" r:id="rId26"/>
    <p:sldId id="440" r:id="rId27"/>
    <p:sldId id="441" r:id="rId28"/>
    <p:sldId id="442" r:id="rId29"/>
    <p:sldId id="486" r:id="rId30"/>
    <p:sldId id="471" r:id="rId31"/>
    <p:sldId id="472" r:id="rId32"/>
    <p:sldId id="473" r:id="rId33"/>
    <p:sldId id="474" r:id="rId34"/>
    <p:sldId id="475" r:id="rId35"/>
    <p:sldId id="476" r:id="rId36"/>
    <p:sldId id="477" r:id="rId37"/>
    <p:sldId id="478" r:id="rId38"/>
    <p:sldId id="479" r:id="rId39"/>
    <p:sldId id="480" r:id="rId40"/>
    <p:sldId id="481" r:id="rId41"/>
    <p:sldId id="482" r:id="rId42"/>
    <p:sldId id="483" r:id="rId43"/>
    <p:sldId id="484" r:id="rId44"/>
    <p:sldId id="485" r:id="rId45"/>
    <p:sldId id="437" r:id="rId46"/>
    <p:sldId id="334" r:id="rId47"/>
    <p:sldId id="335" r:id="rId48"/>
    <p:sldId id="336" r:id="rId49"/>
    <p:sldId id="456" r:id="rId50"/>
    <p:sldId id="457" r:id="rId51"/>
    <p:sldId id="449" r:id="rId52"/>
    <p:sldId id="450" r:id="rId53"/>
    <p:sldId id="458" r:id="rId54"/>
    <p:sldId id="451" r:id="rId55"/>
    <p:sldId id="452" r:id="rId56"/>
    <p:sldId id="453" r:id="rId57"/>
    <p:sldId id="454" r:id="rId58"/>
    <p:sldId id="443" r:id="rId59"/>
    <p:sldId id="345" r:id="rId60"/>
    <p:sldId id="346" r:id="rId61"/>
    <p:sldId id="347" r:id="rId62"/>
    <p:sldId id="459" r:id="rId63"/>
    <p:sldId id="348" r:id="rId64"/>
    <p:sldId id="349" r:id="rId65"/>
    <p:sldId id="350" r:id="rId66"/>
    <p:sldId id="444" r:id="rId67"/>
    <p:sldId id="337" r:id="rId68"/>
    <p:sldId id="343" r:id="rId69"/>
    <p:sldId id="344" r:id="rId70"/>
    <p:sldId id="461" r:id="rId71"/>
    <p:sldId id="462" r:id="rId72"/>
    <p:sldId id="463" r:id="rId73"/>
    <p:sldId id="464" r:id="rId74"/>
    <p:sldId id="465" r:id="rId75"/>
    <p:sldId id="351" r:id="rId76"/>
    <p:sldId id="352" r:id="rId77"/>
    <p:sldId id="466" r:id="rId78"/>
    <p:sldId id="445" r:id="rId79"/>
    <p:sldId id="353" r:id="rId80"/>
    <p:sldId id="354" r:id="rId81"/>
    <p:sldId id="355" r:id="rId82"/>
    <p:sldId id="356" r:id="rId83"/>
    <p:sldId id="357" r:id="rId84"/>
    <p:sldId id="358" r:id="rId85"/>
    <p:sldId id="359" r:id="rId86"/>
    <p:sldId id="362" r:id="rId87"/>
    <p:sldId id="467" r:id="rId88"/>
    <p:sldId id="446" r:id="rId89"/>
    <p:sldId id="363" r:id="rId90"/>
    <p:sldId id="364" r:id="rId91"/>
    <p:sldId id="365" r:id="rId92"/>
    <p:sldId id="366" r:id="rId93"/>
    <p:sldId id="468" r:id="rId94"/>
    <p:sldId id="447" r:id="rId95"/>
    <p:sldId id="367" r:id="rId96"/>
    <p:sldId id="368" r:id="rId97"/>
    <p:sldId id="369" r:id="rId98"/>
    <p:sldId id="370" r:id="rId99"/>
    <p:sldId id="371" r:id="rId100"/>
    <p:sldId id="372" r:id="rId101"/>
    <p:sldId id="373" r:id="rId102"/>
    <p:sldId id="374" r:id="rId103"/>
    <p:sldId id="375" r:id="rId104"/>
    <p:sldId id="379" r:id="rId105"/>
    <p:sldId id="380" r:id="rId106"/>
    <p:sldId id="381" r:id="rId107"/>
    <p:sldId id="382" r:id="rId108"/>
    <p:sldId id="469" r:id="rId109"/>
    <p:sldId id="383" r:id="rId110"/>
    <p:sldId id="384" r:id="rId111"/>
    <p:sldId id="385" r:id="rId112"/>
    <p:sldId id="386" r:id="rId113"/>
    <p:sldId id="387" r:id="rId114"/>
    <p:sldId id="388" r:id="rId115"/>
    <p:sldId id="389" r:id="rId116"/>
    <p:sldId id="470" r:id="rId117"/>
    <p:sldId id="390" r:id="rId118"/>
    <p:sldId id="392" r:id="rId119"/>
    <p:sldId id="395" r:id="rId120"/>
    <p:sldId id="396" r:id="rId121"/>
    <p:sldId id="397" r:id="rId122"/>
    <p:sldId id="398" r:id="rId123"/>
    <p:sldId id="399" r:id="rId124"/>
    <p:sldId id="400" r:id="rId125"/>
    <p:sldId id="401" r:id="rId126"/>
    <p:sldId id="402" r:id="rId127"/>
    <p:sldId id="403" r:id="rId128"/>
    <p:sldId id="404" r:id="rId129"/>
    <p:sldId id="405" r:id="rId130"/>
    <p:sldId id="406" r:id="rId131"/>
    <p:sldId id="407" r:id="rId132"/>
    <p:sldId id="408" r:id="rId133"/>
    <p:sldId id="409" r:id="rId134"/>
    <p:sldId id="410" r:id="rId135"/>
    <p:sldId id="411" r:id="rId136"/>
    <p:sldId id="412" r:id="rId137"/>
    <p:sldId id="413" r:id="rId138"/>
    <p:sldId id="414" r:id="rId139"/>
    <p:sldId id="415" r:id="rId140"/>
    <p:sldId id="416" r:id="rId141"/>
    <p:sldId id="418" r:id="rId142"/>
    <p:sldId id="419" r:id="rId143"/>
    <p:sldId id="420" r:id="rId144"/>
    <p:sldId id="421" r:id="rId145"/>
    <p:sldId id="422" r:id="rId146"/>
    <p:sldId id="423" r:id="rId147"/>
    <p:sldId id="424" r:id="rId148"/>
    <p:sldId id="425" r:id="rId149"/>
    <p:sldId id="426" r:id="rId150"/>
    <p:sldId id="427" r:id="rId151"/>
    <p:sldId id="428" r:id="rId152"/>
    <p:sldId id="429" r:id="rId153"/>
    <p:sldId id="430" r:id="rId154"/>
    <p:sldId id="431" r:id="rId155"/>
    <p:sldId id="432" r:id="rId156"/>
    <p:sldId id="433" r:id="rId157"/>
    <p:sldId id="434" r:id="rId158"/>
  </p:sldIdLst>
  <p:sldSz cx="9144000" cy="6858000" type="screen4x3"/>
  <p:notesSz cx="6858000" cy="9144000"/>
  <p:defaultTextStyle>
    <a:defPPr>
      <a:defRPr lang="de-DE"/>
    </a:defPPr>
    <a:lvl1pPr algn="l" rtl="0" fontAlgn="base">
      <a:spcBef>
        <a:spcPct val="20000"/>
      </a:spcBef>
      <a:spcAft>
        <a:spcPct val="0"/>
      </a:spcAft>
      <a:defRPr sz="3200" kern="1200">
        <a:solidFill>
          <a:srgbClr val="000040"/>
        </a:solidFill>
        <a:latin typeface="Futura Lt BT" pitchFamily="34" charset="0"/>
        <a:ea typeface="+mn-ea"/>
        <a:cs typeface="+mn-cs"/>
      </a:defRPr>
    </a:lvl1pPr>
    <a:lvl2pPr marL="457200" algn="l" rtl="0" fontAlgn="base">
      <a:spcBef>
        <a:spcPct val="20000"/>
      </a:spcBef>
      <a:spcAft>
        <a:spcPct val="0"/>
      </a:spcAft>
      <a:defRPr sz="3200" kern="1200">
        <a:solidFill>
          <a:srgbClr val="000040"/>
        </a:solidFill>
        <a:latin typeface="Futura Lt BT" pitchFamily="34" charset="0"/>
        <a:ea typeface="+mn-ea"/>
        <a:cs typeface="+mn-cs"/>
      </a:defRPr>
    </a:lvl2pPr>
    <a:lvl3pPr marL="914400" algn="l" rtl="0" fontAlgn="base">
      <a:spcBef>
        <a:spcPct val="20000"/>
      </a:spcBef>
      <a:spcAft>
        <a:spcPct val="0"/>
      </a:spcAft>
      <a:defRPr sz="3200" kern="1200">
        <a:solidFill>
          <a:srgbClr val="000040"/>
        </a:solidFill>
        <a:latin typeface="Futura Lt BT" pitchFamily="34" charset="0"/>
        <a:ea typeface="+mn-ea"/>
        <a:cs typeface="+mn-cs"/>
      </a:defRPr>
    </a:lvl3pPr>
    <a:lvl4pPr marL="1371600" algn="l" rtl="0" fontAlgn="base">
      <a:spcBef>
        <a:spcPct val="20000"/>
      </a:spcBef>
      <a:spcAft>
        <a:spcPct val="0"/>
      </a:spcAft>
      <a:defRPr sz="3200" kern="1200">
        <a:solidFill>
          <a:srgbClr val="000040"/>
        </a:solidFill>
        <a:latin typeface="Futura Lt BT" pitchFamily="34" charset="0"/>
        <a:ea typeface="+mn-ea"/>
        <a:cs typeface="+mn-cs"/>
      </a:defRPr>
    </a:lvl4pPr>
    <a:lvl5pPr marL="1828800" algn="l" rtl="0" fontAlgn="base">
      <a:spcBef>
        <a:spcPct val="20000"/>
      </a:spcBef>
      <a:spcAft>
        <a:spcPct val="0"/>
      </a:spcAft>
      <a:defRPr sz="3200" kern="1200">
        <a:solidFill>
          <a:srgbClr val="000040"/>
        </a:solidFill>
        <a:latin typeface="Futura Lt BT" pitchFamily="34" charset="0"/>
        <a:ea typeface="+mn-ea"/>
        <a:cs typeface="+mn-cs"/>
      </a:defRPr>
    </a:lvl5pPr>
    <a:lvl6pPr marL="2286000" algn="l" defTabSz="914400" rtl="0" eaLnBrk="1" latinLnBrk="0" hangingPunct="1">
      <a:defRPr sz="3200" kern="1200">
        <a:solidFill>
          <a:srgbClr val="000040"/>
        </a:solidFill>
        <a:latin typeface="Futura Lt BT" pitchFamily="34" charset="0"/>
        <a:ea typeface="+mn-ea"/>
        <a:cs typeface="+mn-cs"/>
      </a:defRPr>
    </a:lvl6pPr>
    <a:lvl7pPr marL="2743200" algn="l" defTabSz="914400" rtl="0" eaLnBrk="1" latinLnBrk="0" hangingPunct="1">
      <a:defRPr sz="3200" kern="1200">
        <a:solidFill>
          <a:srgbClr val="000040"/>
        </a:solidFill>
        <a:latin typeface="Futura Lt BT" pitchFamily="34" charset="0"/>
        <a:ea typeface="+mn-ea"/>
        <a:cs typeface="+mn-cs"/>
      </a:defRPr>
    </a:lvl7pPr>
    <a:lvl8pPr marL="3200400" algn="l" defTabSz="914400" rtl="0" eaLnBrk="1" latinLnBrk="0" hangingPunct="1">
      <a:defRPr sz="3200" kern="1200">
        <a:solidFill>
          <a:srgbClr val="000040"/>
        </a:solidFill>
        <a:latin typeface="Futura Lt BT" pitchFamily="34" charset="0"/>
        <a:ea typeface="+mn-ea"/>
        <a:cs typeface="+mn-cs"/>
      </a:defRPr>
    </a:lvl8pPr>
    <a:lvl9pPr marL="3657600" algn="l" defTabSz="914400" rtl="0" eaLnBrk="1" latinLnBrk="0" hangingPunct="1">
      <a:defRPr sz="3200" kern="1200">
        <a:solidFill>
          <a:srgbClr val="000040"/>
        </a:solidFill>
        <a:latin typeface="Futura Lt BT"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9900"/>
    <a:srgbClr val="009900"/>
    <a:srgbClr val="85623F"/>
    <a:srgbClr val="858341"/>
    <a:srgbClr val="666633"/>
    <a:srgbClr val="808000"/>
    <a:srgbClr val="996633"/>
    <a:srgbClr val="CC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24" autoAdjust="0"/>
    <p:restoredTop sz="99820" autoAdjust="0"/>
  </p:normalViewPr>
  <p:slideViewPr>
    <p:cSldViewPr snapToGrid="0">
      <p:cViewPr varScale="1">
        <p:scale>
          <a:sx n="79" d="100"/>
          <a:sy n="79" d="100"/>
        </p:scale>
        <p:origin x="-103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7" d="100"/>
          <a:sy n="57" d="100"/>
        </p:scale>
        <p:origin x="-1788" y="-96"/>
      </p:cViewPr>
      <p:guideLst>
        <p:guide orient="horz" pos="2880"/>
        <p:guide pos="2160"/>
      </p:guideLst>
    </p:cSldViewPr>
  </p:notesViewPr>
  <p:gridSpacing cx="73737788" cy="7373778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43.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92.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5.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97.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10.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15.png"/></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image" Target="../media/image221.png"/></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image" Target="../media/image234.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15.png"/></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image" Target="../media/image215.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image" Target="../media/image48.png"/><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image" Target="../media/image215.png"/></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image" Target="../media/image245.png"/><Relationship Id="rId5" Type="http://schemas.openxmlformats.org/officeDocument/2006/relationships/image" Target="../media/image249.png"/><Relationship Id="rId4" Type="http://schemas.openxmlformats.org/officeDocument/2006/relationships/image" Target="../media/image248.png"/></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image" Target="../media/image25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1.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image" Target="../media/image177.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image" Target="../media/image183.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image" Target="../media/image185.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a:solidFill>
                  <a:schemeClr val="tx1"/>
                </a:solidFill>
                <a:latin typeface="Arial" charset="0"/>
              </a:defRPr>
            </a:lvl1pPr>
          </a:lstStyle>
          <a:p>
            <a:endParaRPr lang="de-DE"/>
          </a:p>
        </p:txBody>
      </p:sp>
      <p:sp>
        <p:nvSpPr>
          <p:cNvPr id="286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solidFill>
                  <a:schemeClr val="tx1"/>
                </a:solidFill>
                <a:latin typeface="Arial" charset="0"/>
              </a:defRPr>
            </a:lvl1pPr>
          </a:lstStyle>
          <a:p>
            <a:endParaRPr lang="de-DE"/>
          </a:p>
        </p:txBody>
      </p:sp>
      <p:sp>
        <p:nvSpPr>
          <p:cNvPr id="286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86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286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a:solidFill>
                  <a:schemeClr val="tx1"/>
                </a:solidFill>
                <a:latin typeface="Arial" charset="0"/>
              </a:defRPr>
            </a:lvl1pPr>
          </a:lstStyle>
          <a:p>
            <a:endParaRPr lang="de-DE"/>
          </a:p>
        </p:txBody>
      </p:sp>
      <p:sp>
        <p:nvSpPr>
          <p:cNvPr id="286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solidFill>
                  <a:schemeClr val="tx1"/>
                </a:solidFill>
                <a:latin typeface="Arial" charset="0"/>
              </a:defRPr>
            </a:lvl1pPr>
          </a:lstStyle>
          <a:p>
            <a:fld id="{75F7D82D-BD1B-4528-9B84-B18442A28089}" type="slidenum">
              <a:rPr lang="de-DE"/>
              <a:pPr/>
              <a:t>‹Nr.›</a:t>
            </a:fld>
            <a:endParaRPr lang="de-D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825902-29FD-45C7-94B0-C2F1DD8D8DC8}" type="slidenum">
              <a:rPr lang="de-DE"/>
              <a:pPr/>
              <a:t>150</a:t>
            </a:fld>
            <a:endParaRPr lang="de-DE"/>
          </a:p>
        </p:txBody>
      </p:sp>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p:txBody>
          <a:bodyPr/>
          <a:lstStyle/>
          <a:p>
            <a:r>
              <a:rPr lang="en-US"/>
              <a:t>There are several challenges one has to address in such a project. We would like interactive control over viewing and lighting conditions. The animation has to look smooth, that is, to have frame to frame coherence. We also don’t want any visible discontinuities in the image.</a:t>
            </a:r>
          </a:p>
          <a:p>
            <a:r>
              <a:rPr lang="en-US"/>
              <a:t>Finally, we would like our system to offer some degree of artistic freedom, allowing different stroke styles.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6764CE-11B0-4AE5-8234-CCEA6FED9B4C}" type="slidenum">
              <a:rPr lang="de-DE"/>
              <a:pPr/>
              <a:t>151</a:t>
            </a:fld>
            <a:endParaRPr lang="de-DE"/>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r>
              <a:rPr lang="en-US"/>
              <a:t>Here is an overview of our approach.</a:t>
            </a:r>
          </a:p>
          <a:p>
            <a:r>
              <a:rPr lang="en-US"/>
              <a:t>The main idea is to leverage the texturing power of recent graphics hardware, and to bundle strokes together in textures, rather than draw them as individual primitives.</a:t>
            </a:r>
          </a:p>
          <a:p>
            <a:r>
              <a:rPr lang="en-US"/>
              <a:t> We start with a bitmap of a stroke that an artist draws, or that we import from a drawing package. As a preprocess, we create a set of textures using several instances of our example stroke.</a:t>
            </a:r>
          </a:p>
          <a:p>
            <a:r>
              <a:rPr lang="en-US"/>
              <a:t> At runtime, we select and blend a subset of these texture images, applying them to the mesh surface.</a:t>
            </a:r>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8A47FD-A1EB-4688-BA55-EC67E6325538}" type="slidenum">
              <a:rPr lang="de-DE"/>
              <a:pPr/>
              <a:t>153</a:t>
            </a:fld>
            <a:endParaRPr lang="de-DE"/>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p:txBody>
          <a:bodyPr/>
          <a:lstStyle/>
          <a:p>
            <a:r>
              <a:rPr lang="en-US"/>
              <a:t>Combining the 2 approaches, we produce Tonal Art Maps, a collection of stroke textures parameterized by both tone and resolution. When rendering a 3D object we will blend some of these textures, so we need to design them with a very high degree of coherence, in order to avoid blending artifacts.</a:t>
            </a:r>
          </a:p>
          <a:p>
            <a:r>
              <a:rPr lang="en-US"/>
              <a:t>Specifically, we impose a stroke nesting property: all the strokes in one image appear in all the finer resolution images, and all the darker tone images. By transitive closure, they appear in ann the images to the right or down, in the Tonal Art Map array.</a:t>
            </a:r>
          </a:p>
          <a:p>
            <a:r>
              <a:rPr lang="en-US"/>
              <a:t>[Demo] You can see that as the square gets darker, all the strokes persist, and a few others are gradually blended in. The same thing happens as we zoom in.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947D1F-B6FD-477D-BAAD-B0C5F3B5D7A3}" type="slidenum">
              <a:rPr lang="de-DE"/>
              <a:pPr/>
              <a:t>154</a:t>
            </a:fld>
            <a:endParaRPr 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r>
              <a:rPr lang="en-US"/>
              <a:t>Combining the 2 approaches, we produce Tonal Art Maps, a collection of stroke textures parameterized by both tone and resolution. When rendering a 3D object we will blend some of these textures, so we need to design them with a very high degree of coherence, in order to avoid blending artifacts.</a:t>
            </a:r>
          </a:p>
          <a:p>
            <a:r>
              <a:rPr lang="en-US"/>
              <a:t>Specifically, we impose a stroke nesting property: all the strokes in one image appear in all the finer resolution images, and all the darker tone images. By transitive closure, they appear in ann the images to the right or down, in the Tonal Art Map array.</a:t>
            </a:r>
          </a:p>
          <a:p>
            <a:r>
              <a:rPr lang="en-US"/>
              <a:t>[Demo] You can see that as the square gets darker, all the strokes persist, and a few others are gradually blended in. The same thing happens as we zoom in.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1A0A3C-E38C-4DCF-96C2-F46ACADC93D2}" type="slidenum">
              <a:rPr lang="de-DE"/>
              <a:pPr/>
              <a:t>155</a:t>
            </a:fld>
            <a:endParaRPr lang="de-DE"/>
          </a:p>
        </p:txBody>
      </p:sp>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p:txBody>
          <a:bodyPr/>
          <a:lstStyle/>
          <a:p>
            <a:r>
              <a:rPr lang="en-US"/>
              <a:t>Combining the 2 approaches, we produce Tonal Art Maps, a collection of stroke textures parameterized by both tone and resolution. When rendering a 3D object we will blend some of these textures, so we need to design them with a very high degree of coherence, in order to avoid blending artifacts.</a:t>
            </a:r>
          </a:p>
          <a:p>
            <a:r>
              <a:rPr lang="en-US"/>
              <a:t>Specifically, we impose a stroke nesting property: all the strokes in one image appear in all the finer resolution images, and all the darker tone images. By transitive closure, they appear in ann the images to the right or down, in the Tonal Art Map array.</a:t>
            </a:r>
          </a:p>
          <a:p>
            <a:r>
              <a:rPr lang="en-US"/>
              <a:t>[Demo] You can see that as the square gets darker, all the strokes persist, and a few others are gradually blended in. The same thing happens as we zoom in.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4ADEDE-B291-4765-8745-EB9D7697961E}" type="slidenum">
              <a:rPr lang="de-DE"/>
              <a:pPr/>
              <a:t>156</a:t>
            </a:fld>
            <a:endParaRPr lang="de-DE"/>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p:txBody>
          <a:bodyPr/>
          <a:lstStyle/>
          <a:p>
            <a:r>
              <a:rPr lang="en-US"/>
              <a:t>Specifically, we impose a stroke nesting property: all the strokes in one image appear in all the darker and finer resolution images.</a:t>
            </a:r>
          </a:p>
          <a:p>
            <a:r>
              <a:rPr lang="en-US"/>
              <a:t>Here is an example: [demo: square – change lighting, going from light to dark): as the tone gets darker, we keep the strokes that we have and gradually fade in an additional number of strokes.</a:t>
            </a:r>
          </a:p>
          <a:p>
            <a:r>
              <a:rPr lang="en-US"/>
              <a:t>[zoom out quickly, then zoom in slowly, going back and forth around the mipmap level transition zones]: this also happens when we zoom in and out: many strokes persist while a few are being faded in or out.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553163-8EDF-4CD6-9646-213958C10444}" type="slidenum">
              <a:rPr lang="de-DE"/>
              <a:pPr/>
              <a:t>157</a:t>
            </a:fld>
            <a:endParaRPr lang="de-DE"/>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r>
              <a:rPr lang="en-US"/>
              <a:t>To achieve an even distribution of strokes, we choose each stroke that we place from a large pool of candidate strokes. We measure the fitness of each candidate as the uniformity of all the images in which it is placed, combined with the progress towards the desired tone.</a:t>
            </a:r>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3087" name="Rectangle 15"/>
          <p:cNvSpPr>
            <a:spLocks noChangeArrowheads="1"/>
          </p:cNvSpPr>
          <p:nvPr userDrawn="1"/>
        </p:nvSpPr>
        <p:spPr bwMode="auto">
          <a:xfrm>
            <a:off x="0" y="5689600"/>
            <a:ext cx="1360488" cy="1168400"/>
          </a:xfrm>
          <a:prstGeom prst="rect">
            <a:avLst/>
          </a:prstGeom>
          <a:solidFill>
            <a:schemeClr val="bg1"/>
          </a:solidFill>
          <a:ln w="9525">
            <a:noFill/>
            <a:miter lim="800000"/>
            <a:headEnd/>
            <a:tailEnd/>
          </a:ln>
          <a:effectLst/>
        </p:spPr>
        <p:txBody>
          <a:bodyPr wrap="none" anchor="ctr">
            <a:spAutoFit/>
          </a:bodyPr>
          <a:lstStyle/>
          <a:p>
            <a:endParaRPr lang="de-DE"/>
          </a:p>
        </p:txBody>
      </p:sp>
      <p:sp>
        <p:nvSpPr>
          <p:cNvPr id="3075" name="Rectangle 3"/>
          <p:cNvSpPr>
            <a:spLocks noGrp="1" noChangeArrowheads="1"/>
          </p:cNvSpPr>
          <p:nvPr>
            <p:ph type="ctrTitle"/>
          </p:nvPr>
        </p:nvSpPr>
        <p:spPr>
          <a:xfrm>
            <a:off x="754063" y="579438"/>
            <a:ext cx="7620000" cy="1470025"/>
          </a:xfrm>
        </p:spPr>
        <p:txBody>
          <a:bodyPr/>
          <a:lstStyle>
            <a:lvl1pPr>
              <a:defRPr b="1" cap="none" spc="0">
                <a:ln w="12700">
                  <a:solidFill>
                    <a:srgbClr val="FF9900"/>
                  </a:solidFill>
                  <a:prstDash val="solid"/>
                </a:ln>
                <a:solidFill>
                  <a:srgbClr val="FFC000"/>
                </a:solidFill>
                <a:effectLst>
                  <a:outerShdw blurRad="41275" dist="20320" dir="1800000" algn="tl" rotWithShape="0">
                    <a:srgbClr val="000000">
                      <a:alpha val="40000"/>
                    </a:srgbClr>
                  </a:outerShdw>
                </a:effectLst>
              </a:defRPr>
            </a:lvl1pPr>
          </a:lstStyle>
          <a:p>
            <a:r>
              <a:rPr lang="de-DE" dirty="0"/>
              <a:t>Titelmasterformat durch Klicken bearbeiten</a:t>
            </a:r>
          </a:p>
        </p:txBody>
      </p:sp>
      <p:sp>
        <p:nvSpPr>
          <p:cNvPr id="3076" name="Rectangle 4"/>
          <p:cNvSpPr>
            <a:spLocks noGrp="1" noChangeArrowheads="1"/>
          </p:cNvSpPr>
          <p:nvPr>
            <p:ph type="subTitle" idx="1"/>
          </p:nvPr>
        </p:nvSpPr>
        <p:spPr>
          <a:xfrm>
            <a:off x="754063" y="2054225"/>
            <a:ext cx="7621587" cy="1752600"/>
          </a:xfrm>
        </p:spPr>
        <p:txBody>
          <a:bodyPr/>
          <a:lstStyle>
            <a:lvl1pPr marL="0" indent="0">
              <a:buFont typeface="Wingdings" pitchFamily="2" charset="2"/>
              <a:buNone/>
              <a:defRPr sz="2800" b="1"/>
            </a:lvl1pPr>
          </a:lstStyle>
          <a:p>
            <a:r>
              <a:rPr lang="de-DE"/>
              <a:t>Formatvorlage des Untertitelmasters durch Klicken bearbeiten</a:t>
            </a:r>
          </a:p>
        </p:txBody>
      </p:sp>
      <p:sp>
        <p:nvSpPr>
          <p:cNvPr id="3082" name="Text Box 10"/>
          <p:cNvSpPr txBox="1">
            <a:spLocks noChangeArrowheads="1"/>
          </p:cNvSpPr>
          <p:nvPr userDrawn="1"/>
        </p:nvSpPr>
        <p:spPr bwMode="auto">
          <a:xfrm>
            <a:off x="692150" y="5473700"/>
            <a:ext cx="6985000" cy="762000"/>
          </a:xfrm>
          <a:prstGeom prst="rect">
            <a:avLst/>
          </a:prstGeom>
          <a:noFill/>
          <a:ln w="9525">
            <a:noFill/>
            <a:miter lim="800000"/>
            <a:headEnd/>
            <a:tailEnd/>
          </a:ln>
          <a:effectLst/>
        </p:spPr>
        <p:txBody>
          <a:bodyPr>
            <a:spAutoFit/>
          </a:bodyPr>
          <a:lstStyle/>
          <a:p>
            <a:pPr algn="r">
              <a:spcBef>
                <a:spcPct val="50000"/>
              </a:spcBef>
            </a:pPr>
            <a:r>
              <a:rPr lang="en-GB" sz="2200"/>
              <a:t>computergraphik und multimedia systeme </a:t>
            </a:r>
            <a:br>
              <a:rPr lang="en-GB" sz="2200"/>
            </a:br>
            <a:r>
              <a:rPr lang="en-GB" sz="2200"/>
              <a:t>universität siegen</a:t>
            </a:r>
          </a:p>
        </p:txBody>
      </p:sp>
      <p:sp>
        <p:nvSpPr>
          <p:cNvPr id="3086" name="Rectangle 14"/>
          <p:cNvSpPr>
            <a:spLocks noChangeArrowheads="1"/>
          </p:cNvSpPr>
          <p:nvPr userDrawn="1"/>
        </p:nvSpPr>
        <p:spPr bwMode="auto">
          <a:xfrm>
            <a:off x="506413" y="434975"/>
            <a:ext cx="8115300" cy="5959475"/>
          </a:xfrm>
          <a:prstGeom prst="rect">
            <a:avLst/>
          </a:prstGeom>
          <a:noFill/>
          <a:ln w="9525">
            <a:solidFill>
              <a:schemeClr val="tx1"/>
            </a:solidFill>
            <a:miter lim="800000"/>
            <a:headEnd/>
            <a:tailEnd/>
          </a:ln>
          <a:effectLst/>
        </p:spPr>
        <p:txBody>
          <a:bodyPr anchor="ctr">
            <a:spAutoFit/>
          </a:bodyPr>
          <a:lstStyle/>
          <a:p>
            <a:endParaRPr lang="de-DE"/>
          </a:p>
        </p:txBody>
      </p:sp>
      <p:pic>
        <p:nvPicPr>
          <p:cNvPr id="3090" name="Picture 18" descr="USiegenLogo"/>
          <p:cNvPicPr>
            <a:picLocks noChangeAspect="1" noChangeArrowheads="1"/>
          </p:cNvPicPr>
          <p:nvPr userDrawn="1"/>
        </p:nvPicPr>
        <p:blipFill>
          <a:blip r:embed="rId2"/>
          <a:srcRect/>
          <a:stretch>
            <a:fillRect/>
          </a:stretch>
        </p:blipFill>
        <p:spPr bwMode="auto">
          <a:xfrm>
            <a:off x="7734300" y="5365750"/>
            <a:ext cx="723900" cy="825500"/>
          </a:xfrm>
          <a:prstGeom prst="rect">
            <a:avLst/>
          </a:prstGeom>
          <a:noFill/>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6483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6483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633412"/>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581025" y="1176338"/>
            <a:ext cx="3914775" cy="47466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176338"/>
            <a:ext cx="3914775" cy="47466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el und Text über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633412"/>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581025" y="1176338"/>
            <a:ext cx="7981950" cy="229711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81025" y="3625850"/>
            <a:ext cx="7981950" cy="229711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6483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noFill/>
          <a:ln>
            <a:noFill/>
          </a:ln>
          <a:effectLst>
            <a:outerShdw blurRad="50800" dist="38100" dir="2700000" algn="tl" rotWithShape="0">
              <a:prstClr val="black">
                <a:alpha val="40000"/>
              </a:prstClr>
            </a:outerShdw>
          </a:effectLst>
        </p:spPr>
        <p:txBody>
          <a:bodyPr/>
          <a:lstStyle>
            <a:lvl1pPr>
              <a:defRPr b="1" cap="none" spc="0">
                <a:ln w="12700">
                  <a:solidFill>
                    <a:srgbClr val="FF9900"/>
                  </a:solidFill>
                  <a:prstDash val="solid"/>
                </a:ln>
                <a:solidFill>
                  <a:srgbClr val="FFC000"/>
                </a:solidFill>
                <a:effectLst>
                  <a:outerShdw blurRad="41275" dist="20320" dir="1800000" algn="tl" rotWithShape="0">
                    <a:srgbClr val="000000">
                      <a:alpha val="40000"/>
                    </a:srgbClr>
                  </a:outerShdw>
                </a:effectLst>
              </a:defRPr>
            </a:lvl1p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581025" y="1176338"/>
            <a:ext cx="3914775" cy="4746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176338"/>
            <a:ext cx="3914775" cy="4746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633412"/>
          </a:xfrm>
          <a:prstGeom prst="rect">
            <a:avLst/>
          </a:prstGeom>
          <a:noFill/>
          <a:ln w="9525">
            <a:noFill/>
            <a:miter lim="800000"/>
            <a:headEnd/>
            <a:tailEnd/>
          </a:ln>
          <a:effectLst>
            <a:outerShdw dist="17961" dir="2700000" algn="ctr" rotWithShape="0">
              <a:schemeClr val="tx2"/>
            </a:outerShdw>
          </a:effectLst>
        </p:spPr>
        <p:txBody>
          <a:bodyPr vert="horz" wrap="square" lIns="91440" tIns="45720" rIns="91440" bIns="45720" numCol="1" anchor="ctr" anchorCtr="0" compatLnSpc="1">
            <a:prstTxWarp prst="textNoShape">
              <a:avLst/>
            </a:prstTxWarp>
          </a:bodyPr>
          <a:lstStyle/>
          <a:p>
            <a:pPr lvl="0"/>
            <a:r>
              <a:rPr lang="de-DE" dirty="0" smtClean="0"/>
              <a:t>Titelmasterformat</a:t>
            </a:r>
          </a:p>
        </p:txBody>
      </p:sp>
      <p:sp>
        <p:nvSpPr>
          <p:cNvPr id="1027" name="Rectangle 3"/>
          <p:cNvSpPr>
            <a:spLocks noGrp="1" noChangeArrowheads="1"/>
          </p:cNvSpPr>
          <p:nvPr>
            <p:ph type="body" idx="1"/>
          </p:nvPr>
        </p:nvSpPr>
        <p:spPr bwMode="auto">
          <a:xfrm>
            <a:off x="581025" y="1176338"/>
            <a:ext cx="7981950" cy="47466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 Textmasterformate durch Klicken bearbeiten</a:t>
            </a:r>
          </a:p>
          <a:p>
            <a:pPr lvl="1"/>
            <a:r>
              <a:rPr lang="de-DE" smtClean="0"/>
              <a:t> Zweite Ebene</a:t>
            </a:r>
          </a:p>
          <a:p>
            <a:pPr lvl="2"/>
            <a:r>
              <a:rPr lang="de-DE" smtClean="0"/>
              <a:t> Dritte Ebene</a:t>
            </a:r>
          </a:p>
          <a:p>
            <a:pPr lvl="3"/>
            <a:r>
              <a:rPr lang="de-DE" smtClean="0"/>
              <a:t> Vierte Ebene</a:t>
            </a:r>
          </a:p>
          <a:p>
            <a:pPr lvl="4"/>
            <a:r>
              <a:rPr lang="de-DE" smtClean="0"/>
              <a:t> Fünfte Ebene</a:t>
            </a:r>
          </a:p>
        </p:txBody>
      </p:sp>
      <p:sp>
        <p:nvSpPr>
          <p:cNvPr id="1033" name="Text Box 9"/>
          <p:cNvSpPr txBox="1">
            <a:spLocks noChangeArrowheads="1"/>
          </p:cNvSpPr>
          <p:nvPr userDrawn="1"/>
        </p:nvSpPr>
        <p:spPr bwMode="auto">
          <a:xfrm>
            <a:off x="-76200" y="6372225"/>
            <a:ext cx="8791575" cy="350838"/>
          </a:xfrm>
          <a:prstGeom prst="rect">
            <a:avLst/>
          </a:prstGeom>
          <a:noFill/>
          <a:ln w="9525">
            <a:noFill/>
            <a:miter lim="800000"/>
            <a:headEnd/>
            <a:tailEnd/>
          </a:ln>
          <a:effectLst/>
        </p:spPr>
        <p:txBody>
          <a:bodyPr>
            <a:spAutoFit/>
          </a:bodyPr>
          <a:lstStyle/>
          <a:p>
            <a:pPr algn="r">
              <a:spcBef>
                <a:spcPct val="50000"/>
              </a:spcBef>
            </a:pPr>
            <a:r>
              <a:rPr lang="en-GB" sz="1700">
                <a:solidFill>
                  <a:schemeClr val="tx1"/>
                </a:solidFill>
              </a:rPr>
              <a:t>christof rezk-salama, computergraphik und multimediasysteme, universität siegen</a:t>
            </a:r>
          </a:p>
        </p:txBody>
      </p:sp>
      <p:sp>
        <p:nvSpPr>
          <p:cNvPr id="1034" name="Rectangle 10"/>
          <p:cNvSpPr>
            <a:spLocks noChangeArrowheads="1"/>
          </p:cNvSpPr>
          <p:nvPr/>
        </p:nvSpPr>
        <p:spPr bwMode="auto">
          <a:xfrm>
            <a:off x="8145463" y="273050"/>
            <a:ext cx="534987" cy="476250"/>
          </a:xfrm>
          <a:prstGeom prst="rect">
            <a:avLst/>
          </a:prstGeom>
          <a:noFill/>
          <a:ln w="9525">
            <a:noFill/>
            <a:miter lim="800000"/>
            <a:headEnd/>
            <a:tailEnd/>
          </a:ln>
          <a:effectLst/>
        </p:spPr>
        <p:txBody>
          <a:bodyPr/>
          <a:lstStyle/>
          <a:p>
            <a:pPr algn="r">
              <a:spcBef>
                <a:spcPct val="0"/>
              </a:spcBef>
            </a:pPr>
            <a:fld id="{93741A01-0652-4C79-9DF5-7FC21136F451}" type="slidenum">
              <a:rPr lang="de-DE" sz="1400">
                <a:solidFill>
                  <a:schemeClr val="tx1"/>
                </a:solidFill>
                <a:latin typeface="Arial" charset="0"/>
              </a:rPr>
              <a:pPr algn="r">
                <a:spcBef>
                  <a:spcPct val="0"/>
                </a:spcBef>
              </a:pPr>
              <a:t>‹Nr.›</a:t>
            </a:fld>
            <a:endParaRPr lang="de-DE" sz="1400">
              <a:solidFill>
                <a:schemeClr val="tx1"/>
              </a:solidFill>
              <a:latin typeface="Arial" charset="0"/>
            </a:endParaRPr>
          </a:p>
        </p:txBody>
      </p:sp>
      <p:sp>
        <p:nvSpPr>
          <p:cNvPr id="1036" name="Rectangle 12"/>
          <p:cNvSpPr>
            <a:spLocks noChangeArrowheads="1"/>
          </p:cNvSpPr>
          <p:nvPr userDrawn="1"/>
        </p:nvSpPr>
        <p:spPr bwMode="auto">
          <a:xfrm>
            <a:off x="468313" y="1044575"/>
            <a:ext cx="8143875" cy="5349875"/>
          </a:xfrm>
          <a:prstGeom prst="rect">
            <a:avLst/>
          </a:prstGeom>
          <a:noFill/>
          <a:ln w="9525">
            <a:solidFill>
              <a:schemeClr val="tx1"/>
            </a:solidFill>
            <a:miter lim="800000"/>
            <a:headEnd/>
            <a:tailEnd/>
          </a:ln>
          <a:effectLst/>
        </p:spPr>
        <p:txBody>
          <a:bodyPr anchor="ctr">
            <a:spAutoFit/>
          </a:bodyPr>
          <a:lstStyle/>
          <a:p>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par>
    </p:tnLst>
  </p:timing>
  <p:txStyles>
    <p:titleStyle>
      <a:lvl1pPr algn="l" rtl="0" fontAlgn="base">
        <a:spcBef>
          <a:spcPct val="0"/>
        </a:spcBef>
        <a:spcAft>
          <a:spcPct val="0"/>
        </a:spcAft>
        <a:defRPr sz="4400">
          <a:solidFill>
            <a:srgbClr val="FF9900"/>
          </a:solidFill>
          <a:latin typeface="+mj-lt"/>
          <a:ea typeface="+mj-ea"/>
          <a:cs typeface="+mj-cs"/>
        </a:defRPr>
      </a:lvl1pPr>
      <a:lvl2pPr algn="l" rtl="0" fontAlgn="base">
        <a:spcBef>
          <a:spcPct val="0"/>
        </a:spcBef>
        <a:spcAft>
          <a:spcPct val="0"/>
        </a:spcAft>
        <a:defRPr sz="4400">
          <a:solidFill>
            <a:srgbClr val="FF9900"/>
          </a:solidFill>
          <a:latin typeface="Futura Md BT" pitchFamily="34" charset="0"/>
        </a:defRPr>
      </a:lvl2pPr>
      <a:lvl3pPr algn="l" rtl="0" fontAlgn="base">
        <a:spcBef>
          <a:spcPct val="0"/>
        </a:spcBef>
        <a:spcAft>
          <a:spcPct val="0"/>
        </a:spcAft>
        <a:defRPr sz="4400">
          <a:solidFill>
            <a:srgbClr val="FF9900"/>
          </a:solidFill>
          <a:latin typeface="Futura Md BT" pitchFamily="34" charset="0"/>
        </a:defRPr>
      </a:lvl3pPr>
      <a:lvl4pPr algn="l" rtl="0" fontAlgn="base">
        <a:spcBef>
          <a:spcPct val="0"/>
        </a:spcBef>
        <a:spcAft>
          <a:spcPct val="0"/>
        </a:spcAft>
        <a:defRPr sz="4400">
          <a:solidFill>
            <a:srgbClr val="FF9900"/>
          </a:solidFill>
          <a:latin typeface="Futura Md BT" pitchFamily="34" charset="0"/>
        </a:defRPr>
      </a:lvl4pPr>
      <a:lvl5pPr algn="l" rtl="0" fontAlgn="base">
        <a:spcBef>
          <a:spcPct val="0"/>
        </a:spcBef>
        <a:spcAft>
          <a:spcPct val="0"/>
        </a:spcAft>
        <a:defRPr sz="4400">
          <a:solidFill>
            <a:srgbClr val="FF9900"/>
          </a:solidFill>
          <a:latin typeface="Futura Md BT" pitchFamily="34" charset="0"/>
        </a:defRPr>
      </a:lvl5pPr>
      <a:lvl6pPr marL="457200" algn="l" rtl="0" fontAlgn="base">
        <a:spcBef>
          <a:spcPct val="0"/>
        </a:spcBef>
        <a:spcAft>
          <a:spcPct val="0"/>
        </a:spcAft>
        <a:defRPr sz="4400">
          <a:solidFill>
            <a:srgbClr val="FF9900"/>
          </a:solidFill>
          <a:latin typeface="Futura Md BT" pitchFamily="34" charset="0"/>
        </a:defRPr>
      </a:lvl6pPr>
      <a:lvl7pPr marL="914400" algn="l" rtl="0" fontAlgn="base">
        <a:spcBef>
          <a:spcPct val="0"/>
        </a:spcBef>
        <a:spcAft>
          <a:spcPct val="0"/>
        </a:spcAft>
        <a:defRPr sz="4400">
          <a:solidFill>
            <a:srgbClr val="FF9900"/>
          </a:solidFill>
          <a:latin typeface="Futura Md BT" pitchFamily="34" charset="0"/>
        </a:defRPr>
      </a:lvl7pPr>
      <a:lvl8pPr marL="1371600" algn="l" rtl="0" fontAlgn="base">
        <a:spcBef>
          <a:spcPct val="0"/>
        </a:spcBef>
        <a:spcAft>
          <a:spcPct val="0"/>
        </a:spcAft>
        <a:defRPr sz="4400">
          <a:solidFill>
            <a:srgbClr val="FF9900"/>
          </a:solidFill>
          <a:latin typeface="Futura Md BT" pitchFamily="34" charset="0"/>
        </a:defRPr>
      </a:lvl8pPr>
      <a:lvl9pPr marL="1828800" algn="l" rtl="0" fontAlgn="base">
        <a:spcBef>
          <a:spcPct val="0"/>
        </a:spcBef>
        <a:spcAft>
          <a:spcPct val="0"/>
        </a:spcAft>
        <a:defRPr sz="4400">
          <a:solidFill>
            <a:srgbClr val="FF9900"/>
          </a:solidFill>
          <a:latin typeface="Futura Md BT" pitchFamily="34" charset="0"/>
        </a:defRPr>
      </a:lvl9pPr>
    </p:titleStyle>
    <p:bodyStyle>
      <a:lvl1pPr marL="342900" indent="-342900" algn="l" rtl="0" fontAlgn="base">
        <a:spcBef>
          <a:spcPct val="20000"/>
        </a:spcBef>
        <a:spcAft>
          <a:spcPct val="0"/>
        </a:spcAft>
        <a:buFont typeface="Wingdings" pitchFamily="2" charset="2"/>
        <a:buBlip>
          <a:blip r:embed="rId17"/>
        </a:buBlip>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2" charset="2"/>
        <a:buBlip>
          <a:blip r:embed="rId17"/>
        </a:buBlip>
        <a:defRPr sz="2800">
          <a:solidFill>
            <a:schemeClr val="tx1"/>
          </a:solidFill>
          <a:latin typeface="+mn-lt"/>
        </a:defRPr>
      </a:lvl2pPr>
      <a:lvl3pPr marL="1143000" indent="-228600" algn="l" rtl="0" fontAlgn="base">
        <a:spcBef>
          <a:spcPct val="20000"/>
        </a:spcBef>
        <a:spcAft>
          <a:spcPct val="0"/>
        </a:spcAft>
        <a:buFont typeface="Wingdings" pitchFamily="2" charset="2"/>
        <a:buBlip>
          <a:blip r:embed="rId17"/>
        </a:buBlip>
        <a:defRPr sz="2400">
          <a:solidFill>
            <a:schemeClr val="tx1"/>
          </a:solidFill>
          <a:latin typeface="+mn-lt"/>
        </a:defRPr>
      </a:lvl3pPr>
      <a:lvl4pPr marL="1600200" indent="-228600" algn="l" rtl="0" fontAlgn="base">
        <a:spcBef>
          <a:spcPct val="20000"/>
        </a:spcBef>
        <a:spcAft>
          <a:spcPct val="0"/>
        </a:spcAft>
        <a:buFont typeface="Wingdings" pitchFamily="2" charset="2"/>
        <a:buBlip>
          <a:blip r:embed="rId17"/>
        </a:buBlip>
        <a:defRPr sz="2000">
          <a:solidFill>
            <a:schemeClr val="tx1"/>
          </a:solidFill>
          <a:latin typeface="+mn-lt"/>
        </a:defRPr>
      </a:lvl4pPr>
      <a:lvl5pPr marL="2057400" indent="-228600" algn="l" rtl="0" fontAlgn="base">
        <a:spcBef>
          <a:spcPct val="20000"/>
        </a:spcBef>
        <a:spcAft>
          <a:spcPct val="0"/>
        </a:spcAft>
        <a:buFont typeface="Wingdings" pitchFamily="2" charset="2"/>
        <a:buBlip>
          <a:blip r:embed="rId17"/>
        </a:buBlip>
        <a:defRPr sz="2000">
          <a:solidFill>
            <a:schemeClr val="tx1"/>
          </a:solidFill>
          <a:latin typeface="+mn-lt"/>
        </a:defRPr>
      </a:lvl5pPr>
      <a:lvl6pPr marL="2514600" indent="-228600" algn="l" rtl="0" fontAlgn="base">
        <a:spcBef>
          <a:spcPct val="20000"/>
        </a:spcBef>
        <a:spcAft>
          <a:spcPct val="0"/>
        </a:spcAft>
        <a:buFont typeface="Wingdings" pitchFamily="2" charset="2"/>
        <a:buBlip>
          <a:blip r:embed="rId17"/>
        </a:buBlip>
        <a:defRPr sz="2000">
          <a:solidFill>
            <a:schemeClr val="tx1"/>
          </a:solidFill>
          <a:latin typeface="+mn-lt"/>
        </a:defRPr>
      </a:lvl6pPr>
      <a:lvl7pPr marL="2971800" indent="-228600" algn="l" rtl="0" fontAlgn="base">
        <a:spcBef>
          <a:spcPct val="20000"/>
        </a:spcBef>
        <a:spcAft>
          <a:spcPct val="0"/>
        </a:spcAft>
        <a:buFont typeface="Wingdings" pitchFamily="2" charset="2"/>
        <a:buBlip>
          <a:blip r:embed="rId17"/>
        </a:buBlip>
        <a:defRPr sz="2000">
          <a:solidFill>
            <a:schemeClr val="tx1"/>
          </a:solidFill>
          <a:latin typeface="+mn-lt"/>
        </a:defRPr>
      </a:lvl7pPr>
      <a:lvl8pPr marL="3429000" indent="-228600" algn="l" rtl="0" fontAlgn="base">
        <a:spcBef>
          <a:spcPct val="20000"/>
        </a:spcBef>
        <a:spcAft>
          <a:spcPct val="0"/>
        </a:spcAft>
        <a:buFont typeface="Wingdings" pitchFamily="2" charset="2"/>
        <a:buBlip>
          <a:blip r:embed="rId17"/>
        </a:buBlip>
        <a:defRPr sz="2000">
          <a:solidFill>
            <a:schemeClr val="tx1"/>
          </a:solidFill>
          <a:latin typeface="+mn-lt"/>
        </a:defRPr>
      </a:lvl8pPr>
      <a:lvl9pPr marL="3886200" indent="-228600" algn="l" rtl="0" fontAlgn="base">
        <a:spcBef>
          <a:spcPct val="20000"/>
        </a:spcBef>
        <a:spcAft>
          <a:spcPct val="0"/>
        </a:spcAft>
        <a:buFont typeface="Wingdings" pitchFamily="2" charset="2"/>
        <a:buBlip>
          <a:blip r:embed="rId17"/>
        </a:buBlip>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oleObject" Target="../embeddings/oleObject22.bin"/><Relationship Id="rId7"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25.bin"/><Relationship Id="rId5" Type="http://schemas.openxmlformats.org/officeDocument/2006/relationships/oleObject" Target="../embeddings/oleObject24.bin"/><Relationship Id="rId4" Type="http://schemas.openxmlformats.org/officeDocument/2006/relationships/oleObject" Target="../embeddings/oleObject23.bin"/></Relationships>
</file>

<file path=ppt/slides/_rels/slide10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oleObject" Target="../embeddings/oleObject28.bin"/><Relationship Id="rId4" Type="http://schemas.openxmlformats.org/officeDocument/2006/relationships/image" Target="../media/image194.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oleObject" Target="../embeddings/oleObject29.bin"/></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oleObject" Target="../embeddings/oleObject31.bin"/></Relationships>
</file>

<file path=ppt/slides/_rels/slide112.xml.rels><?xml version="1.0" encoding="UTF-8" standalone="yes"?>
<Relationships xmlns="http://schemas.openxmlformats.org/package/2006/relationships"><Relationship Id="rId3" Type="http://schemas.openxmlformats.org/officeDocument/2006/relationships/image" Target="../media/image199.jpeg"/><Relationship Id="rId7" Type="http://schemas.openxmlformats.org/officeDocument/2006/relationships/image" Target="../media/image203.jpeg"/><Relationship Id="rId2" Type="http://schemas.openxmlformats.org/officeDocument/2006/relationships/image" Target="../media/image198.jpeg"/><Relationship Id="rId1" Type="http://schemas.openxmlformats.org/officeDocument/2006/relationships/slideLayout" Target="../slideLayouts/slideLayout2.xml"/><Relationship Id="rId6" Type="http://schemas.openxmlformats.org/officeDocument/2006/relationships/image" Target="../media/image202.jpeg"/><Relationship Id="rId5" Type="http://schemas.openxmlformats.org/officeDocument/2006/relationships/image" Target="../media/image201.jpeg"/><Relationship Id="rId4" Type="http://schemas.openxmlformats.org/officeDocument/2006/relationships/image" Target="../media/image200.jpeg"/></Relationships>
</file>

<file path=ppt/slides/_rels/slide113.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 Id="rId5" Type="http://schemas.openxmlformats.org/officeDocument/2006/relationships/hyperlink" Target="http://legakis.net/justin/MarbleApplet/" TargetMode="External"/><Relationship Id="rId4" Type="http://schemas.openxmlformats.org/officeDocument/2006/relationships/image" Target="../media/image207.png"/></Relationships>
</file>

<file path=ppt/slides/_rels/slide11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2.xml"/><Relationship Id="rId1" Type="http://schemas.openxmlformats.org/officeDocument/2006/relationships/vmlDrawing" Target="../drawings/vmlDrawing14.vml"/></Relationships>
</file>

<file path=ppt/slides/_rels/slide119.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2.xml"/><Relationship Id="rId4" Type="http://schemas.openxmlformats.org/officeDocument/2006/relationships/image" Target="../media/image213.jpe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20.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15.v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218.png"/></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34.bin"/><Relationship Id="rId7" Type="http://schemas.openxmlformats.org/officeDocument/2006/relationships/image" Target="../media/image224.jpeg"/><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35.bin"/><Relationship Id="rId5" Type="http://schemas.openxmlformats.org/officeDocument/2006/relationships/image" Target="../media/image2.png"/><Relationship Id="rId4" Type="http://schemas.openxmlformats.org/officeDocument/2006/relationships/image" Target="../media/image223.jpeg"/></Relationships>
</file>

<file path=ppt/slides/_rels/slide128.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8.png"/></Relationships>
</file>

<file path=ppt/slides/_rels/slide139.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2.xml"/><Relationship Id="rId4" Type="http://schemas.openxmlformats.org/officeDocument/2006/relationships/image" Target="../media/image231.jpe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40.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oleObject" Target="../embeddings/oleObject37.bin"/></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236.png"/></Relationships>
</file>

<file path=ppt/slides/_rels/slide147.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oleObject" Target="../embeddings/oleObject42.bin"/><Relationship Id="rId5" Type="http://schemas.openxmlformats.org/officeDocument/2006/relationships/oleObject" Target="../embeddings/oleObject41.bin"/><Relationship Id="rId4" Type="http://schemas.openxmlformats.org/officeDocument/2006/relationships/oleObject" Target="../embeddings/oleObject40.bin"/></Relationships>
</file>

<file path=ppt/slides/_rels/slide149.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oleObject" Target="../embeddings/oleObject45.bin"/><Relationship Id="rId4" Type="http://schemas.openxmlformats.org/officeDocument/2006/relationships/oleObject" Target="../embeddings/oleObject44.bin"/></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41.jpeg"/></Relationships>
</file>

<file path=ppt/slides/_rels/slide151.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44.jpeg"/><Relationship Id="rId4" Type="http://schemas.openxmlformats.org/officeDocument/2006/relationships/image" Target="../media/image243.jpeg"/></Relationships>
</file>

<file path=ppt/slides/_rels/slide152.xml.rels><?xml version="1.0" encoding="UTF-8" standalone="yes"?>
<Relationships xmlns="http://schemas.openxmlformats.org/package/2006/relationships"><Relationship Id="rId8" Type="http://schemas.openxmlformats.org/officeDocument/2006/relationships/image" Target="../media/image254.png"/><Relationship Id="rId13" Type="http://schemas.openxmlformats.org/officeDocument/2006/relationships/oleObject" Target="../embeddings/oleObject48.bin"/><Relationship Id="rId18" Type="http://schemas.openxmlformats.org/officeDocument/2006/relationships/oleObject" Target="../embeddings/oleObject53.bin"/><Relationship Id="rId3" Type="http://schemas.openxmlformats.org/officeDocument/2006/relationships/image" Target="../media/image2.png"/><Relationship Id="rId7" Type="http://schemas.openxmlformats.org/officeDocument/2006/relationships/image" Target="../media/image253.jpeg"/><Relationship Id="rId12" Type="http://schemas.openxmlformats.org/officeDocument/2006/relationships/oleObject" Target="../embeddings/oleObject47.bin"/><Relationship Id="rId17" Type="http://schemas.openxmlformats.org/officeDocument/2006/relationships/oleObject" Target="../embeddings/oleObject52.bin"/><Relationship Id="rId2" Type="http://schemas.openxmlformats.org/officeDocument/2006/relationships/slideLayout" Target="../slideLayouts/slideLayout2.xml"/><Relationship Id="rId16" Type="http://schemas.openxmlformats.org/officeDocument/2006/relationships/oleObject" Target="../embeddings/oleObject51.bin"/><Relationship Id="rId1" Type="http://schemas.openxmlformats.org/officeDocument/2006/relationships/vmlDrawing" Target="../drawings/vmlDrawing21.vml"/><Relationship Id="rId6" Type="http://schemas.openxmlformats.org/officeDocument/2006/relationships/image" Target="../media/image252.jpeg"/><Relationship Id="rId11" Type="http://schemas.openxmlformats.org/officeDocument/2006/relationships/oleObject" Target="../embeddings/oleObject46.bin"/><Relationship Id="rId5" Type="http://schemas.openxmlformats.org/officeDocument/2006/relationships/image" Target="../media/image251.jpeg"/><Relationship Id="rId15" Type="http://schemas.openxmlformats.org/officeDocument/2006/relationships/oleObject" Target="../embeddings/oleObject50.bin"/><Relationship Id="rId10" Type="http://schemas.openxmlformats.org/officeDocument/2006/relationships/image" Target="../media/image256.png"/><Relationship Id="rId19" Type="http://schemas.openxmlformats.org/officeDocument/2006/relationships/oleObject" Target="../embeddings/oleObject54.bin"/><Relationship Id="rId4" Type="http://schemas.openxmlformats.org/officeDocument/2006/relationships/image" Target="../media/image250.png"/><Relationship Id="rId9" Type="http://schemas.openxmlformats.org/officeDocument/2006/relationships/image" Target="../media/image255.png"/><Relationship Id="rId14" Type="http://schemas.openxmlformats.org/officeDocument/2006/relationships/oleObject" Target="../embeddings/oleObject49.bin"/></Relationships>
</file>

<file path=ppt/slides/_rels/slide153.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58.png"/></Relationships>
</file>

<file path=ppt/slides/_rels/slide154.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oleObject" Target="../embeddings/oleObject57.bin"/><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56.bin"/><Relationship Id="rId5" Type="http://schemas.openxmlformats.org/officeDocument/2006/relationships/oleObject" Target="../embeddings/oleObject55.bin"/><Relationship Id="rId4" Type="http://schemas.openxmlformats.org/officeDocument/2006/relationships/image" Target="../media/image262.jpeg"/></Relationships>
</file>

<file path=ppt/slides/_rels/slide156.xml.rels><?xml version="1.0" encoding="UTF-8" standalone="yes"?>
<Relationships xmlns="http://schemas.openxmlformats.org/package/2006/relationships"><Relationship Id="rId3" Type="http://schemas.openxmlformats.org/officeDocument/2006/relationships/image" Target="../media/image263.jpeg"/><Relationship Id="rId7" Type="http://schemas.openxmlformats.org/officeDocument/2006/relationships/image" Target="../media/image26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5.jpeg"/><Relationship Id="rId5" Type="http://schemas.openxmlformats.org/officeDocument/2006/relationships/image" Target="../media/image264.jpeg"/><Relationship Id="rId4" Type="http://schemas.openxmlformats.org/officeDocument/2006/relationships/image" Target="../media/image2.png"/></Relationships>
</file>

<file path=ppt/slides/_rels/slide157.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oleObject" Target="../embeddings/oleObject4.bin"/><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7.bin"/><Relationship Id="rId5" Type="http://schemas.openxmlformats.org/officeDocument/2006/relationships/oleObject" Target="../embeddings/oleObject6.bin"/><Relationship Id="rId4" Type="http://schemas.openxmlformats.org/officeDocument/2006/relationships/oleObject" Target="../embeddings/oleObject5.bin"/><Relationship Id="rId9" Type="http://schemas.openxmlformats.org/officeDocument/2006/relationships/oleObject" Target="../embeddings/oleObject10.bin"/></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74.jpe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18" Type="http://schemas.openxmlformats.org/officeDocument/2006/relationships/image" Target="../media/image112.png"/><Relationship Id="rId3" Type="http://schemas.openxmlformats.org/officeDocument/2006/relationships/image" Target="../media/image97.png"/><Relationship Id="rId21" Type="http://schemas.openxmlformats.org/officeDocument/2006/relationships/image" Target="../media/image115.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image" Target="../media/image111.png"/><Relationship Id="rId2" Type="http://schemas.openxmlformats.org/officeDocument/2006/relationships/image" Target="../media/image96.png"/><Relationship Id="rId16" Type="http://schemas.openxmlformats.org/officeDocument/2006/relationships/image" Target="../media/image110.png"/><Relationship Id="rId20"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5.png"/><Relationship Id="rId24" Type="http://schemas.openxmlformats.org/officeDocument/2006/relationships/image" Target="../media/image118.png"/><Relationship Id="rId5" Type="http://schemas.openxmlformats.org/officeDocument/2006/relationships/image" Target="../media/image99.png"/><Relationship Id="rId15" Type="http://schemas.openxmlformats.org/officeDocument/2006/relationships/image" Target="../media/image109.png"/><Relationship Id="rId23" Type="http://schemas.openxmlformats.org/officeDocument/2006/relationships/image" Target="../media/image117.png"/><Relationship Id="rId10" Type="http://schemas.openxmlformats.org/officeDocument/2006/relationships/image" Target="../media/image104.png"/><Relationship Id="rId19" Type="http://schemas.openxmlformats.org/officeDocument/2006/relationships/image" Target="../media/image113.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 Id="rId22" Type="http://schemas.openxmlformats.org/officeDocument/2006/relationships/image" Target="../media/image116.png"/></Relationships>
</file>

<file path=ppt/slides/_rels/slide3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15.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13.png"/><Relationship Id="rId9"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5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png"/></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60.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 Id="rId9" Type="http://schemas.openxmlformats.org/officeDocument/2006/relationships/image" Target="../media/image145.png"/></Relationships>
</file>

<file path=ppt/slides/_rels/slide61.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6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56.png"/></Relationships>
</file>

<file path=ppt/slides/_rels/slide6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1.png"/><Relationship Id="rId1" Type="http://schemas.openxmlformats.org/officeDocument/2006/relationships/slideLayout" Target="../slideLayouts/slideLayout12.xml"/><Relationship Id="rId4" Type="http://schemas.openxmlformats.org/officeDocument/2006/relationships/image" Target="../media/image164.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7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7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oleObject" Target="../embeddings/oleObject12.bin"/><Relationship Id="rId4" Type="http://schemas.openxmlformats.org/officeDocument/2006/relationships/image" Target="../media/image172.png"/></Relationships>
</file>

<file path=ppt/slides/_rels/slide7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oleObject" Target="../embeddings/oleObject13.bin"/><Relationship Id="rId4" Type="http://schemas.openxmlformats.org/officeDocument/2006/relationships/image" Target="../media/image17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60.png"/><Relationship Id="rId7"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4.bin"/><Relationship Id="rId5" Type="http://schemas.openxmlformats.org/officeDocument/2006/relationships/image" Target="../media/image179.png"/><Relationship Id="rId4" Type="http://schemas.openxmlformats.org/officeDocument/2006/relationships/image" Target="../media/image175.png"/><Relationship Id="rId9" Type="http://schemas.openxmlformats.org/officeDocument/2006/relationships/image" Target="../media/image2.png"/></Relationships>
</file>

<file path=ppt/slides/_rels/slide84.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oleObject" Target="../embeddings/oleObject17.bin"/></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20.bin"/><Relationship Id="rId5" Type="http://schemas.openxmlformats.org/officeDocument/2006/relationships/image" Target="../media/image186.png"/><Relationship Id="rId4" Type="http://schemas.openxmlformats.org/officeDocument/2006/relationships/oleObject" Target="../embeddings/oleObject19.bin"/></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ctrTitle"/>
          </p:nvPr>
        </p:nvSpPr>
        <p:spPr/>
        <p:txBody>
          <a:bodyPr/>
          <a:lstStyle/>
          <a:p>
            <a:r>
              <a:rPr lang="de-DE" dirty="0" smtClean="0"/>
              <a:t>Texturen</a:t>
            </a:r>
            <a:endParaRPr lang="de-DE" dirty="0"/>
          </a:p>
        </p:txBody>
      </p:sp>
      <p:sp>
        <p:nvSpPr>
          <p:cNvPr id="244739" name="Rectangle 3"/>
          <p:cNvSpPr>
            <a:spLocks noGrp="1" noChangeArrowheads="1"/>
          </p:cNvSpPr>
          <p:nvPr>
            <p:ph type="subTitle" idx="1"/>
          </p:nvPr>
        </p:nvSpPr>
        <p:spPr/>
        <p:txBody>
          <a:bodyPr/>
          <a:lstStyle/>
          <a:p>
            <a:r>
              <a:rPr lang="de-DE" dirty="0"/>
              <a:t>Dr. Christof Rezk-Salama</a:t>
            </a:r>
            <a:endParaRPr lang="de-DE" sz="3600" dirty="0"/>
          </a:p>
          <a:p>
            <a:endParaRPr lang="de-DE" sz="2000" b="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lstStyle/>
          <a:p>
            <a:r>
              <a:rPr lang="de-DE" sz="4000" b="1" i="1"/>
              <a:t>Wie funktionieren Texturen?</a:t>
            </a:r>
          </a:p>
        </p:txBody>
      </p:sp>
      <p:sp>
        <p:nvSpPr>
          <p:cNvPr id="307278" name="Text Box 78"/>
          <p:cNvSpPr txBox="1">
            <a:spLocks noChangeArrowheads="1"/>
          </p:cNvSpPr>
          <p:nvPr/>
        </p:nvSpPr>
        <p:spPr bwMode="auto">
          <a:xfrm>
            <a:off x="930275" y="4737100"/>
            <a:ext cx="1854200" cy="519113"/>
          </a:xfrm>
          <a:prstGeom prst="rect">
            <a:avLst/>
          </a:prstGeom>
          <a:noFill/>
          <a:ln w="28575" algn="ctr">
            <a:noFill/>
            <a:miter lim="800000"/>
            <a:headEnd/>
            <a:tailEnd/>
          </a:ln>
          <a:effectLst/>
        </p:spPr>
        <p:txBody>
          <a:bodyPr wrap="none">
            <a:spAutoFit/>
          </a:bodyPr>
          <a:lstStyle/>
          <a:p>
            <a:pPr marL="342900" indent="-342900"/>
            <a:r>
              <a:rPr lang="de-DE" sz="2800" b="1" i="1"/>
              <a:t>Pixel-Raster</a:t>
            </a:r>
          </a:p>
        </p:txBody>
      </p:sp>
      <p:sp>
        <p:nvSpPr>
          <p:cNvPr id="307279" name="Text Box 79"/>
          <p:cNvSpPr txBox="1">
            <a:spLocks noChangeArrowheads="1"/>
          </p:cNvSpPr>
          <p:nvPr/>
        </p:nvSpPr>
        <p:spPr bwMode="auto">
          <a:xfrm>
            <a:off x="5435600" y="4752975"/>
            <a:ext cx="2065338" cy="519113"/>
          </a:xfrm>
          <a:prstGeom prst="rect">
            <a:avLst/>
          </a:prstGeom>
          <a:noFill/>
          <a:ln w="28575" algn="ctr">
            <a:noFill/>
            <a:miter lim="800000"/>
            <a:headEnd/>
            <a:tailEnd/>
          </a:ln>
          <a:effectLst/>
        </p:spPr>
        <p:txBody>
          <a:bodyPr wrap="none">
            <a:spAutoFit/>
          </a:bodyPr>
          <a:lstStyle/>
          <a:p>
            <a:pPr marL="342900" indent="-342900"/>
            <a:r>
              <a:rPr lang="de-DE" sz="2800" b="1" i="1"/>
              <a:t>Textur-Raster</a:t>
            </a:r>
          </a:p>
        </p:txBody>
      </p:sp>
      <p:sp>
        <p:nvSpPr>
          <p:cNvPr id="307280" name="Text Box 80"/>
          <p:cNvSpPr txBox="1">
            <a:spLocks noChangeArrowheads="1"/>
          </p:cNvSpPr>
          <p:nvPr/>
        </p:nvSpPr>
        <p:spPr bwMode="auto">
          <a:xfrm>
            <a:off x="909638" y="4521200"/>
            <a:ext cx="2719387" cy="1552575"/>
          </a:xfrm>
          <a:prstGeom prst="rect">
            <a:avLst/>
          </a:prstGeom>
          <a:noFill/>
          <a:ln w="12700" algn="ctr">
            <a:noFill/>
            <a:miter lim="800000"/>
            <a:headEnd/>
            <a:tailEnd/>
          </a:ln>
          <a:effectLst/>
        </p:spPr>
        <p:txBody>
          <a:bodyPr wrap="none">
            <a:spAutoFit/>
          </a:bodyPr>
          <a:lstStyle/>
          <a:p>
            <a:pPr algn="ctr">
              <a:spcBef>
                <a:spcPct val="0"/>
              </a:spcBef>
            </a:pPr>
            <a:r>
              <a:rPr lang="de-DE" sz="2400">
                <a:solidFill>
                  <a:schemeClr val="tx1"/>
                </a:solidFill>
              </a:rPr>
              <a:t>Für jedes Fragment:</a:t>
            </a:r>
            <a:br>
              <a:rPr lang="de-DE" sz="2400">
                <a:solidFill>
                  <a:schemeClr val="tx1"/>
                </a:solidFill>
              </a:rPr>
            </a:br>
            <a:r>
              <a:rPr lang="de-DE" sz="2400">
                <a:solidFill>
                  <a:schemeClr val="tx1"/>
                </a:solidFill>
              </a:rPr>
              <a:t>Interpolation der</a:t>
            </a:r>
            <a:br>
              <a:rPr lang="de-DE" sz="2400">
                <a:solidFill>
                  <a:schemeClr val="tx1"/>
                </a:solidFill>
              </a:rPr>
            </a:br>
            <a:r>
              <a:rPr lang="de-DE" sz="2400">
                <a:solidFill>
                  <a:schemeClr val="tx1"/>
                </a:solidFill>
              </a:rPr>
              <a:t>Texturkoordinaten</a:t>
            </a:r>
          </a:p>
          <a:p>
            <a:pPr algn="ctr">
              <a:spcBef>
                <a:spcPct val="0"/>
              </a:spcBef>
            </a:pPr>
            <a:r>
              <a:rPr lang="de-DE" sz="2400" b="1">
                <a:solidFill>
                  <a:schemeClr val="tx1"/>
                </a:solidFill>
              </a:rPr>
              <a:t>(baryzentrisch)</a:t>
            </a:r>
          </a:p>
        </p:txBody>
      </p:sp>
      <p:sp>
        <p:nvSpPr>
          <p:cNvPr id="307281" name="Text Box 81"/>
          <p:cNvSpPr txBox="1">
            <a:spLocks noChangeArrowheads="1"/>
          </p:cNvSpPr>
          <p:nvPr/>
        </p:nvSpPr>
        <p:spPr bwMode="auto">
          <a:xfrm>
            <a:off x="4491038" y="4524375"/>
            <a:ext cx="2282825" cy="1552575"/>
          </a:xfrm>
          <a:prstGeom prst="rect">
            <a:avLst/>
          </a:prstGeom>
          <a:noFill/>
          <a:ln w="12700" algn="ctr">
            <a:noFill/>
            <a:miter lim="800000"/>
            <a:headEnd/>
            <a:tailEnd/>
          </a:ln>
          <a:effectLst/>
        </p:spPr>
        <p:txBody>
          <a:bodyPr wrap="none">
            <a:spAutoFit/>
          </a:bodyPr>
          <a:lstStyle/>
          <a:p>
            <a:pPr algn="ctr">
              <a:spcBef>
                <a:spcPct val="0"/>
              </a:spcBef>
            </a:pPr>
            <a:r>
              <a:rPr lang="de-DE" sz="2400" b="1" i="1">
                <a:solidFill>
                  <a:schemeClr val="tx1"/>
                </a:solidFill>
              </a:rPr>
              <a:t>Texture-Lookup:</a:t>
            </a:r>
            <a:br>
              <a:rPr lang="de-DE" sz="2400" b="1" i="1">
                <a:solidFill>
                  <a:schemeClr val="tx1"/>
                </a:solidFill>
              </a:rPr>
            </a:br>
            <a:r>
              <a:rPr lang="de-DE" sz="2400">
                <a:solidFill>
                  <a:schemeClr val="tx1"/>
                </a:solidFill>
              </a:rPr>
              <a:t>Interpolation der</a:t>
            </a:r>
            <a:br>
              <a:rPr lang="de-DE" sz="2400">
                <a:solidFill>
                  <a:schemeClr val="tx1"/>
                </a:solidFill>
              </a:rPr>
            </a:br>
            <a:r>
              <a:rPr lang="de-DE" sz="2400">
                <a:solidFill>
                  <a:schemeClr val="tx1"/>
                </a:solidFill>
              </a:rPr>
              <a:t>Texturfarbe</a:t>
            </a:r>
          </a:p>
          <a:p>
            <a:pPr algn="ctr">
              <a:spcBef>
                <a:spcPct val="0"/>
              </a:spcBef>
            </a:pPr>
            <a:r>
              <a:rPr lang="de-DE" sz="2400" b="1">
                <a:solidFill>
                  <a:schemeClr val="tx1"/>
                </a:solidFill>
              </a:rPr>
              <a:t>(bilinear)</a:t>
            </a:r>
          </a:p>
        </p:txBody>
      </p:sp>
      <p:sp>
        <p:nvSpPr>
          <p:cNvPr id="307282" name="Text Box 82"/>
          <p:cNvSpPr txBox="1">
            <a:spLocks noChangeArrowheads="1"/>
          </p:cNvSpPr>
          <p:nvPr/>
        </p:nvSpPr>
        <p:spPr bwMode="auto">
          <a:xfrm>
            <a:off x="1549400" y="5300663"/>
            <a:ext cx="5689600" cy="974725"/>
          </a:xfrm>
          <a:prstGeom prst="rect">
            <a:avLst/>
          </a:prstGeom>
          <a:gradFill rotWithShape="1">
            <a:gsLst>
              <a:gs pos="0">
                <a:srgbClr val="FF9900"/>
              </a:gs>
              <a:gs pos="100000">
                <a:srgbClr val="FFCC00"/>
              </a:gs>
            </a:gsLst>
            <a:lin ang="5400000" scaled="1"/>
          </a:gradFill>
          <a:ln w="28575" algn="ctr">
            <a:solidFill>
              <a:srgbClr val="A50021"/>
            </a:solidFill>
            <a:miter lim="800000"/>
            <a:headEnd/>
            <a:tailEnd/>
          </a:ln>
          <a:effectLst/>
        </p:spPr>
        <p:txBody>
          <a:bodyPr wrap="none">
            <a:spAutoFit/>
          </a:bodyPr>
          <a:lstStyle/>
          <a:p>
            <a:pPr marL="342900" indent="-342900"/>
            <a:r>
              <a:rPr lang="de-DE" sz="2800"/>
              <a:t>Frage: Wie werden die beiden Raster</a:t>
            </a:r>
            <a:br>
              <a:rPr lang="de-DE" sz="2800"/>
            </a:br>
            <a:r>
              <a:rPr lang="de-DE" sz="2800"/>
              <a:t>aufeinander abgebildet?</a:t>
            </a:r>
          </a:p>
        </p:txBody>
      </p:sp>
      <p:grpSp>
        <p:nvGrpSpPr>
          <p:cNvPr id="2" name="Group 138"/>
          <p:cNvGrpSpPr>
            <a:grpSpLocks/>
          </p:cNvGrpSpPr>
          <p:nvPr/>
        </p:nvGrpSpPr>
        <p:grpSpPr bwMode="auto">
          <a:xfrm>
            <a:off x="623888" y="1147763"/>
            <a:ext cx="7856537" cy="3386137"/>
            <a:chOff x="393" y="723"/>
            <a:chExt cx="4949" cy="2133"/>
          </a:xfrm>
        </p:grpSpPr>
        <p:grpSp>
          <p:nvGrpSpPr>
            <p:cNvPr id="3" name="Group 139"/>
            <p:cNvGrpSpPr>
              <a:grpSpLocks/>
            </p:cNvGrpSpPr>
            <p:nvPr/>
          </p:nvGrpSpPr>
          <p:grpSpPr bwMode="auto">
            <a:xfrm>
              <a:off x="3276" y="723"/>
              <a:ext cx="1335" cy="1585"/>
              <a:chOff x="3276" y="849"/>
              <a:chExt cx="1335" cy="1585"/>
            </a:xfrm>
          </p:grpSpPr>
          <p:grpSp>
            <p:nvGrpSpPr>
              <p:cNvPr id="4" name="Group 140"/>
              <p:cNvGrpSpPr>
                <a:grpSpLocks/>
              </p:cNvGrpSpPr>
              <p:nvPr/>
            </p:nvGrpSpPr>
            <p:grpSpPr bwMode="auto">
              <a:xfrm>
                <a:off x="3276" y="1101"/>
                <a:ext cx="1335" cy="1333"/>
                <a:chOff x="3276" y="1101"/>
                <a:chExt cx="1335" cy="1333"/>
              </a:xfrm>
            </p:grpSpPr>
            <p:pic>
              <p:nvPicPr>
                <p:cNvPr id="307341" name="Picture 141" descr="texture03"/>
                <p:cNvPicPr>
                  <a:picLocks noChangeAspect="1" noChangeArrowheads="1"/>
                </p:cNvPicPr>
                <p:nvPr/>
              </p:nvPicPr>
              <p:blipFill>
                <a:blip r:embed="rId2"/>
                <a:srcRect/>
                <a:stretch>
                  <a:fillRect/>
                </a:stretch>
              </p:blipFill>
              <p:spPr bwMode="auto">
                <a:xfrm>
                  <a:off x="3285" y="1107"/>
                  <a:ext cx="1326" cy="1322"/>
                </a:xfrm>
                <a:prstGeom prst="rect">
                  <a:avLst/>
                </a:prstGeom>
                <a:noFill/>
                <a:ln w="9525">
                  <a:solidFill>
                    <a:srgbClr val="000000"/>
                  </a:solidFill>
                  <a:miter lim="800000"/>
                  <a:headEnd/>
                  <a:tailEnd/>
                </a:ln>
                <a:effectLst/>
              </p:spPr>
            </p:pic>
            <p:grpSp>
              <p:nvGrpSpPr>
                <p:cNvPr id="5" name="Group 142"/>
                <p:cNvGrpSpPr>
                  <a:grpSpLocks/>
                </p:cNvGrpSpPr>
                <p:nvPr/>
              </p:nvGrpSpPr>
              <p:grpSpPr bwMode="auto">
                <a:xfrm>
                  <a:off x="3276" y="1101"/>
                  <a:ext cx="1333" cy="1333"/>
                  <a:chOff x="2880" y="2160"/>
                  <a:chExt cx="907" cy="907"/>
                </a:xfrm>
              </p:grpSpPr>
              <p:sp>
                <p:nvSpPr>
                  <p:cNvPr id="307343" name="Rectangle 143"/>
                  <p:cNvSpPr>
                    <a:spLocks noChangeArrowheads="1"/>
                  </p:cNvSpPr>
                  <p:nvPr/>
                </p:nvSpPr>
                <p:spPr bwMode="auto">
                  <a:xfrm>
                    <a:off x="3061" y="2160"/>
                    <a:ext cx="91" cy="907"/>
                  </a:xfrm>
                  <a:prstGeom prst="rect">
                    <a:avLst/>
                  </a:prstGeom>
                  <a:noFill/>
                  <a:ln w="9525" algn="ctr">
                    <a:solidFill>
                      <a:srgbClr val="000000"/>
                    </a:solidFill>
                    <a:miter lim="800000"/>
                    <a:headEnd/>
                    <a:tailEnd/>
                  </a:ln>
                  <a:effectLst/>
                </p:spPr>
                <p:txBody>
                  <a:bodyPr wrap="none" anchor="ctr">
                    <a:spAutoFit/>
                  </a:bodyPr>
                  <a:lstStyle/>
                  <a:p>
                    <a:endParaRPr lang="de-DE"/>
                  </a:p>
                </p:txBody>
              </p:sp>
              <p:sp>
                <p:nvSpPr>
                  <p:cNvPr id="307344" name="Rectangle 144"/>
                  <p:cNvSpPr>
                    <a:spLocks noChangeArrowheads="1"/>
                  </p:cNvSpPr>
                  <p:nvPr/>
                </p:nvSpPr>
                <p:spPr bwMode="auto">
                  <a:xfrm>
                    <a:off x="2880" y="2160"/>
                    <a:ext cx="91" cy="907"/>
                  </a:xfrm>
                  <a:prstGeom prst="rect">
                    <a:avLst/>
                  </a:prstGeom>
                  <a:noFill/>
                  <a:ln w="9525" algn="ctr">
                    <a:solidFill>
                      <a:srgbClr val="000000"/>
                    </a:solidFill>
                    <a:miter lim="800000"/>
                    <a:headEnd/>
                    <a:tailEnd/>
                  </a:ln>
                  <a:effectLst/>
                </p:spPr>
                <p:txBody>
                  <a:bodyPr wrap="none" anchor="ctr">
                    <a:spAutoFit/>
                  </a:bodyPr>
                  <a:lstStyle/>
                  <a:p>
                    <a:endParaRPr lang="de-DE"/>
                  </a:p>
                </p:txBody>
              </p:sp>
              <p:sp>
                <p:nvSpPr>
                  <p:cNvPr id="307345" name="Rectangle 145"/>
                  <p:cNvSpPr>
                    <a:spLocks noChangeArrowheads="1"/>
                  </p:cNvSpPr>
                  <p:nvPr/>
                </p:nvSpPr>
                <p:spPr bwMode="auto">
                  <a:xfrm>
                    <a:off x="3424" y="2160"/>
                    <a:ext cx="91" cy="907"/>
                  </a:xfrm>
                  <a:prstGeom prst="rect">
                    <a:avLst/>
                  </a:prstGeom>
                  <a:noFill/>
                  <a:ln w="9525" algn="ctr">
                    <a:solidFill>
                      <a:srgbClr val="000000"/>
                    </a:solidFill>
                    <a:miter lim="800000"/>
                    <a:headEnd/>
                    <a:tailEnd/>
                  </a:ln>
                  <a:effectLst/>
                </p:spPr>
                <p:txBody>
                  <a:bodyPr wrap="none" anchor="ctr">
                    <a:spAutoFit/>
                  </a:bodyPr>
                  <a:lstStyle/>
                  <a:p>
                    <a:endParaRPr lang="de-DE"/>
                  </a:p>
                </p:txBody>
              </p:sp>
              <p:sp>
                <p:nvSpPr>
                  <p:cNvPr id="307346" name="Rectangle 146"/>
                  <p:cNvSpPr>
                    <a:spLocks noChangeArrowheads="1"/>
                  </p:cNvSpPr>
                  <p:nvPr/>
                </p:nvSpPr>
                <p:spPr bwMode="auto">
                  <a:xfrm>
                    <a:off x="3243" y="2160"/>
                    <a:ext cx="91" cy="907"/>
                  </a:xfrm>
                  <a:prstGeom prst="rect">
                    <a:avLst/>
                  </a:prstGeom>
                  <a:noFill/>
                  <a:ln w="9525" algn="ctr">
                    <a:solidFill>
                      <a:srgbClr val="000000"/>
                    </a:solidFill>
                    <a:miter lim="800000"/>
                    <a:headEnd/>
                    <a:tailEnd/>
                  </a:ln>
                  <a:effectLst/>
                </p:spPr>
                <p:txBody>
                  <a:bodyPr wrap="none" anchor="ctr">
                    <a:spAutoFit/>
                  </a:bodyPr>
                  <a:lstStyle/>
                  <a:p>
                    <a:endParaRPr lang="de-DE"/>
                  </a:p>
                </p:txBody>
              </p:sp>
              <p:sp>
                <p:nvSpPr>
                  <p:cNvPr id="307347" name="Rectangle 147"/>
                  <p:cNvSpPr>
                    <a:spLocks noChangeArrowheads="1"/>
                  </p:cNvSpPr>
                  <p:nvPr/>
                </p:nvSpPr>
                <p:spPr bwMode="auto">
                  <a:xfrm>
                    <a:off x="2880" y="2886"/>
                    <a:ext cx="907" cy="90"/>
                  </a:xfrm>
                  <a:prstGeom prst="rect">
                    <a:avLst/>
                  </a:prstGeom>
                  <a:noFill/>
                  <a:ln w="9525" algn="ctr">
                    <a:solidFill>
                      <a:srgbClr val="000000"/>
                    </a:solidFill>
                    <a:miter lim="800000"/>
                    <a:headEnd/>
                    <a:tailEnd/>
                  </a:ln>
                  <a:effectLst/>
                </p:spPr>
                <p:txBody>
                  <a:bodyPr anchor="ctr">
                    <a:spAutoFit/>
                  </a:bodyPr>
                  <a:lstStyle/>
                  <a:p>
                    <a:endParaRPr lang="de-DE"/>
                  </a:p>
                </p:txBody>
              </p:sp>
              <p:sp>
                <p:nvSpPr>
                  <p:cNvPr id="307348" name="Rectangle 148"/>
                  <p:cNvSpPr>
                    <a:spLocks noChangeArrowheads="1"/>
                  </p:cNvSpPr>
                  <p:nvPr/>
                </p:nvSpPr>
                <p:spPr bwMode="auto">
                  <a:xfrm>
                    <a:off x="3606" y="2160"/>
                    <a:ext cx="91" cy="907"/>
                  </a:xfrm>
                  <a:prstGeom prst="rect">
                    <a:avLst/>
                  </a:prstGeom>
                  <a:noFill/>
                  <a:ln w="9525" algn="ctr">
                    <a:solidFill>
                      <a:srgbClr val="000000"/>
                    </a:solidFill>
                    <a:miter lim="800000"/>
                    <a:headEnd/>
                    <a:tailEnd/>
                  </a:ln>
                  <a:effectLst/>
                </p:spPr>
                <p:txBody>
                  <a:bodyPr wrap="none" anchor="ctr">
                    <a:spAutoFit/>
                  </a:bodyPr>
                  <a:lstStyle/>
                  <a:p>
                    <a:endParaRPr lang="de-DE"/>
                  </a:p>
                </p:txBody>
              </p:sp>
              <p:sp>
                <p:nvSpPr>
                  <p:cNvPr id="307349" name="Rectangle 149"/>
                  <p:cNvSpPr>
                    <a:spLocks noChangeArrowheads="1"/>
                  </p:cNvSpPr>
                  <p:nvPr/>
                </p:nvSpPr>
                <p:spPr bwMode="auto">
                  <a:xfrm>
                    <a:off x="2880" y="2704"/>
                    <a:ext cx="907" cy="90"/>
                  </a:xfrm>
                  <a:prstGeom prst="rect">
                    <a:avLst/>
                  </a:prstGeom>
                  <a:noFill/>
                  <a:ln w="9525" algn="ctr">
                    <a:solidFill>
                      <a:srgbClr val="000000"/>
                    </a:solidFill>
                    <a:miter lim="800000"/>
                    <a:headEnd/>
                    <a:tailEnd/>
                  </a:ln>
                  <a:effectLst/>
                </p:spPr>
                <p:txBody>
                  <a:bodyPr anchor="ctr">
                    <a:spAutoFit/>
                  </a:bodyPr>
                  <a:lstStyle/>
                  <a:p>
                    <a:endParaRPr lang="de-DE"/>
                  </a:p>
                </p:txBody>
              </p:sp>
              <p:sp>
                <p:nvSpPr>
                  <p:cNvPr id="307350" name="Rectangle 150"/>
                  <p:cNvSpPr>
                    <a:spLocks noChangeArrowheads="1"/>
                  </p:cNvSpPr>
                  <p:nvPr/>
                </p:nvSpPr>
                <p:spPr bwMode="auto">
                  <a:xfrm>
                    <a:off x="2880" y="2523"/>
                    <a:ext cx="907" cy="90"/>
                  </a:xfrm>
                  <a:prstGeom prst="rect">
                    <a:avLst/>
                  </a:prstGeom>
                  <a:noFill/>
                  <a:ln w="9525" algn="ctr">
                    <a:solidFill>
                      <a:srgbClr val="000000"/>
                    </a:solidFill>
                    <a:miter lim="800000"/>
                    <a:headEnd/>
                    <a:tailEnd/>
                  </a:ln>
                  <a:effectLst/>
                </p:spPr>
                <p:txBody>
                  <a:bodyPr anchor="ctr">
                    <a:spAutoFit/>
                  </a:bodyPr>
                  <a:lstStyle/>
                  <a:p>
                    <a:endParaRPr lang="de-DE"/>
                  </a:p>
                </p:txBody>
              </p:sp>
              <p:sp>
                <p:nvSpPr>
                  <p:cNvPr id="307351" name="Rectangle 151"/>
                  <p:cNvSpPr>
                    <a:spLocks noChangeArrowheads="1"/>
                  </p:cNvSpPr>
                  <p:nvPr/>
                </p:nvSpPr>
                <p:spPr bwMode="auto">
                  <a:xfrm>
                    <a:off x="2880" y="2341"/>
                    <a:ext cx="907" cy="90"/>
                  </a:xfrm>
                  <a:prstGeom prst="rect">
                    <a:avLst/>
                  </a:prstGeom>
                  <a:noFill/>
                  <a:ln w="9525" algn="ctr">
                    <a:solidFill>
                      <a:srgbClr val="000000"/>
                    </a:solidFill>
                    <a:miter lim="800000"/>
                    <a:headEnd/>
                    <a:tailEnd/>
                  </a:ln>
                  <a:effectLst/>
                </p:spPr>
                <p:txBody>
                  <a:bodyPr anchor="ctr">
                    <a:spAutoFit/>
                  </a:bodyPr>
                  <a:lstStyle/>
                  <a:p>
                    <a:endParaRPr lang="de-DE"/>
                  </a:p>
                </p:txBody>
              </p:sp>
              <p:sp>
                <p:nvSpPr>
                  <p:cNvPr id="307352" name="Rectangle 152"/>
                  <p:cNvSpPr>
                    <a:spLocks noChangeArrowheads="1"/>
                  </p:cNvSpPr>
                  <p:nvPr/>
                </p:nvSpPr>
                <p:spPr bwMode="auto">
                  <a:xfrm>
                    <a:off x="2880" y="2160"/>
                    <a:ext cx="907" cy="90"/>
                  </a:xfrm>
                  <a:prstGeom prst="rect">
                    <a:avLst/>
                  </a:prstGeom>
                  <a:noFill/>
                  <a:ln w="9525" algn="ctr">
                    <a:solidFill>
                      <a:srgbClr val="000000"/>
                    </a:solidFill>
                    <a:miter lim="800000"/>
                    <a:headEnd/>
                    <a:tailEnd/>
                  </a:ln>
                  <a:effectLst/>
                </p:spPr>
                <p:txBody>
                  <a:bodyPr anchor="ctr">
                    <a:spAutoFit/>
                  </a:bodyPr>
                  <a:lstStyle/>
                  <a:p>
                    <a:endParaRPr lang="de-DE"/>
                  </a:p>
                </p:txBody>
              </p:sp>
              <p:sp>
                <p:nvSpPr>
                  <p:cNvPr id="307353" name="Rectangle 153"/>
                  <p:cNvSpPr>
                    <a:spLocks noChangeArrowheads="1"/>
                  </p:cNvSpPr>
                  <p:nvPr/>
                </p:nvSpPr>
                <p:spPr bwMode="auto">
                  <a:xfrm>
                    <a:off x="2880" y="2160"/>
                    <a:ext cx="907" cy="906"/>
                  </a:xfrm>
                  <a:prstGeom prst="rect">
                    <a:avLst/>
                  </a:prstGeom>
                  <a:noFill/>
                  <a:ln w="19050" algn="ctr">
                    <a:solidFill>
                      <a:srgbClr val="000000"/>
                    </a:solidFill>
                    <a:miter lim="800000"/>
                    <a:headEnd/>
                    <a:tailEnd/>
                  </a:ln>
                  <a:effectLst/>
                </p:spPr>
                <p:txBody>
                  <a:bodyPr anchor="ctr">
                    <a:spAutoFit/>
                  </a:bodyPr>
                  <a:lstStyle/>
                  <a:p>
                    <a:endParaRPr lang="de-DE"/>
                  </a:p>
                </p:txBody>
              </p:sp>
            </p:grpSp>
          </p:grpSp>
          <p:sp>
            <p:nvSpPr>
              <p:cNvPr id="307354" name="Text Box 154"/>
              <p:cNvSpPr txBox="1">
                <a:spLocks noChangeArrowheads="1"/>
              </p:cNvSpPr>
              <p:nvPr/>
            </p:nvSpPr>
            <p:spPr bwMode="auto">
              <a:xfrm>
                <a:off x="3285" y="849"/>
                <a:ext cx="1324" cy="250"/>
              </a:xfrm>
              <a:prstGeom prst="rect">
                <a:avLst/>
              </a:prstGeom>
              <a:noFill/>
              <a:ln w="9525" algn="ctr">
                <a:noFill/>
                <a:miter lim="800000"/>
                <a:headEnd/>
                <a:tailEnd/>
              </a:ln>
              <a:effectLst/>
            </p:spPr>
            <p:txBody>
              <a:bodyPr>
                <a:spAutoFit/>
              </a:bodyPr>
              <a:lstStyle/>
              <a:p>
                <a:pPr marL="342900" indent="-342900" algn="ctr">
                  <a:spcBef>
                    <a:spcPct val="50000"/>
                  </a:spcBef>
                  <a:buSzPct val="75000"/>
                </a:pPr>
                <a:r>
                  <a:rPr lang="de-DE" sz="2000" b="1">
                    <a:solidFill>
                      <a:srgbClr val="000000"/>
                    </a:solidFill>
                    <a:latin typeface="Futura Md BT" pitchFamily="34" charset="0"/>
                  </a:rPr>
                  <a:t>Textur</a:t>
                </a:r>
              </a:p>
            </p:txBody>
          </p:sp>
        </p:grpSp>
        <p:grpSp>
          <p:nvGrpSpPr>
            <p:cNvPr id="6" name="Group 155"/>
            <p:cNvGrpSpPr>
              <a:grpSpLocks/>
            </p:cNvGrpSpPr>
            <p:nvPr/>
          </p:nvGrpSpPr>
          <p:grpSpPr bwMode="auto">
            <a:xfrm>
              <a:off x="824" y="1307"/>
              <a:ext cx="1246" cy="1246"/>
              <a:chOff x="1474" y="2296"/>
              <a:chExt cx="726" cy="726"/>
            </a:xfrm>
          </p:grpSpPr>
          <p:sp>
            <p:nvSpPr>
              <p:cNvPr id="307356" name="Freeform 156"/>
              <p:cNvSpPr>
                <a:spLocks/>
              </p:cNvSpPr>
              <p:nvPr/>
            </p:nvSpPr>
            <p:spPr bwMode="auto">
              <a:xfrm>
                <a:off x="1474" y="2296"/>
                <a:ext cx="726" cy="726"/>
              </a:xfrm>
              <a:custGeom>
                <a:avLst/>
                <a:gdLst/>
                <a:ahLst/>
                <a:cxnLst>
                  <a:cxn ang="0">
                    <a:pos x="181" y="635"/>
                  </a:cxn>
                  <a:cxn ang="0">
                    <a:pos x="181" y="544"/>
                  </a:cxn>
                  <a:cxn ang="0">
                    <a:pos x="0" y="544"/>
                  </a:cxn>
                  <a:cxn ang="0">
                    <a:pos x="0" y="454"/>
                  </a:cxn>
                  <a:cxn ang="0">
                    <a:pos x="91" y="454"/>
                  </a:cxn>
                  <a:cxn ang="0">
                    <a:pos x="91" y="272"/>
                  </a:cxn>
                  <a:cxn ang="0">
                    <a:pos x="181" y="272"/>
                  </a:cxn>
                  <a:cxn ang="0">
                    <a:pos x="181" y="91"/>
                  </a:cxn>
                  <a:cxn ang="0">
                    <a:pos x="272" y="91"/>
                  </a:cxn>
                  <a:cxn ang="0">
                    <a:pos x="272" y="0"/>
                  </a:cxn>
                  <a:cxn ang="0">
                    <a:pos x="453" y="0"/>
                  </a:cxn>
                  <a:cxn ang="0">
                    <a:pos x="453" y="182"/>
                  </a:cxn>
                  <a:cxn ang="0">
                    <a:pos x="544" y="182"/>
                  </a:cxn>
                  <a:cxn ang="0">
                    <a:pos x="544" y="363"/>
                  </a:cxn>
                  <a:cxn ang="0">
                    <a:pos x="635" y="363"/>
                  </a:cxn>
                  <a:cxn ang="0">
                    <a:pos x="635" y="544"/>
                  </a:cxn>
                  <a:cxn ang="0">
                    <a:pos x="726" y="544"/>
                  </a:cxn>
                  <a:cxn ang="0">
                    <a:pos x="726" y="726"/>
                  </a:cxn>
                  <a:cxn ang="0">
                    <a:pos x="544" y="726"/>
                  </a:cxn>
                  <a:cxn ang="0">
                    <a:pos x="544" y="635"/>
                  </a:cxn>
                  <a:cxn ang="0">
                    <a:pos x="181" y="635"/>
                  </a:cxn>
                </a:cxnLst>
                <a:rect l="0" t="0" r="r" b="b"/>
                <a:pathLst>
                  <a:path w="726" h="726">
                    <a:moveTo>
                      <a:pt x="181" y="635"/>
                    </a:moveTo>
                    <a:lnTo>
                      <a:pt x="181" y="544"/>
                    </a:lnTo>
                    <a:lnTo>
                      <a:pt x="0" y="544"/>
                    </a:lnTo>
                    <a:lnTo>
                      <a:pt x="0" y="454"/>
                    </a:lnTo>
                    <a:lnTo>
                      <a:pt x="91" y="454"/>
                    </a:lnTo>
                    <a:lnTo>
                      <a:pt x="91" y="272"/>
                    </a:lnTo>
                    <a:lnTo>
                      <a:pt x="181" y="272"/>
                    </a:lnTo>
                    <a:lnTo>
                      <a:pt x="181" y="91"/>
                    </a:lnTo>
                    <a:lnTo>
                      <a:pt x="272" y="91"/>
                    </a:lnTo>
                    <a:lnTo>
                      <a:pt x="272" y="0"/>
                    </a:lnTo>
                    <a:lnTo>
                      <a:pt x="453" y="0"/>
                    </a:lnTo>
                    <a:lnTo>
                      <a:pt x="453" y="182"/>
                    </a:lnTo>
                    <a:lnTo>
                      <a:pt x="544" y="182"/>
                    </a:lnTo>
                    <a:lnTo>
                      <a:pt x="544" y="363"/>
                    </a:lnTo>
                    <a:lnTo>
                      <a:pt x="635" y="363"/>
                    </a:lnTo>
                    <a:lnTo>
                      <a:pt x="635" y="544"/>
                    </a:lnTo>
                    <a:lnTo>
                      <a:pt x="726" y="544"/>
                    </a:lnTo>
                    <a:lnTo>
                      <a:pt x="726" y="726"/>
                    </a:lnTo>
                    <a:lnTo>
                      <a:pt x="544" y="726"/>
                    </a:lnTo>
                    <a:lnTo>
                      <a:pt x="544" y="635"/>
                    </a:lnTo>
                    <a:lnTo>
                      <a:pt x="181" y="635"/>
                    </a:lnTo>
                    <a:close/>
                  </a:path>
                </a:pathLst>
              </a:custGeom>
              <a:solidFill>
                <a:schemeClr val="accent2"/>
              </a:solidFill>
              <a:ln w="19050" cap="flat" cmpd="sng">
                <a:solidFill>
                  <a:schemeClr val="tx1"/>
                </a:solidFill>
                <a:prstDash val="solid"/>
                <a:round/>
                <a:headEnd/>
                <a:tailEnd/>
              </a:ln>
              <a:effectLst/>
            </p:spPr>
            <p:txBody>
              <a:bodyPr>
                <a:spAutoFit/>
              </a:bodyPr>
              <a:lstStyle/>
              <a:p>
                <a:endParaRPr lang="de-DE"/>
              </a:p>
            </p:txBody>
          </p:sp>
          <p:sp>
            <p:nvSpPr>
              <p:cNvPr id="307357" name="Rectangle 157"/>
              <p:cNvSpPr>
                <a:spLocks noChangeArrowheads="1"/>
              </p:cNvSpPr>
              <p:nvPr/>
            </p:nvSpPr>
            <p:spPr bwMode="auto">
              <a:xfrm>
                <a:off x="2019" y="2931"/>
                <a:ext cx="181" cy="90"/>
              </a:xfrm>
              <a:prstGeom prst="rect">
                <a:avLst/>
              </a:prstGeom>
              <a:solidFill>
                <a:schemeClr val="accent2"/>
              </a:solidFill>
              <a:ln w="9525" algn="ctr">
                <a:solidFill>
                  <a:schemeClr val="tx1"/>
                </a:solidFill>
                <a:miter lim="800000"/>
                <a:headEnd/>
                <a:tailEnd/>
              </a:ln>
              <a:effectLst/>
            </p:spPr>
            <p:txBody>
              <a:bodyPr anchor="ctr">
                <a:spAutoFit/>
              </a:bodyPr>
              <a:lstStyle/>
              <a:p>
                <a:endParaRPr lang="de-DE"/>
              </a:p>
            </p:txBody>
          </p:sp>
          <p:sp>
            <p:nvSpPr>
              <p:cNvPr id="307358" name="Rectangle 158"/>
              <p:cNvSpPr>
                <a:spLocks noChangeArrowheads="1"/>
              </p:cNvSpPr>
              <p:nvPr/>
            </p:nvSpPr>
            <p:spPr bwMode="auto">
              <a:xfrm>
                <a:off x="1474" y="2749"/>
                <a:ext cx="635" cy="90"/>
              </a:xfrm>
              <a:prstGeom prst="rect">
                <a:avLst/>
              </a:prstGeom>
              <a:solidFill>
                <a:schemeClr val="accent2"/>
              </a:solidFill>
              <a:ln w="9525" algn="ctr">
                <a:solidFill>
                  <a:schemeClr val="tx1"/>
                </a:solidFill>
                <a:miter lim="800000"/>
                <a:headEnd/>
                <a:tailEnd/>
              </a:ln>
              <a:effectLst/>
            </p:spPr>
            <p:txBody>
              <a:bodyPr anchor="ctr">
                <a:spAutoFit/>
              </a:bodyPr>
              <a:lstStyle/>
              <a:p>
                <a:endParaRPr lang="de-DE"/>
              </a:p>
            </p:txBody>
          </p:sp>
          <p:sp>
            <p:nvSpPr>
              <p:cNvPr id="307359" name="Rectangle 159"/>
              <p:cNvSpPr>
                <a:spLocks noChangeArrowheads="1"/>
              </p:cNvSpPr>
              <p:nvPr/>
            </p:nvSpPr>
            <p:spPr bwMode="auto">
              <a:xfrm>
                <a:off x="1565" y="2568"/>
                <a:ext cx="454" cy="90"/>
              </a:xfrm>
              <a:prstGeom prst="rect">
                <a:avLst/>
              </a:prstGeom>
              <a:solidFill>
                <a:schemeClr val="accent2"/>
              </a:solidFill>
              <a:ln w="9525" algn="ctr">
                <a:solidFill>
                  <a:schemeClr val="tx1"/>
                </a:solidFill>
                <a:miter lim="800000"/>
                <a:headEnd/>
                <a:tailEnd/>
              </a:ln>
              <a:effectLst/>
            </p:spPr>
            <p:txBody>
              <a:bodyPr anchor="ctr">
                <a:spAutoFit/>
              </a:bodyPr>
              <a:lstStyle/>
              <a:p>
                <a:endParaRPr lang="de-DE"/>
              </a:p>
            </p:txBody>
          </p:sp>
          <p:sp>
            <p:nvSpPr>
              <p:cNvPr id="307360" name="Rectangle 160"/>
              <p:cNvSpPr>
                <a:spLocks noChangeArrowheads="1"/>
              </p:cNvSpPr>
              <p:nvPr/>
            </p:nvSpPr>
            <p:spPr bwMode="auto">
              <a:xfrm>
                <a:off x="1656" y="2387"/>
                <a:ext cx="272" cy="90"/>
              </a:xfrm>
              <a:prstGeom prst="rect">
                <a:avLst/>
              </a:prstGeom>
              <a:solidFill>
                <a:schemeClr val="accent2"/>
              </a:solidFill>
              <a:ln w="9525" algn="ctr">
                <a:solidFill>
                  <a:schemeClr val="tx1"/>
                </a:solidFill>
                <a:miter lim="800000"/>
                <a:headEnd/>
                <a:tailEnd/>
              </a:ln>
              <a:effectLst/>
            </p:spPr>
            <p:txBody>
              <a:bodyPr anchor="ctr">
                <a:spAutoFit/>
              </a:bodyPr>
              <a:lstStyle/>
              <a:p>
                <a:endParaRPr lang="de-DE"/>
              </a:p>
            </p:txBody>
          </p:sp>
          <p:sp>
            <p:nvSpPr>
              <p:cNvPr id="307361" name="Rectangle 161"/>
              <p:cNvSpPr>
                <a:spLocks noChangeArrowheads="1"/>
              </p:cNvSpPr>
              <p:nvPr/>
            </p:nvSpPr>
            <p:spPr bwMode="auto">
              <a:xfrm>
                <a:off x="1565" y="2568"/>
                <a:ext cx="91" cy="272"/>
              </a:xfrm>
              <a:prstGeom prst="rect">
                <a:avLst/>
              </a:prstGeom>
              <a:noFill/>
              <a:ln w="9525" algn="ctr">
                <a:solidFill>
                  <a:schemeClr val="tx1"/>
                </a:solidFill>
                <a:miter lim="800000"/>
                <a:headEnd/>
                <a:tailEnd/>
              </a:ln>
              <a:effectLst/>
            </p:spPr>
            <p:txBody>
              <a:bodyPr anchor="ctr">
                <a:spAutoFit/>
              </a:bodyPr>
              <a:lstStyle/>
              <a:p>
                <a:endParaRPr lang="de-DE"/>
              </a:p>
            </p:txBody>
          </p:sp>
          <p:sp>
            <p:nvSpPr>
              <p:cNvPr id="307362" name="Rectangle 162"/>
              <p:cNvSpPr>
                <a:spLocks noChangeArrowheads="1"/>
              </p:cNvSpPr>
              <p:nvPr/>
            </p:nvSpPr>
            <p:spPr bwMode="auto">
              <a:xfrm>
                <a:off x="1928" y="2477"/>
                <a:ext cx="91" cy="454"/>
              </a:xfrm>
              <a:prstGeom prst="rect">
                <a:avLst/>
              </a:prstGeom>
              <a:noFill/>
              <a:ln w="9525" algn="ctr">
                <a:solidFill>
                  <a:schemeClr val="tx1"/>
                </a:solidFill>
                <a:miter lim="800000"/>
                <a:headEnd/>
                <a:tailEnd/>
              </a:ln>
              <a:effectLst/>
            </p:spPr>
            <p:txBody>
              <a:bodyPr anchor="ctr">
                <a:spAutoFit/>
              </a:bodyPr>
              <a:lstStyle/>
              <a:p>
                <a:endParaRPr lang="de-DE"/>
              </a:p>
            </p:txBody>
          </p:sp>
          <p:sp>
            <p:nvSpPr>
              <p:cNvPr id="307363" name="Rectangle 163"/>
              <p:cNvSpPr>
                <a:spLocks noChangeArrowheads="1"/>
              </p:cNvSpPr>
              <p:nvPr/>
            </p:nvSpPr>
            <p:spPr bwMode="auto">
              <a:xfrm>
                <a:off x="1747" y="2296"/>
                <a:ext cx="91" cy="635"/>
              </a:xfrm>
              <a:prstGeom prst="rect">
                <a:avLst/>
              </a:prstGeom>
              <a:noFill/>
              <a:ln w="9525" algn="ctr">
                <a:solidFill>
                  <a:schemeClr val="tx1"/>
                </a:solidFill>
                <a:miter lim="800000"/>
                <a:headEnd/>
                <a:tailEnd/>
              </a:ln>
              <a:effectLst/>
            </p:spPr>
            <p:txBody>
              <a:bodyPr anchor="ctr">
                <a:spAutoFit/>
              </a:bodyPr>
              <a:lstStyle/>
              <a:p>
                <a:endParaRPr lang="de-DE"/>
              </a:p>
            </p:txBody>
          </p:sp>
          <p:sp>
            <p:nvSpPr>
              <p:cNvPr id="307364" name="Rectangle 164"/>
              <p:cNvSpPr>
                <a:spLocks noChangeArrowheads="1"/>
              </p:cNvSpPr>
              <p:nvPr/>
            </p:nvSpPr>
            <p:spPr bwMode="auto">
              <a:xfrm>
                <a:off x="2109" y="2840"/>
                <a:ext cx="91" cy="181"/>
              </a:xfrm>
              <a:prstGeom prst="rect">
                <a:avLst/>
              </a:prstGeom>
              <a:noFill/>
              <a:ln w="9525" algn="ctr">
                <a:solidFill>
                  <a:schemeClr val="tx1"/>
                </a:solidFill>
                <a:miter lim="800000"/>
                <a:headEnd/>
                <a:tailEnd/>
              </a:ln>
              <a:effectLst/>
            </p:spPr>
            <p:txBody>
              <a:bodyPr anchor="ctr">
                <a:spAutoFit/>
              </a:bodyPr>
              <a:lstStyle/>
              <a:p>
                <a:endParaRPr lang="de-DE"/>
              </a:p>
            </p:txBody>
          </p:sp>
          <p:sp>
            <p:nvSpPr>
              <p:cNvPr id="307365" name="Freeform 165"/>
              <p:cNvSpPr>
                <a:spLocks/>
              </p:cNvSpPr>
              <p:nvPr/>
            </p:nvSpPr>
            <p:spPr bwMode="auto">
              <a:xfrm>
                <a:off x="1474" y="2296"/>
                <a:ext cx="726" cy="726"/>
              </a:xfrm>
              <a:custGeom>
                <a:avLst/>
                <a:gdLst/>
                <a:ahLst/>
                <a:cxnLst>
                  <a:cxn ang="0">
                    <a:pos x="181" y="635"/>
                  </a:cxn>
                  <a:cxn ang="0">
                    <a:pos x="181" y="544"/>
                  </a:cxn>
                  <a:cxn ang="0">
                    <a:pos x="0" y="544"/>
                  </a:cxn>
                  <a:cxn ang="0">
                    <a:pos x="0" y="454"/>
                  </a:cxn>
                  <a:cxn ang="0">
                    <a:pos x="91" y="454"/>
                  </a:cxn>
                  <a:cxn ang="0">
                    <a:pos x="91" y="272"/>
                  </a:cxn>
                  <a:cxn ang="0">
                    <a:pos x="181" y="272"/>
                  </a:cxn>
                  <a:cxn ang="0">
                    <a:pos x="181" y="91"/>
                  </a:cxn>
                  <a:cxn ang="0">
                    <a:pos x="272" y="91"/>
                  </a:cxn>
                  <a:cxn ang="0">
                    <a:pos x="272" y="0"/>
                  </a:cxn>
                  <a:cxn ang="0">
                    <a:pos x="453" y="0"/>
                  </a:cxn>
                  <a:cxn ang="0">
                    <a:pos x="453" y="182"/>
                  </a:cxn>
                  <a:cxn ang="0">
                    <a:pos x="544" y="182"/>
                  </a:cxn>
                  <a:cxn ang="0">
                    <a:pos x="544" y="363"/>
                  </a:cxn>
                  <a:cxn ang="0">
                    <a:pos x="635" y="363"/>
                  </a:cxn>
                  <a:cxn ang="0">
                    <a:pos x="635" y="544"/>
                  </a:cxn>
                  <a:cxn ang="0">
                    <a:pos x="726" y="544"/>
                  </a:cxn>
                  <a:cxn ang="0">
                    <a:pos x="726" y="726"/>
                  </a:cxn>
                  <a:cxn ang="0">
                    <a:pos x="544" y="726"/>
                  </a:cxn>
                  <a:cxn ang="0">
                    <a:pos x="544" y="635"/>
                  </a:cxn>
                  <a:cxn ang="0">
                    <a:pos x="181" y="635"/>
                  </a:cxn>
                </a:cxnLst>
                <a:rect l="0" t="0" r="r" b="b"/>
                <a:pathLst>
                  <a:path w="726" h="726">
                    <a:moveTo>
                      <a:pt x="181" y="635"/>
                    </a:moveTo>
                    <a:lnTo>
                      <a:pt x="181" y="544"/>
                    </a:lnTo>
                    <a:lnTo>
                      <a:pt x="0" y="544"/>
                    </a:lnTo>
                    <a:lnTo>
                      <a:pt x="0" y="454"/>
                    </a:lnTo>
                    <a:lnTo>
                      <a:pt x="91" y="454"/>
                    </a:lnTo>
                    <a:lnTo>
                      <a:pt x="91" y="272"/>
                    </a:lnTo>
                    <a:lnTo>
                      <a:pt x="181" y="272"/>
                    </a:lnTo>
                    <a:lnTo>
                      <a:pt x="181" y="91"/>
                    </a:lnTo>
                    <a:lnTo>
                      <a:pt x="272" y="91"/>
                    </a:lnTo>
                    <a:lnTo>
                      <a:pt x="272" y="0"/>
                    </a:lnTo>
                    <a:lnTo>
                      <a:pt x="453" y="0"/>
                    </a:lnTo>
                    <a:lnTo>
                      <a:pt x="453" y="182"/>
                    </a:lnTo>
                    <a:lnTo>
                      <a:pt x="544" y="182"/>
                    </a:lnTo>
                    <a:lnTo>
                      <a:pt x="544" y="363"/>
                    </a:lnTo>
                    <a:lnTo>
                      <a:pt x="635" y="363"/>
                    </a:lnTo>
                    <a:lnTo>
                      <a:pt x="635" y="544"/>
                    </a:lnTo>
                    <a:lnTo>
                      <a:pt x="726" y="544"/>
                    </a:lnTo>
                    <a:lnTo>
                      <a:pt x="726" y="726"/>
                    </a:lnTo>
                    <a:lnTo>
                      <a:pt x="544" y="726"/>
                    </a:lnTo>
                    <a:lnTo>
                      <a:pt x="544" y="635"/>
                    </a:lnTo>
                    <a:lnTo>
                      <a:pt x="181" y="635"/>
                    </a:lnTo>
                    <a:close/>
                  </a:path>
                </a:pathLst>
              </a:custGeom>
              <a:noFill/>
              <a:ln w="19050" cap="flat" cmpd="sng">
                <a:solidFill>
                  <a:schemeClr val="tx1"/>
                </a:solidFill>
                <a:prstDash val="solid"/>
                <a:round/>
                <a:headEnd/>
                <a:tailEnd/>
              </a:ln>
              <a:effectLst/>
            </p:spPr>
            <p:txBody>
              <a:bodyPr>
                <a:spAutoFit/>
              </a:bodyPr>
              <a:lstStyle/>
              <a:p>
                <a:endParaRPr lang="de-DE"/>
              </a:p>
            </p:txBody>
          </p:sp>
        </p:grpSp>
        <p:grpSp>
          <p:nvGrpSpPr>
            <p:cNvPr id="7" name="Group 166"/>
            <p:cNvGrpSpPr>
              <a:grpSpLocks/>
            </p:cNvGrpSpPr>
            <p:nvPr/>
          </p:nvGrpSpPr>
          <p:grpSpPr bwMode="auto">
            <a:xfrm>
              <a:off x="849" y="1329"/>
              <a:ext cx="1198" cy="1185"/>
              <a:chOff x="254" y="1455"/>
              <a:chExt cx="1198" cy="1185"/>
            </a:xfrm>
          </p:grpSpPr>
          <p:sp>
            <p:nvSpPr>
              <p:cNvPr id="307367" name="Freeform 167"/>
              <p:cNvSpPr>
                <a:spLocks/>
              </p:cNvSpPr>
              <p:nvPr/>
            </p:nvSpPr>
            <p:spPr bwMode="auto">
              <a:xfrm>
                <a:off x="306" y="1510"/>
                <a:ext cx="1090" cy="1089"/>
              </a:xfrm>
              <a:custGeom>
                <a:avLst/>
                <a:gdLst/>
                <a:ahLst/>
                <a:cxnLst>
                  <a:cxn ang="0">
                    <a:pos x="635" y="635"/>
                  </a:cxn>
                  <a:cxn ang="0">
                    <a:pos x="0" y="454"/>
                  </a:cxn>
                  <a:cxn ang="0">
                    <a:pos x="317" y="0"/>
                  </a:cxn>
                  <a:cxn ang="0">
                    <a:pos x="635" y="635"/>
                  </a:cxn>
                </a:cxnLst>
                <a:rect l="0" t="0" r="r" b="b"/>
                <a:pathLst>
                  <a:path w="635" h="635">
                    <a:moveTo>
                      <a:pt x="635" y="635"/>
                    </a:moveTo>
                    <a:lnTo>
                      <a:pt x="0" y="454"/>
                    </a:lnTo>
                    <a:lnTo>
                      <a:pt x="317" y="0"/>
                    </a:lnTo>
                    <a:lnTo>
                      <a:pt x="635" y="635"/>
                    </a:lnTo>
                    <a:close/>
                  </a:path>
                </a:pathLst>
              </a:custGeom>
              <a:noFill/>
              <a:ln w="38100" cap="flat" cmpd="sng">
                <a:solidFill>
                  <a:schemeClr val="tx1"/>
                </a:solidFill>
                <a:prstDash val="solid"/>
                <a:round/>
                <a:headEnd/>
                <a:tailEnd/>
              </a:ln>
              <a:effectLst/>
            </p:spPr>
            <p:txBody>
              <a:bodyPr>
                <a:spAutoFit/>
              </a:bodyPr>
              <a:lstStyle/>
              <a:p>
                <a:endParaRPr lang="de-DE"/>
              </a:p>
            </p:txBody>
          </p:sp>
          <p:sp>
            <p:nvSpPr>
              <p:cNvPr id="307368" name="Oval 168"/>
              <p:cNvSpPr>
                <a:spLocks noChangeArrowheads="1"/>
              </p:cNvSpPr>
              <p:nvPr/>
            </p:nvSpPr>
            <p:spPr bwMode="auto">
              <a:xfrm>
                <a:off x="802" y="1455"/>
                <a:ext cx="109" cy="108"/>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sp>
            <p:nvSpPr>
              <p:cNvPr id="307369" name="Oval 169"/>
              <p:cNvSpPr>
                <a:spLocks noChangeArrowheads="1"/>
              </p:cNvSpPr>
              <p:nvPr/>
            </p:nvSpPr>
            <p:spPr bwMode="auto">
              <a:xfrm>
                <a:off x="1344" y="2533"/>
                <a:ext cx="108" cy="107"/>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sp>
            <p:nvSpPr>
              <p:cNvPr id="307370" name="Oval 170"/>
              <p:cNvSpPr>
                <a:spLocks noChangeArrowheads="1"/>
              </p:cNvSpPr>
              <p:nvPr/>
            </p:nvSpPr>
            <p:spPr bwMode="auto">
              <a:xfrm>
                <a:off x="254" y="2230"/>
                <a:ext cx="107" cy="109"/>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grpSp>
        <p:sp>
          <p:nvSpPr>
            <p:cNvPr id="307371" name="Rectangle 171"/>
            <p:cNvSpPr>
              <a:spLocks noChangeArrowheads="1"/>
            </p:cNvSpPr>
            <p:nvPr/>
          </p:nvSpPr>
          <p:spPr bwMode="auto">
            <a:xfrm>
              <a:off x="1291" y="1926"/>
              <a:ext cx="156" cy="156"/>
            </a:xfrm>
            <a:prstGeom prst="rect">
              <a:avLst/>
            </a:prstGeom>
            <a:solidFill>
              <a:srgbClr val="6699FF"/>
            </a:solidFill>
            <a:ln w="28575" algn="ctr">
              <a:solidFill>
                <a:schemeClr val="bg1"/>
              </a:solidFill>
              <a:miter lim="800000"/>
              <a:headEnd/>
              <a:tailEnd/>
            </a:ln>
            <a:effectLst/>
          </p:spPr>
          <p:txBody>
            <a:bodyPr wrap="none" anchor="ctr">
              <a:spAutoFit/>
            </a:bodyPr>
            <a:lstStyle/>
            <a:p>
              <a:endParaRPr lang="de-DE"/>
            </a:p>
          </p:txBody>
        </p:sp>
        <p:grpSp>
          <p:nvGrpSpPr>
            <p:cNvPr id="8" name="Group 172"/>
            <p:cNvGrpSpPr>
              <a:grpSpLocks/>
            </p:cNvGrpSpPr>
            <p:nvPr/>
          </p:nvGrpSpPr>
          <p:grpSpPr bwMode="auto">
            <a:xfrm>
              <a:off x="3279" y="998"/>
              <a:ext cx="1296" cy="1287"/>
              <a:chOff x="2542" y="900"/>
              <a:chExt cx="1296" cy="1287"/>
            </a:xfrm>
          </p:grpSpPr>
          <p:sp>
            <p:nvSpPr>
              <p:cNvPr id="307373" name="Line 173"/>
              <p:cNvSpPr>
                <a:spLocks noChangeShapeType="1"/>
              </p:cNvSpPr>
              <p:nvPr/>
            </p:nvSpPr>
            <p:spPr bwMode="auto">
              <a:xfrm flipV="1">
                <a:off x="3260" y="900"/>
                <a:ext cx="0" cy="1287"/>
              </a:xfrm>
              <a:prstGeom prst="line">
                <a:avLst/>
              </a:prstGeom>
              <a:noFill/>
              <a:ln w="28575" cap="rnd">
                <a:solidFill>
                  <a:schemeClr val="tx1"/>
                </a:solidFill>
                <a:prstDash val="sysDot"/>
                <a:round/>
                <a:headEnd/>
                <a:tailEnd/>
              </a:ln>
              <a:effectLst/>
            </p:spPr>
            <p:txBody>
              <a:bodyPr>
                <a:spAutoFit/>
              </a:bodyPr>
              <a:lstStyle/>
              <a:p>
                <a:endParaRPr lang="de-DE"/>
              </a:p>
            </p:txBody>
          </p:sp>
          <p:sp>
            <p:nvSpPr>
              <p:cNvPr id="307374" name="Line 174"/>
              <p:cNvSpPr>
                <a:spLocks noChangeShapeType="1"/>
              </p:cNvSpPr>
              <p:nvPr/>
            </p:nvSpPr>
            <p:spPr bwMode="auto">
              <a:xfrm flipH="1" flipV="1">
                <a:off x="2542" y="1464"/>
                <a:ext cx="1296" cy="4"/>
              </a:xfrm>
              <a:prstGeom prst="line">
                <a:avLst/>
              </a:prstGeom>
              <a:noFill/>
              <a:ln w="28575" cap="rnd">
                <a:solidFill>
                  <a:schemeClr val="tx1"/>
                </a:solidFill>
                <a:prstDash val="sysDot"/>
                <a:round/>
                <a:headEnd/>
                <a:tailEnd/>
              </a:ln>
              <a:effectLst/>
            </p:spPr>
            <p:txBody>
              <a:bodyPr>
                <a:spAutoFit/>
              </a:bodyPr>
              <a:lstStyle/>
              <a:p>
                <a:endParaRPr lang="de-DE"/>
              </a:p>
            </p:txBody>
          </p:sp>
          <p:sp>
            <p:nvSpPr>
              <p:cNvPr id="307375" name="Oval 175"/>
              <p:cNvSpPr>
                <a:spLocks noChangeArrowheads="1"/>
              </p:cNvSpPr>
              <p:nvPr/>
            </p:nvSpPr>
            <p:spPr bwMode="auto">
              <a:xfrm>
                <a:off x="3218" y="1418"/>
                <a:ext cx="93" cy="92"/>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grpSp>
        <p:grpSp>
          <p:nvGrpSpPr>
            <p:cNvPr id="9" name="Group 176"/>
            <p:cNvGrpSpPr>
              <a:grpSpLocks/>
            </p:cNvGrpSpPr>
            <p:nvPr/>
          </p:nvGrpSpPr>
          <p:grpSpPr bwMode="auto">
            <a:xfrm>
              <a:off x="1364" y="1473"/>
              <a:ext cx="776" cy="477"/>
              <a:chOff x="1099" y="1540"/>
              <a:chExt cx="776" cy="560"/>
            </a:xfrm>
          </p:grpSpPr>
          <p:sp>
            <p:nvSpPr>
              <p:cNvPr id="307377" name="Freeform 177"/>
              <p:cNvSpPr>
                <a:spLocks/>
              </p:cNvSpPr>
              <p:nvPr/>
            </p:nvSpPr>
            <p:spPr bwMode="auto">
              <a:xfrm>
                <a:off x="1099" y="1540"/>
                <a:ext cx="648" cy="560"/>
              </a:xfrm>
              <a:custGeom>
                <a:avLst/>
                <a:gdLst/>
                <a:ahLst/>
                <a:cxnLst>
                  <a:cxn ang="0">
                    <a:pos x="4" y="560"/>
                  </a:cxn>
                  <a:cxn ang="0">
                    <a:pos x="648" y="144"/>
                  </a:cxn>
                </a:cxnLst>
                <a:rect l="0" t="0" r="r" b="b"/>
                <a:pathLst>
                  <a:path w="648" h="560">
                    <a:moveTo>
                      <a:pt x="4" y="560"/>
                    </a:moveTo>
                    <a:cubicBezTo>
                      <a:pt x="0" y="116"/>
                      <a:pt x="356" y="0"/>
                      <a:pt x="648" y="144"/>
                    </a:cubicBezTo>
                  </a:path>
                </a:pathLst>
              </a:custGeom>
              <a:noFill/>
              <a:ln w="28575" cap="flat" cmpd="sng">
                <a:solidFill>
                  <a:schemeClr val="tx1"/>
                </a:solidFill>
                <a:prstDash val="solid"/>
                <a:round/>
                <a:headEnd type="none" w="lg" len="lg"/>
                <a:tailEnd type="triangle" w="med" len="med"/>
              </a:ln>
              <a:effectLst/>
            </p:spPr>
            <p:txBody>
              <a:bodyPr>
                <a:spAutoFit/>
              </a:bodyPr>
              <a:lstStyle/>
              <a:p>
                <a:endParaRPr lang="de-DE"/>
              </a:p>
            </p:txBody>
          </p:sp>
          <p:sp>
            <p:nvSpPr>
              <p:cNvPr id="307378" name="Text Box 178"/>
              <p:cNvSpPr txBox="1">
                <a:spLocks noChangeArrowheads="1"/>
              </p:cNvSpPr>
              <p:nvPr/>
            </p:nvSpPr>
            <p:spPr bwMode="auto">
              <a:xfrm>
                <a:off x="1759" y="1556"/>
                <a:ext cx="116" cy="339"/>
              </a:xfrm>
              <a:prstGeom prst="rect">
                <a:avLst/>
              </a:prstGeom>
              <a:noFill/>
              <a:ln w="9525" algn="ctr">
                <a:noFill/>
                <a:miter lim="800000"/>
                <a:headEnd/>
                <a:tailEnd/>
              </a:ln>
              <a:effectLst/>
            </p:spPr>
            <p:txBody>
              <a:bodyPr wrap="none">
                <a:spAutoFit/>
              </a:bodyPr>
              <a:lstStyle/>
              <a:p>
                <a:pPr marL="342900" indent="-342900">
                  <a:spcBef>
                    <a:spcPct val="50000"/>
                  </a:spcBef>
                  <a:buSzPct val="75000"/>
                </a:pPr>
                <a:endParaRPr lang="de-DE" sz="2400" b="1">
                  <a:solidFill>
                    <a:schemeClr val="bg1"/>
                  </a:solidFill>
                  <a:latin typeface="Times New Roman" pitchFamily="18" charset="0"/>
                </a:endParaRPr>
              </a:p>
            </p:txBody>
          </p:sp>
        </p:grpSp>
        <p:sp>
          <p:nvSpPr>
            <p:cNvPr id="307379" name="Freeform 179"/>
            <p:cNvSpPr>
              <a:spLocks/>
            </p:cNvSpPr>
            <p:nvPr/>
          </p:nvSpPr>
          <p:spPr bwMode="auto">
            <a:xfrm rot="4063290">
              <a:off x="3935" y="1745"/>
              <a:ext cx="1175" cy="547"/>
            </a:xfrm>
            <a:custGeom>
              <a:avLst/>
              <a:gdLst/>
              <a:ahLst/>
              <a:cxnLst>
                <a:cxn ang="0">
                  <a:pos x="0" y="480"/>
                </a:cxn>
                <a:cxn ang="0">
                  <a:pos x="1038" y="129"/>
                </a:cxn>
              </a:cxnLst>
              <a:rect l="0" t="0" r="r" b="b"/>
              <a:pathLst>
                <a:path w="1038" h="480">
                  <a:moveTo>
                    <a:pt x="0" y="480"/>
                  </a:moveTo>
                  <a:cubicBezTo>
                    <a:pt x="192" y="196"/>
                    <a:pt x="572" y="0"/>
                    <a:pt x="1038" y="129"/>
                  </a:cubicBezTo>
                </a:path>
              </a:pathLst>
            </a:custGeom>
            <a:noFill/>
            <a:ln w="57150" cap="flat" cmpd="sng">
              <a:solidFill>
                <a:schemeClr val="accent2"/>
              </a:solidFill>
              <a:prstDash val="solid"/>
              <a:round/>
              <a:headEnd type="none" w="lg" len="lg"/>
              <a:tailEnd type="triangle" w="med" len="med"/>
            </a:ln>
            <a:effectLst/>
          </p:spPr>
          <p:txBody>
            <a:bodyPr>
              <a:spAutoFit/>
            </a:bodyPr>
            <a:lstStyle/>
            <a:p>
              <a:endParaRPr lang="de-DE"/>
            </a:p>
          </p:txBody>
        </p:sp>
        <p:grpSp>
          <p:nvGrpSpPr>
            <p:cNvPr id="10" name="Group 180"/>
            <p:cNvGrpSpPr>
              <a:grpSpLocks/>
            </p:cNvGrpSpPr>
            <p:nvPr/>
          </p:nvGrpSpPr>
          <p:grpSpPr bwMode="auto">
            <a:xfrm>
              <a:off x="4346" y="2531"/>
              <a:ext cx="996" cy="288"/>
              <a:chOff x="4386" y="2657"/>
              <a:chExt cx="996" cy="288"/>
            </a:xfrm>
          </p:grpSpPr>
          <p:sp>
            <p:nvSpPr>
              <p:cNvPr id="307381" name="Rectangle 181"/>
              <p:cNvSpPr>
                <a:spLocks noChangeArrowheads="1"/>
              </p:cNvSpPr>
              <p:nvPr/>
            </p:nvSpPr>
            <p:spPr bwMode="auto">
              <a:xfrm>
                <a:off x="4386" y="2659"/>
                <a:ext cx="996" cy="278"/>
              </a:xfrm>
              <a:prstGeom prst="rect">
                <a:avLst/>
              </a:prstGeom>
              <a:solidFill>
                <a:srgbClr val="FFFF00"/>
              </a:solidFill>
              <a:ln w="28575" algn="ctr">
                <a:solidFill>
                  <a:schemeClr val="tx1"/>
                </a:solidFill>
                <a:miter lim="800000"/>
                <a:headEnd/>
                <a:tailEnd/>
              </a:ln>
              <a:effectLst/>
            </p:spPr>
            <p:txBody>
              <a:bodyPr anchor="ctr">
                <a:spAutoFit/>
              </a:bodyPr>
              <a:lstStyle/>
              <a:p>
                <a:endParaRPr lang="de-DE"/>
              </a:p>
            </p:txBody>
          </p:sp>
          <p:sp>
            <p:nvSpPr>
              <p:cNvPr id="307382" name="Text Box 182"/>
              <p:cNvSpPr txBox="1">
                <a:spLocks noChangeArrowheads="1"/>
              </p:cNvSpPr>
              <p:nvPr/>
            </p:nvSpPr>
            <p:spPr bwMode="auto">
              <a:xfrm>
                <a:off x="4419" y="2657"/>
                <a:ext cx="915" cy="288"/>
              </a:xfrm>
              <a:prstGeom prst="rect">
                <a:avLst/>
              </a:prstGeom>
              <a:noFill/>
              <a:ln w="9525" algn="ctr">
                <a:noFill/>
                <a:miter lim="800000"/>
                <a:headEnd/>
                <a:tailEnd/>
              </a:ln>
              <a:effectLst/>
            </p:spPr>
            <p:txBody>
              <a:bodyPr wrap="none">
                <a:spAutoFit/>
              </a:bodyPr>
              <a:lstStyle/>
              <a:p>
                <a:pPr marL="342900" indent="-342900">
                  <a:spcBef>
                    <a:spcPct val="50000"/>
                  </a:spcBef>
                  <a:buSzPct val="75000"/>
                </a:pPr>
                <a:r>
                  <a:rPr lang="de-DE" sz="2400" b="1">
                    <a:solidFill>
                      <a:schemeClr val="tx1"/>
                    </a:solidFill>
                    <a:latin typeface="Verdana" pitchFamily="34" charset="0"/>
                  </a:rPr>
                  <a:t>R G B A</a:t>
                </a:r>
              </a:p>
            </p:txBody>
          </p:sp>
        </p:grpSp>
        <p:grpSp>
          <p:nvGrpSpPr>
            <p:cNvPr id="11" name="Group 183"/>
            <p:cNvGrpSpPr>
              <a:grpSpLocks/>
            </p:cNvGrpSpPr>
            <p:nvPr/>
          </p:nvGrpSpPr>
          <p:grpSpPr bwMode="auto">
            <a:xfrm>
              <a:off x="3015" y="1396"/>
              <a:ext cx="1039" cy="1209"/>
              <a:chOff x="2288" y="1297"/>
              <a:chExt cx="1039" cy="1209"/>
            </a:xfrm>
          </p:grpSpPr>
          <p:sp>
            <p:nvSpPr>
              <p:cNvPr id="307384" name="Text Box 184"/>
              <p:cNvSpPr txBox="1">
                <a:spLocks noChangeArrowheads="1"/>
              </p:cNvSpPr>
              <p:nvPr/>
            </p:nvSpPr>
            <p:spPr bwMode="auto">
              <a:xfrm>
                <a:off x="2288" y="1297"/>
                <a:ext cx="116" cy="327"/>
              </a:xfrm>
              <a:prstGeom prst="rect">
                <a:avLst/>
              </a:prstGeom>
              <a:noFill/>
              <a:ln w="9525" algn="ctr">
                <a:noFill/>
                <a:miter lim="800000"/>
                <a:headEnd/>
                <a:tailEnd/>
              </a:ln>
              <a:effectLst/>
            </p:spPr>
            <p:txBody>
              <a:bodyPr wrap="none">
                <a:spAutoFit/>
              </a:bodyPr>
              <a:lstStyle/>
              <a:p>
                <a:pPr marL="342900" indent="-342900">
                  <a:spcBef>
                    <a:spcPct val="50000"/>
                  </a:spcBef>
                  <a:buSzPct val="75000"/>
                </a:pPr>
                <a:endParaRPr lang="de-DE" sz="2800" b="1">
                  <a:solidFill>
                    <a:srgbClr val="000000"/>
                  </a:solidFill>
                  <a:latin typeface="Times New Roman" pitchFamily="18" charset="0"/>
                </a:endParaRPr>
              </a:p>
            </p:txBody>
          </p:sp>
          <p:sp>
            <p:nvSpPr>
              <p:cNvPr id="307385" name="Freeform 185"/>
              <p:cNvSpPr>
                <a:spLocks/>
              </p:cNvSpPr>
              <p:nvPr/>
            </p:nvSpPr>
            <p:spPr bwMode="auto">
              <a:xfrm>
                <a:off x="3197" y="2221"/>
                <a:ext cx="130" cy="62"/>
              </a:xfrm>
              <a:custGeom>
                <a:avLst/>
                <a:gdLst/>
                <a:ahLst/>
                <a:cxnLst>
                  <a:cxn ang="0">
                    <a:pos x="92" y="0"/>
                  </a:cxn>
                  <a:cxn ang="0">
                    <a:pos x="0" y="92"/>
                  </a:cxn>
                  <a:cxn ang="0">
                    <a:pos x="184" y="92"/>
                  </a:cxn>
                  <a:cxn ang="0">
                    <a:pos x="92" y="0"/>
                  </a:cxn>
                </a:cxnLst>
                <a:rect l="0" t="0" r="r" b="b"/>
                <a:pathLst>
                  <a:path w="184" h="92">
                    <a:moveTo>
                      <a:pt x="92" y="0"/>
                    </a:moveTo>
                    <a:lnTo>
                      <a:pt x="0" y="92"/>
                    </a:lnTo>
                    <a:lnTo>
                      <a:pt x="184" y="92"/>
                    </a:lnTo>
                    <a:lnTo>
                      <a:pt x="92" y="0"/>
                    </a:lnTo>
                    <a:close/>
                  </a:path>
                </a:pathLst>
              </a:custGeom>
              <a:solidFill>
                <a:schemeClr val="bg1"/>
              </a:solidFill>
              <a:ln w="19050" cap="flat" cmpd="sng">
                <a:solidFill>
                  <a:schemeClr val="tx1"/>
                </a:solidFill>
                <a:prstDash val="solid"/>
                <a:round/>
                <a:headEnd/>
                <a:tailEnd/>
              </a:ln>
              <a:effectLst/>
            </p:spPr>
            <p:txBody>
              <a:bodyPr>
                <a:spAutoFit/>
              </a:bodyPr>
              <a:lstStyle/>
              <a:p>
                <a:endParaRPr lang="de-DE"/>
              </a:p>
            </p:txBody>
          </p:sp>
          <p:sp>
            <p:nvSpPr>
              <p:cNvPr id="307386" name="Text Box 186"/>
              <p:cNvSpPr txBox="1">
                <a:spLocks noChangeArrowheads="1"/>
              </p:cNvSpPr>
              <p:nvPr/>
            </p:nvSpPr>
            <p:spPr bwMode="auto">
              <a:xfrm>
                <a:off x="3151" y="2179"/>
                <a:ext cx="116" cy="327"/>
              </a:xfrm>
              <a:prstGeom prst="rect">
                <a:avLst/>
              </a:prstGeom>
              <a:noFill/>
              <a:ln w="9525" algn="ctr">
                <a:noFill/>
                <a:miter lim="800000"/>
                <a:headEnd/>
                <a:tailEnd/>
              </a:ln>
              <a:effectLst/>
            </p:spPr>
            <p:txBody>
              <a:bodyPr wrap="none">
                <a:spAutoFit/>
              </a:bodyPr>
              <a:lstStyle/>
              <a:p>
                <a:pPr marL="342900" indent="-342900">
                  <a:spcBef>
                    <a:spcPct val="50000"/>
                  </a:spcBef>
                  <a:buSzPct val="75000"/>
                </a:pPr>
                <a:endParaRPr lang="de-DE" sz="2800" b="1">
                  <a:solidFill>
                    <a:srgbClr val="000000"/>
                  </a:solidFill>
                  <a:latin typeface="Times New Roman" pitchFamily="18" charset="0"/>
                </a:endParaRPr>
              </a:p>
            </p:txBody>
          </p:sp>
          <p:sp>
            <p:nvSpPr>
              <p:cNvPr id="307387" name="Freeform 187"/>
              <p:cNvSpPr>
                <a:spLocks/>
              </p:cNvSpPr>
              <p:nvPr/>
            </p:nvSpPr>
            <p:spPr bwMode="auto">
              <a:xfrm rot="5400000">
                <a:off x="2446" y="1431"/>
                <a:ext cx="130" cy="62"/>
              </a:xfrm>
              <a:custGeom>
                <a:avLst/>
                <a:gdLst/>
                <a:ahLst/>
                <a:cxnLst>
                  <a:cxn ang="0">
                    <a:pos x="92" y="0"/>
                  </a:cxn>
                  <a:cxn ang="0">
                    <a:pos x="0" y="92"/>
                  </a:cxn>
                  <a:cxn ang="0">
                    <a:pos x="184" y="92"/>
                  </a:cxn>
                  <a:cxn ang="0">
                    <a:pos x="92" y="0"/>
                  </a:cxn>
                </a:cxnLst>
                <a:rect l="0" t="0" r="r" b="b"/>
                <a:pathLst>
                  <a:path w="184" h="92">
                    <a:moveTo>
                      <a:pt x="92" y="0"/>
                    </a:moveTo>
                    <a:lnTo>
                      <a:pt x="0" y="92"/>
                    </a:lnTo>
                    <a:lnTo>
                      <a:pt x="184" y="92"/>
                    </a:lnTo>
                    <a:lnTo>
                      <a:pt x="92" y="0"/>
                    </a:lnTo>
                    <a:close/>
                  </a:path>
                </a:pathLst>
              </a:custGeom>
              <a:solidFill>
                <a:schemeClr val="bg1"/>
              </a:solidFill>
              <a:ln w="19050" cap="flat" cmpd="sng">
                <a:solidFill>
                  <a:schemeClr val="tx1"/>
                </a:solidFill>
                <a:prstDash val="solid"/>
                <a:round/>
                <a:headEnd/>
                <a:tailEnd/>
              </a:ln>
              <a:effectLst/>
            </p:spPr>
            <p:txBody>
              <a:bodyPr>
                <a:spAutoFit/>
              </a:bodyPr>
              <a:lstStyle/>
              <a:p>
                <a:endParaRPr lang="de-DE"/>
              </a:p>
            </p:txBody>
          </p:sp>
        </p:grpSp>
        <p:pic>
          <p:nvPicPr>
            <p:cNvPr id="307388" name="Picture 188" descr="(s1,t1)"/>
            <p:cNvPicPr>
              <a:picLocks noChangeAspect="1" noChangeArrowheads="1"/>
            </p:cNvPicPr>
            <p:nvPr/>
          </p:nvPicPr>
          <p:blipFill>
            <a:blip r:embed="rId3"/>
            <a:srcRect/>
            <a:stretch>
              <a:fillRect/>
            </a:stretch>
          </p:blipFill>
          <p:spPr bwMode="auto">
            <a:xfrm>
              <a:off x="1981" y="2578"/>
              <a:ext cx="635" cy="278"/>
            </a:xfrm>
            <a:prstGeom prst="rect">
              <a:avLst/>
            </a:prstGeom>
            <a:noFill/>
          </p:spPr>
        </p:pic>
        <p:pic>
          <p:nvPicPr>
            <p:cNvPr id="307389" name="Picture 189" descr="(s2,t2)"/>
            <p:cNvPicPr>
              <a:picLocks noChangeAspect="1" noChangeArrowheads="1"/>
            </p:cNvPicPr>
            <p:nvPr/>
          </p:nvPicPr>
          <p:blipFill>
            <a:blip r:embed="rId4"/>
            <a:srcRect/>
            <a:stretch>
              <a:fillRect/>
            </a:stretch>
          </p:blipFill>
          <p:spPr bwMode="auto">
            <a:xfrm>
              <a:off x="393" y="2261"/>
              <a:ext cx="645" cy="297"/>
            </a:xfrm>
            <a:prstGeom prst="rect">
              <a:avLst/>
            </a:prstGeom>
            <a:noFill/>
          </p:spPr>
        </p:pic>
        <p:pic>
          <p:nvPicPr>
            <p:cNvPr id="307390" name="Picture 190" descr="(s0,t0)"/>
            <p:cNvPicPr>
              <a:picLocks noChangeAspect="1" noChangeArrowheads="1"/>
            </p:cNvPicPr>
            <p:nvPr/>
          </p:nvPicPr>
          <p:blipFill>
            <a:blip r:embed="rId5"/>
            <a:srcRect/>
            <a:stretch>
              <a:fillRect/>
            </a:stretch>
          </p:blipFill>
          <p:spPr bwMode="auto">
            <a:xfrm>
              <a:off x="1395" y="950"/>
              <a:ext cx="629" cy="266"/>
            </a:xfrm>
            <a:prstGeom prst="rect">
              <a:avLst/>
            </a:prstGeom>
            <a:noFill/>
          </p:spPr>
        </p:pic>
        <p:pic>
          <p:nvPicPr>
            <p:cNvPr id="307391" name="Picture 191" descr="(s,t)_2"/>
            <p:cNvPicPr>
              <a:picLocks noChangeAspect="1" noChangeArrowheads="1"/>
            </p:cNvPicPr>
            <p:nvPr/>
          </p:nvPicPr>
          <p:blipFill>
            <a:blip r:embed="rId6"/>
            <a:srcRect/>
            <a:stretch>
              <a:fillRect/>
            </a:stretch>
          </p:blipFill>
          <p:spPr bwMode="auto">
            <a:xfrm>
              <a:off x="2044" y="1520"/>
              <a:ext cx="551" cy="319"/>
            </a:xfrm>
            <a:prstGeom prst="rect">
              <a:avLst/>
            </a:prstGeom>
            <a:noFill/>
          </p:spPr>
        </p:pic>
        <p:pic>
          <p:nvPicPr>
            <p:cNvPr id="307392" name="Picture 192" descr="s"/>
            <p:cNvPicPr>
              <a:picLocks noChangeAspect="1" noChangeArrowheads="1"/>
            </p:cNvPicPr>
            <p:nvPr/>
          </p:nvPicPr>
          <p:blipFill>
            <a:blip r:embed="rId7"/>
            <a:srcRect/>
            <a:stretch>
              <a:fillRect/>
            </a:stretch>
          </p:blipFill>
          <p:spPr bwMode="auto">
            <a:xfrm>
              <a:off x="2947" y="1436"/>
              <a:ext cx="236" cy="251"/>
            </a:xfrm>
            <a:prstGeom prst="rect">
              <a:avLst/>
            </a:prstGeom>
            <a:noFill/>
          </p:spPr>
        </p:pic>
        <p:pic>
          <p:nvPicPr>
            <p:cNvPr id="307393" name="Picture 193" descr="t"/>
            <p:cNvPicPr>
              <a:picLocks noChangeAspect="1" noChangeArrowheads="1"/>
            </p:cNvPicPr>
            <p:nvPr/>
          </p:nvPicPr>
          <p:blipFill>
            <a:blip r:embed="rId8"/>
            <a:srcRect/>
            <a:stretch>
              <a:fillRect/>
            </a:stretch>
          </p:blipFill>
          <p:spPr bwMode="auto">
            <a:xfrm>
              <a:off x="3927" y="2415"/>
              <a:ext cx="195" cy="322"/>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307280"/>
                                        </p:tgtEl>
                                      </p:cBhvr>
                                    </p:animEffect>
                                    <p:set>
                                      <p:cBhvr>
                                        <p:cTn id="7" dur="1" fill="hold">
                                          <p:stCondLst>
                                            <p:cond delay="499"/>
                                          </p:stCondLst>
                                        </p:cTn>
                                        <p:tgtEl>
                                          <p:spTgt spid="307280"/>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500"/>
                                        <p:tgtEl>
                                          <p:spTgt spid="307281"/>
                                        </p:tgtEl>
                                      </p:cBhvr>
                                    </p:animEffect>
                                    <p:set>
                                      <p:cBhvr>
                                        <p:cTn id="10" dur="1" fill="hold">
                                          <p:stCondLst>
                                            <p:cond delay="499"/>
                                          </p:stCondLst>
                                        </p:cTn>
                                        <p:tgtEl>
                                          <p:spTgt spid="30728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07280"/>
                                        </p:tgtEl>
                                      </p:cBhvr>
                                    </p:animEffect>
                                    <p:set>
                                      <p:cBhvr>
                                        <p:cTn id="13" dur="1" fill="hold">
                                          <p:stCondLst>
                                            <p:cond delay="499"/>
                                          </p:stCondLst>
                                        </p:cTn>
                                        <p:tgtEl>
                                          <p:spTgt spid="307280"/>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07281"/>
                                        </p:tgtEl>
                                      </p:cBhvr>
                                    </p:animEffect>
                                    <p:set>
                                      <p:cBhvr>
                                        <p:cTn id="16" dur="1" fill="hold">
                                          <p:stCondLst>
                                            <p:cond delay="499"/>
                                          </p:stCondLst>
                                        </p:cTn>
                                        <p:tgtEl>
                                          <p:spTgt spid="307281"/>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07278"/>
                                        </p:tgtEl>
                                        <p:attrNameLst>
                                          <p:attrName>style.visibility</p:attrName>
                                        </p:attrNameLst>
                                      </p:cBhvr>
                                      <p:to>
                                        <p:strVal val="visible"/>
                                      </p:to>
                                    </p:set>
                                    <p:animEffect transition="in" filter="fade">
                                      <p:cBhvr>
                                        <p:cTn id="20" dur="500"/>
                                        <p:tgtEl>
                                          <p:spTgt spid="30727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07279"/>
                                        </p:tgtEl>
                                        <p:attrNameLst>
                                          <p:attrName>style.visibility</p:attrName>
                                        </p:attrNameLst>
                                      </p:cBhvr>
                                      <p:to>
                                        <p:strVal val="visible"/>
                                      </p:to>
                                    </p:set>
                                    <p:animEffect transition="in" filter="fade">
                                      <p:cBhvr>
                                        <p:cTn id="23" dur="500"/>
                                        <p:tgtEl>
                                          <p:spTgt spid="30727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07282"/>
                                        </p:tgtEl>
                                        <p:attrNameLst>
                                          <p:attrName>style.visibility</p:attrName>
                                        </p:attrNameLst>
                                      </p:cBhvr>
                                      <p:to>
                                        <p:strVal val="visible"/>
                                      </p:to>
                                    </p:set>
                                    <p:animEffect transition="in" filter="fade">
                                      <p:cBhvr>
                                        <p:cTn id="28" dur="2000"/>
                                        <p:tgtEl>
                                          <p:spTgt spid="307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78" grpId="0"/>
      <p:bldP spid="307279" grpId="0"/>
      <p:bldP spid="307280" grpId="0"/>
      <p:bldP spid="307280" grpId="1"/>
      <p:bldP spid="307281" grpId="0"/>
      <p:bldP spid="307281" grpId="1"/>
      <p:bldP spid="30728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p:txBody>
          <a:bodyPr/>
          <a:lstStyle/>
          <a:p>
            <a:r>
              <a:rPr lang="de-DE"/>
              <a:t>Bausteine</a:t>
            </a:r>
          </a:p>
        </p:txBody>
      </p:sp>
      <p:sp>
        <p:nvSpPr>
          <p:cNvPr id="455683" name="Rectangle 3"/>
          <p:cNvSpPr>
            <a:spLocks noGrp="1" noChangeArrowheads="1"/>
          </p:cNvSpPr>
          <p:nvPr>
            <p:ph type="body" idx="1"/>
          </p:nvPr>
        </p:nvSpPr>
        <p:spPr/>
        <p:txBody>
          <a:bodyPr/>
          <a:lstStyle/>
          <a:p>
            <a:r>
              <a:rPr lang="de-DE" sz="2800"/>
              <a:t>Gain-Funktion</a:t>
            </a:r>
          </a:p>
          <a:p>
            <a:endParaRPr lang="de-DE" sz="2800"/>
          </a:p>
          <a:p>
            <a:endParaRPr lang="de-DE" sz="2800"/>
          </a:p>
          <a:p>
            <a:pPr>
              <a:buFont typeface="Wingdings" pitchFamily="2" charset="2"/>
              <a:buNone/>
            </a:pPr>
            <a:endParaRPr lang="de-DE" sz="2800"/>
          </a:p>
        </p:txBody>
      </p:sp>
      <p:sp>
        <p:nvSpPr>
          <p:cNvPr id="455685" name="Rectangle 5"/>
          <p:cNvSpPr>
            <a:spLocks noChangeArrowheads="1"/>
          </p:cNvSpPr>
          <p:nvPr/>
        </p:nvSpPr>
        <p:spPr bwMode="auto">
          <a:xfrm>
            <a:off x="6021388" y="1790700"/>
            <a:ext cx="1781175" cy="1760538"/>
          </a:xfrm>
          <a:prstGeom prst="rect">
            <a:avLst/>
          </a:prstGeom>
          <a:solidFill>
            <a:schemeClr val="accent1"/>
          </a:solidFill>
          <a:ln w="3175" algn="ctr">
            <a:solidFill>
              <a:schemeClr val="accent1"/>
            </a:solidFill>
            <a:miter lim="800000"/>
            <a:headEnd/>
            <a:tailEnd/>
          </a:ln>
          <a:effectLst/>
        </p:spPr>
        <p:txBody>
          <a:bodyPr anchor="ctr">
            <a:spAutoFit/>
          </a:bodyPr>
          <a:lstStyle/>
          <a:p>
            <a:endParaRPr lang="de-DE"/>
          </a:p>
        </p:txBody>
      </p:sp>
      <p:sp>
        <p:nvSpPr>
          <p:cNvPr id="455686" name="Line 6"/>
          <p:cNvSpPr>
            <a:spLocks noChangeShapeType="1"/>
          </p:cNvSpPr>
          <p:nvPr/>
        </p:nvSpPr>
        <p:spPr bwMode="auto">
          <a:xfrm flipH="1">
            <a:off x="6034088" y="3562350"/>
            <a:ext cx="1765300" cy="0"/>
          </a:xfrm>
          <a:prstGeom prst="line">
            <a:avLst/>
          </a:prstGeom>
          <a:noFill/>
          <a:ln w="9525">
            <a:solidFill>
              <a:schemeClr val="tx1"/>
            </a:solidFill>
            <a:round/>
            <a:headEnd/>
            <a:tailEnd/>
          </a:ln>
          <a:effectLst/>
        </p:spPr>
        <p:txBody>
          <a:bodyPr>
            <a:spAutoFit/>
          </a:bodyPr>
          <a:lstStyle/>
          <a:p>
            <a:endParaRPr lang="de-DE"/>
          </a:p>
        </p:txBody>
      </p:sp>
      <p:sp>
        <p:nvSpPr>
          <p:cNvPr id="455687" name="Line 7"/>
          <p:cNvSpPr>
            <a:spLocks noChangeShapeType="1"/>
          </p:cNvSpPr>
          <p:nvPr/>
        </p:nvSpPr>
        <p:spPr bwMode="auto">
          <a:xfrm>
            <a:off x="6034088" y="1751013"/>
            <a:ext cx="0" cy="1812925"/>
          </a:xfrm>
          <a:prstGeom prst="line">
            <a:avLst/>
          </a:prstGeom>
          <a:noFill/>
          <a:ln w="9525">
            <a:solidFill>
              <a:schemeClr val="tx1"/>
            </a:solidFill>
            <a:round/>
            <a:headEnd/>
            <a:tailEnd/>
          </a:ln>
          <a:effectLst/>
        </p:spPr>
        <p:txBody>
          <a:bodyPr>
            <a:spAutoFit/>
          </a:bodyPr>
          <a:lstStyle/>
          <a:p>
            <a:endParaRPr lang="de-DE"/>
          </a:p>
        </p:txBody>
      </p:sp>
      <p:sp>
        <p:nvSpPr>
          <p:cNvPr id="455688" name="Line 8"/>
          <p:cNvSpPr>
            <a:spLocks noChangeShapeType="1"/>
          </p:cNvSpPr>
          <p:nvPr/>
        </p:nvSpPr>
        <p:spPr bwMode="auto">
          <a:xfrm>
            <a:off x="5916613" y="1790700"/>
            <a:ext cx="128587" cy="0"/>
          </a:xfrm>
          <a:prstGeom prst="line">
            <a:avLst/>
          </a:prstGeom>
          <a:noFill/>
          <a:ln w="3175">
            <a:solidFill>
              <a:schemeClr val="tx1"/>
            </a:solidFill>
            <a:round/>
            <a:headEnd/>
            <a:tailEnd/>
          </a:ln>
          <a:effectLst/>
        </p:spPr>
        <p:txBody>
          <a:bodyPr>
            <a:spAutoFit/>
          </a:bodyPr>
          <a:lstStyle/>
          <a:p>
            <a:endParaRPr lang="de-DE"/>
          </a:p>
        </p:txBody>
      </p:sp>
      <p:sp>
        <p:nvSpPr>
          <p:cNvPr id="455689" name="Line 9"/>
          <p:cNvSpPr>
            <a:spLocks noChangeShapeType="1"/>
          </p:cNvSpPr>
          <p:nvPr/>
        </p:nvSpPr>
        <p:spPr bwMode="auto">
          <a:xfrm>
            <a:off x="5905500" y="3570288"/>
            <a:ext cx="128588" cy="0"/>
          </a:xfrm>
          <a:prstGeom prst="line">
            <a:avLst/>
          </a:prstGeom>
          <a:noFill/>
          <a:ln w="3175">
            <a:solidFill>
              <a:schemeClr val="tx1"/>
            </a:solidFill>
            <a:round/>
            <a:headEnd/>
            <a:tailEnd/>
          </a:ln>
          <a:effectLst/>
        </p:spPr>
        <p:txBody>
          <a:bodyPr>
            <a:spAutoFit/>
          </a:bodyPr>
          <a:lstStyle/>
          <a:p>
            <a:endParaRPr lang="de-DE"/>
          </a:p>
        </p:txBody>
      </p:sp>
      <p:sp>
        <p:nvSpPr>
          <p:cNvPr id="455690" name="Line 10"/>
          <p:cNvSpPr>
            <a:spLocks noChangeShapeType="1"/>
          </p:cNvSpPr>
          <p:nvPr/>
        </p:nvSpPr>
        <p:spPr bwMode="auto">
          <a:xfrm rot="-5400000">
            <a:off x="5961856" y="3613944"/>
            <a:ext cx="128588" cy="0"/>
          </a:xfrm>
          <a:prstGeom prst="line">
            <a:avLst/>
          </a:prstGeom>
          <a:noFill/>
          <a:ln w="3175">
            <a:solidFill>
              <a:schemeClr val="tx1"/>
            </a:solidFill>
            <a:round/>
            <a:headEnd/>
            <a:tailEnd/>
          </a:ln>
          <a:effectLst/>
        </p:spPr>
        <p:txBody>
          <a:bodyPr>
            <a:spAutoFit/>
          </a:bodyPr>
          <a:lstStyle/>
          <a:p>
            <a:endParaRPr lang="de-DE"/>
          </a:p>
        </p:txBody>
      </p:sp>
      <p:sp>
        <p:nvSpPr>
          <p:cNvPr id="455691" name="Line 11"/>
          <p:cNvSpPr>
            <a:spLocks noChangeShapeType="1"/>
          </p:cNvSpPr>
          <p:nvPr/>
        </p:nvSpPr>
        <p:spPr bwMode="auto">
          <a:xfrm rot="-5400000">
            <a:off x="7736681" y="3625057"/>
            <a:ext cx="128587" cy="0"/>
          </a:xfrm>
          <a:prstGeom prst="line">
            <a:avLst/>
          </a:prstGeom>
          <a:noFill/>
          <a:ln w="3175">
            <a:solidFill>
              <a:schemeClr val="tx1"/>
            </a:solidFill>
            <a:round/>
            <a:headEnd/>
            <a:tailEnd/>
          </a:ln>
          <a:effectLst/>
        </p:spPr>
        <p:txBody>
          <a:bodyPr>
            <a:spAutoFit/>
          </a:bodyPr>
          <a:lstStyle/>
          <a:p>
            <a:endParaRPr lang="de-DE"/>
          </a:p>
        </p:txBody>
      </p:sp>
      <p:sp>
        <p:nvSpPr>
          <p:cNvPr id="455692" name="Line 12"/>
          <p:cNvSpPr>
            <a:spLocks noChangeShapeType="1"/>
          </p:cNvSpPr>
          <p:nvPr/>
        </p:nvSpPr>
        <p:spPr bwMode="auto">
          <a:xfrm rot="-5400000" flipH="1" flipV="1">
            <a:off x="6005513" y="1790700"/>
            <a:ext cx="1781175" cy="1793875"/>
          </a:xfrm>
          <a:prstGeom prst="line">
            <a:avLst/>
          </a:prstGeom>
          <a:noFill/>
          <a:ln w="3175">
            <a:solidFill>
              <a:schemeClr val="tx1"/>
            </a:solidFill>
            <a:round/>
            <a:headEnd/>
            <a:tailEnd/>
          </a:ln>
          <a:effectLst/>
        </p:spPr>
        <p:txBody>
          <a:bodyPr>
            <a:spAutoFit/>
          </a:bodyPr>
          <a:lstStyle/>
          <a:p>
            <a:endParaRPr lang="de-DE"/>
          </a:p>
        </p:txBody>
      </p:sp>
      <p:sp>
        <p:nvSpPr>
          <p:cNvPr id="455693" name="Text Box 13"/>
          <p:cNvSpPr txBox="1">
            <a:spLocks noChangeArrowheads="1"/>
          </p:cNvSpPr>
          <p:nvPr/>
        </p:nvSpPr>
        <p:spPr bwMode="auto">
          <a:xfrm>
            <a:off x="5665788" y="3394075"/>
            <a:ext cx="273050" cy="304800"/>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0</a:t>
            </a:r>
          </a:p>
        </p:txBody>
      </p:sp>
      <p:sp>
        <p:nvSpPr>
          <p:cNvPr id="455694" name="Text Box 14"/>
          <p:cNvSpPr txBox="1">
            <a:spLocks noChangeArrowheads="1"/>
          </p:cNvSpPr>
          <p:nvPr/>
        </p:nvSpPr>
        <p:spPr bwMode="auto">
          <a:xfrm>
            <a:off x="5665788" y="1662113"/>
            <a:ext cx="273050" cy="304800"/>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1</a:t>
            </a:r>
          </a:p>
        </p:txBody>
      </p:sp>
      <p:sp>
        <p:nvSpPr>
          <p:cNvPr id="455695" name="Text Box 15"/>
          <p:cNvSpPr txBox="1">
            <a:spLocks noChangeArrowheads="1"/>
          </p:cNvSpPr>
          <p:nvPr/>
        </p:nvSpPr>
        <p:spPr bwMode="auto">
          <a:xfrm>
            <a:off x="5894388" y="3636963"/>
            <a:ext cx="273050" cy="304800"/>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0</a:t>
            </a:r>
          </a:p>
        </p:txBody>
      </p:sp>
      <p:sp>
        <p:nvSpPr>
          <p:cNvPr id="455697" name="Text Box 17"/>
          <p:cNvSpPr txBox="1">
            <a:spLocks noChangeArrowheads="1"/>
          </p:cNvSpPr>
          <p:nvPr/>
        </p:nvSpPr>
        <p:spPr bwMode="auto">
          <a:xfrm>
            <a:off x="7661275" y="3624263"/>
            <a:ext cx="273050" cy="304800"/>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1</a:t>
            </a:r>
          </a:p>
        </p:txBody>
      </p:sp>
      <p:sp>
        <p:nvSpPr>
          <p:cNvPr id="455701" name="Text Box 21"/>
          <p:cNvSpPr txBox="1">
            <a:spLocks noChangeArrowheads="1"/>
          </p:cNvSpPr>
          <p:nvPr/>
        </p:nvSpPr>
        <p:spPr bwMode="auto">
          <a:xfrm>
            <a:off x="711200" y="1819275"/>
            <a:ext cx="4876800" cy="2592388"/>
          </a:xfrm>
          <a:prstGeom prst="rect">
            <a:avLst/>
          </a:prstGeom>
          <a:solidFill>
            <a:srgbClr val="FFFF00"/>
          </a:solidFill>
          <a:ln w="28575" algn="ctr">
            <a:solidFill>
              <a:srgbClr val="CC0000"/>
            </a:solidFill>
            <a:miter lim="800000"/>
            <a:headEnd/>
            <a:tailEnd/>
          </a:ln>
          <a:effectLst/>
        </p:spPr>
        <p:txBody>
          <a:bodyPr>
            <a:spAutoFit/>
          </a:bodyPr>
          <a:lstStyle/>
          <a:p>
            <a:pPr lvl="1">
              <a:spcBef>
                <a:spcPct val="0"/>
              </a:spcBef>
            </a:pPr>
            <a:r>
              <a:rPr lang="de-DE" sz="1800" b="1">
                <a:solidFill>
                  <a:srgbClr val="CC0000"/>
                </a:solidFill>
                <a:latin typeface="Courier New" pitchFamily="49" charset="0"/>
              </a:rPr>
              <a:t>float</a:t>
            </a:r>
            <a:r>
              <a:rPr lang="de-DE" sz="1800" b="1">
                <a:solidFill>
                  <a:schemeClr val="tx1"/>
                </a:solidFill>
                <a:latin typeface="Courier New" pitchFamily="49" charset="0"/>
              </a:rPr>
              <a:t> </a:t>
            </a:r>
          </a:p>
          <a:p>
            <a:pPr lvl="1">
              <a:spcBef>
                <a:spcPct val="0"/>
              </a:spcBef>
            </a:pPr>
            <a:r>
              <a:rPr lang="de-DE" sz="1800" b="1">
                <a:solidFill>
                  <a:schemeClr val="tx1"/>
                </a:solidFill>
                <a:latin typeface="Courier New" pitchFamily="49" charset="0"/>
              </a:rPr>
              <a:t>gain(</a:t>
            </a:r>
            <a:r>
              <a:rPr lang="de-DE" sz="1800" b="1">
                <a:solidFill>
                  <a:srgbClr val="CC0000"/>
                </a:solidFill>
                <a:latin typeface="Courier New" pitchFamily="49" charset="0"/>
              </a:rPr>
              <a:t>float</a:t>
            </a:r>
            <a:r>
              <a:rPr lang="de-DE" sz="1800" b="1">
                <a:solidFill>
                  <a:schemeClr val="tx1"/>
                </a:solidFill>
                <a:latin typeface="Courier New" pitchFamily="49" charset="0"/>
              </a:rPr>
              <a:t> g, </a:t>
            </a:r>
            <a:r>
              <a:rPr lang="de-DE" sz="1800" b="1">
                <a:solidFill>
                  <a:srgbClr val="CC0000"/>
                </a:solidFill>
                <a:latin typeface="Courier New" pitchFamily="49" charset="0"/>
              </a:rPr>
              <a:t>float</a:t>
            </a:r>
            <a:r>
              <a:rPr lang="de-DE" sz="1800" b="1">
                <a:solidFill>
                  <a:schemeClr val="tx1"/>
                </a:solidFill>
                <a:latin typeface="Courier New" pitchFamily="49" charset="0"/>
              </a:rPr>
              <a:t> x)</a:t>
            </a:r>
          </a:p>
          <a:p>
            <a:pPr lvl="1">
              <a:spcBef>
                <a:spcPct val="0"/>
              </a:spcBef>
            </a:pPr>
            <a:r>
              <a:rPr lang="de-DE" sz="1800" b="1">
                <a:solidFill>
                  <a:schemeClr val="tx1"/>
                </a:solidFill>
                <a:latin typeface="Courier New" pitchFamily="49" charset="0"/>
              </a:rPr>
              <a:t>{</a:t>
            </a:r>
          </a:p>
          <a:p>
            <a:pPr lvl="1">
              <a:spcBef>
                <a:spcPct val="0"/>
              </a:spcBef>
            </a:pPr>
            <a:r>
              <a:rPr lang="de-DE" sz="1800" b="1">
                <a:solidFill>
                  <a:schemeClr val="tx1"/>
                </a:solidFill>
                <a:latin typeface="Courier New" pitchFamily="49" charset="0"/>
              </a:rPr>
              <a:t>  if (x &lt; 0.5) 	</a:t>
            </a:r>
          </a:p>
          <a:p>
            <a:pPr lvl="1">
              <a:spcBef>
                <a:spcPct val="0"/>
              </a:spcBef>
            </a:pPr>
            <a:r>
              <a:rPr lang="de-DE" sz="1800" b="1">
                <a:solidFill>
                  <a:schemeClr val="tx1"/>
                </a:solidFill>
                <a:latin typeface="Courier New" pitchFamily="49" charset="0"/>
              </a:rPr>
              <a:t>    return bias(1-g,2*x)/2;</a:t>
            </a:r>
          </a:p>
          <a:p>
            <a:pPr lvl="1">
              <a:spcBef>
                <a:spcPct val="0"/>
              </a:spcBef>
            </a:pPr>
            <a:r>
              <a:rPr lang="de-DE" sz="1800" b="1">
                <a:solidFill>
                  <a:schemeClr val="tx1"/>
                </a:solidFill>
                <a:latin typeface="Courier New" pitchFamily="49" charset="0"/>
              </a:rPr>
              <a:t>  else</a:t>
            </a:r>
          </a:p>
          <a:p>
            <a:pPr lvl="1">
              <a:spcBef>
                <a:spcPct val="0"/>
              </a:spcBef>
            </a:pPr>
            <a:r>
              <a:rPr lang="de-DE" sz="1800" b="1">
                <a:solidFill>
                  <a:schemeClr val="tx1"/>
                </a:solidFill>
                <a:latin typeface="Courier New" pitchFamily="49" charset="0"/>
              </a:rPr>
              <a:t>    return 1-bias(1-g,</a:t>
            </a:r>
          </a:p>
          <a:p>
            <a:pPr lvl="1">
              <a:spcBef>
                <a:spcPct val="0"/>
              </a:spcBef>
            </a:pPr>
            <a:r>
              <a:rPr lang="de-DE" sz="1800" b="1">
                <a:solidFill>
                  <a:schemeClr val="tx1"/>
                </a:solidFill>
                <a:latin typeface="Courier New" pitchFamily="49" charset="0"/>
              </a:rPr>
              <a:t>                  2-2*x)/2;</a:t>
            </a:r>
          </a:p>
          <a:p>
            <a:pPr lvl="1">
              <a:spcBef>
                <a:spcPct val="0"/>
              </a:spcBef>
            </a:pPr>
            <a:r>
              <a:rPr lang="de-DE" sz="1800" b="1">
                <a:solidFill>
                  <a:schemeClr val="tx1"/>
                </a:solidFill>
                <a:latin typeface="Courier New" pitchFamily="49" charset="0"/>
              </a:rPr>
              <a:t>}</a:t>
            </a:r>
          </a:p>
        </p:txBody>
      </p:sp>
      <p:sp>
        <p:nvSpPr>
          <p:cNvPr id="455703" name="Rectangle 23"/>
          <p:cNvSpPr>
            <a:spLocks noChangeArrowheads="1"/>
          </p:cNvSpPr>
          <p:nvPr/>
        </p:nvSpPr>
        <p:spPr bwMode="auto">
          <a:xfrm>
            <a:off x="6019800" y="4262438"/>
            <a:ext cx="1781175" cy="1760537"/>
          </a:xfrm>
          <a:prstGeom prst="rect">
            <a:avLst/>
          </a:prstGeom>
          <a:solidFill>
            <a:schemeClr val="accent1"/>
          </a:solidFill>
          <a:ln w="28575" algn="ctr">
            <a:noFill/>
            <a:miter lim="800000"/>
            <a:headEnd/>
            <a:tailEnd/>
          </a:ln>
          <a:effectLst/>
        </p:spPr>
        <p:txBody>
          <a:bodyPr anchor="ctr">
            <a:spAutoFit/>
          </a:bodyPr>
          <a:lstStyle/>
          <a:p>
            <a:endParaRPr lang="de-DE"/>
          </a:p>
        </p:txBody>
      </p:sp>
      <p:sp>
        <p:nvSpPr>
          <p:cNvPr id="455704" name="Line 24"/>
          <p:cNvSpPr>
            <a:spLocks noChangeShapeType="1"/>
          </p:cNvSpPr>
          <p:nvPr/>
        </p:nvSpPr>
        <p:spPr bwMode="auto">
          <a:xfrm flipH="1">
            <a:off x="6032500" y="6034088"/>
            <a:ext cx="1765300" cy="0"/>
          </a:xfrm>
          <a:prstGeom prst="line">
            <a:avLst/>
          </a:prstGeom>
          <a:noFill/>
          <a:ln w="9525">
            <a:solidFill>
              <a:schemeClr val="tx1"/>
            </a:solidFill>
            <a:round/>
            <a:headEnd/>
            <a:tailEnd/>
          </a:ln>
          <a:effectLst/>
        </p:spPr>
        <p:txBody>
          <a:bodyPr>
            <a:spAutoFit/>
          </a:bodyPr>
          <a:lstStyle/>
          <a:p>
            <a:endParaRPr lang="de-DE"/>
          </a:p>
        </p:txBody>
      </p:sp>
      <p:sp>
        <p:nvSpPr>
          <p:cNvPr id="455705" name="Line 25"/>
          <p:cNvSpPr>
            <a:spLocks noChangeShapeType="1"/>
          </p:cNvSpPr>
          <p:nvPr/>
        </p:nvSpPr>
        <p:spPr bwMode="auto">
          <a:xfrm>
            <a:off x="6032500" y="4222750"/>
            <a:ext cx="0" cy="1812925"/>
          </a:xfrm>
          <a:prstGeom prst="line">
            <a:avLst/>
          </a:prstGeom>
          <a:noFill/>
          <a:ln w="9525">
            <a:solidFill>
              <a:schemeClr val="tx1"/>
            </a:solidFill>
            <a:round/>
            <a:headEnd/>
            <a:tailEnd/>
          </a:ln>
          <a:effectLst/>
        </p:spPr>
        <p:txBody>
          <a:bodyPr>
            <a:spAutoFit/>
          </a:bodyPr>
          <a:lstStyle/>
          <a:p>
            <a:endParaRPr lang="de-DE"/>
          </a:p>
        </p:txBody>
      </p:sp>
      <p:sp>
        <p:nvSpPr>
          <p:cNvPr id="455706" name="Line 26"/>
          <p:cNvSpPr>
            <a:spLocks noChangeShapeType="1"/>
          </p:cNvSpPr>
          <p:nvPr/>
        </p:nvSpPr>
        <p:spPr bwMode="auto">
          <a:xfrm>
            <a:off x="5915025" y="4262438"/>
            <a:ext cx="128588" cy="0"/>
          </a:xfrm>
          <a:prstGeom prst="line">
            <a:avLst/>
          </a:prstGeom>
          <a:noFill/>
          <a:ln w="3175">
            <a:solidFill>
              <a:schemeClr val="tx1"/>
            </a:solidFill>
            <a:round/>
            <a:headEnd/>
            <a:tailEnd/>
          </a:ln>
          <a:effectLst/>
        </p:spPr>
        <p:txBody>
          <a:bodyPr>
            <a:spAutoFit/>
          </a:bodyPr>
          <a:lstStyle/>
          <a:p>
            <a:endParaRPr lang="de-DE"/>
          </a:p>
        </p:txBody>
      </p:sp>
      <p:sp>
        <p:nvSpPr>
          <p:cNvPr id="455707" name="Line 27"/>
          <p:cNvSpPr>
            <a:spLocks noChangeShapeType="1"/>
          </p:cNvSpPr>
          <p:nvPr/>
        </p:nvSpPr>
        <p:spPr bwMode="auto">
          <a:xfrm>
            <a:off x="5903913" y="6042025"/>
            <a:ext cx="128587" cy="0"/>
          </a:xfrm>
          <a:prstGeom prst="line">
            <a:avLst/>
          </a:prstGeom>
          <a:noFill/>
          <a:ln w="3175">
            <a:solidFill>
              <a:schemeClr val="tx1"/>
            </a:solidFill>
            <a:round/>
            <a:headEnd/>
            <a:tailEnd/>
          </a:ln>
          <a:effectLst/>
        </p:spPr>
        <p:txBody>
          <a:bodyPr>
            <a:spAutoFit/>
          </a:bodyPr>
          <a:lstStyle/>
          <a:p>
            <a:endParaRPr lang="de-DE"/>
          </a:p>
        </p:txBody>
      </p:sp>
      <p:sp>
        <p:nvSpPr>
          <p:cNvPr id="455708" name="Line 28"/>
          <p:cNvSpPr>
            <a:spLocks noChangeShapeType="1"/>
          </p:cNvSpPr>
          <p:nvPr/>
        </p:nvSpPr>
        <p:spPr bwMode="auto">
          <a:xfrm rot="-5400000">
            <a:off x="5960269" y="6085682"/>
            <a:ext cx="128587" cy="0"/>
          </a:xfrm>
          <a:prstGeom prst="line">
            <a:avLst/>
          </a:prstGeom>
          <a:noFill/>
          <a:ln w="3175">
            <a:solidFill>
              <a:schemeClr val="tx1"/>
            </a:solidFill>
            <a:round/>
            <a:headEnd/>
            <a:tailEnd/>
          </a:ln>
          <a:effectLst/>
        </p:spPr>
        <p:txBody>
          <a:bodyPr>
            <a:spAutoFit/>
          </a:bodyPr>
          <a:lstStyle/>
          <a:p>
            <a:endParaRPr lang="de-DE"/>
          </a:p>
        </p:txBody>
      </p:sp>
      <p:sp>
        <p:nvSpPr>
          <p:cNvPr id="455709" name="Line 29"/>
          <p:cNvSpPr>
            <a:spLocks noChangeShapeType="1"/>
          </p:cNvSpPr>
          <p:nvPr/>
        </p:nvSpPr>
        <p:spPr bwMode="auto">
          <a:xfrm rot="-5400000">
            <a:off x="7735094" y="6096794"/>
            <a:ext cx="128588" cy="0"/>
          </a:xfrm>
          <a:prstGeom prst="line">
            <a:avLst/>
          </a:prstGeom>
          <a:noFill/>
          <a:ln w="3175">
            <a:solidFill>
              <a:schemeClr val="tx1"/>
            </a:solidFill>
            <a:round/>
            <a:headEnd/>
            <a:tailEnd/>
          </a:ln>
          <a:effectLst/>
        </p:spPr>
        <p:txBody>
          <a:bodyPr>
            <a:spAutoFit/>
          </a:bodyPr>
          <a:lstStyle/>
          <a:p>
            <a:endParaRPr lang="de-DE"/>
          </a:p>
        </p:txBody>
      </p:sp>
      <p:sp>
        <p:nvSpPr>
          <p:cNvPr id="455710" name="Line 30"/>
          <p:cNvSpPr>
            <a:spLocks noChangeShapeType="1"/>
          </p:cNvSpPr>
          <p:nvPr/>
        </p:nvSpPr>
        <p:spPr bwMode="auto">
          <a:xfrm rot="-5400000" flipH="1" flipV="1">
            <a:off x="6003925" y="4262438"/>
            <a:ext cx="1781175" cy="1793875"/>
          </a:xfrm>
          <a:prstGeom prst="line">
            <a:avLst/>
          </a:prstGeom>
          <a:noFill/>
          <a:ln w="3175">
            <a:solidFill>
              <a:schemeClr val="tx1"/>
            </a:solidFill>
            <a:round/>
            <a:headEnd/>
            <a:tailEnd/>
          </a:ln>
          <a:effectLst/>
        </p:spPr>
        <p:txBody>
          <a:bodyPr>
            <a:spAutoFit/>
          </a:bodyPr>
          <a:lstStyle/>
          <a:p>
            <a:endParaRPr lang="de-DE"/>
          </a:p>
        </p:txBody>
      </p:sp>
      <p:sp>
        <p:nvSpPr>
          <p:cNvPr id="455711" name="Text Box 31"/>
          <p:cNvSpPr txBox="1">
            <a:spLocks noChangeArrowheads="1"/>
          </p:cNvSpPr>
          <p:nvPr/>
        </p:nvSpPr>
        <p:spPr bwMode="auto">
          <a:xfrm>
            <a:off x="5664200" y="5865813"/>
            <a:ext cx="273050" cy="304800"/>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0</a:t>
            </a:r>
          </a:p>
        </p:txBody>
      </p:sp>
      <p:sp>
        <p:nvSpPr>
          <p:cNvPr id="455712" name="Text Box 32"/>
          <p:cNvSpPr txBox="1">
            <a:spLocks noChangeArrowheads="1"/>
          </p:cNvSpPr>
          <p:nvPr/>
        </p:nvSpPr>
        <p:spPr bwMode="auto">
          <a:xfrm>
            <a:off x="5664200" y="4133850"/>
            <a:ext cx="273050" cy="304800"/>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1</a:t>
            </a:r>
          </a:p>
        </p:txBody>
      </p:sp>
      <p:sp>
        <p:nvSpPr>
          <p:cNvPr id="455713" name="Text Box 33"/>
          <p:cNvSpPr txBox="1">
            <a:spLocks noChangeArrowheads="1"/>
          </p:cNvSpPr>
          <p:nvPr/>
        </p:nvSpPr>
        <p:spPr bwMode="auto">
          <a:xfrm>
            <a:off x="5892800" y="6108700"/>
            <a:ext cx="273050" cy="304800"/>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0</a:t>
            </a:r>
          </a:p>
        </p:txBody>
      </p:sp>
      <p:sp>
        <p:nvSpPr>
          <p:cNvPr id="455715" name="Text Box 35"/>
          <p:cNvSpPr txBox="1">
            <a:spLocks noChangeArrowheads="1"/>
          </p:cNvSpPr>
          <p:nvPr/>
        </p:nvSpPr>
        <p:spPr bwMode="auto">
          <a:xfrm>
            <a:off x="7659688" y="6096000"/>
            <a:ext cx="273050" cy="304800"/>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1</a:t>
            </a:r>
          </a:p>
        </p:txBody>
      </p:sp>
      <p:sp>
        <p:nvSpPr>
          <p:cNvPr id="455721" name="Freeform 41"/>
          <p:cNvSpPr>
            <a:spLocks/>
          </p:cNvSpPr>
          <p:nvPr/>
        </p:nvSpPr>
        <p:spPr bwMode="auto">
          <a:xfrm>
            <a:off x="6022975" y="1787525"/>
            <a:ext cx="1763713" cy="1763713"/>
          </a:xfrm>
          <a:custGeom>
            <a:avLst/>
            <a:gdLst/>
            <a:ahLst/>
            <a:cxnLst>
              <a:cxn ang="0">
                <a:pos x="0" y="2623"/>
              </a:cxn>
              <a:cxn ang="0">
                <a:pos x="1321" y="1311"/>
              </a:cxn>
              <a:cxn ang="0">
                <a:pos x="2623" y="0"/>
              </a:cxn>
            </a:cxnLst>
            <a:rect l="0" t="0" r="r" b="b"/>
            <a:pathLst>
              <a:path w="2623" h="2623">
                <a:moveTo>
                  <a:pt x="0" y="2623"/>
                </a:moveTo>
                <a:cubicBezTo>
                  <a:pt x="665" y="2623"/>
                  <a:pt x="1073" y="1975"/>
                  <a:pt x="1321" y="1311"/>
                </a:cubicBezTo>
                <a:cubicBezTo>
                  <a:pt x="1569" y="647"/>
                  <a:pt x="1941" y="9"/>
                  <a:pt x="2623" y="0"/>
                </a:cubicBezTo>
              </a:path>
            </a:pathLst>
          </a:custGeom>
          <a:noFill/>
          <a:ln w="76200" cap="flat" cmpd="sng">
            <a:solidFill>
              <a:srgbClr val="3333FF"/>
            </a:solidFill>
            <a:prstDash val="solid"/>
            <a:round/>
            <a:headEnd/>
            <a:tailEnd/>
          </a:ln>
          <a:effectLst/>
        </p:spPr>
        <p:txBody>
          <a:bodyPr>
            <a:spAutoFit/>
          </a:bodyPr>
          <a:lstStyle/>
          <a:p>
            <a:endParaRPr lang="de-DE"/>
          </a:p>
        </p:txBody>
      </p:sp>
      <p:sp>
        <p:nvSpPr>
          <p:cNvPr id="455722" name="Freeform 42"/>
          <p:cNvSpPr>
            <a:spLocks/>
          </p:cNvSpPr>
          <p:nvPr/>
        </p:nvSpPr>
        <p:spPr bwMode="auto">
          <a:xfrm>
            <a:off x="6027738" y="4254500"/>
            <a:ext cx="1763712" cy="1763713"/>
          </a:xfrm>
          <a:custGeom>
            <a:avLst/>
            <a:gdLst/>
            <a:ahLst/>
            <a:cxnLst>
              <a:cxn ang="0">
                <a:pos x="0" y="2623"/>
              </a:cxn>
              <a:cxn ang="0">
                <a:pos x="1321" y="1311"/>
              </a:cxn>
              <a:cxn ang="0">
                <a:pos x="2623" y="0"/>
              </a:cxn>
            </a:cxnLst>
            <a:rect l="0" t="0" r="r" b="b"/>
            <a:pathLst>
              <a:path w="2623" h="2623">
                <a:moveTo>
                  <a:pt x="0" y="2623"/>
                </a:moveTo>
                <a:cubicBezTo>
                  <a:pt x="2" y="1632"/>
                  <a:pt x="735" y="1530"/>
                  <a:pt x="1321" y="1311"/>
                </a:cubicBezTo>
                <a:cubicBezTo>
                  <a:pt x="1907" y="1092"/>
                  <a:pt x="2616" y="1003"/>
                  <a:pt x="2623" y="0"/>
                </a:cubicBezTo>
              </a:path>
            </a:pathLst>
          </a:custGeom>
          <a:noFill/>
          <a:ln w="76200" cap="flat" cmpd="sng">
            <a:solidFill>
              <a:srgbClr val="FF0000"/>
            </a:solidFill>
            <a:prstDash val="solid"/>
            <a:round/>
            <a:headEnd/>
            <a:tailEnd/>
          </a:ln>
          <a:effectLst/>
        </p:spPr>
        <p:txBody>
          <a:bodyPr>
            <a:spAutoFit/>
          </a:bodyPr>
          <a:lstStyle/>
          <a:p>
            <a:endParaRPr lang="de-DE"/>
          </a:p>
        </p:txBody>
      </p:sp>
      <p:sp>
        <p:nvSpPr>
          <p:cNvPr id="455724" name="Text Box 44"/>
          <p:cNvSpPr txBox="1">
            <a:spLocks noChangeArrowheads="1"/>
          </p:cNvSpPr>
          <p:nvPr/>
        </p:nvSpPr>
        <p:spPr bwMode="auto">
          <a:xfrm>
            <a:off x="709613" y="4541838"/>
            <a:ext cx="4605337" cy="895350"/>
          </a:xfrm>
          <a:prstGeom prst="rect">
            <a:avLst/>
          </a:prstGeom>
          <a:noFill/>
          <a:ln w="28575" algn="ctr">
            <a:noFill/>
            <a:miter lim="800000"/>
            <a:headEnd/>
            <a:tailEnd/>
          </a:ln>
          <a:effectLst/>
        </p:spPr>
        <p:txBody>
          <a:bodyPr wrap="none">
            <a:spAutoFit/>
          </a:bodyPr>
          <a:lstStyle/>
          <a:p>
            <a:pPr marL="342900" indent="-342900"/>
            <a:r>
              <a:rPr lang="de-DE" sz="2400"/>
              <a:t>Zwei skalierte bias-Kurven, die sich</a:t>
            </a:r>
          </a:p>
          <a:p>
            <a:pPr marL="342900" indent="-342900"/>
            <a:r>
              <a:rPr lang="de-DE" sz="2400"/>
              <a:t>in der Mitte </a:t>
            </a:r>
            <a:r>
              <a:rPr lang="de-DE" sz="2000" b="1">
                <a:latin typeface="Times New Roman" pitchFamily="18" charset="0"/>
              </a:rPr>
              <a:t>(0.5, 0.5)</a:t>
            </a:r>
            <a:r>
              <a:rPr lang="de-DE" sz="2400"/>
              <a:t> treffen</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Grp="1" noChangeArrowheads="1"/>
          </p:cNvSpPr>
          <p:nvPr>
            <p:ph type="title"/>
          </p:nvPr>
        </p:nvSpPr>
        <p:spPr/>
        <p:txBody>
          <a:bodyPr/>
          <a:lstStyle/>
          <a:p>
            <a:r>
              <a:rPr lang="de-DE"/>
              <a:t>Eine Ziegelmauer</a:t>
            </a:r>
          </a:p>
        </p:txBody>
      </p:sp>
      <p:sp>
        <p:nvSpPr>
          <p:cNvPr id="454701" name="Rectangle 45"/>
          <p:cNvSpPr>
            <a:spLocks noChangeArrowheads="1"/>
          </p:cNvSpPr>
          <p:nvPr/>
        </p:nvSpPr>
        <p:spPr bwMode="auto">
          <a:xfrm>
            <a:off x="504825" y="2098675"/>
            <a:ext cx="688975" cy="717550"/>
          </a:xfrm>
          <a:prstGeom prst="rect">
            <a:avLst/>
          </a:prstGeom>
          <a:solidFill>
            <a:srgbClr val="DDDDDD"/>
          </a:solidFill>
          <a:ln w="28575" algn="ctr">
            <a:solidFill>
              <a:schemeClr val="tx1"/>
            </a:solidFill>
            <a:miter lim="800000"/>
            <a:headEnd/>
            <a:tailEnd/>
          </a:ln>
          <a:effectLst/>
        </p:spPr>
        <p:txBody>
          <a:bodyPr anchor="ctr">
            <a:spAutoFit/>
          </a:bodyPr>
          <a:lstStyle/>
          <a:p>
            <a:endParaRPr lang="de-DE"/>
          </a:p>
        </p:txBody>
      </p:sp>
      <p:sp>
        <p:nvSpPr>
          <p:cNvPr id="454702" name="Rectangle 46"/>
          <p:cNvSpPr>
            <a:spLocks noChangeArrowheads="1"/>
          </p:cNvSpPr>
          <p:nvPr/>
        </p:nvSpPr>
        <p:spPr bwMode="auto">
          <a:xfrm>
            <a:off x="1327150" y="2098675"/>
            <a:ext cx="1519238" cy="717550"/>
          </a:xfrm>
          <a:prstGeom prst="rect">
            <a:avLst/>
          </a:prstGeom>
          <a:solidFill>
            <a:srgbClr val="DDDDDD"/>
          </a:solidFill>
          <a:ln w="28575" algn="ctr">
            <a:solidFill>
              <a:schemeClr val="tx1"/>
            </a:solidFill>
            <a:miter lim="800000"/>
            <a:headEnd/>
            <a:tailEnd/>
          </a:ln>
          <a:effectLst/>
        </p:spPr>
        <p:txBody>
          <a:bodyPr wrap="none" anchor="ctr">
            <a:spAutoFit/>
          </a:bodyPr>
          <a:lstStyle/>
          <a:p>
            <a:endParaRPr lang="de-DE"/>
          </a:p>
        </p:txBody>
      </p:sp>
      <p:sp>
        <p:nvSpPr>
          <p:cNvPr id="454703" name="Rectangle 47"/>
          <p:cNvSpPr>
            <a:spLocks noChangeArrowheads="1"/>
          </p:cNvSpPr>
          <p:nvPr/>
        </p:nvSpPr>
        <p:spPr bwMode="auto">
          <a:xfrm>
            <a:off x="2981325" y="2098675"/>
            <a:ext cx="690563" cy="717550"/>
          </a:xfrm>
          <a:prstGeom prst="rect">
            <a:avLst/>
          </a:prstGeom>
          <a:solidFill>
            <a:srgbClr val="DDDDDD"/>
          </a:solidFill>
          <a:ln w="28575" algn="ctr">
            <a:solidFill>
              <a:schemeClr val="tx1"/>
            </a:solidFill>
            <a:miter lim="800000"/>
            <a:headEnd/>
            <a:tailEnd/>
          </a:ln>
          <a:effectLst/>
        </p:spPr>
        <p:txBody>
          <a:bodyPr anchor="ctr">
            <a:spAutoFit/>
          </a:bodyPr>
          <a:lstStyle/>
          <a:p>
            <a:endParaRPr lang="de-DE"/>
          </a:p>
        </p:txBody>
      </p:sp>
      <p:sp>
        <p:nvSpPr>
          <p:cNvPr id="454713" name="Rectangle 57"/>
          <p:cNvSpPr>
            <a:spLocks noChangeArrowheads="1"/>
          </p:cNvSpPr>
          <p:nvPr/>
        </p:nvSpPr>
        <p:spPr bwMode="auto">
          <a:xfrm>
            <a:off x="511175" y="1239838"/>
            <a:ext cx="1519238" cy="717550"/>
          </a:xfrm>
          <a:prstGeom prst="rect">
            <a:avLst/>
          </a:prstGeom>
          <a:solidFill>
            <a:srgbClr val="DDDDDD"/>
          </a:solidFill>
          <a:ln w="28575" algn="ctr">
            <a:solidFill>
              <a:schemeClr val="tx1"/>
            </a:solidFill>
            <a:miter lim="800000"/>
            <a:headEnd/>
            <a:tailEnd/>
          </a:ln>
          <a:effectLst/>
        </p:spPr>
        <p:txBody>
          <a:bodyPr wrap="none" anchor="ctr">
            <a:spAutoFit/>
          </a:bodyPr>
          <a:lstStyle/>
          <a:p>
            <a:endParaRPr lang="de-DE"/>
          </a:p>
        </p:txBody>
      </p:sp>
      <p:sp>
        <p:nvSpPr>
          <p:cNvPr id="454714" name="Rectangle 58"/>
          <p:cNvSpPr>
            <a:spLocks noChangeArrowheads="1"/>
          </p:cNvSpPr>
          <p:nvPr/>
        </p:nvSpPr>
        <p:spPr bwMode="auto">
          <a:xfrm>
            <a:off x="2165350" y="1239838"/>
            <a:ext cx="1519238" cy="717550"/>
          </a:xfrm>
          <a:prstGeom prst="rect">
            <a:avLst/>
          </a:prstGeom>
          <a:solidFill>
            <a:srgbClr val="DDDDDD"/>
          </a:solidFill>
          <a:ln w="28575" algn="ctr">
            <a:solidFill>
              <a:schemeClr val="tx1"/>
            </a:solidFill>
            <a:miter lim="800000"/>
            <a:headEnd/>
            <a:tailEnd/>
          </a:ln>
          <a:effectLst/>
        </p:spPr>
        <p:txBody>
          <a:bodyPr wrap="none" anchor="ctr">
            <a:spAutoFit/>
          </a:bodyPr>
          <a:lstStyle/>
          <a:p>
            <a:endParaRPr lang="de-DE"/>
          </a:p>
        </p:txBody>
      </p:sp>
      <p:sp>
        <p:nvSpPr>
          <p:cNvPr id="454717" name="Rectangle 61"/>
          <p:cNvSpPr>
            <a:spLocks noChangeArrowheads="1"/>
          </p:cNvSpPr>
          <p:nvPr/>
        </p:nvSpPr>
        <p:spPr bwMode="auto">
          <a:xfrm>
            <a:off x="511175" y="2955925"/>
            <a:ext cx="1519238" cy="717550"/>
          </a:xfrm>
          <a:prstGeom prst="rect">
            <a:avLst/>
          </a:prstGeom>
          <a:solidFill>
            <a:srgbClr val="DDDDDD"/>
          </a:solidFill>
          <a:ln w="28575" algn="ctr">
            <a:solidFill>
              <a:schemeClr val="tx1"/>
            </a:solidFill>
            <a:miter lim="800000"/>
            <a:headEnd/>
            <a:tailEnd/>
          </a:ln>
          <a:effectLst/>
        </p:spPr>
        <p:txBody>
          <a:bodyPr wrap="none" anchor="ctr">
            <a:spAutoFit/>
          </a:bodyPr>
          <a:lstStyle/>
          <a:p>
            <a:endParaRPr lang="de-DE"/>
          </a:p>
        </p:txBody>
      </p:sp>
      <p:sp>
        <p:nvSpPr>
          <p:cNvPr id="454718" name="Rectangle 62"/>
          <p:cNvSpPr>
            <a:spLocks noChangeArrowheads="1"/>
          </p:cNvSpPr>
          <p:nvPr/>
        </p:nvSpPr>
        <p:spPr bwMode="auto">
          <a:xfrm>
            <a:off x="2165350" y="2955925"/>
            <a:ext cx="1519238" cy="717550"/>
          </a:xfrm>
          <a:prstGeom prst="rect">
            <a:avLst/>
          </a:prstGeom>
          <a:solidFill>
            <a:srgbClr val="DDDDDD"/>
          </a:solidFill>
          <a:ln w="28575" algn="ctr">
            <a:solidFill>
              <a:schemeClr val="tx1"/>
            </a:solidFill>
            <a:miter lim="800000"/>
            <a:headEnd/>
            <a:tailEnd/>
          </a:ln>
          <a:effectLst/>
        </p:spPr>
        <p:txBody>
          <a:bodyPr wrap="none" anchor="ctr">
            <a:spAutoFit/>
          </a:bodyPr>
          <a:lstStyle/>
          <a:p>
            <a:endParaRPr lang="de-DE"/>
          </a:p>
        </p:txBody>
      </p:sp>
      <p:sp>
        <p:nvSpPr>
          <p:cNvPr id="454719" name="Rectangle 63"/>
          <p:cNvSpPr>
            <a:spLocks noChangeArrowheads="1"/>
          </p:cNvSpPr>
          <p:nvPr/>
        </p:nvSpPr>
        <p:spPr bwMode="auto">
          <a:xfrm flipH="1">
            <a:off x="519113" y="1238250"/>
            <a:ext cx="3149600" cy="2433638"/>
          </a:xfrm>
          <a:prstGeom prst="rect">
            <a:avLst/>
          </a:prstGeom>
          <a:noFill/>
          <a:ln w="76200" algn="ctr">
            <a:solidFill>
              <a:schemeClr val="bg1"/>
            </a:solidFill>
            <a:miter lim="800000"/>
            <a:headEnd/>
            <a:tailEnd/>
          </a:ln>
          <a:effectLst/>
        </p:spPr>
        <p:txBody>
          <a:bodyPr anchor="ctr">
            <a:spAutoFit/>
          </a:bodyPr>
          <a:lstStyle/>
          <a:p>
            <a:endParaRPr lang="de-DE"/>
          </a:p>
        </p:txBody>
      </p:sp>
      <p:sp>
        <p:nvSpPr>
          <p:cNvPr id="454725" name="Text Box 69"/>
          <p:cNvSpPr txBox="1">
            <a:spLocks noChangeArrowheads="1"/>
          </p:cNvSpPr>
          <p:nvPr/>
        </p:nvSpPr>
        <p:spPr bwMode="auto">
          <a:xfrm>
            <a:off x="3744913" y="1309688"/>
            <a:ext cx="4764087" cy="5064125"/>
          </a:xfrm>
          <a:prstGeom prst="rect">
            <a:avLst/>
          </a:prstGeom>
          <a:solidFill>
            <a:srgbClr val="FFFF00"/>
          </a:solidFill>
          <a:ln w="28575" algn="ctr">
            <a:solidFill>
              <a:srgbClr val="CC0000"/>
            </a:solidFill>
            <a:miter lim="800000"/>
            <a:headEnd/>
            <a:tailEnd/>
          </a:ln>
          <a:effectLst/>
        </p:spPr>
        <p:txBody>
          <a:bodyPr>
            <a:spAutoFit/>
          </a:bodyPr>
          <a:lstStyle/>
          <a:p>
            <a:pPr lvl="1">
              <a:spcBef>
                <a:spcPct val="0"/>
              </a:spcBef>
            </a:pPr>
            <a:r>
              <a:rPr lang="de-DE" sz="1800" b="1">
                <a:solidFill>
                  <a:schemeClr val="tx1"/>
                </a:solidFill>
                <a:latin typeface="Courier New" pitchFamily="49" charset="0"/>
              </a:rPr>
              <a:t>s = texcoord.x/</a:t>
            </a:r>
            <a:r>
              <a:rPr lang="de-DE" sz="1800" b="1">
                <a:solidFill>
                  <a:srgbClr val="3333FF"/>
                </a:solidFill>
                <a:latin typeface="Courier New" pitchFamily="49" charset="0"/>
              </a:rPr>
              <a:t>BMWIDTH</a:t>
            </a:r>
            <a:r>
              <a:rPr lang="de-DE" sz="1800" b="1">
                <a:solidFill>
                  <a:schemeClr val="tx1"/>
                </a:solidFill>
                <a:latin typeface="Courier New" pitchFamily="49" charset="0"/>
              </a:rPr>
              <a:t>;</a:t>
            </a:r>
          </a:p>
          <a:p>
            <a:pPr lvl="1">
              <a:spcBef>
                <a:spcPct val="0"/>
              </a:spcBef>
            </a:pPr>
            <a:r>
              <a:rPr lang="de-DE" sz="1800" b="1">
                <a:solidFill>
                  <a:schemeClr val="tx1"/>
                </a:solidFill>
                <a:latin typeface="Courier New" pitchFamily="49" charset="0"/>
              </a:rPr>
              <a:t>t = texcoord.y/</a:t>
            </a:r>
            <a:r>
              <a:rPr lang="de-DE" sz="1800" b="1">
                <a:solidFill>
                  <a:srgbClr val="3333FF"/>
                </a:solidFill>
                <a:latin typeface="Courier New" pitchFamily="49" charset="0"/>
              </a:rPr>
              <a:t>BMHEIGHT</a:t>
            </a:r>
            <a:r>
              <a:rPr lang="de-DE" sz="1800" b="1">
                <a:solidFill>
                  <a:schemeClr val="tx1"/>
                </a:solidFill>
                <a:latin typeface="Courier New" pitchFamily="49" charset="0"/>
              </a:rPr>
              <a:t>;</a:t>
            </a:r>
          </a:p>
          <a:p>
            <a:pPr lvl="1">
              <a:spcBef>
                <a:spcPct val="0"/>
              </a:spcBef>
            </a:pPr>
            <a:r>
              <a:rPr lang="de-DE" sz="1800" b="1">
                <a:solidFill>
                  <a:srgbClr val="009900"/>
                </a:solidFill>
                <a:latin typeface="Courier New" pitchFamily="49" charset="0"/>
              </a:rPr>
              <a:t>// verschiebe jede ungerade Reihe</a:t>
            </a:r>
          </a:p>
          <a:p>
            <a:pPr lvl="1">
              <a:spcBef>
                <a:spcPct val="0"/>
              </a:spcBef>
            </a:pPr>
            <a:r>
              <a:rPr lang="de-DE" sz="1800" b="1">
                <a:solidFill>
                  <a:schemeClr val="tx1"/>
                </a:solidFill>
                <a:latin typeface="Courier New" pitchFamily="49" charset="0"/>
              </a:rPr>
              <a:t>if (</a:t>
            </a:r>
            <a:r>
              <a:rPr lang="de-DE" sz="1800" b="1">
                <a:solidFill>
                  <a:srgbClr val="CC0000"/>
                </a:solidFill>
                <a:latin typeface="Courier New" pitchFamily="49" charset="0"/>
              </a:rPr>
              <a:t>odd</a:t>
            </a:r>
            <a:r>
              <a:rPr lang="de-DE" sz="1800" b="1">
                <a:solidFill>
                  <a:schemeClr val="tx1"/>
                </a:solidFill>
                <a:latin typeface="Courier New" pitchFamily="49" charset="0"/>
              </a:rPr>
              <a:t>(</a:t>
            </a:r>
            <a:r>
              <a:rPr lang="de-DE" sz="1800" b="1">
                <a:solidFill>
                  <a:srgbClr val="CC0000"/>
                </a:solidFill>
                <a:latin typeface="Courier New" pitchFamily="49" charset="0"/>
              </a:rPr>
              <a:t>floor</a:t>
            </a:r>
            <a:r>
              <a:rPr lang="de-DE" sz="1800" b="1">
                <a:solidFill>
                  <a:schemeClr val="tx1"/>
                </a:solidFill>
                <a:latin typeface="Courier New" pitchFamily="49" charset="0"/>
              </a:rPr>
              <a:t>(t)))</a:t>
            </a:r>
          </a:p>
          <a:p>
            <a:pPr lvl="1">
              <a:spcBef>
                <a:spcPct val="0"/>
              </a:spcBef>
            </a:pPr>
            <a:r>
              <a:rPr lang="de-DE" sz="1800" b="1">
                <a:solidFill>
                  <a:schemeClr val="tx1"/>
                </a:solidFill>
                <a:latin typeface="Courier New" pitchFamily="49" charset="0"/>
              </a:rPr>
              <a:t>   s += 0.5; </a:t>
            </a:r>
          </a:p>
          <a:p>
            <a:pPr lvl="1">
              <a:spcBef>
                <a:spcPct val="0"/>
              </a:spcBef>
            </a:pPr>
            <a:endParaRPr lang="de-DE" sz="1800" b="1">
              <a:solidFill>
                <a:srgbClr val="009900"/>
              </a:solidFill>
              <a:latin typeface="Courier New" pitchFamily="49" charset="0"/>
            </a:endParaRPr>
          </a:p>
          <a:p>
            <a:pPr lvl="1">
              <a:spcBef>
                <a:spcPct val="0"/>
              </a:spcBef>
            </a:pPr>
            <a:r>
              <a:rPr lang="de-DE" sz="1800" b="1">
                <a:solidFill>
                  <a:srgbClr val="009900"/>
                </a:solidFill>
                <a:latin typeface="Courier New" pitchFamily="49" charset="0"/>
              </a:rPr>
              <a:t>// bestimme Nachkommateil</a:t>
            </a:r>
          </a:p>
          <a:p>
            <a:pPr lvl="1">
              <a:spcBef>
                <a:spcPct val="0"/>
              </a:spcBef>
            </a:pPr>
            <a:r>
              <a:rPr lang="de-DE" sz="1800" b="1">
                <a:solidFill>
                  <a:schemeClr val="tx1"/>
                </a:solidFill>
                <a:latin typeface="Courier New" pitchFamily="49" charset="0"/>
              </a:rPr>
              <a:t>s -= </a:t>
            </a:r>
            <a:r>
              <a:rPr lang="de-DE" sz="1800" b="1">
                <a:solidFill>
                  <a:srgbClr val="CC0000"/>
                </a:solidFill>
                <a:latin typeface="Courier New" pitchFamily="49" charset="0"/>
              </a:rPr>
              <a:t>floor</a:t>
            </a:r>
            <a:r>
              <a:rPr lang="de-DE" sz="1800" b="1">
                <a:solidFill>
                  <a:schemeClr val="tx1"/>
                </a:solidFill>
                <a:latin typeface="Courier New" pitchFamily="49" charset="0"/>
              </a:rPr>
              <a:t>(s);</a:t>
            </a:r>
          </a:p>
          <a:p>
            <a:pPr lvl="1">
              <a:spcBef>
                <a:spcPct val="0"/>
              </a:spcBef>
            </a:pPr>
            <a:r>
              <a:rPr lang="de-DE" sz="1800" b="1">
                <a:solidFill>
                  <a:schemeClr val="tx1"/>
                </a:solidFill>
                <a:latin typeface="Courier New" pitchFamily="49" charset="0"/>
              </a:rPr>
              <a:t>t -= </a:t>
            </a:r>
            <a:r>
              <a:rPr lang="de-DE" sz="1800" b="1">
                <a:solidFill>
                  <a:srgbClr val="CC0000"/>
                </a:solidFill>
                <a:latin typeface="Courier New" pitchFamily="49" charset="0"/>
              </a:rPr>
              <a:t>floor</a:t>
            </a:r>
            <a:r>
              <a:rPr lang="de-DE" sz="1800" b="1">
                <a:solidFill>
                  <a:schemeClr val="tx1"/>
                </a:solidFill>
                <a:latin typeface="Courier New" pitchFamily="49" charset="0"/>
              </a:rPr>
              <a:t>(t);</a:t>
            </a:r>
          </a:p>
          <a:p>
            <a:pPr lvl="1">
              <a:spcBef>
                <a:spcPct val="0"/>
              </a:spcBef>
            </a:pPr>
            <a:endParaRPr lang="de-DE" sz="1800" b="1">
              <a:solidFill>
                <a:schemeClr val="tx1"/>
              </a:solidFill>
              <a:latin typeface="Courier New" pitchFamily="49" charset="0"/>
            </a:endParaRPr>
          </a:p>
          <a:p>
            <a:pPr lvl="1">
              <a:spcBef>
                <a:spcPct val="0"/>
              </a:spcBef>
            </a:pPr>
            <a:r>
              <a:rPr lang="de-DE" sz="1800" b="1">
                <a:solidFill>
                  <a:srgbClr val="009900"/>
                </a:solidFill>
                <a:latin typeface="Courier New" pitchFamily="49" charset="0"/>
              </a:rPr>
              <a:t>// Pulse-Funktion</a:t>
            </a:r>
            <a:endParaRPr lang="de-DE" sz="1800" b="1">
              <a:solidFill>
                <a:schemeClr val="tx1"/>
              </a:solidFill>
              <a:latin typeface="Courier New" pitchFamily="49" charset="0"/>
            </a:endParaRPr>
          </a:p>
          <a:p>
            <a:pPr lvl="1">
              <a:spcBef>
                <a:spcPct val="0"/>
              </a:spcBef>
            </a:pPr>
            <a:r>
              <a:rPr lang="de-DE" sz="1800" b="1">
                <a:solidFill>
                  <a:schemeClr val="tx1"/>
                </a:solidFill>
                <a:latin typeface="Courier New" pitchFamily="49" charset="0"/>
              </a:rPr>
              <a:t>w = pulse(</a:t>
            </a:r>
            <a:r>
              <a:rPr lang="de-DE" sz="1800" b="1">
                <a:solidFill>
                  <a:srgbClr val="3333FF"/>
                </a:solidFill>
                <a:latin typeface="Courier New" pitchFamily="49" charset="0"/>
              </a:rPr>
              <a:t>MWF</a:t>
            </a:r>
            <a:r>
              <a:rPr lang="de-DE" sz="1800" b="1">
                <a:solidFill>
                  <a:schemeClr val="tx1"/>
                </a:solidFill>
                <a:latin typeface="Courier New" pitchFamily="49" charset="0"/>
              </a:rPr>
              <a:t>,1-</a:t>
            </a:r>
            <a:r>
              <a:rPr lang="de-DE" sz="1800" b="1">
                <a:solidFill>
                  <a:srgbClr val="3333FF"/>
                </a:solidFill>
                <a:latin typeface="Courier New" pitchFamily="49" charset="0"/>
              </a:rPr>
              <a:t>MWF</a:t>
            </a:r>
            <a:r>
              <a:rPr lang="de-DE" sz="1800" b="1">
                <a:solidFill>
                  <a:schemeClr val="tx1"/>
                </a:solidFill>
                <a:latin typeface="Courier New" pitchFamily="49" charset="0"/>
              </a:rPr>
              <a:t>,s);</a:t>
            </a:r>
          </a:p>
          <a:p>
            <a:pPr lvl="1">
              <a:spcBef>
                <a:spcPct val="0"/>
              </a:spcBef>
            </a:pPr>
            <a:r>
              <a:rPr lang="de-DE" sz="1800" b="1">
                <a:solidFill>
                  <a:schemeClr val="tx1"/>
                </a:solidFill>
                <a:latin typeface="Courier New" pitchFamily="49" charset="0"/>
              </a:rPr>
              <a:t>h = pulse(</a:t>
            </a:r>
            <a:r>
              <a:rPr lang="de-DE" sz="1800" b="1">
                <a:solidFill>
                  <a:srgbClr val="3333FF"/>
                </a:solidFill>
                <a:latin typeface="Courier New" pitchFamily="49" charset="0"/>
              </a:rPr>
              <a:t>MHF</a:t>
            </a:r>
            <a:r>
              <a:rPr lang="de-DE" sz="1800" b="1">
                <a:solidFill>
                  <a:schemeClr val="tx1"/>
                </a:solidFill>
                <a:latin typeface="Courier New" pitchFamily="49" charset="0"/>
              </a:rPr>
              <a:t>,1-</a:t>
            </a:r>
            <a:r>
              <a:rPr lang="de-DE" sz="1800" b="1">
                <a:solidFill>
                  <a:srgbClr val="3333FF"/>
                </a:solidFill>
                <a:latin typeface="Courier New" pitchFamily="49" charset="0"/>
              </a:rPr>
              <a:t>MHF</a:t>
            </a:r>
            <a:r>
              <a:rPr lang="de-DE" sz="1800" b="1">
                <a:solidFill>
                  <a:schemeClr val="tx1"/>
                </a:solidFill>
                <a:latin typeface="Courier New" pitchFamily="49" charset="0"/>
              </a:rPr>
              <a:t>,t);</a:t>
            </a:r>
          </a:p>
          <a:p>
            <a:pPr lvl="1">
              <a:spcBef>
                <a:spcPct val="0"/>
              </a:spcBef>
            </a:pPr>
            <a:endParaRPr lang="de-DE" sz="1800" b="1">
              <a:solidFill>
                <a:srgbClr val="009900"/>
              </a:solidFill>
              <a:latin typeface="Courier New" pitchFamily="49" charset="0"/>
            </a:endParaRPr>
          </a:p>
          <a:p>
            <a:pPr lvl="1">
              <a:spcBef>
                <a:spcPct val="0"/>
              </a:spcBef>
            </a:pPr>
            <a:r>
              <a:rPr lang="de-DE" sz="1800" b="1">
                <a:solidFill>
                  <a:srgbClr val="009900"/>
                </a:solidFill>
                <a:latin typeface="Courier New" pitchFamily="49" charset="0"/>
              </a:rPr>
              <a:t>// Farbzuweisung</a:t>
            </a:r>
            <a:endParaRPr lang="de-DE" sz="1800" b="1">
              <a:solidFill>
                <a:schemeClr val="tx1"/>
              </a:solidFill>
              <a:latin typeface="Courier New" pitchFamily="49" charset="0"/>
            </a:endParaRPr>
          </a:p>
          <a:p>
            <a:pPr lvl="1">
              <a:spcBef>
                <a:spcPct val="0"/>
              </a:spcBef>
            </a:pPr>
            <a:r>
              <a:rPr lang="de-DE" sz="1800" b="1">
                <a:solidFill>
                  <a:schemeClr val="tx1"/>
                </a:solidFill>
                <a:latin typeface="Courier New" pitchFamily="49" charset="0"/>
              </a:rPr>
              <a:t>color = </a:t>
            </a:r>
            <a:br>
              <a:rPr lang="de-DE" sz="1800" b="1">
                <a:solidFill>
                  <a:schemeClr val="tx1"/>
                </a:solidFill>
                <a:latin typeface="Courier New" pitchFamily="49" charset="0"/>
              </a:rPr>
            </a:br>
            <a:r>
              <a:rPr lang="de-DE" sz="1800" b="1">
                <a:solidFill>
                  <a:schemeClr val="tx1"/>
                </a:solidFill>
                <a:latin typeface="Courier New" pitchFamily="49" charset="0"/>
              </a:rPr>
              <a:t>   mix(color1, color2, w*h);</a:t>
            </a:r>
          </a:p>
        </p:txBody>
      </p:sp>
      <p:grpSp>
        <p:nvGrpSpPr>
          <p:cNvPr id="2" name="Group 91"/>
          <p:cNvGrpSpPr>
            <a:grpSpLocks/>
          </p:cNvGrpSpPr>
          <p:nvPr/>
        </p:nvGrpSpPr>
        <p:grpSpPr bwMode="auto">
          <a:xfrm>
            <a:off x="1258888" y="1922463"/>
            <a:ext cx="1660525" cy="2855912"/>
            <a:chOff x="892" y="1211"/>
            <a:chExt cx="1046" cy="1799"/>
          </a:xfrm>
        </p:grpSpPr>
        <p:sp>
          <p:nvSpPr>
            <p:cNvPr id="454723" name="Line 67"/>
            <p:cNvSpPr>
              <a:spLocks noChangeShapeType="1"/>
            </p:cNvSpPr>
            <p:nvPr/>
          </p:nvSpPr>
          <p:spPr bwMode="auto">
            <a:xfrm>
              <a:off x="892" y="1211"/>
              <a:ext cx="0" cy="1330"/>
            </a:xfrm>
            <a:prstGeom prst="line">
              <a:avLst/>
            </a:prstGeom>
            <a:noFill/>
            <a:ln w="3175">
              <a:solidFill>
                <a:schemeClr val="tx1"/>
              </a:solidFill>
              <a:round/>
              <a:headEnd/>
              <a:tailEnd/>
            </a:ln>
            <a:effectLst/>
          </p:spPr>
          <p:txBody>
            <a:bodyPr>
              <a:spAutoFit/>
            </a:bodyPr>
            <a:lstStyle/>
            <a:p>
              <a:endParaRPr lang="de-DE"/>
            </a:p>
          </p:txBody>
        </p:sp>
        <p:sp>
          <p:nvSpPr>
            <p:cNvPr id="454724" name="Line 68"/>
            <p:cNvSpPr>
              <a:spLocks noChangeShapeType="1"/>
            </p:cNvSpPr>
            <p:nvPr/>
          </p:nvSpPr>
          <p:spPr bwMode="auto">
            <a:xfrm>
              <a:off x="1938" y="1211"/>
              <a:ext cx="0" cy="1799"/>
            </a:xfrm>
            <a:prstGeom prst="line">
              <a:avLst/>
            </a:prstGeom>
            <a:noFill/>
            <a:ln w="3175">
              <a:solidFill>
                <a:schemeClr val="tx1"/>
              </a:solidFill>
              <a:round/>
              <a:headEnd/>
              <a:tailEnd/>
            </a:ln>
            <a:effectLst/>
          </p:spPr>
          <p:txBody>
            <a:bodyPr>
              <a:spAutoFit/>
            </a:bodyPr>
            <a:lstStyle/>
            <a:p>
              <a:endParaRPr lang="de-DE"/>
            </a:p>
          </p:txBody>
        </p:sp>
      </p:grpSp>
      <p:sp>
        <p:nvSpPr>
          <p:cNvPr id="454726" name="Text Box 70"/>
          <p:cNvSpPr txBox="1">
            <a:spLocks noChangeArrowheads="1"/>
          </p:cNvSpPr>
          <p:nvPr/>
        </p:nvSpPr>
        <p:spPr bwMode="auto">
          <a:xfrm>
            <a:off x="1454150" y="3860800"/>
            <a:ext cx="1139825" cy="366713"/>
          </a:xfrm>
          <a:prstGeom prst="rect">
            <a:avLst/>
          </a:prstGeom>
          <a:noFill/>
          <a:ln w="28575" algn="ctr">
            <a:noFill/>
            <a:miter lim="800000"/>
            <a:headEnd/>
            <a:tailEnd/>
          </a:ln>
          <a:effectLst/>
        </p:spPr>
        <p:txBody>
          <a:bodyPr wrap="none">
            <a:spAutoFit/>
          </a:bodyPr>
          <a:lstStyle/>
          <a:p>
            <a:pPr marL="342900" indent="-342900"/>
            <a:r>
              <a:rPr lang="de-DE" sz="1800" b="1">
                <a:solidFill>
                  <a:schemeClr val="tx1"/>
                </a:solidFill>
                <a:latin typeface="Courier New" pitchFamily="49" charset="0"/>
              </a:rPr>
              <a:t>BMWIDTH</a:t>
            </a:r>
          </a:p>
        </p:txBody>
      </p:sp>
      <p:sp>
        <p:nvSpPr>
          <p:cNvPr id="454727" name="Line 71"/>
          <p:cNvSpPr>
            <a:spLocks noChangeShapeType="1"/>
          </p:cNvSpPr>
          <p:nvPr/>
        </p:nvSpPr>
        <p:spPr bwMode="auto">
          <a:xfrm>
            <a:off x="1249363" y="3938588"/>
            <a:ext cx="1660525" cy="0"/>
          </a:xfrm>
          <a:prstGeom prst="line">
            <a:avLst/>
          </a:prstGeom>
          <a:noFill/>
          <a:ln w="3175">
            <a:solidFill>
              <a:schemeClr val="tx1"/>
            </a:solidFill>
            <a:round/>
            <a:headEnd type="triangle" w="med" len="med"/>
            <a:tailEnd type="triangle" w="med" len="med"/>
          </a:ln>
          <a:effectLst/>
        </p:spPr>
        <p:txBody>
          <a:bodyPr>
            <a:spAutoFit/>
          </a:bodyPr>
          <a:lstStyle/>
          <a:p>
            <a:endParaRPr lang="de-DE"/>
          </a:p>
        </p:txBody>
      </p:sp>
      <p:grpSp>
        <p:nvGrpSpPr>
          <p:cNvPr id="3" name="Group 83"/>
          <p:cNvGrpSpPr>
            <a:grpSpLocks/>
          </p:cNvGrpSpPr>
          <p:nvPr/>
        </p:nvGrpSpPr>
        <p:grpSpPr bwMode="auto">
          <a:xfrm>
            <a:off x="517525" y="2008188"/>
            <a:ext cx="3136900" cy="869950"/>
            <a:chOff x="425" y="1265"/>
            <a:chExt cx="1976" cy="548"/>
          </a:xfrm>
        </p:grpSpPr>
        <p:sp>
          <p:nvSpPr>
            <p:cNvPr id="454721" name="Line 65"/>
            <p:cNvSpPr>
              <a:spLocks noChangeShapeType="1"/>
            </p:cNvSpPr>
            <p:nvPr/>
          </p:nvSpPr>
          <p:spPr bwMode="auto">
            <a:xfrm>
              <a:off x="425" y="1808"/>
              <a:ext cx="1976" cy="0"/>
            </a:xfrm>
            <a:prstGeom prst="line">
              <a:avLst/>
            </a:prstGeom>
            <a:noFill/>
            <a:ln w="3175">
              <a:solidFill>
                <a:schemeClr val="tx1"/>
              </a:solidFill>
              <a:round/>
              <a:headEnd/>
              <a:tailEnd/>
            </a:ln>
            <a:effectLst/>
          </p:spPr>
          <p:txBody>
            <a:bodyPr>
              <a:spAutoFit/>
            </a:bodyPr>
            <a:lstStyle/>
            <a:p>
              <a:endParaRPr lang="de-DE"/>
            </a:p>
          </p:txBody>
        </p:sp>
        <p:sp>
          <p:nvSpPr>
            <p:cNvPr id="454722" name="Line 66"/>
            <p:cNvSpPr>
              <a:spLocks noChangeShapeType="1"/>
            </p:cNvSpPr>
            <p:nvPr/>
          </p:nvSpPr>
          <p:spPr bwMode="auto">
            <a:xfrm>
              <a:off x="425" y="1276"/>
              <a:ext cx="1976" cy="0"/>
            </a:xfrm>
            <a:prstGeom prst="line">
              <a:avLst/>
            </a:prstGeom>
            <a:noFill/>
            <a:ln w="3175">
              <a:solidFill>
                <a:schemeClr val="tx1"/>
              </a:solidFill>
              <a:round/>
              <a:headEnd/>
              <a:tailEnd/>
            </a:ln>
            <a:effectLst/>
          </p:spPr>
          <p:txBody>
            <a:bodyPr>
              <a:spAutoFit/>
            </a:bodyPr>
            <a:lstStyle/>
            <a:p>
              <a:endParaRPr lang="de-DE"/>
            </a:p>
          </p:txBody>
        </p:sp>
        <p:sp>
          <p:nvSpPr>
            <p:cNvPr id="454728" name="Line 72"/>
            <p:cNvSpPr>
              <a:spLocks noChangeShapeType="1"/>
            </p:cNvSpPr>
            <p:nvPr/>
          </p:nvSpPr>
          <p:spPr bwMode="auto">
            <a:xfrm flipV="1">
              <a:off x="2205" y="1265"/>
              <a:ext cx="0" cy="548"/>
            </a:xfrm>
            <a:prstGeom prst="line">
              <a:avLst/>
            </a:prstGeom>
            <a:noFill/>
            <a:ln w="3175">
              <a:solidFill>
                <a:schemeClr val="tx1"/>
              </a:solidFill>
              <a:round/>
              <a:headEnd type="triangle" w="med" len="med"/>
              <a:tailEnd type="triangle" w="med" len="med"/>
            </a:ln>
            <a:effectLst/>
          </p:spPr>
          <p:txBody>
            <a:bodyPr>
              <a:spAutoFit/>
            </a:bodyPr>
            <a:lstStyle/>
            <a:p>
              <a:endParaRPr lang="de-DE"/>
            </a:p>
          </p:txBody>
        </p:sp>
        <p:sp>
          <p:nvSpPr>
            <p:cNvPr id="454729" name="Text Box 73"/>
            <p:cNvSpPr txBox="1">
              <a:spLocks noChangeArrowheads="1"/>
            </p:cNvSpPr>
            <p:nvPr/>
          </p:nvSpPr>
          <p:spPr bwMode="auto">
            <a:xfrm>
              <a:off x="1413" y="1431"/>
              <a:ext cx="804" cy="231"/>
            </a:xfrm>
            <a:prstGeom prst="rect">
              <a:avLst/>
            </a:prstGeom>
            <a:gradFill rotWithShape="1">
              <a:gsLst>
                <a:gs pos="0">
                  <a:srgbClr val="DDDDDD"/>
                </a:gs>
                <a:gs pos="100000">
                  <a:srgbClr val="DDDDDD">
                    <a:gamma/>
                    <a:tint val="90980"/>
                    <a:invGamma/>
                    <a:alpha val="20000"/>
                  </a:srgbClr>
                </a:gs>
              </a:gsLst>
              <a:path path="shape">
                <a:fillToRect l="50000" t="50000" r="50000" b="50000"/>
              </a:path>
            </a:gradFill>
            <a:ln w="28575" algn="ctr">
              <a:noFill/>
              <a:miter lim="800000"/>
              <a:headEnd/>
              <a:tailEnd/>
            </a:ln>
            <a:effectLst/>
          </p:spPr>
          <p:txBody>
            <a:bodyPr wrap="none">
              <a:spAutoFit/>
            </a:bodyPr>
            <a:lstStyle/>
            <a:p>
              <a:pPr marL="342900" indent="-342900"/>
              <a:r>
                <a:rPr lang="de-DE" sz="1800" b="1">
                  <a:solidFill>
                    <a:schemeClr val="tx1"/>
                  </a:solidFill>
                  <a:latin typeface="Courier New" pitchFamily="49" charset="0"/>
                </a:rPr>
                <a:t>BMHEIGHT</a:t>
              </a:r>
            </a:p>
          </p:txBody>
        </p:sp>
      </p:grpSp>
      <p:grpSp>
        <p:nvGrpSpPr>
          <p:cNvPr id="4" name="Group 85"/>
          <p:cNvGrpSpPr>
            <a:grpSpLocks/>
          </p:cNvGrpSpPr>
          <p:nvPr/>
        </p:nvGrpSpPr>
        <p:grpSpPr bwMode="auto">
          <a:xfrm>
            <a:off x="2087563" y="2798763"/>
            <a:ext cx="1187450" cy="1955800"/>
            <a:chOff x="1414" y="1763"/>
            <a:chExt cx="748" cy="1232"/>
          </a:xfrm>
        </p:grpSpPr>
        <p:sp>
          <p:nvSpPr>
            <p:cNvPr id="454730" name="Line 74"/>
            <p:cNvSpPr>
              <a:spLocks noChangeShapeType="1"/>
            </p:cNvSpPr>
            <p:nvPr/>
          </p:nvSpPr>
          <p:spPr bwMode="auto">
            <a:xfrm>
              <a:off x="1976" y="1763"/>
              <a:ext cx="0" cy="1232"/>
            </a:xfrm>
            <a:prstGeom prst="line">
              <a:avLst/>
            </a:prstGeom>
            <a:noFill/>
            <a:ln w="3175">
              <a:solidFill>
                <a:schemeClr val="tx1"/>
              </a:solidFill>
              <a:round/>
              <a:headEnd/>
              <a:tailEnd/>
            </a:ln>
            <a:effectLst/>
          </p:spPr>
          <p:txBody>
            <a:bodyPr>
              <a:spAutoFit/>
            </a:bodyPr>
            <a:lstStyle/>
            <a:p>
              <a:endParaRPr lang="de-DE"/>
            </a:p>
          </p:txBody>
        </p:sp>
        <p:sp>
          <p:nvSpPr>
            <p:cNvPr id="454731" name="Line 75"/>
            <p:cNvSpPr>
              <a:spLocks noChangeShapeType="1"/>
            </p:cNvSpPr>
            <p:nvPr/>
          </p:nvSpPr>
          <p:spPr bwMode="auto">
            <a:xfrm>
              <a:off x="1746" y="2871"/>
              <a:ext cx="186" cy="0"/>
            </a:xfrm>
            <a:prstGeom prst="line">
              <a:avLst/>
            </a:prstGeom>
            <a:noFill/>
            <a:ln w="3175">
              <a:solidFill>
                <a:schemeClr val="tx1"/>
              </a:solidFill>
              <a:round/>
              <a:headEnd/>
              <a:tailEnd type="triangle" w="med" len="med"/>
            </a:ln>
            <a:effectLst/>
          </p:spPr>
          <p:txBody>
            <a:bodyPr>
              <a:spAutoFit/>
            </a:bodyPr>
            <a:lstStyle/>
            <a:p>
              <a:endParaRPr lang="de-DE"/>
            </a:p>
          </p:txBody>
        </p:sp>
        <p:sp>
          <p:nvSpPr>
            <p:cNvPr id="454732" name="Line 76"/>
            <p:cNvSpPr>
              <a:spLocks noChangeShapeType="1"/>
            </p:cNvSpPr>
            <p:nvPr/>
          </p:nvSpPr>
          <p:spPr bwMode="auto">
            <a:xfrm>
              <a:off x="1976" y="2867"/>
              <a:ext cx="186" cy="0"/>
            </a:xfrm>
            <a:prstGeom prst="line">
              <a:avLst/>
            </a:prstGeom>
            <a:noFill/>
            <a:ln w="3175">
              <a:solidFill>
                <a:schemeClr val="tx1"/>
              </a:solidFill>
              <a:round/>
              <a:headEnd type="triangle" w="med" len="med"/>
              <a:tailEnd/>
            </a:ln>
            <a:effectLst/>
          </p:spPr>
          <p:txBody>
            <a:bodyPr>
              <a:spAutoFit/>
            </a:bodyPr>
            <a:lstStyle/>
            <a:p>
              <a:endParaRPr lang="de-DE"/>
            </a:p>
          </p:txBody>
        </p:sp>
        <p:sp>
          <p:nvSpPr>
            <p:cNvPr id="454733" name="Text Box 77"/>
            <p:cNvSpPr txBox="1">
              <a:spLocks noChangeArrowheads="1"/>
            </p:cNvSpPr>
            <p:nvPr/>
          </p:nvSpPr>
          <p:spPr bwMode="auto">
            <a:xfrm>
              <a:off x="1414" y="2752"/>
              <a:ext cx="374" cy="231"/>
            </a:xfrm>
            <a:prstGeom prst="rect">
              <a:avLst/>
            </a:prstGeom>
            <a:noFill/>
            <a:ln w="28575" algn="ctr">
              <a:noFill/>
              <a:miter lim="800000"/>
              <a:headEnd/>
              <a:tailEnd/>
            </a:ln>
            <a:effectLst/>
          </p:spPr>
          <p:txBody>
            <a:bodyPr wrap="none">
              <a:spAutoFit/>
            </a:bodyPr>
            <a:lstStyle/>
            <a:p>
              <a:pPr marL="342900" indent="-342900"/>
              <a:r>
                <a:rPr lang="de-DE" sz="1800" b="1">
                  <a:solidFill>
                    <a:schemeClr val="tx1"/>
                  </a:solidFill>
                  <a:latin typeface="Courier New" pitchFamily="49" charset="0"/>
                </a:rPr>
                <a:t>MWF</a:t>
              </a:r>
            </a:p>
          </p:txBody>
        </p:sp>
      </p:grpSp>
      <p:grpSp>
        <p:nvGrpSpPr>
          <p:cNvPr id="5" name="Group 82"/>
          <p:cNvGrpSpPr>
            <a:grpSpLocks/>
          </p:cNvGrpSpPr>
          <p:nvPr/>
        </p:nvGrpSpPr>
        <p:grpSpPr bwMode="auto">
          <a:xfrm>
            <a:off x="525463" y="2579688"/>
            <a:ext cx="593725" cy="1016000"/>
            <a:chOff x="394" y="1625"/>
            <a:chExt cx="374" cy="640"/>
          </a:xfrm>
        </p:grpSpPr>
        <p:sp>
          <p:nvSpPr>
            <p:cNvPr id="454734" name="Line 78"/>
            <p:cNvSpPr>
              <a:spLocks noChangeShapeType="1"/>
            </p:cNvSpPr>
            <p:nvPr/>
          </p:nvSpPr>
          <p:spPr bwMode="auto">
            <a:xfrm rot="-5400000">
              <a:off x="491" y="1948"/>
              <a:ext cx="186" cy="0"/>
            </a:xfrm>
            <a:prstGeom prst="line">
              <a:avLst/>
            </a:prstGeom>
            <a:noFill/>
            <a:ln w="3175">
              <a:solidFill>
                <a:schemeClr val="tx1"/>
              </a:solidFill>
              <a:round/>
              <a:headEnd/>
              <a:tailEnd type="triangle" w="med" len="med"/>
            </a:ln>
            <a:effectLst/>
          </p:spPr>
          <p:txBody>
            <a:bodyPr>
              <a:spAutoFit/>
            </a:bodyPr>
            <a:lstStyle/>
            <a:p>
              <a:endParaRPr lang="de-DE"/>
            </a:p>
          </p:txBody>
        </p:sp>
        <p:sp>
          <p:nvSpPr>
            <p:cNvPr id="454735" name="Line 79"/>
            <p:cNvSpPr>
              <a:spLocks noChangeShapeType="1"/>
            </p:cNvSpPr>
            <p:nvPr/>
          </p:nvSpPr>
          <p:spPr bwMode="auto">
            <a:xfrm rot="-5400000">
              <a:off x="487" y="1718"/>
              <a:ext cx="186" cy="0"/>
            </a:xfrm>
            <a:prstGeom prst="line">
              <a:avLst/>
            </a:prstGeom>
            <a:noFill/>
            <a:ln w="3175">
              <a:solidFill>
                <a:schemeClr val="tx1"/>
              </a:solidFill>
              <a:round/>
              <a:headEnd type="triangle" w="med" len="med"/>
              <a:tailEnd/>
            </a:ln>
            <a:effectLst/>
          </p:spPr>
          <p:txBody>
            <a:bodyPr>
              <a:spAutoFit/>
            </a:bodyPr>
            <a:lstStyle/>
            <a:p>
              <a:endParaRPr lang="de-DE"/>
            </a:p>
          </p:txBody>
        </p:sp>
        <p:sp>
          <p:nvSpPr>
            <p:cNvPr id="454736" name="Text Box 80"/>
            <p:cNvSpPr txBox="1">
              <a:spLocks noChangeArrowheads="1"/>
            </p:cNvSpPr>
            <p:nvPr/>
          </p:nvSpPr>
          <p:spPr bwMode="auto">
            <a:xfrm rot="-21600000">
              <a:off x="394" y="2034"/>
              <a:ext cx="374" cy="231"/>
            </a:xfrm>
            <a:prstGeom prst="rect">
              <a:avLst/>
            </a:prstGeom>
            <a:noFill/>
            <a:ln w="28575" algn="ctr">
              <a:noFill/>
              <a:miter lim="800000"/>
              <a:headEnd/>
              <a:tailEnd/>
            </a:ln>
            <a:effectLst/>
          </p:spPr>
          <p:txBody>
            <a:bodyPr wrap="none">
              <a:spAutoFit/>
            </a:bodyPr>
            <a:lstStyle/>
            <a:p>
              <a:pPr marL="342900" indent="-342900"/>
              <a:r>
                <a:rPr lang="de-DE" sz="1800" b="1">
                  <a:solidFill>
                    <a:schemeClr val="tx1"/>
                  </a:solidFill>
                  <a:latin typeface="Courier New" pitchFamily="49" charset="0"/>
                </a:rPr>
                <a:t>MHF</a:t>
              </a:r>
            </a:p>
          </p:txBody>
        </p:sp>
      </p:grpSp>
      <p:grpSp>
        <p:nvGrpSpPr>
          <p:cNvPr id="6" name="Group 89"/>
          <p:cNvGrpSpPr>
            <a:grpSpLocks/>
          </p:cNvGrpSpPr>
          <p:nvPr/>
        </p:nvGrpSpPr>
        <p:grpSpPr bwMode="auto">
          <a:xfrm>
            <a:off x="1119188" y="4002088"/>
            <a:ext cx="1933575" cy="314325"/>
            <a:chOff x="804" y="2521"/>
            <a:chExt cx="1218" cy="198"/>
          </a:xfrm>
        </p:grpSpPr>
        <p:sp>
          <p:nvSpPr>
            <p:cNvPr id="454742" name="Text Box 86"/>
            <p:cNvSpPr txBox="1">
              <a:spLocks noChangeArrowheads="1"/>
            </p:cNvSpPr>
            <p:nvPr/>
          </p:nvSpPr>
          <p:spPr bwMode="auto">
            <a:xfrm>
              <a:off x="804" y="2521"/>
              <a:ext cx="172" cy="192"/>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0</a:t>
              </a:r>
            </a:p>
          </p:txBody>
        </p:sp>
        <p:sp>
          <p:nvSpPr>
            <p:cNvPr id="454744" name="Rectangle 88"/>
            <p:cNvSpPr>
              <a:spLocks noChangeArrowheads="1"/>
            </p:cNvSpPr>
            <p:nvPr/>
          </p:nvSpPr>
          <p:spPr bwMode="auto">
            <a:xfrm>
              <a:off x="1896" y="2561"/>
              <a:ext cx="56" cy="124"/>
            </a:xfrm>
            <a:prstGeom prst="rect">
              <a:avLst/>
            </a:prstGeom>
            <a:solidFill>
              <a:schemeClr val="bg1"/>
            </a:solidFill>
            <a:ln w="28575" algn="ctr">
              <a:noFill/>
              <a:miter lim="800000"/>
              <a:headEnd/>
              <a:tailEnd/>
            </a:ln>
            <a:effectLst/>
          </p:spPr>
          <p:txBody>
            <a:bodyPr wrap="none" anchor="ctr">
              <a:spAutoFit/>
            </a:bodyPr>
            <a:lstStyle/>
            <a:p>
              <a:endParaRPr lang="de-DE"/>
            </a:p>
          </p:txBody>
        </p:sp>
        <p:sp>
          <p:nvSpPr>
            <p:cNvPr id="454743" name="Text Box 87"/>
            <p:cNvSpPr txBox="1">
              <a:spLocks noChangeArrowheads="1"/>
            </p:cNvSpPr>
            <p:nvPr/>
          </p:nvSpPr>
          <p:spPr bwMode="auto">
            <a:xfrm>
              <a:off x="1850" y="2527"/>
              <a:ext cx="172" cy="192"/>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1</a:t>
              </a:r>
            </a:p>
          </p:txBody>
        </p:sp>
      </p:grpSp>
      <p:sp>
        <p:nvSpPr>
          <p:cNvPr id="454746" name="Rectangle 90"/>
          <p:cNvSpPr>
            <a:spLocks noChangeArrowheads="1"/>
          </p:cNvSpPr>
          <p:nvPr/>
        </p:nvSpPr>
        <p:spPr bwMode="auto">
          <a:xfrm>
            <a:off x="2867025" y="4262438"/>
            <a:ext cx="88900" cy="604837"/>
          </a:xfrm>
          <a:prstGeom prst="rect">
            <a:avLst/>
          </a:prstGeom>
          <a:solidFill>
            <a:schemeClr val="bg1"/>
          </a:solidFill>
          <a:ln w="28575" algn="ctr">
            <a:noFill/>
            <a:miter lim="800000"/>
            <a:headEnd/>
            <a:tailEnd/>
          </a:ln>
          <a:effectLst/>
        </p:spPr>
        <p:txBody>
          <a:bodyPr wrap="none" anchor="ctr">
            <a:spAutoFit/>
          </a:bodyPr>
          <a:lstStyle/>
          <a:p>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54727"/>
                                        </p:tgtEl>
                                        <p:attrNameLst>
                                          <p:attrName>style.visibility</p:attrName>
                                        </p:attrNameLst>
                                      </p:cBhvr>
                                      <p:to>
                                        <p:strVal val="visible"/>
                                      </p:to>
                                    </p:set>
                                    <p:animEffect transition="in" filter="fade">
                                      <p:cBhvr>
                                        <p:cTn id="15" dur="500"/>
                                        <p:tgtEl>
                                          <p:spTgt spid="4547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4726"/>
                                        </p:tgtEl>
                                        <p:attrNameLst>
                                          <p:attrName>style.visibility</p:attrName>
                                        </p:attrNameLst>
                                      </p:cBhvr>
                                      <p:to>
                                        <p:strVal val="visible"/>
                                      </p:to>
                                    </p:set>
                                    <p:animEffect transition="in" filter="fade">
                                      <p:cBhvr>
                                        <p:cTn id="18" dur="500"/>
                                        <p:tgtEl>
                                          <p:spTgt spid="4547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54725">
                                            <p:txEl>
                                              <p:pRg st="2" end="2"/>
                                            </p:txEl>
                                          </p:spTgt>
                                        </p:tgtEl>
                                        <p:attrNameLst>
                                          <p:attrName>style.visibility</p:attrName>
                                        </p:attrNameLst>
                                      </p:cBhvr>
                                      <p:to>
                                        <p:strVal val="visible"/>
                                      </p:to>
                                    </p:set>
                                    <p:animEffect transition="in" filter="fade">
                                      <p:cBhvr>
                                        <p:cTn id="28" dur="500"/>
                                        <p:tgtEl>
                                          <p:spTgt spid="454725">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54725">
                                            <p:txEl>
                                              <p:pRg st="3" end="3"/>
                                            </p:txEl>
                                          </p:spTgt>
                                        </p:tgtEl>
                                        <p:attrNameLst>
                                          <p:attrName>style.visibility</p:attrName>
                                        </p:attrNameLst>
                                      </p:cBhvr>
                                      <p:to>
                                        <p:strVal val="visible"/>
                                      </p:to>
                                    </p:set>
                                    <p:animEffect transition="in" filter="fade">
                                      <p:cBhvr>
                                        <p:cTn id="31" dur="500"/>
                                        <p:tgtEl>
                                          <p:spTgt spid="454725">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54725">
                                            <p:txEl>
                                              <p:pRg st="4" end="4"/>
                                            </p:txEl>
                                          </p:spTgt>
                                        </p:tgtEl>
                                        <p:attrNameLst>
                                          <p:attrName>style.visibility</p:attrName>
                                        </p:attrNameLst>
                                      </p:cBhvr>
                                      <p:to>
                                        <p:strVal val="visible"/>
                                      </p:to>
                                    </p:set>
                                    <p:animEffect transition="in" filter="fade">
                                      <p:cBhvr>
                                        <p:cTn id="34" dur="500"/>
                                        <p:tgtEl>
                                          <p:spTgt spid="454725">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54725">
                                            <p:txEl>
                                              <p:pRg st="6" end="6"/>
                                            </p:txEl>
                                          </p:spTgt>
                                        </p:tgtEl>
                                        <p:attrNameLst>
                                          <p:attrName>style.visibility</p:attrName>
                                        </p:attrNameLst>
                                      </p:cBhvr>
                                      <p:to>
                                        <p:strVal val="visible"/>
                                      </p:to>
                                    </p:set>
                                    <p:animEffect transition="in" filter="fade">
                                      <p:cBhvr>
                                        <p:cTn id="39" dur="500"/>
                                        <p:tgtEl>
                                          <p:spTgt spid="454725">
                                            <p:txEl>
                                              <p:pRg st="6" end="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54725">
                                            <p:txEl>
                                              <p:pRg st="7" end="7"/>
                                            </p:txEl>
                                          </p:spTgt>
                                        </p:tgtEl>
                                        <p:attrNameLst>
                                          <p:attrName>style.visibility</p:attrName>
                                        </p:attrNameLst>
                                      </p:cBhvr>
                                      <p:to>
                                        <p:strVal val="visible"/>
                                      </p:to>
                                    </p:set>
                                    <p:animEffect transition="in" filter="fade">
                                      <p:cBhvr>
                                        <p:cTn id="42" dur="500"/>
                                        <p:tgtEl>
                                          <p:spTgt spid="454725">
                                            <p:txEl>
                                              <p:pRg st="7" end="7"/>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454725">
                                            <p:txEl>
                                              <p:pRg st="8" end="8"/>
                                            </p:txEl>
                                          </p:spTgt>
                                        </p:tgtEl>
                                        <p:attrNameLst>
                                          <p:attrName>style.visibility</p:attrName>
                                        </p:attrNameLst>
                                      </p:cBhvr>
                                      <p:to>
                                        <p:strVal val="visible"/>
                                      </p:to>
                                    </p:set>
                                    <p:animEffect transition="in" filter="fade">
                                      <p:cBhvr>
                                        <p:cTn id="45" dur="500"/>
                                        <p:tgtEl>
                                          <p:spTgt spid="454725">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54725">
                                            <p:txEl>
                                              <p:pRg st="10" end="10"/>
                                            </p:txEl>
                                          </p:spTgt>
                                        </p:tgtEl>
                                        <p:attrNameLst>
                                          <p:attrName>style.visibility</p:attrName>
                                        </p:attrNameLst>
                                      </p:cBhvr>
                                      <p:to>
                                        <p:strVal val="visible"/>
                                      </p:to>
                                    </p:set>
                                    <p:animEffect transition="in" filter="fade">
                                      <p:cBhvr>
                                        <p:cTn id="50" dur="500"/>
                                        <p:tgtEl>
                                          <p:spTgt spid="454725">
                                            <p:txEl>
                                              <p:pRg st="10" end="10"/>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454725">
                                            <p:txEl>
                                              <p:pRg st="11" end="11"/>
                                            </p:txEl>
                                          </p:spTgt>
                                        </p:tgtEl>
                                        <p:attrNameLst>
                                          <p:attrName>style.visibility</p:attrName>
                                        </p:attrNameLst>
                                      </p:cBhvr>
                                      <p:to>
                                        <p:strVal val="visible"/>
                                      </p:to>
                                    </p:set>
                                    <p:animEffect transition="in" filter="fade">
                                      <p:cBhvr>
                                        <p:cTn id="53" dur="500"/>
                                        <p:tgtEl>
                                          <p:spTgt spid="454725">
                                            <p:txEl>
                                              <p:pRg st="11" end="11"/>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454725">
                                            <p:txEl>
                                              <p:pRg st="12" end="12"/>
                                            </p:txEl>
                                          </p:spTgt>
                                        </p:tgtEl>
                                        <p:attrNameLst>
                                          <p:attrName>style.visibility</p:attrName>
                                        </p:attrNameLst>
                                      </p:cBhvr>
                                      <p:to>
                                        <p:strVal val="visible"/>
                                      </p:to>
                                    </p:set>
                                    <p:animEffect transition="in" filter="fade">
                                      <p:cBhvr>
                                        <p:cTn id="56" dur="500"/>
                                        <p:tgtEl>
                                          <p:spTgt spid="454725">
                                            <p:txEl>
                                              <p:pRg st="12" end="1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500"/>
                                        <p:tgtEl>
                                          <p:spTgt spid="4"/>
                                        </p:tgtEl>
                                      </p:cBhvr>
                                    </p:animEffect>
                                  </p:childTnLst>
                                </p:cTn>
                              </p:par>
                              <p:par>
                                <p:cTn id="62" presetID="10" presetClass="exit" presetSubtype="0" fill="hold" grpId="0" nodeType="withEffect">
                                  <p:stCondLst>
                                    <p:cond delay="0"/>
                                  </p:stCondLst>
                                  <p:childTnLst>
                                    <p:animEffect transition="out" filter="fade">
                                      <p:cBhvr>
                                        <p:cTn id="63" dur="500"/>
                                        <p:tgtEl>
                                          <p:spTgt spid="454746"/>
                                        </p:tgtEl>
                                      </p:cBhvr>
                                    </p:animEffect>
                                    <p:set>
                                      <p:cBhvr>
                                        <p:cTn id="64" dur="1" fill="hold">
                                          <p:stCondLst>
                                            <p:cond delay="499"/>
                                          </p:stCondLst>
                                        </p:cTn>
                                        <p:tgtEl>
                                          <p:spTgt spid="45474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500"/>
                                        <p:tgtEl>
                                          <p:spTgt spid="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454725">
                                            <p:txEl>
                                              <p:pRg st="14" end="14"/>
                                            </p:txEl>
                                          </p:spTgt>
                                        </p:tgtEl>
                                        <p:attrNameLst>
                                          <p:attrName>style.visibility</p:attrName>
                                        </p:attrNameLst>
                                      </p:cBhvr>
                                      <p:to>
                                        <p:strVal val="visible"/>
                                      </p:to>
                                    </p:set>
                                    <p:animEffect transition="in" filter="fade">
                                      <p:cBhvr>
                                        <p:cTn id="74" dur="500"/>
                                        <p:tgtEl>
                                          <p:spTgt spid="454725">
                                            <p:txEl>
                                              <p:pRg st="14" end="14"/>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454725">
                                            <p:txEl>
                                              <p:pRg st="15" end="15"/>
                                            </p:txEl>
                                          </p:spTgt>
                                        </p:tgtEl>
                                        <p:attrNameLst>
                                          <p:attrName>style.visibility</p:attrName>
                                        </p:attrNameLst>
                                      </p:cBhvr>
                                      <p:to>
                                        <p:strVal val="visible"/>
                                      </p:to>
                                    </p:set>
                                    <p:animEffect transition="in" filter="fade">
                                      <p:cBhvr>
                                        <p:cTn id="77" dur="500"/>
                                        <p:tgtEl>
                                          <p:spTgt spid="45472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726" grpId="0"/>
      <p:bldP spid="454727" grpId="0" animBg="1"/>
      <p:bldP spid="45474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ChangeArrowheads="1"/>
          </p:cNvSpPr>
          <p:nvPr>
            <p:ph type="title"/>
          </p:nvPr>
        </p:nvSpPr>
        <p:spPr/>
        <p:txBody>
          <a:bodyPr/>
          <a:lstStyle/>
          <a:p>
            <a:r>
              <a:rPr lang="de-DE"/>
              <a:t>Brick-Textur</a:t>
            </a:r>
          </a:p>
        </p:txBody>
      </p:sp>
      <p:sp>
        <p:nvSpPr>
          <p:cNvPr id="458758" name="Text Box 6"/>
          <p:cNvSpPr txBox="1">
            <a:spLocks noChangeArrowheads="1"/>
          </p:cNvSpPr>
          <p:nvPr/>
        </p:nvSpPr>
        <p:spPr bwMode="auto">
          <a:xfrm>
            <a:off x="2455863" y="5842000"/>
            <a:ext cx="5732462" cy="396875"/>
          </a:xfrm>
          <a:prstGeom prst="rect">
            <a:avLst/>
          </a:prstGeom>
          <a:noFill/>
          <a:ln w="28575" algn="ctr">
            <a:noFill/>
            <a:miter lim="800000"/>
            <a:headEnd/>
            <a:tailEnd/>
          </a:ln>
          <a:effectLst/>
        </p:spPr>
        <p:txBody>
          <a:bodyPr wrap="none">
            <a:spAutoFit/>
          </a:bodyPr>
          <a:lstStyle/>
          <a:p>
            <a:pPr marL="342900" indent="-342900"/>
            <a:r>
              <a:rPr lang="de-DE" sz="2000" b="1" i="1"/>
              <a:t>Bricks -</a:t>
            </a:r>
            <a:r>
              <a:rPr lang="de-DE" sz="2000"/>
              <a:t> siehe Cg Shader-Beispiel auf der Homepage</a:t>
            </a:r>
          </a:p>
        </p:txBody>
      </p:sp>
      <p:pic>
        <p:nvPicPr>
          <p:cNvPr id="458759" name="Picture 7" descr="ProcBrick"/>
          <p:cNvPicPr>
            <a:picLocks noChangeAspect="1" noChangeArrowheads="1"/>
          </p:cNvPicPr>
          <p:nvPr/>
        </p:nvPicPr>
        <p:blipFill>
          <a:blip r:embed="rId2"/>
          <a:srcRect/>
          <a:stretch>
            <a:fillRect/>
          </a:stretch>
        </p:blipFill>
        <p:spPr bwMode="auto">
          <a:xfrm>
            <a:off x="66675" y="1625600"/>
            <a:ext cx="4195763" cy="3587750"/>
          </a:xfrm>
          <a:prstGeom prst="rect">
            <a:avLst/>
          </a:prstGeom>
          <a:noFill/>
        </p:spPr>
      </p:pic>
      <p:pic>
        <p:nvPicPr>
          <p:cNvPr id="458760" name="Picture 8" descr="ProcBrick_aliasing"/>
          <p:cNvPicPr>
            <a:picLocks noChangeAspect="1" noChangeArrowheads="1"/>
          </p:cNvPicPr>
          <p:nvPr/>
        </p:nvPicPr>
        <p:blipFill>
          <a:blip r:embed="rId3"/>
          <a:srcRect/>
          <a:stretch>
            <a:fillRect/>
          </a:stretch>
        </p:blipFill>
        <p:spPr bwMode="auto">
          <a:xfrm>
            <a:off x="3736975" y="2343150"/>
            <a:ext cx="5078413" cy="2232025"/>
          </a:xfrm>
          <a:prstGeom prst="rect">
            <a:avLst/>
          </a:prstGeom>
          <a:noFill/>
        </p:spPr>
      </p:pic>
      <p:sp>
        <p:nvSpPr>
          <p:cNvPr id="458762" name="Text Box 10"/>
          <p:cNvSpPr txBox="1">
            <a:spLocks noChangeArrowheads="1"/>
          </p:cNvSpPr>
          <p:nvPr/>
        </p:nvSpPr>
        <p:spPr bwMode="auto">
          <a:xfrm>
            <a:off x="5351463" y="4140200"/>
            <a:ext cx="2933700" cy="822325"/>
          </a:xfrm>
          <a:prstGeom prst="rect">
            <a:avLst/>
          </a:prstGeom>
          <a:noFill/>
          <a:ln w="28575" algn="ctr">
            <a:noFill/>
            <a:miter lim="800000"/>
            <a:headEnd/>
            <a:tailEnd/>
          </a:ln>
          <a:effectLst/>
        </p:spPr>
        <p:txBody>
          <a:bodyPr wrap="none">
            <a:spAutoFit/>
          </a:bodyPr>
          <a:lstStyle/>
          <a:p>
            <a:pPr marL="342900" indent="-342900"/>
            <a:r>
              <a:rPr lang="de-DE" sz="2400"/>
              <a:t>Typische Minification-</a:t>
            </a:r>
            <a:br>
              <a:rPr lang="de-DE" sz="2400"/>
            </a:br>
            <a:r>
              <a:rPr lang="de-DE" sz="2400"/>
              <a:t>Probleme</a:t>
            </a:r>
          </a:p>
        </p:txBody>
      </p:sp>
      <p:sp>
        <p:nvSpPr>
          <p:cNvPr id="458763" name="Text Box 11"/>
          <p:cNvSpPr txBox="1">
            <a:spLocks noChangeArrowheads="1"/>
          </p:cNvSpPr>
          <p:nvPr/>
        </p:nvSpPr>
        <p:spPr bwMode="auto">
          <a:xfrm>
            <a:off x="541338" y="1227138"/>
            <a:ext cx="3752850" cy="519112"/>
          </a:xfrm>
          <a:prstGeom prst="rect">
            <a:avLst/>
          </a:prstGeom>
          <a:noFill/>
          <a:ln w="28575" algn="ctr">
            <a:noFill/>
            <a:miter lim="800000"/>
            <a:headEnd/>
            <a:tailEnd/>
          </a:ln>
          <a:effectLst/>
        </p:spPr>
        <p:txBody>
          <a:bodyPr wrap="none">
            <a:spAutoFit/>
          </a:bodyPr>
          <a:lstStyle/>
          <a:p>
            <a:pPr marL="342900" indent="-342900"/>
            <a:r>
              <a:rPr lang="de-DE" sz="2800"/>
              <a:t>Prozedurale Brick-Textur</a:t>
            </a:r>
          </a:p>
        </p:txBody>
      </p:sp>
      <p:sp>
        <p:nvSpPr>
          <p:cNvPr id="458764" name="Text Box 12"/>
          <p:cNvSpPr txBox="1">
            <a:spLocks noChangeArrowheads="1"/>
          </p:cNvSpPr>
          <p:nvPr/>
        </p:nvSpPr>
        <p:spPr bwMode="auto">
          <a:xfrm>
            <a:off x="4110038" y="2384425"/>
            <a:ext cx="2944812" cy="519113"/>
          </a:xfrm>
          <a:prstGeom prst="rect">
            <a:avLst/>
          </a:prstGeom>
          <a:noFill/>
          <a:ln w="28575" algn="ctr">
            <a:noFill/>
            <a:miter lim="800000"/>
            <a:headEnd/>
            <a:tailEnd/>
          </a:ln>
          <a:effectLst/>
        </p:spPr>
        <p:txBody>
          <a:bodyPr wrap="none">
            <a:spAutoFit/>
          </a:bodyPr>
          <a:lstStyle/>
          <a:p>
            <a:pPr marL="342900" indent="-342900"/>
            <a:r>
              <a:rPr lang="de-DE" sz="2800" b="1" i="1"/>
              <a:t>Aliasing-Probleme: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8764"/>
                                        </p:tgtEl>
                                        <p:attrNameLst>
                                          <p:attrName>style.visibility</p:attrName>
                                        </p:attrNameLst>
                                      </p:cBhvr>
                                      <p:to>
                                        <p:strVal val="visible"/>
                                      </p:to>
                                    </p:set>
                                    <p:animEffect transition="in" filter="fade">
                                      <p:cBhvr>
                                        <p:cTn id="7" dur="500"/>
                                        <p:tgtEl>
                                          <p:spTgt spid="458764"/>
                                        </p:tgtEl>
                                      </p:cBhvr>
                                    </p:animEffect>
                                  </p:childTnLst>
                                </p:cTn>
                              </p:par>
                              <p:par>
                                <p:cTn id="8" presetID="10" presetClass="entr" presetSubtype="0" fill="hold" nodeType="withEffect">
                                  <p:stCondLst>
                                    <p:cond delay="0"/>
                                  </p:stCondLst>
                                  <p:childTnLst>
                                    <p:set>
                                      <p:cBhvr>
                                        <p:cTn id="9" dur="1" fill="hold">
                                          <p:stCondLst>
                                            <p:cond delay="0"/>
                                          </p:stCondLst>
                                        </p:cTn>
                                        <p:tgtEl>
                                          <p:spTgt spid="458760"/>
                                        </p:tgtEl>
                                        <p:attrNameLst>
                                          <p:attrName>style.visibility</p:attrName>
                                        </p:attrNameLst>
                                      </p:cBhvr>
                                      <p:to>
                                        <p:strVal val="visible"/>
                                      </p:to>
                                    </p:set>
                                    <p:animEffect transition="in" filter="fade">
                                      <p:cBhvr>
                                        <p:cTn id="10" dur="500"/>
                                        <p:tgtEl>
                                          <p:spTgt spid="4587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8762"/>
                                        </p:tgtEl>
                                        <p:attrNameLst>
                                          <p:attrName>style.visibility</p:attrName>
                                        </p:attrNameLst>
                                      </p:cBhvr>
                                      <p:to>
                                        <p:strVal val="visible"/>
                                      </p:to>
                                    </p:set>
                                    <p:animEffect transition="in" filter="fade">
                                      <p:cBhvr>
                                        <p:cTn id="13" dur="500"/>
                                        <p:tgtEl>
                                          <p:spTgt spid="458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762" grpId="0"/>
      <p:bldP spid="45876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p:txBody>
          <a:bodyPr/>
          <a:lstStyle/>
          <a:p>
            <a:r>
              <a:rPr lang="de-DE"/>
              <a:t>Anti-Aliasing</a:t>
            </a:r>
          </a:p>
        </p:txBody>
      </p:sp>
      <p:sp>
        <p:nvSpPr>
          <p:cNvPr id="459779" name="Rectangle 3"/>
          <p:cNvSpPr>
            <a:spLocks noGrp="1" noChangeArrowheads="1"/>
          </p:cNvSpPr>
          <p:nvPr>
            <p:ph type="body" idx="1"/>
          </p:nvPr>
        </p:nvSpPr>
        <p:spPr/>
        <p:txBody>
          <a:bodyPr/>
          <a:lstStyle/>
          <a:p>
            <a:r>
              <a:rPr lang="de-DE" sz="2400"/>
              <a:t>MIP-Mapping (Prefiltering) ist hier nicht sinnvoll,</a:t>
            </a:r>
          </a:p>
          <a:p>
            <a:endParaRPr lang="de-DE" sz="2400"/>
          </a:p>
          <a:p>
            <a:endParaRPr lang="de-DE" sz="2400"/>
          </a:p>
          <a:p>
            <a:pPr>
              <a:spcBef>
                <a:spcPct val="50000"/>
              </a:spcBef>
            </a:pPr>
            <a:endParaRPr lang="de-DE" sz="2400"/>
          </a:p>
          <a:p>
            <a:pPr>
              <a:buFont typeface="Wingdings" pitchFamily="2" charset="2"/>
              <a:buNone/>
            </a:pPr>
            <a:r>
              <a:rPr lang="de-DE" sz="2800" b="1" i="1"/>
              <a:t>Möglichkeiten des Antialiasing bei Proz. Texturen:</a:t>
            </a:r>
          </a:p>
          <a:p>
            <a:r>
              <a:rPr lang="de-DE" sz="2800" b="1" i="1"/>
              <a:t>Automatisch/Analytisch: </a:t>
            </a:r>
            <a:br>
              <a:rPr lang="de-DE" sz="2800" b="1" i="1"/>
            </a:br>
            <a:r>
              <a:rPr lang="de-DE" sz="2800"/>
              <a:t>Integriere den Filter in die Proz. Textur</a:t>
            </a:r>
          </a:p>
          <a:p>
            <a:pPr lvl="1"/>
            <a:r>
              <a:rPr lang="de-DE" sz="2000"/>
              <a:t>Texel wird nicht durch "Point-Sampling" berechnet,</a:t>
            </a:r>
            <a:br>
              <a:rPr lang="de-DE" sz="2000"/>
            </a:br>
            <a:r>
              <a:rPr lang="de-DE" sz="2000"/>
              <a:t>sondern durch ein Integral über eine entsprechende Fläche</a:t>
            </a:r>
          </a:p>
          <a:p>
            <a:pPr lvl="1"/>
            <a:r>
              <a:rPr lang="de-DE" sz="2400"/>
              <a:t>oft sehr schwierig zu implementieren</a:t>
            </a:r>
            <a:endParaRPr lang="de-DE" sz="2000"/>
          </a:p>
          <a:p>
            <a:pPr lvl="1"/>
            <a:r>
              <a:rPr lang="de-DE" sz="2400"/>
              <a:t>z.B. ähnlich der Summed Area Table</a:t>
            </a:r>
          </a:p>
        </p:txBody>
      </p:sp>
      <p:grpSp>
        <p:nvGrpSpPr>
          <p:cNvPr id="2" name="Group 4"/>
          <p:cNvGrpSpPr>
            <a:grpSpLocks/>
          </p:cNvGrpSpPr>
          <p:nvPr/>
        </p:nvGrpSpPr>
        <p:grpSpPr bwMode="auto">
          <a:xfrm>
            <a:off x="1047750" y="1671638"/>
            <a:ext cx="2770188" cy="1314450"/>
            <a:chOff x="2858" y="1178"/>
            <a:chExt cx="2285" cy="1084"/>
          </a:xfrm>
        </p:grpSpPr>
        <p:graphicFrame>
          <p:nvGraphicFramePr>
            <p:cNvPr id="459781" name="Object 5"/>
            <p:cNvGraphicFramePr>
              <a:graphicFrameLocks noChangeAspect="1"/>
            </p:cNvGraphicFramePr>
            <p:nvPr/>
          </p:nvGraphicFramePr>
          <p:xfrm>
            <a:off x="2858" y="1178"/>
            <a:ext cx="1084" cy="1084"/>
          </p:xfrm>
          <a:graphic>
            <a:graphicData uri="http://schemas.openxmlformats.org/presentationml/2006/ole">
              <p:oleObj spid="_x0000_s389122" name="CorelPhotoPaint.Image.11" r:id="rId3" imgW="1721008" imgH="1721008" progId="CorelPhotoPaint.Image.11">
                <p:embed/>
              </p:oleObj>
            </a:graphicData>
          </a:graphic>
        </p:graphicFrame>
        <p:graphicFrame>
          <p:nvGraphicFramePr>
            <p:cNvPr id="459782" name="Object 6"/>
            <p:cNvGraphicFramePr>
              <a:graphicFrameLocks noChangeAspect="1"/>
            </p:cNvGraphicFramePr>
            <p:nvPr/>
          </p:nvGraphicFramePr>
          <p:xfrm>
            <a:off x="3972" y="1178"/>
            <a:ext cx="542" cy="542"/>
          </p:xfrm>
          <a:graphic>
            <a:graphicData uri="http://schemas.openxmlformats.org/presentationml/2006/ole">
              <p:oleObj spid="_x0000_s389123" name="CorelPhotoPaint.Image.11" r:id="rId4" imgW="860344" imgH="860344" progId="CorelPhotoPaint.Image.11">
                <p:embed/>
              </p:oleObj>
            </a:graphicData>
          </a:graphic>
        </p:graphicFrame>
        <p:graphicFrame>
          <p:nvGraphicFramePr>
            <p:cNvPr id="459783" name="Object 7"/>
            <p:cNvGraphicFramePr>
              <a:graphicFrameLocks noChangeAspect="1"/>
            </p:cNvGraphicFramePr>
            <p:nvPr/>
          </p:nvGraphicFramePr>
          <p:xfrm>
            <a:off x="4544" y="1178"/>
            <a:ext cx="271" cy="271"/>
          </p:xfrm>
          <a:graphic>
            <a:graphicData uri="http://schemas.openxmlformats.org/presentationml/2006/ole">
              <p:oleObj spid="_x0000_s389124" name="CorelPhotoPaint.Image.11" r:id="rId5" imgW="430172" imgH="430172" progId="CorelPhotoPaint.Image.11">
                <p:embed/>
              </p:oleObj>
            </a:graphicData>
          </a:graphic>
        </p:graphicFrame>
        <p:graphicFrame>
          <p:nvGraphicFramePr>
            <p:cNvPr id="459784" name="Object 8"/>
            <p:cNvGraphicFramePr>
              <a:graphicFrameLocks noChangeAspect="1"/>
            </p:cNvGraphicFramePr>
            <p:nvPr/>
          </p:nvGraphicFramePr>
          <p:xfrm>
            <a:off x="4845" y="1178"/>
            <a:ext cx="135" cy="135"/>
          </p:xfrm>
          <a:graphic>
            <a:graphicData uri="http://schemas.openxmlformats.org/presentationml/2006/ole">
              <p:oleObj spid="_x0000_s389125" name="CorelPhotoPaint.Image.11" r:id="rId6" imgW="214925" imgH="214925" progId="CorelPhotoPaint.Image.11">
                <p:embed/>
              </p:oleObj>
            </a:graphicData>
          </a:graphic>
        </p:graphicFrame>
        <p:graphicFrame>
          <p:nvGraphicFramePr>
            <p:cNvPr id="459785" name="Object 9"/>
            <p:cNvGraphicFramePr>
              <a:graphicFrameLocks noChangeAspect="1"/>
            </p:cNvGraphicFramePr>
            <p:nvPr/>
          </p:nvGraphicFramePr>
          <p:xfrm>
            <a:off x="5010" y="1178"/>
            <a:ext cx="68" cy="68"/>
          </p:xfrm>
          <a:graphic>
            <a:graphicData uri="http://schemas.openxmlformats.org/presentationml/2006/ole">
              <p:oleObj spid="_x0000_s389126" name="CorelPhotoPaint.Image.11" r:id="rId7" imgW="107283" imgH="107283" progId="CorelPhotoPaint.Image.11">
                <p:embed/>
              </p:oleObj>
            </a:graphicData>
          </a:graphic>
        </p:graphicFrame>
        <p:graphicFrame>
          <p:nvGraphicFramePr>
            <p:cNvPr id="459786" name="Object 10"/>
            <p:cNvGraphicFramePr>
              <a:graphicFrameLocks noChangeAspect="1"/>
            </p:cNvGraphicFramePr>
            <p:nvPr/>
          </p:nvGraphicFramePr>
          <p:xfrm>
            <a:off x="5109" y="1178"/>
            <a:ext cx="34" cy="34"/>
          </p:xfrm>
          <a:graphic>
            <a:graphicData uri="http://schemas.openxmlformats.org/presentationml/2006/ole">
              <p:oleObj spid="_x0000_s389127" name="CorelPhotoPaint.Image.11" r:id="rId8" imgW="53641" imgH="53641" progId="CorelPhotoPaint.Image.11">
                <p:embed/>
              </p:oleObj>
            </a:graphicData>
          </a:graphic>
        </p:graphicFrame>
      </p:grpSp>
      <p:sp>
        <p:nvSpPr>
          <p:cNvPr id="459787" name="Text Box 11"/>
          <p:cNvSpPr txBox="1">
            <a:spLocks noChangeArrowheads="1"/>
          </p:cNvSpPr>
          <p:nvPr/>
        </p:nvSpPr>
        <p:spPr bwMode="auto">
          <a:xfrm>
            <a:off x="4256088" y="1755775"/>
            <a:ext cx="3937000" cy="822325"/>
          </a:xfrm>
          <a:prstGeom prst="rect">
            <a:avLst/>
          </a:prstGeom>
          <a:noFill/>
          <a:ln w="28575" algn="ctr">
            <a:noFill/>
            <a:miter lim="800000"/>
            <a:headEnd/>
            <a:tailEnd/>
          </a:ln>
          <a:effectLst/>
        </p:spPr>
        <p:txBody>
          <a:bodyPr wrap="none">
            <a:spAutoFit/>
          </a:bodyPr>
          <a:lstStyle/>
          <a:p>
            <a:pPr marL="342900" indent="-342900"/>
            <a:r>
              <a:rPr lang="de-DE" sz="2400"/>
              <a:t>denn dazu müßte die Texture </a:t>
            </a:r>
            <a:br>
              <a:rPr lang="de-DE" sz="2400"/>
            </a:br>
            <a:r>
              <a:rPr lang="de-DE" sz="2400"/>
              <a:t>ja vorberechnet werden!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9779">
                                            <p:txEl>
                                              <p:pRg st="4" end="4"/>
                                            </p:txEl>
                                          </p:spTgt>
                                        </p:tgtEl>
                                        <p:attrNameLst>
                                          <p:attrName>style.visibility</p:attrName>
                                        </p:attrNameLst>
                                      </p:cBhvr>
                                      <p:to>
                                        <p:strVal val="visible"/>
                                      </p:to>
                                    </p:set>
                                    <p:animEffect transition="in" filter="fade">
                                      <p:cBhvr>
                                        <p:cTn id="7" dur="500"/>
                                        <p:tgtEl>
                                          <p:spTgt spid="459779">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9779">
                                            <p:txEl>
                                              <p:pRg st="5" end="5"/>
                                            </p:txEl>
                                          </p:spTgt>
                                        </p:tgtEl>
                                        <p:attrNameLst>
                                          <p:attrName>style.visibility</p:attrName>
                                        </p:attrNameLst>
                                      </p:cBhvr>
                                      <p:to>
                                        <p:strVal val="visible"/>
                                      </p:to>
                                    </p:set>
                                    <p:animEffect transition="in" filter="fade">
                                      <p:cBhvr>
                                        <p:cTn id="12" dur="500"/>
                                        <p:tgtEl>
                                          <p:spTgt spid="459779">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9779">
                                            <p:txEl>
                                              <p:pRg st="6" end="6"/>
                                            </p:txEl>
                                          </p:spTgt>
                                        </p:tgtEl>
                                        <p:attrNameLst>
                                          <p:attrName>style.visibility</p:attrName>
                                        </p:attrNameLst>
                                      </p:cBhvr>
                                      <p:to>
                                        <p:strVal val="visible"/>
                                      </p:to>
                                    </p:set>
                                    <p:animEffect transition="in" filter="fade">
                                      <p:cBhvr>
                                        <p:cTn id="17" dur="500"/>
                                        <p:tgtEl>
                                          <p:spTgt spid="459779">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9779">
                                            <p:txEl>
                                              <p:pRg st="7" end="7"/>
                                            </p:txEl>
                                          </p:spTgt>
                                        </p:tgtEl>
                                        <p:attrNameLst>
                                          <p:attrName>style.visibility</p:attrName>
                                        </p:attrNameLst>
                                      </p:cBhvr>
                                      <p:to>
                                        <p:strVal val="visible"/>
                                      </p:to>
                                    </p:set>
                                    <p:animEffect transition="in" filter="fade">
                                      <p:cBhvr>
                                        <p:cTn id="22" dur="500"/>
                                        <p:tgtEl>
                                          <p:spTgt spid="459779">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59779">
                                            <p:txEl>
                                              <p:pRg st="8" end="8"/>
                                            </p:txEl>
                                          </p:spTgt>
                                        </p:tgtEl>
                                        <p:attrNameLst>
                                          <p:attrName>style.visibility</p:attrName>
                                        </p:attrNameLst>
                                      </p:cBhvr>
                                      <p:to>
                                        <p:strVal val="visible"/>
                                      </p:to>
                                    </p:set>
                                    <p:animEffect transition="in" filter="fade">
                                      <p:cBhvr>
                                        <p:cTn id="27" dur="500"/>
                                        <p:tgtEl>
                                          <p:spTgt spid="45977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Grp="1" noChangeArrowheads="1"/>
          </p:cNvSpPr>
          <p:nvPr>
            <p:ph type="title"/>
          </p:nvPr>
        </p:nvSpPr>
        <p:spPr/>
        <p:txBody>
          <a:bodyPr/>
          <a:lstStyle/>
          <a:p>
            <a:r>
              <a:rPr lang="de-DE"/>
              <a:t>Antialiasing</a:t>
            </a:r>
          </a:p>
        </p:txBody>
      </p:sp>
      <p:pic>
        <p:nvPicPr>
          <p:cNvPr id="477190" name="Picture 6" descr="ProcBrick_antialiasing"/>
          <p:cNvPicPr>
            <a:picLocks noChangeAspect="1" noChangeArrowheads="1"/>
          </p:cNvPicPr>
          <p:nvPr/>
        </p:nvPicPr>
        <p:blipFill>
          <a:blip r:embed="rId2"/>
          <a:srcRect/>
          <a:stretch>
            <a:fillRect/>
          </a:stretch>
        </p:blipFill>
        <p:spPr bwMode="auto">
          <a:xfrm>
            <a:off x="1211263" y="2984500"/>
            <a:ext cx="7161212" cy="2908300"/>
          </a:xfrm>
          <a:prstGeom prst="rect">
            <a:avLst/>
          </a:prstGeom>
          <a:noFill/>
        </p:spPr>
      </p:pic>
      <p:pic>
        <p:nvPicPr>
          <p:cNvPr id="477191" name="Picture 7" descr="ProcBrick_aliasing"/>
          <p:cNvPicPr>
            <a:picLocks noChangeAspect="1" noChangeArrowheads="1"/>
          </p:cNvPicPr>
          <p:nvPr/>
        </p:nvPicPr>
        <p:blipFill>
          <a:blip r:embed="rId3"/>
          <a:srcRect/>
          <a:stretch>
            <a:fillRect/>
          </a:stretch>
        </p:blipFill>
        <p:spPr bwMode="auto">
          <a:xfrm>
            <a:off x="1227138" y="633413"/>
            <a:ext cx="7292975" cy="3205162"/>
          </a:xfrm>
          <a:prstGeom prst="rect">
            <a:avLst/>
          </a:prstGeom>
          <a:noFill/>
        </p:spPr>
      </p:pic>
      <p:sp>
        <p:nvSpPr>
          <p:cNvPr id="477193" name="Text Box 9"/>
          <p:cNvSpPr txBox="1">
            <a:spLocks noChangeArrowheads="1"/>
          </p:cNvSpPr>
          <p:nvPr/>
        </p:nvSpPr>
        <p:spPr bwMode="auto">
          <a:xfrm>
            <a:off x="1230313" y="2603500"/>
            <a:ext cx="2376487" cy="457200"/>
          </a:xfrm>
          <a:prstGeom prst="rect">
            <a:avLst/>
          </a:prstGeom>
          <a:noFill/>
          <a:ln w="28575" algn="ctr">
            <a:noFill/>
            <a:miter lim="800000"/>
            <a:headEnd/>
            <a:tailEnd/>
          </a:ln>
          <a:effectLst/>
        </p:spPr>
        <p:txBody>
          <a:bodyPr wrap="none">
            <a:spAutoFit/>
          </a:bodyPr>
          <a:lstStyle/>
          <a:p>
            <a:pPr marL="342900" indent="-342900"/>
            <a:r>
              <a:rPr lang="de-DE" sz="2400"/>
              <a:t>ohne Antialiasing</a:t>
            </a:r>
          </a:p>
        </p:txBody>
      </p:sp>
      <p:sp>
        <p:nvSpPr>
          <p:cNvPr id="477194" name="Text Box 10"/>
          <p:cNvSpPr txBox="1">
            <a:spLocks noChangeArrowheads="1"/>
          </p:cNvSpPr>
          <p:nvPr/>
        </p:nvSpPr>
        <p:spPr bwMode="auto">
          <a:xfrm>
            <a:off x="1230313" y="5146675"/>
            <a:ext cx="6245225" cy="457200"/>
          </a:xfrm>
          <a:prstGeom prst="rect">
            <a:avLst/>
          </a:prstGeom>
          <a:noFill/>
          <a:ln w="28575" algn="ctr">
            <a:noFill/>
            <a:miter lim="800000"/>
            <a:headEnd/>
            <a:tailEnd/>
          </a:ln>
          <a:effectLst/>
        </p:spPr>
        <p:txBody>
          <a:bodyPr wrap="none">
            <a:spAutoFit/>
          </a:bodyPr>
          <a:lstStyle/>
          <a:p>
            <a:pPr marL="342900" indent="-342900"/>
            <a:r>
              <a:rPr lang="de-DE" sz="2400"/>
              <a:t>mit Antialiasing (Summed Area Table on-the-fly)</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0" name="Rectangle 10"/>
          <p:cNvSpPr>
            <a:spLocks noChangeArrowheads="1"/>
          </p:cNvSpPr>
          <p:nvPr/>
        </p:nvSpPr>
        <p:spPr bwMode="auto">
          <a:xfrm>
            <a:off x="2497138" y="4037013"/>
            <a:ext cx="2068512" cy="1885950"/>
          </a:xfrm>
          <a:prstGeom prst="rect">
            <a:avLst/>
          </a:prstGeom>
          <a:gradFill rotWithShape="1">
            <a:gsLst>
              <a:gs pos="0">
                <a:srgbClr val="FF9900"/>
              </a:gs>
              <a:gs pos="100000">
                <a:srgbClr val="FF9900">
                  <a:gamma/>
                  <a:shade val="46275"/>
                  <a:invGamma/>
                </a:srgbClr>
              </a:gs>
            </a:gsLst>
            <a:lin ang="2700000" scaled="1"/>
          </a:gradFill>
          <a:ln w="28575" algn="ctr">
            <a:solidFill>
              <a:schemeClr val="tx1"/>
            </a:solidFill>
            <a:miter lim="800000"/>
            <a:headEnd/>
            <a:tailEnd/>
          </a:ln>
          <a:effectLst/>
        </p:spPr>
        <p:txBody>
          <a:bodyPr wrap="none" anchor="ctr">
            <a:spAutoFit/>
          </a:bodyPr>
          <a:lstStyle/>
          <a:p>
            <a:endParaRPr lang="de-DE"/>
          </a:p>
        </p:txBody>
      </p:sp>
      <p:sp>
        <p:nvSpPr>
          <p:cNvPr id="460802" name="Rectangle 2"/>
          <p:cNvSpPr>
            <a:spLocks noGrp="1" noChangeArrowheads="1"/>
          </p:cNvSpPr>
          <p:nvPr>
            <p:ph type="title"/>
          </p:nvPr>
        </p:nvSpPr>
        <p:spPr/>
        <p:txBody>
          <a:bodyPr/>
          <a:lstStyle/>
          <a:p>
            <a:r>
              <a:rPr lang="de-DE"/>
              <a:t>Antialiasing</a:t>
            </a:r>
          </a:p>
        </p:txBody>
      </p:sp>
      <p:sp>
        <p:nvSpPr>
          <p:cNvPr id="460803" name="Rectangle 3"/>
          <p:cNvSpPr>
            <a:spLocks noGrp="1" noChangeArrowheads="1"/>
          </p:cNvSpPr>
          <p:nvPr>
            <p:ph type="body" idx="1"/>
          </p:nvPr>
        </p:nvSpPr>
        <p:spPr>
          <a:xfrm>
            <a:off x="581025" y="1176338"/>
            <a:ext cx="7981950" cy="2917825"/>
          </a:xfrm>
        </p:spPr>
        <p:txBody>
          <a:bodyPr/>
          <a:lstStyle/>
          <a:p>
            <a:r>
              <a:rPr lang="de-DE" sz="2800" b="1" i="1"/>
              <a:t>Analytisches Antialiasing</a:t>
            </a:r>
            <a:br>
              <a:rPr lang="de-DE" sz="2800" b="1" i="1"/>
            </a:br>
            <a:r>
              <a:rPr lang="de-DE" sz="2400"/>
              <a:t>Approximation durch Summed Area Tables</a:t>
            </a:r>
          </a:p>
          <a:p>
            <a:pPr lvl="1"/>
            <a:r>
              <a:rPr lang="de-DE" sz="2000"/>
              <a:t>Summe/Integral ist oft schwierig analytisch zu berechnen</a:t>
            </a:r>
          </a:p>
          <a:p>
            <a:r>
              <a:rPr lang="de-DE" sz="2800" b="1" i="1"/>
              <a:t>Multisampling:</a:t>
            </a:r>
            <a:br>
              <a:rPr lang="de-DE" sz="2800" b="1" i="1"/>
            </a:br>
            <a:r>
              <a:rPr lang="de-DE" sz="2400"/>
              <a:t>Mehrfaches Point-Sampling: Die Textur wird an mehreren</a:t>
            </a:r>
            <a:br>
              <a:rPr lang="de-DE" sz="2400"/>
            </a:br>
            <a:r>
              <a:rPr lang="de-DE" sz="2400"/>
              <a:t>Punkten um den Punkt (s,t) ausgewertet und das Ergebnis</a:t>
            </a:r>
            <a:br>
              <a:rPr lang="de-DE" sz="2400"/>
            </a:br>
            <a:r>
              <a:rPr lang="de-DE" sz="2400"/>
              <a:t>gemittelt.</a:t>
            </a:r>
          </a:p>
        </p:txBody>
      </p:sp>
      <p:sp>
        <p:nvSpPr>
          <p:cNvPr id="460824" name="Rectangle 24"/>
          <p:cNvSpPr>
            <a:spLocks noChangeArrowheads="1"/>
          </p:cNvSpPr>
          <p:nvPr/>
        </p:nvSpPr>
        <p:spPr bwMode="auto">
          <a:xfrm>
            <a:off x="2911475" y="4416425"/>
            <a:ext cx="1111250" cy="1055688"/>
          </a:xfrm>
          <a:prstGeom prst="rect">
            <a:avLst/>
          </a:prstGeom>
          <a:solidFill>
            <a:srgbClr val="CC0000"/>
          </a:solidFill>
          <a:ln w="28575" algn="ctr">
            <a:solidFill>
              <a:srgbClr val="800000"/>
            </a:solidFill>
            <a:miter lim="800000"/>
            <a:headEnd/>
            <a:tailEnd/>
          </a:ln>
          <a:effectLst/>
        </p:spPr>
        <p:txBody>
          <a:bodyPr wrap="none" anchor="ctr">
            <a:spAutoFit/>
          </a:bodyPr>
          <a:lstStyle/>
          <a:p>
            <a:endParaRPr lang="de-DE"/>
          </a:p>
        </p:txBody>
      </p:sp>
      <p:sp>
        <p:nvSpPr>
          <p:cNvPr id="460813" name="Oval 13"/>
          <p:cNvSpPr>
            <a:spLocks noChangeArrowheads="1"/>
          </p:cNvSpPr>
          <p:nvPr/>
        </p:nvSpPr>
        <p:spPr bwMode="auto">
          <a:xfrm>
            <a:off x="3386138" y="4883150"/>
            <a:ext cx="153987" cy="153988"/>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grpSp>
        <p:nvGrpSpPr>
          <p:cNvPr id="2" name="Group 22"/>
          <p:cNvGrpSpPr>
            <a:grpSpLocks/>
          </p:cNvGrpSpPr>
          <p:nvPr/>
        </p:nvGrpSpPr>
        <p:grpSpPr bwMode="auto">
          <a:xfrm>
            <a:off x="3105150" y="4602163"/>
            <a:ext cx="715963" cy="701675"/>
            <a:chOff x="2208" y="2899"/>
            <a:chExt cx="451" cy="442"/>
          </a:xfrm>
        </p:grpSpPr>
        <p:grpSp>
          <p:nvGrpSpPr>
            <p:cNvPr id="3" name="Group 18"/>
            <p:cNvGrpSpPr>
              <a:grpSpLocks/>
            </p:cNvGrpSpPr>
            <p:nvPr/>
          </p:nvGrpSpPr>
          <p:grpSpPr bwMode="auto">
            <a:xfrm>
              <a:off x="2208" y="2899"/>
              <a:ext cx="115" cy="442"/>
              <a:chOff x="2181" y="2988"/>
              <a:chExt cx="115" cy="442"/>
            </a:xfrm>
          </p:grpSpPr>
          <p:sp>
            <p:nvSpPr>
              <p:cNvPr id="460806" name="Oval 6"/>
              <p:cNvSpPr>
                <a:spLocks noChangeArrowheads="1"/>
              </p:cNvSpPr>
              <p:nvPr/>
            </p:nvSpPr>
            <p:spPr bwMode="auto">
              <a:xfrm>
                <a:off x="2181" y="2988"/>
                <a:ext cx="115" cy="115"/>
              </a:xfrm>
              <a:prstGeom prst="ellipse">
                <a:avLst/>
              </a:prstGeom>
              <a:solidFill>
                <a:srgbClr val="FF9900"/>
              </a:solidFill>
              <a:ln w="28575" algn="ctr">
                <a:solidFill>
                  <a:schemeClr val="tx1"/>
                </a:solidFill>
                <a:round/>
                <a:headEnd/>
                <a:tailEnd/>
              </a:ln>
              <a:effectLst/>
            </p:spPr>
            <p:txBody>
              <a:bodyPr wrap="none" anchor="ctr">
                <a:spAutoFit/>
              </a:bodyPr>
              <a:lstStyle/>
              <a:p>
                <a:endParaRPr lang="de-DE"/>
              </a:p>
            </p:txBody>
          </p:sp>
          <p:sp>
            <p:nvSpPr>
              <p:cNvPr id="460817" name="Oval 17"/>
              <p:cNvSpPr>
                <a:spLocks noChangeArrowheads="1"/>
              </p:cNvSpPr>
              <p:nvPr/>
            </p:nvSpPr>
            <p:spPr bwMode="auto">
              <a:xfrm>
                <a:off x="2181" y="3315"/>
                <a:ext cx="115" cy="115"/>
              </a:xfrm>
              <a:prstGeom prst="ellipse">
                <a:avLst/>
              </a:prstGeom>
              <a:solidFill>
                <a:srgbClr val="FF9900"/>
              </a:solidFill>
              <a:ln w="28575" algn="ctr">
                <a:solidFill>
                  <a:schemeClr val="tx1"/>
                </a:solidFill>
                <a:round/>
                <a:headEnd/>
                <a:tailEnd/>
              </a:ln>
              <a:effectLst/>
            </p:spPr>
            <p:txBody>
              <a:bodyPr wrap="none" anchor="ctr">
                <a:spAutoFit/>
              </a:bodyPr>
              <a:lstStyle/>
              <a:p>
                <a:endParaRPr lang="de-DE"/>
              </a:p>
            </p:txBody>
          </p:sp>
        </p:grpSp>
        <p:grpSp>
          <p:nvGrpSpPr>
            <p:cNvPr id="4" name="Group 19"/>
            <p:cNvGrpSpPr>
              <a:grpSpLocks/>
            </p:cNvGrpSpPr>
            <p:nvPr/>
          </p:nvGrpSpPr>
          <p:grpSpPr bwMode="auto">
            <a:xfrm>
              <a:off x="2544" y="2899"/>
              <a:ext cx="115" cy="442"/>
              <a:chOff x="2181" y="2988"/>
              <a:chExt cx="115" cy="442"/>
            </a:xfrm>
          </p:grpSpPr>
          <p:sp>
            <p:nvSpPr>
              <p:cNvPr id="460820" name="Oval 20"/>
              <p:cNvSpPr>
                <a:spLocks noChangeArrowheads="1"/>
              </p:cNvSpPr>
              <p:nvPr/>
            </p:nvSpPr>
            <p:spPr bwMode="auto">
              <a:xfrm>
                <a:off x="2181" y="2988"/>
                <a:ext cx="115" cy="115"/>
              </a:xfrm>
              <a:prstGeom prst="ellipse">
                <a:avLst/>
              </a:prstGeom>
              <a:solidFill>
                <a:srgbClr val="FF9900"/>
              </a:solidFill>
              <a:ln w="28575" algn="ctr">
                <a:solidFill>
                  <a:schemeClr val="tx1"/>
                </a:solidFill>
                <a:round/>
                <a:headEnd/>
                <a:tailEnd/>
              </a:ln>
              <a:effectLst/>
            </p:spPr>
            <p:txBody>
              <a:bodyPr wrap="none" anchor="ctr">
                <a:spAutoFit/>
              </a:bodyPr>
              <a:lstStyle/>
              <a:p>
                <a:endParaRPr lang="de-DE"/>
              </a:p>
            </p:txBody>
          </p:sp>
          <p:sp>
            <p:nvSpPr>
              <p:cNvPr id="460821" name="Oval 21"/>
              <p:cNvSpPr>
                <a:spLocks noChangeArrowheads="1"/>
              </p:cNvSpPr>
              <p:nvPr/>
            </p:nvSpPr>
            <p:spPr bwMode="auto">
              <a:xfrm>
                <a:off x="2181" y="3315"/>
                <a:ext cx="115" cy="115"/>
              </a:xfrm>
              <a:prstGeom prst="ellipse">
                <a:avLst/>
              </a:prstGeom>
              <a:solidFill>
                <a:srgbClr val="FF9900"/>
              </a:solidFill>
              <a:ln w="28575" algn="ctr">
                <a:solidFill>
                  <a:schemeClr val="tx1"/>
                </a:solidFill>
                <a:round/>
                <a:headEnd/>
                <a:tailEnd/>
              </a:ln>
              <a:effectLst/>
            </p:spPr>
            <p:txBody>
              <a:bodyPr wrap="none" anchor="ctr">
                <a:spAutoFit/>
              </a:bodyPr>
              <a:lstStyle/>
              <a:p>
                <a:endParaRPr lang="de-DE"/>
              </a:p>
            </p:txBody>
          </p:sp>
        </p:grpSp>
      </p:grpSp>
      <p:sp>
        <p:nvSpPr>
          <p:cNvPr id="460814" name="Text Box 14"/>
          <p:cNvSpPr txBox="1">
            <a:spLocks noChangeArrowheads="1"/>
          </p:cNvSpPr>
          <p:nvPr/>
        </p:nvSpPr>
        <p:spPr bwMode="auto">
          <a:xfrm>
            <a:off x="3519488" y="4832350"/>
            <a:ext cx="849312" cy="396875"/>
          </a:xfrm>
          <a:prstGeom prst="rect">
            <a:avLst/>
          </a:prstGeom>
          <a:noFill/>
          <a:ln w="28575" algn="ctr">
            <a:noFill/>
            <a:miter lim="800000"/>
            <a:headEnd/>
            <a:tailEnd/>
          </a:ln>
          <a:effectLst/>
        </p:spPr>
        <p:txBody>
          <a:bodyPr wrap="none">
            <a:spAutoFit/>
          </a:bodyPr>
          <a:lstStyle/>
          <a:p>
            <a:pPr marL="342900" indent="-342900"/>
            <a:r>
              <a:rPr lang="de-DE" sz="2000">
                <a:solidFill>
                  <a:schemeClr val="bg1"/>
                </a:solidFill>
              </a:rPr>
              <a:t>(s2,t2)</a:t>
            </a:r>
          </a:p>
        </p:txBody>
      </p:sp>
      <p:sp>
        <p:nvSpPr>
          <p:cNvPr id="460823" name="Text Box 23"/>
          <p:cNvSpPr txBox="1">
            <a:spLocks noChangeArrowheads="1"/>
          </p:cNvSpPr>
          <p:nvPr/>
        </p:nvSpPr>
        <p:spPr bwMode="auto">
          <a:xfrm>
            <a:off x="4684713" y="4064000"/>
            <a:ext cx="3865562" cy="1552575"/>
          </a:xfrm>
          <a:prstGeom prst="rect">
            <a:avLst/>
          </a:prstGeom>
          <a:noFill/>
          <a:ln w="28575" algn="ctr">
            <a:noFill/>
            <a:miter lim="800000"/>
            <a:headEnd/>
            <a:tailEnd/>
          </a:ln>
          <a:effectLst/>
        </p:spPr>
        <p:txBody>
          <a:bodyPr wrap="none">
            <a:spAutoFit/>
          </a:bodyPr>
          <a:lstStyle/>
          <a:p>
            <a:pPr marL="342900" indent="-342900"/>
            <a:r>
              <a:rPr lang="de-DE" sz="2400"/>
              <a:t>z.B. 4-fach Multisampling</a:t>
            </a:r>
            <a:br>
              <a:rPr lang="de-DE" sz="2400"/>
            </a:br>
            <a:r>
              <a:rPr lang="de-DE" sz="2400"/>
              <a:t>Texel-Farbe ist Mittelwert</a:t>
            </a:r>
            <a:br>
              <a:rPr lang="de-DE" sz="2400"/>
            </a:br>
            <a:r>
              <a:rPr lang="de-DE" sz="2400"/>
              <a:t>aus der Farbe von 4</a:t>
            </a:r>
            <a:br>
              <a:rPr lang="de-DE" sz="2400"/>
            </a:br>
            <a:r>
              <a:rPr lang="de-DE" sz="2400"/>
              <a:t>uniform verteilten Samples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0803">
                                            <p:txEl>
                                              <p:pRg st="2" end="2"/>
                                            </p:txEl>
                                          </p:spTgt>
                                        </p:tgtEl>
                                        <p:attrNameLst>
                                          <p:attrName>style.visibility</p:attrName>
                                        </p:attrNameLst>
                                      </p:cBhvr>
                                      <p:to>
                                        <p:strVal val="visible"/>
                                      </p:to>
                                    </p:set>
                                    <p:animEffect transition="in" filter="fade">
                                      <p:cBhvr>
                                        <p:cTn id="7" dur="500"/>
                                        <p:tgtEl>
                                          <p:spTgt spid="460803">
                                            <p:txEl>
                                              <p:pRg st="2" end="2"/>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60810"/>
                                        </p:tgtEl>
                                        <p:attrNameLst>
                                          <p:attrName>style.visibility</p:attrName>
                                        </p:attrNameLst>
                                      </p:cBhvr>
                                      <p:to>
                                        <p:strVal val="visible"/>
                                      </p:to>
                                    </p:set>
                                    <p:animEffect transition="in" filter="fade">
                                      <p:cBhvr>
                                        <p:cTn id="11" dur="500"/>
                                        <p:tgtEl>
                                          <p:spTgt spid="4608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60813"/>
                                        </p:tgtEl>
                                        <p:attrNameLst>
                                          <p:attrName>style.visibility</p:attrName>
                                        </p:attrNameLst>
                                      </p:cBhvr>
                                      <p:to>
                                        <p:strVal val="visible"/>
                                      </p:to>
                                    </p:set>
                                    <p:animEffect transition="in" filter="fade">
                                      <p:cBhvr>
                                        <p:cTn id="16" dur="500"/>
                                        <p:tgtEl>
                                          <p:spTgt spid="4608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60814"/>
                                        </p:tgtEl>
                                        <p:attrNameLst>
                                          <p:attrName>style.visibility</p:attrName>
                                        </p:attrNameLst>
                                      </p:cBhvr>
                                      <p:to>
                                        <p:strVal val="visible"/>
                                      </p:to>
                                    </p:set>
                                    <p:animEffect transition="in" filter="fade">
                                      <p:cBhvr>
                                        <p:cTn id="19" dur="500"/>
                                        <p:tgtEl>
                                          <p:spTgt spid="46081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60824"/>
                                        </p:tgtEl>
                                        <p:attrNameLst>
                                          <p:attrName>style.visibility</p:attrName>
                                        </p:attrNameLst>
                                      </p:cBhvr>
                                      <p:to>
                                        <p:strVal val="visible"/>
                                      </p:to>
                                    </p:set>
                                    <p:animEffect transition="in" filter="fade">
                                      <p:cBhvr>
                                        <p:cTn id="23" dur="500"/>
                                        <p:tgtEl>
                                          <p:spTgt spid="4608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60823"/>
                                        </p:tgtEl>
                                        <p:attrNameLst>
                                          <p:attrName>style.visibility</p:attrName>
                                        </p:attrNameLst>
                                      </p:cBhvr>
                                      <p:to>
                                        <p:strVal val="visible"/>
                                      </p:to>
                                    </p:set>
                                    <p:animEffect transition="in" filter="fade">
                                      <p:cBhvr>
                                        <p:cTn id="31" dur="500"/>
                                        <p:tgtEl>
                                          <p:spTgt spid="460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10" grpId="0" animBg="1"/>
      <p:bldP spid="460824" grpId="0" animBg="1"/>
      <p:bldP spid="460813" grpId="0" animBg="1"/>
      <p:bldP spid="460814" grpId="0"/>
      <p:bldP spid="46082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517" name="Text Box 189"/>
          <p:cNvSpPr txBox="1">
            <a:spLocks noChangeArrowheads="1"/>
          </p:cNvSpPr>
          <p:nvPr/>
        </p:nvSpPr>
        <p:spPr bwMode="auto">
          <a:xfrm>
            <a:off x="604838" y="3924300"/>
            <a:ext cx="7778750" cy="457200"/>
          </a:xfrm>
          <a:prstGeom prst="rect">
            <a:avLst/>
          </a:prstGeom>
          <a:noFill/>
          <a:ln w="28575" algn="ctr">
            <a:noFill/>
            <a:miter lim="800000"/>
            <a:headEnd/>
            <a:tailEnd/>
          </a:ln>
          <a:effectLst/>
        </p:spPr>
        <p:txBody>
          <a:bodyPr>
            <a:spAutoFit/>
          </a:bodyPr>
          <a:lstStyle/>
          <a:p>
            <a:pPr marL="342900" indent="-342900">
              <a:spcBef>
                <a:spcPct val="50000"/>
              </a:spcBef>
            </a:pPr>
            <a:r>
              <a:rPr lang="de-DE" sz="2400"/>
              <a:t>Besser (zumindest visuell): </a:t>
            </a:r>
            <a:r>
              <a:rPr lang="de-DE" sz="2400" b="1" i="1"/>
              <a:t>Stochastisches Sampling</a:t>
            </a:r>
          </a:p>
        </p:txBody>
      </p:sp>
      <p:sp>
        <p:nvSpPr>
          <p:cNvPr id="483330" name="Freeform 2"/>
          <p:cNvSpPr>
            <a:spLocks/>
          </p:cNvSpPr>
          <p:nvPr/>
        </p:nvSpPr>
        <p:spPr bwMode="auto">
          <a:xfrm>
            <a:off x="1246188" y="2257425"/>
            <a:ext cx="6324600" cy="1530350"/>
          </a:xfrm>
          <a:custGeom>
            <a:avLst/>
            <a:gdLst/>
            <a:ahLst/>
            <a:cxnLst>
              <a:cxn ang="0">
                <a:pos x="0" y="964"/>
              </a:cxn>
              <a:cxn ang="0">
                <a:pos x="90" y="0"/>
              </a:cxn>
              <a:cxn ang="0">
                <a:pos x="181" y="964"/>
              </a:cxn>
              <a:cxn ang="0">
                <a:pos x="271" y="0"/>
              </a:cxn>
              <a:cxn ang="0">
                <a:pos x="362" y="964"/>
              </a:cxn>
              <a:cxn ang="0">
                <a:pos x="452" y="0"/>
              </a:cxn>
              <a:cxn ang="0">
                <a:pos x="543" y="964"/>
              </a:cxn>
              <a:cxn ang="0">
                <a:pos x="633" y="0"/>
              </a:cxn>
              <a:cxn ang="0">
                <a:pos x="724" y="964"/>
              </a:cxn>
              <a:cxn ang="0">
                <a:pos x="814" y="0"/>
              </a:cxn>
              <a:cxn ang="0">
                <a:pos x="905" y="964"/>
              </a:cxn>
              <a:cxn ang="0">
                <a:pos x="995" y="0"/>
              </a:cxn>
              <a:cxn ang="0">
                <a:pos x="1086" y="964"/>
              </a:cxn>
              <a:cxn ang="0">
                <a:pos x="1176" y="0"/>
              </a:cxn>
              <a:cxn ang="0">
                <a:pos x="1267" y="964"/>
              </a:cxn>
              <a:cxn ang="0">
                <a:pos x="1357" y="0"/>
              </a:cxn>
              <a:cxn ang="0">
                <a:pos x="1448" y="964"/>
              </a:cxn>
              <a:cxn ang="0">
                <a:pos x="1538" y="0"/>
              </a:cxn>
              <a:cxn ang="0">
                <a:pos x="1630" y="964"/>
              </a:cxn>
              <a:cxn ang="0">
                <a:pos x="1721" y="0"/>
              </a:cxn>
              <a:cxn ang="0">
                <a:pos x="1811" y="964"/>
              </a:cxn>
              <a:cxn ang="0">
                <a:pos x="1902" y="0"/>
              </a:cxn>
              <a:cxn ang="0">
                <a:pos x="1992" y="964"/>
              </a:cxn>
              <a:cxn ang="0">
                <a:pos x="2082" y="0"/>
              </a:cxn>
              <a:cxn ang="0">
                <a:pos x="2173" y="964"/>
              </a:cxn>
              <a:cxn ang="0">
                <a:pos x="2263" y="0"/>
              </a:cxn>
              <a:cxn ang="0">
                <a:pos x="2354" y="964"/>
              </a:cxn>
              <a:cxn ang="0">
                <a:pos x="2444" y="0"/>
              </a:cxn>
              <a:cxn ang="0">
                <a:pos x="2535" y="964"/>
              </a:cxn>
              <a:cxn ang="0">
                <a:pos x="2625" y="0"/>
              </a:cxn>
              <a:cxn ang="0">
                <a:pos x="2716" y="964"/>
              </a:cxn>
              <a:cxn ang="0">
                <a:pos x="2806" y="0"/>
              </a:cxn>
              <a:cxn ang="0">
                <a:pos x="2897" y="964"/>
              </a:cxn>
              <a:cxn ang="0">
                <a:pos x="2987" y="0"/>
              </a:cxn>
              <a:cxn ang="0">
                <a:pos x="3078" y="964"/>
              </a:cxn>
              <a:cxn ang="0">
                <a:pos x="3168" y="0"/>
              </a:cxn>
              <a:cxn ang="0">
                <a:pos x="3259" y="964"/>
              </a:cxn>
              <a:cxn ang="0">
                <a:pos x="3349" y="0"/>
              </a:cxn>
              <a:cxn ang="0">
                <a:pos x="3440" y="964"/>
              </a:cxn>
              <a:cxn ang="0">
                <a:pos x="3530" y="0"/>
              </a:cxn>
              <a:cxn ang="0">
                <a:pos x="3621" y="964"/>
              </a:cxn>
              <a:cxn ang="0">
                <a:pos x="3711" y="0"/>
              </a:cxn>
              <a:cxn ang="0">
                <a:pos x="3802" y="964"/>
              </a:cxn>
              <a:cxn ang="0">
                <a:pos x="3894" y="0"/>
              </a:cxn>
              <a:cxn ang="0">
                <a:pos x="3984" y="964"/>
              </a:cxn>
              <a:cxn ang="0">
                <a:pos x="0" y="964"/>
              </a:cxn>
            </a:cxnLst>
            <a:rect l="0" t="0" r="r" b="b"/>
            <a:pathLst>
              <a:path w="3984" h="964">
                <a:moveTo>
                  <a:pt x="0" y="964"/>
                </a:moveTo>
                <a:lnTo>
                  <a:pt x="90" y="0"/>
                </a:lnTo>
                <a:lnTo>
                  <a:pt x="181" y="964"/>
                </a:lnTo>
                <a:lnTo>
                  <a:pt x="271" y="0"/>
                </a:lnTo>
                <a:lnTo>
                  <a:pt x="362" y="964"/>
                </a:lnTo>
                <a:lnTo>
                  <a:pt x="452" y="0"/>
                </a:lnTo>
                <a:lnTo>
                  <a:pt x="543" y="964"/>
                </a:lnTo>
                <a:lnTo>
                  <a:pt x="633" y="0"/>
                </a:lnTo>
                <a:lnTo>
                  <a:pt x="724" y="964"/>
                </a:lnTo>
                <a:lnTo>
                  <a:pt x="814" y="0"/>
                </a:lnTo>
                <a:lnTo>
                  <a:pt x="905" y="964"/>
                </a:lnTo>
                <a:lnTo>
                  <a:pt x="995" y="0"/>
                </a:lnTo>
                <a:lnTo>
                  <a:pt x="1086" y="964"/>
                </a:lnTo>
                <a:lnTo>
                  <a:pt x="1176" y="0"/>
                </a:lnTo>
                <a:lnTo>
                  <a:pt x="1267" y="964"/>
                </a:lnTo>
                <a:lnTo>
                  <a:pt x="1357" y="0"/>
                </a:lnTo>
                <a:lnTo>
                  <a:pt x="1448" y="964"/>
                </a:lnTo>
                <a:lnTo>
                  <a:pt x="1538" y="0"/>
                </a:lnTo>
                <a:lnTo>
                  <a:pt x="1630" y="964"/>
                </a:lnTo>
                <a:lnTo>
                  <a:pt x="1721" y="0"/>
                </a:lnTo>
                <a:lnTo>
                  <a:pt x="1811" y="964"/>
                </a:lnTo>
                <a:lnTo>
                  <a:pt x="1902" y="0"/>
                </a:lnTo>
                <a:lnTo>
                  <a:pt x="1992" y="964"/>
                </a:lnTo>
                <a:lnTo>
                  <a:pt x="2082" y="0"/>
                </a:lnTo>
                <a:lnTo>
                  <a:pt x="2173" y="964"/>
                </a:lnTo>
                <a:lnTo>
                  <a:pt x="2263" y="0"/>
                </a:lnTo>
                <a:lnTo>
                  <a:pt x="2354" y="964"/>
                </a:lnTo>
                <a:lnTo>
                  <a:pt x="2444" y="0"/>
                </a:lnTo>
                <a:lnTo>
                  <a:pt x="2535" y="964"/>
                </a:lnTo>
                <a:lnTo>
                  <a:pt x="2625" y="0"/>
                </a:lnTo>
                <a:lnTo>
                  <a:pt x="2716" y="964"/>
                </a:lnTo>
                <a:lnTo>
                  <a:pt x="2806" y="0"/>
                </a:lnTo>
                <a:lnTo>
                  <a:pt x="2897" y="964"/>
                </a:lnTo>
                <a:lnTo>
                  <a:pt x="2987" y="0"/>
                </a:lnTo>
                <a:lnTo>
                  <a:pt x="3078" y="964"/>
                </a:lnTo>
                <a:lnTo>
                  <a:pt x="3168" y="0"/>
                </a:lnTo>
                <a:lnTo>
                  <a:pt x="3259" y="964"/>
                </a:lnTo>
                <a:lnTo>
                  <a:pt x="3349" y="0"/>
                </a:lnTo>
                <a:lnTo>
                  <a:pt x="3440" y="964"/>
                </a:lnTo>
                <a:lnTo>
                  <a:pt x="3530" y="0"/>
                </a:lnTo>
                <a:lnTo>
                  <a:pt x="3621" y="964"/>
                </a:lnTo>
                <a:lnTo>
                  <a:pt x="3711" y="0"/>
                </a:lnTo>
                <a:lnTo>
                  <a:pt x="3802" y="964"/>
                </a:lnTo>
                <a:lnTo>
                  <a:pt x="3894" y="0"/>
                </a:lnTo>
                <a:lnTo>
                  <a:pt x="3984" y="964"/>
                </a:lnTo>
                <a:lnTo>
                  <a:pt x="0" y="964"/>
                </a:lnTo>
                <a:close/>
              </a:path>
            </a:pathLst>
          </a:custGeom>
          <a:solidFill>
            <a:schemeClr val="bg2"/>
          </a:solidFill>
          <a:ln w="28575" cap="flat" cmpd="sng">
            <a:noFill/>
            <a:prstDash val="solid"/>
            <a:round/>
            <a:headEnd/>
            <a:tailEnd/>
          </a:ln>
          <a:effectLst/>
        </p:spPr>
        <p:txBody>
          <a:bodyPr>
            <a:spAutoFit/>
          </a:bodyPr>
          <a:lstStyle/>
          <a:p>
            <a:endParaRPr lang="de-DE"/>
          </a:p>
        </p:txBody>
      </p:sp>
      <p:sp>
        <p:nvSpPr>
          <p:cNvPr id="483331" name="Rectangle 3"/>
          <p:cNvSpPr>
            <a:spLocks noGrp="1" noChangeArrowheads="1"/>
          </p:cNvSpPr>
          <p:nvPr>
            <p:ph type="title"/>
          </p:nvPr>
        </p:nvSpPr>
        <p:spPr/>
        <p:txBody>
          <a:bodyPr/>
          <a:lstStyle/>
          <a:p>
            <a:r>
              <a:rPr lang="de-DE"/>
              <a:t>Antialiasing</a:t>
            </a:r>
          </a:p>
        </p:txBody>
      </p:sp>
      <p:sp>
        <p:nvSpPr>
          <p:cNvPr id="483332" name="Rectangle 4"/>
          <p:cNvSpPr>
            <a:spLocks noGrp="1" noChangeArrowheads="1"/>
          </p:cNvSpPr>
          <p:nvPr>
            <p:ph type="body" idx="1"/>
          </p:nvPr>
        </p:nvSpPr>
        <p:spPr>
          <a:xfrm>
            <a:off x="581025" y="1176338"/>
            <a:ext cx="7981950" cy="822325"/>
          </a:xfrm>
          <a:noFill/>
          <a:ln/>
        </p:spPr>
        <p:txBody>
          <a:bodyPr/>
          <a:lstStyle/>
          <a:p>
            <a:r>
              <a:rPr lang="de-DE" sz="2400"/>
              <a:t>Multisampling kann Aliasing reduzieren, aber nicht komplett eliminieren</a:t>
            </a:r>
            <a:br>
              <a:rPr lang="de-DE" sz="2400"/>
            </a:br>
            <a:endParaRPr lang="de-DE" sz="2400"/>
          </a:p>
        </p:txBody>
      </p:sp>
      <p:grpSp>
        <p:nvGrpSpPr>
          <p:cNvPr id="2" name="Group 5"/>
          <p:cNvGrpSpPr>
            <a:grpSpLocks/>
          </p:cNvGrpSpPr>
          <p:nvPr/>
        </p:nvGrpSpPr>
        <p:grpSpPr bwMode="auto">
          <a:xfrm>
            <a:off x="1352550" y="2190750"/>
            <a:ext cx="6156325" cy="1657350"/>
            <a:chOff x="852" y="1308"/>
            <a:chExt cx="3878" cy="1044"/>
          </a:xfrm>
        </p:grpSpPr>
        <p:sp>
          <p:nvSpPr>
            <p:cNvPr id="483334" name="Oval 6"/>
            <p:cNvSpPr>
              <a:spLocks noChangeArrowheads="1"/>
            </p:cNvSpPr>
            <p:nvPr/>
          </p:nvSpPr>
          <p:spPr bwMode="auto">
            <a:xfrm>
              <a:off x="852"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35" name="Oval 7"/>
            <p:cNvSpPr>
              <a:spLocks noChangeArrowheads="1"/>
            </p:cNvSpPr>
            <p:nvPr/>
          </p:nvSpPr>
          <p:spPr bwMode="auto">
            <a:xfrm>
              <a:off x="852"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36" name="Oval 8"/>
            <p:cNvSpPr>
              <a:spLocks noChangeArrowheads="1"/>
            </p:cNvSpPr>
            <p:nvPr/>
          </p:nvSpPr>
          <p:spPr bwMode="auto">
            <a:xfrm>
              <a:off x="852"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37" name="Oval 9"/>
            <p:cNvSpPr>
              <a:spLocks noChangeArrowheads="1"/>
            </p:cNvSpPr>
            <p:nvPr/>
          </p:nvSpPr>
          <p:spPr bwMode="auto">
            <a:xfrm>
              <a:off x="852" y="1800"/>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38" name="Oval 10"/>
            <p:cNvSpPr>
              <a:spLocks noChangeArrowheads="1"/>
            </p:cNvSpPr>
            <p:nvPr/>
          </p:nvSpPr>
          <p:spPr bwMode="auto">
            <a:xfrm>
              <a:off x="852" y="1636"/>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39" name="Oval 11"/>
            <p:cNvSpPr>
              <a:spLocks noChangeArrowheads="1"/>
            </p:cNvSpPr>
            <p:nvPr/>
          </p:nvSpPr>
          <p:spPr bwMode="auto">
            <a:xfrm>
              <a:off x="852" y="147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40" name="Oval 12"/>
            <p:cNvSpPr>
              <a:spLocks noChangeArrowheads="1"/>
            </p:cNvSpPr>
            <p:nvPr/>
          </p:nvSpPr>
          <p:spPr bwMode="auto">
            <a:xfrm>
              <a:off x="852" y="130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41" name="Oval 13"/>
            <p:cNvSpPr>
              <a:spLocks noChangeArrowheads="1"/>
            </p:cNvSpPr>
            <p:nvPr/>
          </p:nvSpPr>
          <p:spPr bwMode="auto">
            <a:xfrm>
              <a:off x="1016"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42" name="Oval 14"/>
            <p:cNvSpPr>
              <a:spLocks noChangeArrowheads="1"/>
            </p:cNvSpPr>
            <p:nvPr/>
          </p:nvSpPr>
          <p:spPr bwMode="auto">
            <a:xfrm>
              <a:off x="1016"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43" name="Oval 15"/>
            <p:cNvSpPr>
              <a:spLocks noChangeArrowheads="1"/>
            </p:cNvSpPr>
            <p:nvPr/>
          </p:nvSpPr>
          <p:spPr bwMode="auto">
            <a:xfrm>
              <a:off x="1016"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44" name="Oval 16"/>
            <p:cNvSpPr>
              <a:spLocks noChangeArrowheads="1"/>
            </p:cNvSpPr>
            <p:nvPr/>
          </p:nvSpPr>
          <p:spPr bwMode="auto">
            <a:xfrm>
              <a:off x="1016" y="1800"/>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45" name="Oval 17"/>
            <p:cNvSpPr>
              <a:spLocks noChangeArrowheads="1"/>
            </p:cNvSpPr>
            <p:nvPr/>
          </p:nvSpPr>
          <p:spPr bwMode="auto">
            <a:xfrm>
              <a:off x="1016" y="1636"/>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46" name="Oval 18"/>
            <p:cNvSpPr>
              <a:spLocks noChangeArrowheads="1"/>
            </p:cNvSpPr>
            <p:nvPr/>
          </p:nvSpPr>
          <p:spPr bwMode="auto">
            <a:xfrm>
              <a:off x="1016" y="147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47" name="Oval 19"/>
            <p:cNvSpPr>
              <a:spLocks noChangeArrowheads="1"/>
            </p:cNvSpPr>
            <p:nvPr/>
          </p:nvSpPr>
          <p:spPr bwMode="auto">
            <a:xfrm>
              <a:off x="1016"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348" name="Oval 20"/>
            <p:cNvSpPr>
              <a:spLocks noChangeArrowheads="1"/>
            </p:cNvSpPr>
            <p:nvPr/>
          </p:nvSpPr>
          <p:spPr bwMode="auto">
            <a:xfrm>
              <a:off x="1180"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49" name="Oval 21"/>
            <p:cNvSpPr>
              <a:spLocks noChangeArrowheads="1"/>
            </p:cNvSpPr>
            <p:nvPr/>
          </p:nvSpPr>
          <p:spPr bwMode="auto">
            <a:xfrm>
              <a:off x="1180"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50" name="Oval 22"/>
            <p:cNvSpPr>
              <a:spLocks noChangeArrowheads="1"/>
            </p:cNvSpPr>
            <p:nvPr/>
          </p:nvSpPr>
          <p:spPr bwMode="auto">
            <a:xfrm>
              <a:off x="1180"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51" name="Oval 23"/>
            <p:cNvSpPr>
              <a:spLocks noChangeArrowheads="1"/>
            </p:cNvSpPr>
            <p:nvPr/>
          </p:nvSpPr>
          <p:spPr bwMode="auto">
            <a:xfrm>
              <a:off x="1180" y="1800"/>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52" name="Oval 24"/>
            <p:cNvSpPr>
              <a:spLocks noChangeArrowheads="1"/>
            </p:cNvSpPr>
            <p:nvPr/>
          </p:nvSpPr>
          <p:spPr bwMode="auto">
            <a:xfrm>
              <a:off x="1180" y="1636"/>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53" name="Oval 25"/>
            <p:cNvSpPr>
              <a:spLocks noChangeArrowheads="1"/>
            </p:cNvSpPr>
            <p:nvPr/>
          </p:nvSpPr>
          <p:spPr bwMode="auto">
            <a:xfrm>
              <a:off x="1180"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354" name="Oval 26"/>
            <p:cNvSpPr>
              <a:spLocks noChangeArrowheads="1"/>
            </p:cNvSpPr>
            <p:nvPr/>
          </p:nvSpPr>
          <p:spPr bwMode="auto">
            <a:xfrm>
              <a:off x="1180"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355" name="Oval 27"/>
            <p:cNvSpPr>
              <a:spLocks noChangeArrowheads="1"/>
            </p:cNvSpPr>
            <p:nvPr/>
          </p:nvSpPr>
          <p:spPr bwMode="auto">
            <a:xfrm>
              <a:off x="1344"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56" name="Oval 28"/>
            <p:cNvSpPr>
              <a:spLocks noChangeArrowheads="1"/>
            </p:cNvSpPr>
            <p:nvPr/>
          </p:nvSpPr>
          <p:spPr bwMode="auto">
            <a:xfrm>
              <a:off x="1344"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57" name="Oval 29"/>
            <p:cNvSpPr>
              <a:spLocks noChangeArrowheads="1"/>
            </p:cNvSpPr>
            <p:nvPr/>
          </p:nvSpPr>
          <p:spPr bwMode="auto">
            <a:xfrm>
              <a:off x="1344"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58" name="Oval 30"/>
            <p:cNvSpPr>
              <a:spLocks noChangeArrowheads="1"/>
            </p:cNvSpPr>
            <p:nvPr/>
          </p:nvSpPr>
          <p:spPr bwMode="auto">
            <a:xfrm>
              <a:off x="1344" y="1800"/>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59" name="Oval 31"/>
            <p:cNvSpPr>
              <a:spLocks noChangeArrowheads="1"/>
            </p:cNvSpPr>
            <p:nvPr/>
          </p:nvSpPr>
          <p:spPr bwMode="auto">
            <a:xfrm>
              <a:off x="1344" y="1636"/>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360" name="Oval 32"/>
            <p:cNvSpPr>
              <a:spLocks noChangeArrowheads="1"/>
            </p:cNvSpPr>
            <p:nvPr/>
          </p:nvSpPr>
          <p:spPr bwMode="auto">
            <a:xfrm>
              <a:off x="1344"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361" name="Oval 33"/>
            <p:cNvSpPr>
              <a:spLocks noChangeArrowheads="1"/>
            </p:cNvSpPr>
            <p:nvPr/>
          </p:nvSpPr>
          <p:spPr bwMode="auto">
            <a:xfrm>
              <a:off x="1344"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362" name="Oval 34"/>
            <p:cNvSpPr>
              <a:spLocks noChangeArrowheads="1"/>
            </p:cNvSpPr>
            <p:nvPr/>
          </p:nvSpPr>
          <p:spPr bwMode="auto">
            <a:xfrm>
              <a:off x="1508"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63" name="Oval 35"/>
            <p:cNvSpPr>
              <a:spLocks noChangeArrowheads="1"/>
            </p:cNvSpPr>
            <p:nvPr/>
          </p:nvSpPr>
          <p:spPr bwMode="auto">
            <a:xfrm>
              <a:off x="1508"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64" name="Oval 36"/>
            <p:cNvSpPr>
              <a:spLocks noChangeArrowheads="1"/>
            </p:cNvSpPr>
            <p:nvPr/>
          </p:nvSpPr>
          <p:spPr bwMode="auto">
            <a:xfrm>
              <a:off x="1508"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65" name="Oval 37"/>
            <p:cNvSpPr>
              <a:spLocks noChangeArrowheads="1"/>
            </p:cNvSpPr>
            <p:nvPr/>
          </p:nvSpPr>
          <p:spPr bwMode="auto">
            <a:xfrm>
              <a:off x="1508" y="1800"/>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366" name="Oval 38"/>
            <p:cNvSpPr>
              <a:spLocks noChangeArrowheads="1"/>
            </p:cNvSpPr>
            <p:nvPr/>
          </p:nvSpPr>
          <p:spPr bwMode="auto">
            <a:xfrm>
              <a:off x="1508" y="1636"/>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367" name="Oval 39"/>
            <p:cNvSpPr>
              <a:spLocks noChangeArrowheads="1"/>
            </p:cNvSpPr>
            <p:nvPr/>
          </p:nvSpPr>
          <p:spPr bwMode="auto">
            <a:xfrm>
              <a:off x="1508"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368" name="Oval 40"/>
            <p:cNvSpPr>
              <a:spLocks noChangeArrowheads="1"/>
            </p:cNvSpPr>
            <p:nvPr/>
          </p:nvSpPr>
          <p:spPr bwMode="auto">
            <a:xfrm>
              <a:off x="1508"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369" name="Oval 41"/>
            <p:cNvSpPr>
              <a:spLocks noChangeArrowheads="1"/>
            </p:cNvSpPr>
            <p:nvPr/>
          </p:nvSpPr>
          <p:spPr bwMode="auto">
            <a:xfrm>
              <a:off x="1676"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70" name="Oval 42"/>
            <p:cNvSpPr>
              <a:spLocks noChangeArrowheads="1"/>
            </p:cNvSpPr>
            <p:nvPr/>
          </p:nvSpPr>
          <p:spPr bwMode="auto">
            <a:xfrm>
              <a:off x="1676"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71" name="Oval 43"/>
            <p:cNvSpPr>
              <a:spLocks noChangeArrowheads="1"/>
            </p:cNvSpPr>
            <p:nvPr/>
          </p:nvSpPr>
          <p:spPr bwMode="auto">
            <a:xfrm>
              <a:off x="1676" y="1964"/>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372" name="Oval 44"/>
            <p:cNvSpPr>
              <a:spLocks noChangeArrowheads="1"/>
            </p:cNvSpPr>
            <p:nvPr/>
          </p:nvSpPr>
          <p:spPr bwMode="auto">
            <a:xfrm>
              <a:off x="1676" y="1800"/>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373" name="Oval 45"/>
            <p:cNvSpPr>
              <a:spLocks noChangeArrowheads="1"/>
            </p:cNvSpPr>
            <p:nvPr/>
          </p:nvSpPr>
          <p:spPr bwMode="auto">
            <a:xfrm>
              <a:off x="1676" y="1636"/>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374" name="Oval 46"/>
            <p:cNvSpPr>
              <a:spLocks noChangeArrowheads="1"/>
            </p:cNvSpPr>
            <p:nvPr/>
          </p:nvSpPr>
          <p:spPr bwMode="auto">
            <a:xfrm>
              <a:off x="1676"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375" name="Oval 47"/>
            <p:cNvSpPr>
              <a:spLocks noChangeArrowheads="1"/>
            </p:cNvSpPr>
            <p:nvPr/>
          </p:nvSpPr>
          <p:spPr bwMode="auto">
            <a:xfrm>
              <a:off x="1676"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376" name="Oval 48"/>
            <p:cNvSpPr>
              <a:spLocks noChangeArrowheads="1"/>
            </p:cNvSpPr>
            <p:nvPr/>
          </p:nvSpPr>
          <p:spPr bwMode="auto">
            <a:xfrm>
              <a:off x="1844"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77" name="Oval 49"/>
            <p:cNvSpPr>
              <a:spLocks noChangeArrowheads="1"/>
            </p:cNvSpPr>
            <p:nvPr/>
          </p:nvSpPr>
          <p:spPr bwMode="auto">
            <a:xfrm>
              <a:off x="1844" y="212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378" name="Oval 50"/>
            <p:cNvSpPr>
              <a:spLocks noChangeArrowheads="1"/>
            </p:cNvSpPr>
            <p:nvPr/>
          </p:nvSpPr>
          <p:spPr bwMode="auto">
            <a:xfrm>
              <a:off x="1844" y="1964"/>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379" name="Oval 51"/>
            <p:cNvSpPr>
              <a:spLocks noChangeArrowheads="1"/>
            </p:cNvSpPr>
            <p:nvPr/>
          </p:nvSpPr>
          <p:spPr bwMode="auto">
            <a:xfrm>
              <a:off x="1844" y="1800"/>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380" name="Oval 52"/>
            <p:cNvSpPr>
              <a:spLocks noChangeArrowheads="1"/>
            </p:cNvSpPr>
            <p:nvPr/>
          </p:nvSpPr>
          <p:spPr bwMode="auto">
            <a:xfrm>
              <a:off x="1844" y="1636"/>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381" name="Oval 53"/>
            <p:cNvSpPr>
              <a:spLocks noChangeArrowheads="1"/>
            </p:cNvSpPr>
            <p:nvPr/>
          </p:nvSpPr>
          <p:spPr bwMode="auto">
            <a:xfrm>
              <a:off x="1844"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382" name="Oval 54"/>
            <p:cNvSpPr>
              <a:spLocks noChangeArrowheads="1"/>
            </p:cNvSpPr>
            <p:nvPr/>
          </p:nvSpPr>
          <p:spPr bwMode="auto">
            <a:xfrm>
              <a:off x="1844"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383" name="Oval 55"/>
            <p:cNvSpPr>
              <a:spLocks noChangeArrowheads="1"/>
            </p:cNvSpPr>
            <p:nvPr/>
          </p:nvSpPr>
          <p:spPr bwMode="auto">
            <a:xfrm>
              <a:off x="2012"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84" name="Oval 56"/>
            <p:cNvSpPr>
              <a:spLocks noChangeArrowheads="1"/>
            </p:cNvSpPr>
            <p:nvPr/>
          </p:nvSpPr>
          <p:spPr bwMode="auto">
            <a:xfrm>
              <a:off x="2012"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85" name="Oval 57"/>
            <p:cNvSpPr>
              <a:spLocks noChangeArrowheads="1"/>
            </p:cNvSpPr>
            <p:nvPr/>
          </p:nvSpPr>
          <p:spPr bwMode="auto">
            <a:xfrm>
              <a:off x="2012" y="1964"/>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386" name="Oval 58"/>
            <p:cNvSpPr>
              <a:spLocks noChangeArrowheads="1"/>
            </p:cNvSpPr>
            <p:nvPr/>
          </p:nvSpPr>
          <p:spPr bwMode="auto">
            <a:xfrm>
              <a:off x="2012" y="1800"/>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387" name="Oval 59"/>
            <p:cNvSpPr>
              <a:spLocks noChangeArrowheads="1"/>
            </p:cNvSpPr>
            <p:nvPr/>
          </p:nvSpPr>
          <p:spPr bwMode="auto">
            <a:xfrm>
              <a:off x="2012" y="1636"/>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388" name="Oval 60"/>
            <p:cNvSpPr>
              <a:spLocks noChangeArrowheads="1"/>
            </p:cNvSpPr>
            <p:nvPr/>
          </p:nvSpPr>
          <p:spPr bwMode="auto">
            <a:xfrm>
              <a:off x="2012"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389" name="Oval 61"/>
            <p:cNvSpPr>
              <a:spLocks noChangeArrowheads="1"/>
            </p:cNvSpPr>
            <p:nvPr/>
          </p:nvSpPr>
          <p:spPr bwMode="auto">
            <a:xfrm>
              <a:off x="2012"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390" name="Oval 62"/>
            <p:cNvSpPr>
              <a:spLocks noChangeArrowheads="1"/>
            </p:cNvSpPr>
            <p:nvPr/>
          </p:nvSpPr>
          <p:spPr bwMode="auto">
            <a:xfrm>
              <a:off x="2176"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91" name="Oval 63"/>
            <p:cNvSpPr>
              <a:spLocks noChangeArrowheads="1"/>
            </p:cNvSpPr>
            <p:nvPr/>
          </p:nvSpPr>
          <p:spPr bwMode="auto">
            <a:xfrm>
              <a:off x="2176"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92" name="Oval 64"/>
            <p:cNvSpPr>
              <a:spLocks noChangeArrowheads="1"/>
            </p:cNvSpPr>
            <p:nvPr/>
          </p:nvSpPr>
          <p:spPr bwMode="auto">
            <a:xfrm>
              <a:off x="2176"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93" name="Oval 65"/>
            <p:cNvSpPr>
              <a:spLocks noChangeArrowheads="1"/>
            </p:cNvSpPr>
            <p:nvPr/>
          </p:nvSpPr>
          <p:spPr bwMode="auto">
            <a:xfrm>
              <a:off x="2176" y="1800"/>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394" name="Oval 66"/>
            <p:cNvSpPr>
              <a:spLocks noChangeArrowheads="1"/>
            </p:cNvSpPr>
            <p:nvPr/>
          </p:nvSpPr>
          <p:spPr bwMode="auto">
            <a:xfrm>
              <a:off x="2176" y="1636"/>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395" name="Oval 67"/>
            <p:cNvSpPr>
              <a:spLocks noChangeArrowheads="1"/>
            </p:cNvSpPr>
            <p:nvPr/>
          </p:nvSpPr>
          <p:spPr bwMode="auto">
            <a:xfrm>
              <a:off x="2176"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396" name="Oval 68"/>
            <p:cNvSpPr>
              <a:spLocks noChangeArrowheads="1"/>
            </p:cNvSpPr>
            <p:nvPr/>
          </p:nvSpPr>
          <p:spPr bwMode="auto">
            <a:xfrm>
              <a:off x="2176"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397" name="Oval 69"/>
            <p:cNvSpPr>
              <a:spLocks noChangeArrowheads="1"/>
            </p:cNvSpPr>
            <p:nvPr/>
          </p:nvSpPr>
          <p:spPr bwMode="auto">
            <a:xfrm>
              <a:off x="2340"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98" name="Oval 70"/>
            <p:cNvSpPr>
              <a:spLocks noChangeArrowheads="1"/>
            </p:cNvSpPr>
            <p:nvPr/>
          </p:nvSpPr>
          <p:spPr bwMode="auto">
            <a:xfrm>
              <a:off x="2340"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399" name="Oval 71"/>
            <p:cNvSpPr>
              <a:spLocks noChangeArrowheads="1"/>
            </p:cNvSpPr>
            <p:nvPr/>
          </p:nvSpPr>
          <p:spPr bwMode="auto">
            <a:xfrm>
              <a:off x="2340"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00" name="Oval 72"/>
            <p:cNvSpPr>
              <a:spLocks noChangeArrowheads="1"/>
            </p:cNvSpPr>
            <p:nvPr/>
          </p:nvSpPr>
          <p:spPr bwMode="auto">
            <a:xfrm>
              <a:off x="2340" y="1800"/>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01" name="Oval 73"/>
            <p:cNvSpPr>
              <a:spLocks noChangeArrowheads="1"/>
            </p:cNvSpPr>
            <p:nvPr/>
          </p:nvSpPr>
          <p:spPr bwMode="auto">
            <a:xfrm>
              <a:off x="2340" y="1636"/>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02" name="Oval 74"/>
            <p:cNvSpPr>
              <a:spLocks noChangeArrowheads="1"/>
            </p:cNvSpPr>
            <p:nvPr/>
          </p:nvSpPr>
          <p:spPr bwMode="auto">
            <a:xfrm>
              <a:off x="2340"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03" name="Oval 75"/>
            <p:cNvSpPr>
              <a:spLocks noChangeArrowheads="1"/>
            </p:cNvSpPr>
            <p:nvPr/>
          </p:nvSpPr>
          <p:spPr bwMode="auto">
            <a:xfrm>
              <a:off x="2340"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04" name="Oval 76"/>
            <p:cNvSpPr>
              <a:spLocks noChangeArrowheads="1"/>
            </p:cNvSpPr>
            <p:nvPr/>
          </p:nvSpPr>
          <p:spPr bwMode="auto">
            <a:xfrm>
              <a:off x="2508"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05" name="Oval 77"/>
            <p:cNvSpPr>
              <a:spLocks noChangeArrowheads="1"/>
            </p:cNvSpPr>
            <p:nvPr/>
          </p:nvSpPr>
          <p:spPr bwMode="auto">
            <a:xfrm>
              <a:off x="2508"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06" name="Oval 78"/>
            <p:cNvSpPr>
              <a:spLocks noChangeArrowheads="1"/>
            </p:cNvSpPr>
            <p:nvPr/>
          </p:nvSpPr>
          <p:spPr bwMode="auto">
            <a:xfrm>
              <a:off x="2508"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07" name="Oval 79"/>
            <p:cNvSpPr>
              <a:spLocks noChangeArrowheads="1"/>
            </p:cNvSpPr>
            <p:nvPr/>
          </p:nvSpPr>
          <p:spPr bwMode="auto">
            <a:xfrm>
              <a:off x="2508" y="1800"/>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08" name="Oval 80"/>
            <p:cNvSpPr>
              <a:spLocks noChangeArrowheads="1"/>
            </p:cNvSpPr>
            <p:nvPr/>
          </p:nvSpPr>
          <p:spPr bwMode="auto">
            <a:xfrm>
              <a:off x="2508" y="1636"/>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09" name="Oval 81"/>
            <p:cNvSpPr>
              <a:spLocks noChangeArrowheads="1"/>
            </p:cNvSpPr>
            <p:nvPr/>
          </p:nvSpPr>
          <p:spPr bwMode="auto">
            <a:xfrm>
              <a:off x="2508"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10" name="Oval 82"/>
            <p:cNvSpPr>
              <a:spLocks noChangeArrowheads="1"/>
            </p:cNvSpPr>
            <p:nvPr/>
          </p:nvSpPr>
          <p:spPr bwMode="auto">
            <a:xfrm>
              <a:off x="2508"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11" name="Oval 83"/>
            <p:cNvSpPr>
              <a:spLocks noChangeArrowheads="1"/>
            </p:cNvSpPr>
            <p:nvPr/>
          </p:nvSpPr>
          <p:spPr bwMode="auto">
            <a:xfrm>
              <a:off x="2676"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12" name="Oval 84"/>
            <p:cNvSpPr>
              <a:spLocks noChangeArrowheads="1"/>
            </p:cNvSpPr>
            <p:nvPr/>
          </p:nvSpPr>
          <p:spPr bwMode="auto">
            <a:xfrm>
              <a:off x="2676"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13" name="Oval 85"/>
            <p:cNvSpPr>
              <a:spLocks noChangeArrowheads="1"/>
            </p:cNvSpPr>
            <p:nvPr/>
          </p:nvSpPr>
          <p:spPr bwMode="auto">
            <a:xfrm>
              <a:off x="2676"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14" name="Oval 86"/>
            <p:cNvSpPr>
              <a:spLocks noChangeArrowheads="1"/>
            </p:cNvSpPr>
            <p:nvPr/>
          </p:nvSpPr>
          <p:spPr bwMode="auto">
            <a:xfrm>
              <a:off x="2676" y="1800"/>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15" name="Oval 87"/>
            <p:cNvSpPr>
              <a:spLocks noChangeArrowheads="1"/>
            </p:cNvSpPr>
            <p:nvPr/>
          </p:nvSpPr>
          <p:spPr bwMode="auto">
            <a:xfrm>
              <a:off x="2676" y="1636"/>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16" name="Oval 88"/>
            <p:cNvSpPr>
              <a:spLocks noChangeArrowheads="1"/>
            </p:cNvSpPr>
            <p:nvPr/>
          </p:nvSpPr>
          <p:spPr bwMode="auto">
            <a:xfrm>
              <a:off x="2676" y="147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17" name="Oval 89"/>
            <p:cNvSpPr>
              <a:spLocks noChangeArrowheads="1"/>
            </p:cNvSpPr>
            <p:nvPr/>
          </p:nvSpPr>
          <p:spPr bwMode="auto">
            <a:xfrm>
              <a:off x="2676"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18" name="Oval 90"/>
            <p:cNvSpPr>
              <a:spLocks noChangeArrowheads="1"/>
            </p:cNvSpPr>
            <p:nvPr/>
          </p:nvSpPr>
          <p:spPr bwMode="auto">
            <a:xfrm>
              <a:off x="2846"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19" name="Oval 91"/>
            <p:cNvSpPr>
              <a:spLocks noChangeArrowheads="1"/>
            </p:cNvSpPr>
            <p:nvPr/>
          </p:nvSpPr>
          <p:spPr bwMode="auto">
            <a:xfrm>
              <a:off x="2846"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20" name="Oval 92"/>
            <p:cNvSpPr>
              <a:spLocks noChangeArrowheads="1"/>
            </p:cNvSpPr>
            <p:nvPr/>
          </p:nvSpPr>
          <p:spPr bwMode="auto">
            <a:xfrm>
              <a:off x="2846"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21" name="Oval 93"/>
            <p:cNvSpPr>
              <a:spLocks noChangeArrowheads="1"/>
            </p:cNvSpPr>
            <p:nvPr/>
          </p:nvSpPr>
          <p:spPr bwMode="auto">
            <a:xfrm>
              <a:off x="2846" y="1800"/>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22" name="Oval 94"/>
            <p:cNvSpPr>
              <a:spLocks noChangeArrowheads="1"/>
            </p:cNvSpPr>
            <p:nvPr/>
          </p:nvSpPr>
          <p:spPr bwMode="auto">
            <a:xfrm>
              <a:off x="2846" y="1636"/>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23" name="Oval 95"/>
            <p:cNvSpPr>
              <a:spLocks noChangeArrowheads="1"/>
            </p:cNvSpPr>
            <p:nvPr/>
          </p:nvSpPr>
          <p:spPr bwMode="auto">
            <a:xfrm>
              <a:off x="2846" y="147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24" name="Oval 96"/>
            <p:cNvSpPr>
              <a:spLocks noChangeArrowheads="1"/>
            </p:cNvSpPr>
            <p:nvPr/>
          </p:nvSpPr>
          <p:spPr bwMode="auto">
            <a:xfrm>
              <a:off x="2846" y="130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25" name="Oval 97"/>
            <p:cNvSpPr>
              <a:spLocks noChangeArrowheads="1"/>
            </p:cNvSpPr>
            <p:nvPr/>
          </p:nvSpPr>
          <p:spPr bwMode="auto">
            <a:xfrm>
              <a:off x="3010"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26" name="Oval 98"/>
            <p:cNvSpPr>
              <a:spLocks noChangeArrowheads="1"/>
            </p:cNvSpPr>
            <p:nvPr/>
          </p:nvSpPr>
          <p:spPr bwMode="auto">
            <a:xfrm>
              <a:off x="3010"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27" name="Oval 99"/>
            <p:cNvSpPr>
              <a:spLocks noChangeArrowheads="1"/>
            </p:cNvSpPr>
            <p:nvPr/>
          </p:nvSpPr>
          <p:spPr bwMode="auto">
            <a:xfrm>
              <a:off x="3010"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28" name="Oval 100"/>
            <p:cNvSpPr>
              <a:spLocks noChangeArrowheads="1"/>
            </p:cNvSpPr>
            <p:nvPr/>
          </p:nvSpPr>
          <p:spPr bwMode="auto">
            <a:xfrm>
              <a:off x="3010" y="1800"/>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29" name="Oval 101"/>
            <p:cNvSpPr>
              <a:spLocks noChangeArrowheads="1"/>
            </p:cNvSpPr>
            <p:nvPr/>
          </p:nvSpPr>
          <p:spPr bwMode="auto">
            <a:xfrm>
              <a:off x="3010" y="1636"/>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30" name="Oval 102"/>
            <p:cNvSpPr>
              <a:spLocks noChangeArrowheads="1"/>
            </p:cNvSpPr>
            <p:nvPr/>
          </p:nvSpPr>
          <p:spPr bwMode="auto">
            <a:xfrm>
              <a:off x="3010" y="147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31" name="Oval 103"/>
            <p:cNvSpPr>
              <a:spLocks noChangeArrowheads="1"/>
            </p:cNvSpPr>
            <p:nvPr/>
          </p:nvSpPr>
          <p:spPr bwMode="auto">
            <a:xfrm>
              <a:off x="3010"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32" name="Oval 104"/>
            <p:cNvSpPr>
              <a:spLocks noChangeArrowheads="1"/>
            </p:cNvSpPr>
            <p:nvPr/>
          </p:nvSpPr>
          <p:spPr bwMode="auto">
            <a:xfrm>
              <a:off x="3174"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33" name="Oval 105"/>
            <p:cNvSpPr>
              <a:spLocks noChangeArrowheads="1"/>
            </p:cNvSpPr>
            <p:nvPr/>
          </p:nvSpPr>
          <p:spPr bwMode="auto">
            <a:xfrm>
              <a:off x="3174"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34" name="Oval 106"/>
            <p:cNvSpPr>
              <a:spLocks noChangeArrowheads="1"/>
            </p:cNvSpPr>
            <p:nvPr/>
          </p:nvSpPr>
          <p:spPr bwMode="auto">
            <a:xfrm>
              <a:off x="3174"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35" name="Oval 107"/>
            <p:cNvSpPr>
              <a:spLocks noChangeArrowheads="1"/>
            </p:cNvSpPr>
            <p:nvPr/>
          </p:nvSpPr>
          <p:spPr bwMode="auto">
            <a:xfrm>
              <a:off x="3174" y="1800"/>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36" name="Oval 108"/>
            <p:cNvSpPr>
              <a:spLocks noChangeArrowheads="1"/>
            </p:cNvSpPr>
            <p:nvPr/>
          </p:nvSpPr>
          <p:spPr bwMode="auto">
            <a:xfrm>
              <a:off x="3174" y="1636"/>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37" name="Oval 109"/>
            <p:cNvSpPr>
              <a:spLocks noChangeArrowheads="1"/>
            </p:cNvSpPr>
            <p:nvPr/>
          </p:nvSpPr>
          <p:spPr bwMode="auto">
            <a:xfrm>
              <a:off x="3174"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38" name="Oval 110"/>
            <p:cNvSpPr>
              <a:spLocks noChangeArrowheads="1"/>
            </p:cNvSpPr>
            <p:nvPr/>
          </p:nvSpPr>
          <p:spPr bwMode="auto">
            <a:xfrm>
              <a:off x="3174"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39" name="Oval 111"/>
            <p:cNvSpPr>
              <a:spLocks noChangeArrowheads="1"/>
            </p:cNvSpPr>
            <p:nvPr/>
          </p:nvSpPr>
          <p:spPr bwMode="auto">
            <a:xfrm>
              <a:off x="3338"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40" name="Oval 112"/>
            <p:cNvSpPr>
              <a:spLocks noChangeArrowheads="1"/>
            </p:cNvSpPr>
            <p:nvPr/>
          </p:nvSpPr>
          <p:spPr bwMode="auto">
            <a:xfrm>
              <a:off x="3338"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41" name="Oval 113"/>
            <p:cNvSpPr>
              <a:spLocks noChangeArrowheads="1"/>
            </p:cNvSpPr>
            <p:nvPr/>
          </p:nvSpPr>
          <p:spPr bwMode="auto">
            <a:xfrm>
              <a:off x="3338"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42" name="Oval 114"/>
            <p:cNvSpPr>
              <a:spLocks noChangeArrowheads="1"/>
            </p:cNvSpPr>
            <p:nvPr/>
          </p:nvSpPr>
          <p:spPr bwMode="auto">
            <a:xfrm>
              <a:off x="3338" y="1800"/>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43" name="Oval 115"/>
            <p:cNvSpPr>
              <a:spLocks noChangeArrowheads="1"/>
            </p:cNvSpPr>
            <p:nvPr/>
          </p:nvSpPr>
          <p:spPr bwMode="auto">
            <a:xfrm>
              <a:off x="3338" y="1636"/>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44" name="Oval 116"/>
            <p:cNvSpPr>
              <a:spLocks noChangeArrowheads="1"/>
            </p:cNvSpPr>
            <p:nvPr/>
          </p:nvSpPr>
          <p:spPr bwMode="auto">
            <a:xfrm>
              <a:off x="3338"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45" name="Oval 117"/>
            <p:cNvSpPr>
              <a:spLocks noChangeArrowheads="1"/>
            </p:cNvSpPr>
            <p:nvPr/>
          </p:nvSpPr>
          <p:spPr bwMode="auto">
            <a:xfrm>
              <a:off x="3338"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46" name="Oval 118"/>
            <p:cNvSpPr>
              <a:spLocks noChangeArrowheads="1"/>
            </p:cNvSpPr>
            <p:nvPr/>
          </p:nvSpPr>
          <p:spPr bwMode="auto">
            <a:xfrm>
              <a:off x="3502"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47" name="Oval 119"/>
            <p:cNvSpPr>
              <a:spLocks noChangeArrowheads="1"/>
            </p:cNvSpPr>
            <p:nvPr/>
          </p:nvSpPr>
          <p:spPr bwMode="auto">
            <a:xfrm>
              <a:off x="3502"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48" name="Oval 120"/>
            <p:cNvSpPr>
              <a:spLocks noChangeArrowheads="1"/>
            </p:cNvSpPr>
            <p:nvPr/>
          </p:nvSpPr>
          <p:spPr bwMode="auto">
            <a:xfrm>
              <a:off x="3502"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49" name="Oval 121"/>
            <p:cNvSpPr>
              <a:spLocks noChangeArrowheads="1"/>
            </p:cNvSpPr>
            <p:nvPr/>
          </p:nvSpPr>
          <p:spPr bwMode="auto">
            <a:xfrm>
              <a:off x="3502" y="1800"/>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50" name="Oval 122"/>
            <p:cNvSpPr>
              <a:spLocks noChangeArrowheads="1"/>
            </p:cNvSpPr>
            <p:nvPr/>
          </p:nvSpPr>
          <p:spPr bwMode="auto">
            <a:xfrm>
              <a:off x="3502" y="1636"/>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51" name="Oval 123"/>
            <p:cNvSpPr>
              <a:spLocks noChangeArrowheads="1"/>
            </p:cNvSpPr>
            <p:nvPr/>
          </p:nvSpPr>
          <p:spPr bwMode="auto">
            <a:xfrm>
              <a:off x="3502"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52" name="Oval 124"/>
            <p:cNvSpPr>
              <a:spLocks noChangeArrowheads="1"/>
            </p:cNvSpPr>
            <p:nvPr/>
          </p:nvSpPr>
          <p:spPr bwMode="auto">
            <a:xfrm>
              <a:off x="3502"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53" name="Oval 125"/>
            <p:cNvSpPr>
              <a:spLocks noChangeArrowheads="1"/>
            </p:cNvSpPr>
            <p:nvPr/>
          </p:nvSpPr>
          <p:spPr bwMode="auto">
            <a:xfrm>
              <a:off x="3670"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54" name="Oval 126"/>
            <p:cNvSpPr>
              <a:spLocks noChangeArrowheads="1"/>
            </p:cNvSpPr>
            <p:nvPr/>
          </p:nvSpPr>
          <p:spPr bwMode="auto">
            <a:xfrm>
              <a:off x="3670"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55" name="Oval 127"/>
            <p:cNvSpPr>
              <a:spLocks noChangeArrowheads="1"/>
            </p:cNvSpPr>
            <p:nvPr/>
          </p:nvSpPr>
          <p:spPr bwMode="auto">
            <a:xfrm>
              <a:off x="3670" y="1964"/>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56" name="Oval 128"/>
            <p:cNvSpPr>
              <a:spLocks noChangeArrowheads="1"/>
            </p:cNvSpPr>
            <p:nvPr/>
          </p:nvSpPr>
          <p:spPr bwMode="auto">
            <a:xfrm>
              <a:off x="3670" y="1800"/>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57" name="Oval 129"/>
            <p:cNvSpPr>
              <a:spLocks noChangeArrowheads="1"/>
            </p:cNvSpPr>
            <p:nvPr/>
          </p:nvSpPr>
          <p:spPr bwMode="auto">
            <a:xfrm>
              <a:off x="3670" y="1636"/>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58" name="Oval 130"/>
            <p:cNvSpPr>
              <a:spLocks noChangeArrowheads="1"/>
            </p:cNvSpPr>
            <p:nvPr/>
          </p:nvSpPr>
          <p:spPr bwMode="auto">
            <a:xfrm>
              <a:off x="3670"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59" name="Oval 131"/>
            <p:cNvSpPr>
              <a:spLocks noChangeArrowheads="1"/>
            </p:cNvSpPr>
            <p:nvPr/>
          </p:nvSpPr>
          <p:spPr bwMode="auto">
            <a:xfrm>
              <a:off x="3670"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60" name="Oval 132"/>
            <p:cNvSpPr>
              <a:spLocks noChangeArrowheads="1"/>
            </p:cNvSpPr>
            <p:nvPr/>
          </p:nvSpPr>
          <p:spPr bwMode="auto">
            <a:xfrm>
              <a:off x="3838"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61" name="Oval 133"/>
            <p:cNvSpPr>
              <a:spLocks noChangeArrowheads="1"/>
            </p:cNvSpPr>
            <p:nvPr/>
          </p:nvSpPr>
          <p:spPr bwMode="auto">
            <a:xfrm>
              <a:off x="3838" y="212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62" name="Oval 134"/>
            <p:cNvSpPr>
              <a:spLocks noChangeArrowheads="1"/>
            </p:cNvSpPr>
            <p:nvPr/>
          </p:nvSpPr>
          <p:spPr bwMode="auto">
            <a:xfrm>
              <a:off x="3838" y="1964"/>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63" name="Oval 135"/>
            <p:cNvSpPr>
              <a:spLocks noChangeArrowheads="1"/>
            </p:cNvSpPr>
            <p:nvPr/>
          </p:nvSpPr>
          <p:spPr bwMode="auto">
            <a:xfrm>
              <a:off x="3838" y="1800"/>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64" name="Oval 136"/>
            <p:cNvSpPr>
              <a:spLocks noChangeArrowheads="1"/>
            </p:cNvSpPr>
            <p:nvPr/>
          </p:nvSpPr>
          <p:spPr bwMode="auto">
            <a:xfrm>
              <a:off x="3838" y="1636"/>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65" name="Oval 137"/>
            <p:cNvSpPr>
              <a:spLocks noChangeArrowheads="1"/>
            </p:cNvSpPr>
            <p:nvPr/>
          </p:nvSpPr>
          <p:spPr bwMode="auto">
            <a:xfrm>
              <a:off x="3838"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66" name="Oval 138"/>
            <p:cNvSpPr>
              <a:spLocks noChangeArrowheads="1"/>
            </p:cNvSpPr>
            <p:nvPr/>
          </p:nvSpPr>
          <p:spPr bwMode="auto">
            <a:xfrm>
              <a:off x="3838"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67" name="Oval 139"/>
            <p:cNvSpPr>
              <a:spLocks noChangeArrowheads="1"/>
            </p:cNvSpPr>
            <p:nvPr/>
          </p:nvSpPr>
          <p:spPr bwMode="auto">
            <a:xfrm>
              <a:off x="4006"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68" name="Oval 140"/>
            <p:cNvSpPr>
              <a:spLocks noChangeArrowheads="1"/>
            </p:cNvSpPr>
            <p:nvPr/>
          </p:nvSpPr>
          <p:spPr bwMode="auto">
            <a:xfrm>
              <a:off x="4006"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69" name="Oval 141"/>
            <p:cNvSpPr>
              <a:spLocks noChangeArrowheads="1"/>
            </p:cNvSpPr>
            <p:nvPr/>
          </p:nvSpPr>
          <p:spPr bwMode="auto">
            <a:xfrm>
              <a:off x="4006" y="1964"/>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70" name="Oval 142"/>
            <p:cNvSpPr>
              <a:spLocks noChangeArrowheads="1"/>
            </p:cNvSpPr>
            <p:nvPr/>
          </p:nvSpPr>
          <p:spPr bwMode="auto">
            <a:xfrm>
              <a:off x="4006" y="1800"/>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71" name="Oval 143"/>
            <p:cNvSpPr>
              <a:spLocks noChangeArrowheads="1"/>
            </p:cNvSpPr>
            <p:nvPr/>
          </p:nvSpPr>
          <p:spPr bwMode="auto">
            <a:xfrm>
              <a:off x="4006" y="1636"/>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72" name="Oval 144"/>
            <p:cNvSpPr>
              <a:spLocks noChangeArrowheads="1"/>
            </p:cNvSpPr>
            <p:nvPr/>
          </p:nvSpPr>
          <p:spPr bwMode="auto">
            <a:xfrm>
              <a:off x="4006"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73" name="Oval 145"/>
            <p:cNvSpPr>
              <a:spLocks noChangeArrowheads="1"/>
            </p:cNvSpPr>
            <p:nvPr/>
          </p:nvSpPr>
          <p:spPr bwMode="auto">
            <a:xfrm>
              <a:off x="4006"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74" name="Oval 146"/>
            <p:cNvSpPr>
              <a:spLocks noChangeArrowheads="1"/>
            </p:cNvSpPr>
            <p:nvPr/>
          </p:nvSpPr>
          <p:spPr bwMode="auto">
            <a:xfrm>
              <a:off x="4170"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75" name="Oval 147"/>
            <p:cNvSpPr>
              <a:spLocks noChangeArrowheads="1"/>
            </p:cNvSpPr>
            <p:nvPr/>
          </p:nvSpPr>
          <p:spPr bwMode="auto">
            <a:xfrm>
              <a:off x="4170"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76" name="Oval 148"/>
            <p:cNvSpPr>
              <a:spLocks noChangeArrowheads="1"/>
            </p:cNvSpPr>
            <p:nvPr/>
          </p:nvSpPr>
          <p:spPr bwMode="auto">
            <a:xfrm>
              <a:off x="4170"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77" name="Oval 149"/>
            <p:cNvSpPr>
              <a:spLocks noChangeArrowheads="1"/>
            </p:cNvSpPr>
            <p:nvPr/>
          </p:nvSpPr>
          <p:spPr bwMode="auto">
            <a:xfrm>
              <a:off x="4170" y="1800"/>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78" name="Oval 150"/>
            <p:cNvSpPr>
              <a:spLocks noChangeArrowheads="1"/>
            </p:cNvSpPr>
            <p:nvPr/>
          </p:nvSpPr>
          <p:spPr bwMode="auto">
            <a:xfrm>
              <a:off x="4170" y="1636"/>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79" name="Oval 151"/>
            <p:cNvSpPr>
              <a:spLocks noChangeArrowheads="1"/>
            </p:cNvSpPr>
            <p:nvPr/>
          </p:nvSpPr>
          <p:spPr bwMode="auto">
            <a:xfrm>
              <a:off x="4170"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80" name="Oval 152"/>
            <p:cNvSpPr>
              <a:spLocks noChangeArrowheads="1"/>
            </p:cNvSpPr>
            <p:nvPr/>
          </p:nvSpPr>
          <p:spPr bwMode="auto">
            <a:xfrm>
              <a:off x="4170"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81" name="Oval 153"/>
            <p:cNvSpPr>
              <a:spLocks noChangeArrowheads="1"/>
            </p:cNvSpPr>
            <p:nvPr/>
          </p:nvSpPr>
          <p:spPr bwMode="auto">
            <a:xfrm>
              <a:off x="4334"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82" name="Oval 154"/>
            <p:cNvSpPr>
              <a:spLocks noChangeArrowheads="1"/>
            </p:cNvSpPr>
            <p:nvPr/>
          </p:nvSpPr>
          <p:spPr bwMode="auto">
            <a:xfrm>
              <a:off x="4334"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83" name="Oval 155"/>
            <p:cNvSpPr>
              <a:spLocks noChangeArrowheads="1"/>
            </p:cNvSpPr>
            <p:nvPr/>
          </p:nvSpPr>
          <p:spPr bwMode="auto">
            <a:xfrm>
              <a:off x="4334"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84" name="Oval 156"/>
            <p:cNvSpPr>
              <a:spLocks noChangeArrowheads="1"/>
            </p:cNvSpPr>
            <p:nvPr/>
          </p:nvSpPr>
          <p:spPr bwMode="auto">
            <a:xfrm>
              <a:off x="4334" y="1800"/>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85" name="Oval 157"/>
            <p:cNvSpPr>
              <a:spLocks noChangeArrowheads="1"/>
            </p:cNvSpPr>
            <p:nvPr/>
          </p:nvSpPr>
          <p:spPr bwMode="auto">
            <a:xfrm>
              <a:off x="4334" y="1636"/>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86" name="Oval 158"/>
            <p:cNvSpPr>
              <a:spLocks noChangeArrowheads="1"/>
            </p:cNvSpPr>
            <p:nvPr/>
          </p:nvSpPr>
          <p:spPr bwMode="auto">
            <a:xfrm>
              <a:off x="4334"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87" name="Oval 159"/>
            <p:cNvSpPr>
              <a:spLocks noChangeArrowheads="1"/>
            </p:cNvSpPr>
            <p:nvPr/>
          </p:nvSpPr>
          <p:spPr bwMode="auto">
            <a:xfrm>
              <a:off x="4334"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88" name="Oval 160"/>
            <p:cNvSpPr>
              <a:spLocks noChangeArrowheads="1"/>
            </p:cNvSpPr>
            <p:nvPr/>
          </p:nvSpPr>
          <p:spPr bwMode="auto">
            <a:xfrm>
              <a:off x="4502"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89" name="Oval 161"/>
            <p:cNvSpPr>
              <a:spLocks noChangeArrowheads="1"/>
            </p:cNvSpPr>
            <p:nvPr/>
          </p:nvSpPr>
          <p:spPr bwMode="auto">
            <a:xfrm>
              <a:off x="4502"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90" name="Oval 162"/>
            <p:cNvSpPr>
              <a:spLocks noChangeArrowheads="1"/>
            </p:cNvSpPr>
            <p:nvPr/>
          </p:nvSpPr>
          <p:spPr bwMode="auto">
            <a:xfrm>
              <a:off x="4502"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91" name="Oval 163"/>
            <p:cNvSpPr>
              <a:spLocks noChangeArrowheads="1"/>
            </p:cNvSpPr>
            <p:nvPr/>
          </p:nvSpPr>
          <p:spPr bwMode="auto">
            <a:xfrm>
              <a:off x="4502" y="1800"/>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92" name="Oval 164"/>
            <p:cNvSpPr>
              <a:spLocks noChangeArrowheads="1"/>
            </p:cNvSpPr>
            <p:nvPr/>
          </p:nvSpPr>
          <p:spPr bwMode="auto">
            <a:xfrm>
              <a:off x="4502" y="1636"/>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93" name="Oval 165"/>
            <p:cNvSpPr>
              <a:spLocks noChangeArrowheads="1"/>
            </p:cNvSpPr>
            <p:nvPr/>
          </p:nvSpPr>
          <p:spPr bwMode="auto">
            <a:xfrm>
              <a:off x="4502"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94" name="Oval 166"/>
            <p:cNvSpPr>
              <a:spLocks noChangeArrowheads="1"/>
            </p:cNvSpPr>
            <p:nvPr/>
          </p:nvSpPr>
          <p:spPr bwMode="auto">
            <a:xfrm>
              <a:off x="4502"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3495" name="Oval 167"/>
            <p:cNvSpPr>
              <a:spLocks noChangeArrowheads="1"/>
            </p:cNvSpPr>
            <p:nvPr/>
          </p:nvSpPr>
          <p:spPr bwMode="auto">
            <a:xfrm>
              <a:off x="4670"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96" name="Oval 168"/>
            <p:cNvSpPr>
              <a:spLocks noChangeArrowheads="1"/>
            </p:cNvSpPr>
            <p:nvPr/>
          </p:nvSpPr>
          <p:spPr bwMode="auto">
            <a:xfrm>
              <a:off x="4670"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97" name="Oval 169"/>
            <p:cNvSpPr>
              <a:spLocks noChangeArrowheads="1"/>
            </p:cNvSpPr>
            <p:nvPr/>
          </p:nvSpPr>
          <p:spPr bwMode="auto">
            <a:xfrm>
              <a:off x="4670"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98" name="Oval 170"/>
            <p:cNvSpPr>
              <a:spLocks noChangeArrowheads="1"/>
            </p:cNvSpPr>
            <p:nvPr/>
          </p:nvSpPr>
          <p:spPr bwMode="auto">
            <a:xfrm>
              <a:off x="4670" y="1800"/>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499" name="Oval 171"/>
            <p:cNvSpPr>
              <a:spLocks noChangeArrowheads="1"/>
            </p:cNvSpPr>
            <p:nvPr/>
          </p:nvSpPr>
          <p:spPr bwMode="auto">
            <a:xfrm>
              <a:off x="4670" y="1636"/>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500" name="Oval 172"/>
            <p:cNvSpPr>
              <a:spLocks noChangeArrowheads="1"/>
            </p:cNvSpPr>
            <p:nvPr/>
          </p:nvSpPr>
          <p:spPr bwMode="auto">
            <a:xfrm>
              <a:off x="4670" y="147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3501" name="Oval 173"/>
            <p:cNvSpPr>
              <a:spLocks noChangeArrowheads="1"/>
            </p:cNvSpPr>
            <p:nvPr/>
          </p:nvSpPr>
          <p:spPr bwMode="auto">
            <a:xfrm>
              <a:off x="4670"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grpSp>
      <p:sp>
        <p:nvSpPr>
          <p:cNvPr id="483502" name="Rectangle 174"/>
          <p:cNvSpPr>
            <a:spLocks noChangeArrowheads="1"/>
          </p:cNvSpPr>
          <p:nvPr/>
        </p:nvSpPr>
        <p:spPr bwMode="auto">
          <a:xfrm>
            <a:off x="1223963" y="2125663"/>
            <a:ext cx="6372225" cy="1674812"/>
          </a:xfrm>
          <a:prstGeom prst="rect">
            <a:avLst/>
          </a:prstGeom>
          <a:noFill/>
          <a:ln w="28575" algn="ctr">
            <a:solidFill>
              <a:schemeClr val="tx1"/>
            </a:solidFill>
            <a:miter lim="800000"/>
            <a:headEnd/>
            <a:tailEnd/>
          </a:ln>
          <a:effectLst/>
        </p:spPr>
        <p:txBody>
          <a:bodyPr anchor="ctr">
            <a:spAutoFit/>
          </a:bodyPr>
          <a:lstStyle/>
          <a:p>
            <a:endParaRPr lang="de-DE"/>
          </a:p>
        </p:txBody>
      </p:sp>
      <p:grpSp>
        <p:nvGrpSpPr>
          <p:cNvPr id="3" name="Group 175"/>
          <p:cNvGrpSpPr>
            <a:grpSpLocks/>
          </p:cNvGrpSpPr>
          <p:nvPr/>
        </p:nvGrpSpPr>
        <p:grpSpPr bwMode="auto">
          <a:xfrm>
            <a:off x="1263650" y="3927475"/>
            <a:ext cx="5264150" cy="687388"/>
            <a:chOff x="796" y="2474"/>
            <a:chExt cx="3316" cy="433"/>
          </a:xfrm>
        </p:grpSpPr>
        <p:sp>
          <p:nvSpPr>
            <p:cNvPr id="483504" name="Rectangle 176"/>
            <p:cNvSpPr>
              <a:spLocks noChangeArrowheads="1"/>
            </p:cNvSpPr>
            <p:nvPr/>
          </p:nvSpPr>
          <p:spPr bwMode="auto">
            <a:xfrm>
              <a:off x="796" y="2517"/>
              <a:ext cx="1887" cy="390"/>
            </a:xfrm>
            <a:prstGeom prst="rect">
              <a:avLst/>
            </a:prstGeom>
            <a:gradFill rotWithShape="1">
              <a:gsLst>
                <a:gs pos="0">
                  <a:srgbClr val="DDDDDD"/>
                </a:gs>
                <a:gs pos="100000">
                  <a:schemeClr val="tx1"/>
                </a:gs>
              </a:gsLst>
              <a:lin ang="5400000" scaled="1"/>
            </a:gradFill>
            <a:ln w="28575" algn="ctr">
              <a:solidFill>
                <a:schemeClr val="tx1"/>
              </a:solidFill>
              <a:miter lim="800000"/>
              <a:headEnd/>
              <a:tailEnd/>
            </a:ln>
            <a:effectLst/>
          </p:spPr>
          <p:txBody>
            <a:bodyPr anchor="ctr">
              <a:spAutoFit/>
            </a:bodyPr>
            <a:lstStyle/>
            <a:p>
              <a:endParaRPr lang="de-DE"/>
            </a:p>
          </p:txBody>
        </p:sp>
        <p:sp>
          <p:nvSpPr>
            <p:cNvPr id="483505" name="Text Box 177"/>
            <p:cNvSpPr txBox="1">
              <a:spLocks noChangeArrowheads="1"/>
            </p:cNvSpPr>
            <p:nvPr/>
          </p:nvSpPr>
          <p:spPr bwMode="auto">
            <a:xfrm>
              <a:off x="2715" y="2474"/>
              <a:ext cx="1397" cy="250"/>
            </a:xfrm>
            <a:prstGeom prst="rect">
              <a:avLst/>
            </a:prstGeom>
            <a:noFill/>
            <a:ln w="28575" algn="ctr">
              <a:noFill/>
              <a:miter lim="800000"/>
              <a:headEnd/>
              <a:tailEnd/>
            </a:ln>
            <a:effectLst/>
          </p:spPr>
          <p:txBody>
            <a:bodyPr wrap="none">
              <a:spAutoFit/>
            </a:bodyPr>
            <a:lstStyle/>
            <a:p>
              <a:pPr marL="342900" indent="-342900"/>
              <a:r>
                <a:rPr lang="de-DE" sz="2000" b="1" i="1"/>
                <a:t>Ideales Antialiasing</a:t>
              </a:r>
            </a:p>
          </p:txBody>
        </p:sp>
      </p:grpSp>
      <p:grpSp>
        <p:nvGrpSpPr>
          <p:cNvPr id="4" name="Group 178"/>
          <p:cNvGrpSpPr>
            <a:grpSpLocks/>
          </p:cNvGrpSpPr>
          <p:nvPr/>
        </p:nvGrpSpPr>
        <p:grpSpPr bwMode="auto">
          <a:xfrm>
            <a:off x="1101725" y="4630738"/>
            <a:ext cx="6018213" cy="928687"/>
            <a:chOff x="694" y="2917"/>
            <a:chExt cx="3791" cy="585"/>
          </a:xfrm>
        </p:grpSpPr>
        <p:grpSp>
          <p:nvGrpSpPr>
            <p:cNvPr id="5" name="Group 179"/>
            <p:cNvGrpSpPr>
              <a:grpSpLocks/>
            </p:cNvGrpSpPr>
            <p:nvPr/>
          </p:nvGrpSpPr>
          <p:grpSpPr bwMode="auto">
            <a:xfrm>
              <a:off x="694" y="2917"/>
              <a:ext cx="2077" cy="585"/>
              <a:chOff x="694" y="2971"/>
              <a:chExt cx="2077" cy="585"/>
            </a:xfrm>
          </p:grpSpPr>
          <p:pic>
            <p:nvPicPr>
              <p:cNvPr id="483508" name="Picture 180" descr="AA"/>
              <p:cNvPicPr>
                <a:picLocks noChangeAspect="1" noChangeArrowheads="1"/>
              </p:cNvPicPr>
              <p:nvPr/>
            </p:nvPicPr>
            <p:blipFill>
              <a:blip r:embed="rId2"/>
              <a:srcRect t="49196" r="49855" b="29437"/>
              <a:stretch>
                <a:fillRect/>
              </a:stretch>
            </p:blipFill>
            <p:spPr bwMode="auto">
              <a:xfrm rot="10800000">
                <a:off x="694" y="2971"/>
                <a:ext cx="2077" cy="585"/>
              </a:xfrm>
              <a:prstGeom prst="rect">
                <a:avLst/>
              </a:prstGeom>
              <a:noFill/>
            </p:spPr>
          </p:pic>
          <p:sp>
            <p:nvSpPr>
              <p:cNvPr id="483509" name="Rectangle 181"/>
              <p:cNvSpPr>
                <a:spLocks noChangeArrowheads="1"/>
              </p:cNvSpPr>
              <p:nvPr/>
            </p:nvSpPr>
            <p:spPr bwMode="auto">
              <a:xfrm>
                <a:off x="796" y="3058"/>
                <a:ext cx="1887" cy="390"/>
              </a:xfrm>
              <a:prstGeom prst="rect">
                <a:avLst/>
              </a:prstGeom>
              <a:noFill/>
              <a:ln w="28575" algn="ctr">
                <a:solidFill>
                  <a:schemeClr val="tx1"/>
                </a:solidFill>
                <a:miter lim="800000"/>
                <a:headEnd/>
                <a:tailEnd/>
              </a:ln>
              <a:effectLst/>
            </p:spPr>
            <p:txBody>
              <a:bodyPr anchor="ctr">
                <a:spAutoFit/>
              </a:bodyPr>
              <a:lstStyle/>
              <a:p>
                <a:endParaRPr lang="de-DE"/>
              </a:p>
            </p:txBody>
          </p:sp>
        </p:grpSp>
        <p:sp>
          <p:nvSpPr>
            <p:cNvPr id="483510" name="Text Box 182"/>
            <p:cNvSpPr txBox="1">
              <a:spLocks noChangeArrowheads="1"/>
            </p:cNvSpPr>
            <p:nvPr/>
          </p:nvSpPr>
          <p:spPr bwMode="auto">
            <a:xfrm>
              <a:off x="2715" y="2953"/>
              <a:ext cx="1770" cy="250"/>
            </a:xfrm>
            <a:prstGeom prst="rect">
              <a:avLst/>
            </a:prstGeom>
            <a:noFill/>
            <a:ln w="28575" algn="ctr">
              <a:noFill/>
              <a:miter lim="800000"/>
              <a:headEnd/>
              <a:tailEnd/>
            </a:ln>
            <a:effectLst/>
          </p:spPr>
          <p:txBody>
            <a:bodyPr wrap="none">
              <a:spAutoFit/>
            </a:bodyPr>
            <a:lstStyle/>
            <a:p>
              <a:pPr marL="342900" indent="-342900"/>
              <a:r>
                <a:rPr lang="de-DE" sz="2000" b="1" i="1"/>
                <a:t>Point-Sampling (Aliasing)</a:t>
              </a:r>
            </a:p>
          </p:txBody>
        </p:sp>
      </p:grpSp>
      <p:grpSp>
        <p:nvGrpSpPr>
          <p:cNvPr id="6" name="Group 183"/>
          <p:cNvGrpSpPr>
            <a:grpSpLocks/>
          </p:cNvGrpSpPr>
          <p:nvPr/>
        </p:nvGrpSpPr>
        <p:grpSpPr bwMode="auto">
          <a:xfrm>
            <a:off x="1101725" y="5181600"/>
            <a:ext cx="5376863" cy="1152525"/>
            <a:chOff x="694" y="3264"/>
            <a:chExt cx="3387" cy="726"/>
          </a:xfrm>
        </p:grpSpPr>
        <p:grpSp>
          <p:nvGrpSpPr>
            <p:cNvPr id="7" name="Group 184"/>
            <p:cNvGrpSpPr>
              <a:grpSpLocks/>
            </p:cNvGrpSpPr>
            <p:nvPr/>
          </p:nvGrpSpPr>
          <p:grpSpPr bwMode="auto">
            <a:xfrm>
              <a:off x="694" y="3264"/>
              <a:ext cx="2077" cy="726"/>
              <a:chOff x="694" y="3264"/>
              <a:chExt cx="2077" cy="726"/>
            </a:xfrm>
          </p:grpSpPr>
          <p:pic>
            <p:nvPicPr>
              <p:cNvPr id="483513" name="Picture 185" descr="AA"/>
              <p:cNvPicPr>
                <a:picLocks noChangeAspect="1" noChangeArrowheads="1"/>
              </p:cNvPicPr>
              <p:nvPr/>
            </p:nvPicPr>
            <p:blipFill>
              <a:blip r:embed="rId2"/>
              <a:srcRect t="73483" r="49855"/>
              <a:stretch>
                <a:fillRect/>
              </a:stretch>
            </p:blipFill>
            <p:spPr bwMode="auto">
              <a:xfrm rot="10800000">
                <a:off x="694" y="3264"/>
                <a:ext cx="2077" cy="726"/>
              </a:xfrm>
              <a:prstGeom prst="rect">
                <a:avLst/>
              </a:prstGeom>
              <a:noFill/>
            </p:spPr>
          </p:pic>
          <p:sp>
            <p:nvSpPr>
              <p:cNvPr id="483514" name="Rectangle 186"/>
              <p:cNvSpPr>
                <a:spLocks noChangeArrowheads="1"/>
              </p:cNvSpPr>
              <p:nvPr/>
            </p:nvSpPr>
            <p:spPr bwMode="auto">
              <a:xfrm>
                <a:off x="796" y="3483"/>
                <a:ext cx="1887" cy="390"/>
              </a:xfrm>
              <a:prstGeom prst="rect">
                <a:avLst/>
              </a:prstGeom>
              <a:noFill/>
              <a:ln w="28575" algn="ctr">
                <a:solidFill>
                  <a:schemeClr val="tx1"/>
                </a:solidFill>
                <a:miter lim="800000"/>
                <a:headEnd/>
                <a:tailEnd/>
              </a:ln>
              <a:effectLst/>
            </p:spPr>
            <p:txBody>
              <a:bodyPr anchor="ctr">
                <a:spAutoFit/>
              </a:bodyPr>
              <a:lstStyle/>
              <a:p>
                <a:endParaRPr lang="de-DE"/>
              </a:p>
            </p:txBody>
          </p:sp>
        </p:grpSp>
        <p:sp>
          <p:nvSpPr>
            <p:cNvPr id="483515" name="Text Box 187"/>
            <p:cNvSpPr txBox="1">
              <a:spLocks noChangeArrowheads="1"/>
            </p:cNvSpPr>
            <p:nvPr/>
          </p:nvSpPr>
          <p:spPr bwMode="auto">
            <a:xfrm>
              <a:off x="2715" y="3413"/>
              <a:ext cx="1366" cy="442"/>
            </a:xfrm>
            <a:prstGeom prst="rect">
              <a:avLst/>
            </a:prstGeom>
            <a:noFill/>
            <a:ln w="28575" algn="ctr">
              <a:noFill/>
              <a:miter lim="800000"/>
              <a:headEnd/>
              <a:tailEnd/>
            </a:ln>
            <a:effectLst/>
          </p:spPr>
          <p:txBody>
            <a:bodyPr wrap="none">
              <a:spAutoFit/>
            </a:bodyPr>
            <a:lstStyle/>
            <a:p>
              <a:pPr marL="342900" indent="-342900"/>
              <a:r>
                <a:rPr lang="de-DE" sz="2000" b="1" i="1"/>
                <a:t>uniformes 16-fach </a:t>
              </a:r>
              <a:br>
                <a:rPr lang="de-DE" sz="2000" b="1" i="1"/>
              </a:br>
              <a:r>
                <a:rPr lang="de-DE" sz="2000" b="1" i="1"/>
                <a:t>Multi-Sampling</a:t>
              </a:r>
            </a:p>
          </p:txBody>
        </p:sp>
      </p:grpSp>
      <p:sp>
        <p:nvSpPr>
          <p:cNvPr id="483516" name="Text Box 188"/>
          <p:cNvSpPr txBox="1">
            <a:spLocks noChangeArrowheads="1"/>
          </p:cNvSpPr>
          <p:nvPr/>
        </p:nvSpPr>
        <p:spPr bwMode="auto">
          <a:xfrm>
            <a:off x="6040438" y="1749425"/>
            <a:ext cx="1554162" cy="396875"/>
          </a:xfrm>
          <a:prstGeom prst="rect">
            <a:avLst/>
          </a:prstGeom>
          <a:noFill/>
          <a:ln w="28575" algn="ctr">
            <a:noFill/>
            <a:miter lim="800000"/>
            <a:headEnd/>
            <a:tailEnd/>
          </a:ln>
          <a:effectLst/>
        </p:spPr>
        <p:txBody>
          <a:bodyPr wrap="none">
            <a:spAutoFit/>
          </a:bodyPr>
          <a:lstStyle/>
          <a:p>
            <a:pPr marL="342900" indent="-342900"/>
            <a:r>
              <a:rPr lang="de-DE" sz="2000" b="1" i="1"/>
              <a:t>Beispieltextur</a:t>
            </a:r>
          </a:p>
        </p:txBody>
      </p:sp>
      <p:sp>
        <p:nvSpPr>
          <p:cNvPr id="483518" name="Rectangle 190"/>
          <p:cNvSpPr>
            <a:spLocks noChangeArrowheads="1"/>
          </p:cNvSpPr>
          <p:nvPr/>
        </p:nvSpPr>
        <p:spPr bwMode="auto">
          <a:xfrm>
            <a:off x="1258888" y="4514850"/>
            <a:ext cx="1927225" cy="1701800"/>
          </a:xfrm>
          <a:prstGeom prst="rect">
            <a:avLst/>
          </a:prstGeom>
          <a:gradFill rotWithShape="1">
            <a:gsLst>
              <a:gs pos="0">
                <a:srgbClr val="FF9900"/>
              </a:gs>
              <a:gs pos="100000">
                <a:srgbClr val="FF9900">
                  <a:gamma/>
                  <a:shade val="46275"/>
                  <a:invGamma/>
                </a:srgbClr>
              </a:gs>
            </a:gsLst>
            <a:lin ang="2700000" scaled="1"/>
          </a:gradFill>
          <a:ln w="28575" algn="ctr">
            <a:solidFill>
              <a:schemeClr val="tx1"/>
            </a:solidFill>
            <a:miter lim="800000"/>
            <a:headEnd/>
            <a:tailEnd/>
          </a:ln>
          <a:effectLst/>
        </p:spPr>
        <p:txBody>
          <a:bodyPr anchor="ctr">
            <a:spAutoFit/>
          </a:bodyPr>
          <a:lstStyle/>
          <a:p>
            <a:endParaRPr lang="de-DE"/>
          </a:p>
        </p:txBody>
      </p:sp>
      <p:sp>
        <p:nvSpPr>
          <p:cNvPr id="483519" name="Rectangle 191"/>
          <p:cNvSpPr>
            <a:spLocks noChangeArrowheads="1"/>
          </p:cNvSpPr>
          <p:nvPr/>
        </p:nvSpPr>
        <p:spPr bwMode="auto">
          <a:xfrm>
            <a:off x="1673225" y="4894263"/>
            <a:ext cx="1111250" cy="1055687"/>
          </a:xfrm>
          <a:prstGeom prst="rect">
            <a:avLst/>
          </a:prstGeom>
          <a:solidFill>
            <a:srgbClr val="CC0000"/>
          </a:solidFill>
          <a:ln w="28575" algn="ctr">
            <a:solidFill>
              <a:srgbClr val="800000"/>
            </a:solidFill>
            <a:miter lim="800000"/>
            <a:headEnd/>
            <a:tailEnd/>
          </a:ln>
          <a:effectLst/>
        </p:spPr>
        <p:txBody>
          <a:bodyPr wrap="none" anchor="ctr">
            <a:spAutoFit/>
          </a:bodyPr>
          <a:lstStyle/>
          <a:p>
            <a:endParaRPr lang="de-DE"/>
          </a:p>
        </p:txBody>
      </p:sp>
      <p:sp>
        <p:nvSpPr>
          <p:cNvPr id="483520" name="Oval 192"/>
          <p:cNvSpPr>
            <a:spLocks noChangeArrowheads="1"/>
          </p:cNvSpPr>
          <p:nvPr/>
        </p:nvSpPr>
        <p:spPr bwMode="auto">
          <a:xfrm>
            <a:off x="2147888" y="5360988"/>
            <a:ext cx="153987" cy="153987"/>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grpSp>
        <p:nvGrpSpPr>
          <p:cNvPr id="8" name="Group 193"/>
          <p:cNvGrpSpPr>
            <a:grpSpLocks/>
          </p:cNvGrpSpPr>
          <p:nvPr/>
        </p:nvGrpSpPr>
        <p:grpSpPr bwMode="auto">
          <a:xfrm>
            <a:off x="1752600" y="4967288"/>
            <a:ext cx="717550" cy="800100"/>
            <a:chOff x="1104" y="3129"/>
            <a:chExt cx="452" cy="504"/>
          </a:xfrm>
        </p:grpSpPr>
        <p:sp>
          <p:nvSpPr>
            <p:cNvPr id="483522" name="Oval 194"/>
            <p:cNvSpPr>
              <a:spLocks noChangeArrowheads="1"/>
            </p:cNvSpPr>
            <p:nvPr/>
          </p:nvSpPr>
          <p:spPr bwMode="auto">
            <a:xfrm>
              <a:off x="1104" y="3129"/>
              <a:ext cx="115" cy="115"/>
            </a:xfrm>
            <a:prstGeom prst="ellipse">
              <a:avLst/>
            </a:prstGeom>
            <a:solidFill>
              <a:srgbClr val="FF9900"/>
            </a:solidFill>
            <a:ln w="28575" algn="ctr">
              <a:solidFill>
                <a:schemeClr val="tx1"/>
              </a:solidFill>
              <a:round/>
              <a:headEnd/>
              <a:tailEnd/>
            </a:ln>
            <a:effectLst/>
          </p:spPr>
          <p:txBody>
            <a:bodyPr wrap="none" anchor="ctr">
              <a:spAutoFit/>
            </a:bodyPr>
            <a:lstStyle/>
            <a:p>
              <a:endParaRPr lang="de-DE"/>
            </a:p>
          </p:txBody>
        </p:sp>
        <p:sp>
          <p:nvSpPr>
            <p:cNvPr id="483523" name="Oval 195"/>
            <p:cNvSpPr>
              <a:spLocks noChangeArrowheads="1"/>
            </p:cNvSpPr>
            <p:nvPr/>
          </p:nvSpPr>
          <p:spPr bwMode="auto">
            <a:xfrm>
              <a:off x="1263" y="3518"/>
              <a:ext cx="115" cy="115"/>
            </a:xfrm>
            <a:prstGeom prst="ellipse">
              <a:avLst/>
            </a:prstGeom>
            <a:solidFill>
              <a:srgbClr val="FF9900"/>
            </a:solidFill>
            <a:ln w="28575" algn="ctr">
              <a:solidFill>
                <a:schemeClr val="tx1"/>
              </a:solidFill>
              <a:round/>
              <a:headEnd/>
              <a:tailEnd/>
            </a:ln>
            <a:effectLst/>
          </p:spPr>
          <p:txBody>
            <a:bodyPr wrap="none" anchor="ctr">
              <a:spAutoFit/>
            </a:bodyPr>
            <a:lstStyle/>
            <a:p>
              <a:endParaRPr lang="de-DE"/>
            </a:p>
          </p:txBody>
        </p:sp>
        <p:sp>
          <p:nvSpPr>
            <p:cNvPr id="483524" name="Oval 196"/>
            <p:cNvSpPr>
              <a:spLocks noChangeArrowheads="1"/>
            </p:cNvSpPr>
            <p:nvPr/>
          </p:nvSpPr>
          <p:spPr bwMode="auto">
            <a:xfrm>
              <a:off x="1405" y="3200"/>
              <a:ext cx="115" cy="115"/>
            </a:xfrm>
            <a:prstGeom prst="ellipse">
              <a:avLst/>
            </a:prstGeom>
            <a:solidFill>
              <a:srgbClr val="FF9900"/>
            </a:solidFill>
            <a:ln w="28575" algn="ctr">
              <a:solidFill>
                <a:schemeClr val="tx1"/>
              </a:solidFill>
              <a:round/>
              <a:headEnd/>
              <a:tailEnd/>
            </a:ln>
            <a:effectLst/>
          </p:spPr>
          <p:txBody>
            <a:bodyPr wrap="none" anchor="ctr">
              <a:spAutoFit/>
            </a:bodyPr>
            <a:lstStyle/>
            <a:p>
              <a:endParaRPr lang="de-DE"/>
            </a:p>
          </p:txBody>
        </p:sp>
        <p:sp>
          <p:nvSpPr>
            <p:cNvPr id="483525" name="Oval 197"/>
            <p:cNvSpPr>
              <a:spLocks noChangeArrowheads="1"/>
            </p:cNvSpPr>
            <p:nvPr/>
          </p:nvSpPr>
          <p:spPr bwMode="auto">
            <a:xfrm>
              <a:off x="1441" y="3491"/>
              <a:ext cx="115" cy="115"/>
            </a:xfrm>
            <a:prstGeom prst="ellipse">
              <a:avLst/>
            </a:prstGeom>
            <a:solidFill>
              <a:srgbClr val="FF9900"/>
            </a:solidFill>
            <a:ln w="28575" algn="ctr">
              <a:solidFill>
                <a:schemeClr val="tx1"/>
              </a:solidFill>
              <a:round/>
              <a:headEnd/>
              <a:tailEnd/>
            </a:ln>
            <a:effectLst/>
          </p:spPr>
          <p:txBody>
            <a:bodyPr wrap="none" anchor="ctr">
              <a:spAutoFit/>
            </a:bodyPr>
            <a:lstStyle/>
            <a:p>
              <a:endParaRPr lang="de-DE"/>
            </a:p>
          </p:txBody>
        </p:sp>
      </p:grpSp>
      <p:sp>
        <p:nvSpPr>
          <p:cNvPr id="483526" name="Text Box 198"/>
          <p:cNvSpPr txBox="1">
            <a:spLocks noChangeArrowheads="1"/>
          </p:cNvSpPr>
          <p:nvPr/>
        </p:nvSpPr>
        <p:spPr bwMode="auto">
          <a:xfrm>
            <a:off x="2381250" y="5183188"/>
            <a:ext cx="849313" cy="396875"/>
          </a:xfrm>
          <a:prstGeom prst="rect">
            <a:avLst/>
          </a:prstGeom>
          <a:noFill/>
          <a:ln w="28575" algn="ctr">
            <a:noFill/>
            <a:miter lim="800000"/>
            <a:headEnd/>
            <a:tailEnd/>
          </a:ln>
          <a:effectLst/>
        </p:spPr>
        <p:txBody>
          <a:bodyPr wrap="none">
            <a:spAutoFit/>
          </a:bodyPr>
          <a:lstStyle/>
          <a:p>
            <a:pPr marL="342900" indent="-342900"/>
            <a:r>
              <a:rPr lang="de-DE" sz="2000">
                <a:solidFill>
                  <a:schemeClr val="bg1"/>
                </a:solidFill>
              </a:rPr>
              <a:t>(s2,t2)</a:t>
            </a:r>
          </a:p>
        </p:txBody>
      </p:sp>
      <p:sp>
        <p:nvSpPr>
          <p:cNvPr id="483527" name="Text Box 199"/>
          <p:cNvSpPr txBox="1">
            <a:spLocks noChangeArrowheads="1"/>
          </p:cNvSpPr>
          <p:nvPr/>
        </p:nvSpPr>
        <p:spPr bwMode="auto">
          <a:xfrm>
            <a:off x="3502025" y="4627563"/>
            <a:ext cx="4338638" cy="1187450"/>
          </a:xfrm>
          <a:prstGeom prst="rect">
            <a:avLst/>
          </a:prstGeom>
          <a:noFill/>
          <a:ln w="28575" algn="ctr">
            <a:noFill/>
            <a:miter lim="800000"/>
            <a:headEnd/>
            <a:tailEnd/>
          </a:ln>
          <a:effectLst/>
        </p:spPr>
        <p:txBody>
          <a:bodyPr wrap="none">
            <a:spAutoFit/>
          </a:bodyPr>
          <a:lstStyle/>
          <a:p>
            <a:pPr marL="342900" indent="-342900"/>
            <a:r>
              <a:rPr lang="de-DE" sz="2400"/>
              <a:t>z.B. 4 Samples werden innerhalb</a:t>
            </a:r>
            <a:br>
              <a:rPr lang="de-DE" sz="2400"/>
            </a:br>
            <a:r>
              <a:rPr lang="de-DE" sz="2400"/>
              <a:t>der Fläche des Texels zufällig</a:t>
            </a:r>
            <a:br>
              <a:rPr lang="de-DE" sz="2400"/>
            </a:br>
            <a:r>
              <a:rPr lang="de-DE" sz="2400"/>
              <a:t>verteilt und gemittelt.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483517"/>
                                        </p:tgtEl>
                                        <p:attrNameLst>
                                          <p:attrName>style.visibility</p:attrName>
                                        </p:attrNameLst>
                                      </p:cBhvr>
                                      <p:to>
                                        <p:strVal val="visible"/>
                                      </p:to>
                                    </p:set>
                                    <p:animEffect transition="in" filter="fade">
                                      <p:cBhvr>
                                        <p:cTn id="37" dur="500"/>
                                        <p:tgtEl>
                                          <p:spTgt spid="483517"/>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483518"/>
                                        </p:tgtEl>
                                        <p:attrNameLst>
                                          <p:attrName>style.visibility</p:attrName>
                                        </p:attrNameLst>
                                      </p:cBhvr>
                                      <p:to>
                                        <p:strVal val="visible"/>
                                      </p:to>
                                    </p:set>
                                    <p:animEffect transition="in" filter="fade">
                                      <p:cBhvr>
                                        <p:cTn id="41" dur="500"/>
                                        <p:tgtEl>
                                          <p:spTgt spid="4835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83520"/>
                                        </p:tgtEl>
                                        <p:attrNameLst>
                                          <p:attrName>style.visibility</p:attrName>
                                        </p:attrNameLst>
                                      </p:cBhvr>
                                      <p:to>
                                        <p:strVal val="visible"/>
                                      </p:to>
                                    </p:set>
                                    <p:animEffect transition="in" filter="fade">
                                      <p:cBhvr>
                                        <p:cTn id="46" dur="500"/>
                                        <p:tgtEl>
                                          <p:spTgt spid="48352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83526"/>
                                        </p:tgtEl>
                                        <p:attrNameLst>
                                          <p:attrName>style.visibility</p:attrName>
                                        </p:attrNameLst>
                                      </p:cBhvr>
                                      <p:to>
                                        <p:strVal val="visible"/>
                                      </p:to>
                                    </p:set>
                                    <p:animEffect transition="in" filter="fade">
                                      <p:cBhvr>
                                        <p:cTn id="49" dur="500"/>
                                        <p:tgtEl>
                                          <p:spTgt spid="483526"/>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483519"/>
                                        </p:tgtEl>
                                        <p:attrNameLst>
                                          <p:attrName>style.visibility</p:attrName>
                                        </p:attrNameLst>
                                      </p:cBhvr>
                                      <p:to>
                                        <p:strVal val="visible"/>
                                      </p:to>
                                    </p:set>
                                    <p:animEffect transition="in" filter="fade">
                                      <p:cBhvr>
                                        <p:cTn id="53" dur="500"/>
                                        <p:tgtEl>
                                          <p:spTgt spid="48351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83527"/>
                                        </p:tgtEl>
                                        <p:attrNameLst>
                                          <p:attrName>style.visibility</p:attrName>
                                        </p:attrNameLst>
                                      </p:cBhvr>
                                      <p:to>
                                        <p:strVal val="visible"/>
                                      </p:to>
                                    </p:set>
                                    <p:animEffect transition="in" filter="fade">
                                      <p:cBhvr>
                                        <p:cTn id="61" dur="500"/>
                                        <p:tgtEl>
                                          <p:spTgt spid="483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517" grpId="0"/>
      <p:bldP spid="483518" grpId="0" animBg="1"/>
      <p:bldP spid="483519" grpId="0" animBg="1"/>
      <p:bldP spid="483520" grpId="0" animBg="1"/>
      <p:bldP spid="483526" grpId="0"/>
      <p:bldP spid="483527"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Freeform 2"/>
          <p:cNvSpPr>
            <a:spLocks/>
          </p:cNvSpPr>
          <p:nvPr/>
        </p:nvSpPr>
        <p:spPr bwMode="auto">
          <a:xfrm>
            <a:off x="1246188" y="2257425"/>
            <a:ext cx="6324600" cy="1530350"/>
          </a:xfrm>
          <a:custGeom>
            <a:avLst/>
            <a:gdLst/>
            <a:ahLst/>
            <a:cxnLst>
              <a:cxn ang="0">
                <a:pos x="0" y="964"/>
              </a:cxn>
              <a:cxn ang="0">
                <a:pos x="90" y="0"/>
              </a:cxn>
              <a:cxn ang="0">
                <a:pos x="181" y="964"/>
              </a:cxn>
              <a:cxn ang="0">
                <a:pos x="271" y="0"/>
              </a:cxn>
              <a:cxn ang="0">
                <a:pos x="362" y="964"/>
              </a:cxn>
              <a:cxn ang="0">
                <a:pos x="452" y="0"/>
              </a:cxn>
              <a:cxn ang="0">
                <a:pos x="543" y="964"/>
              </a:cxn>
              <a:cxn ang="0">
                <a:pos x="633" y="0"/>
              </a:cxn>
              <a:cxn ang="0">
                <a:pos x="724" y="964"/>
              </a:cxn>
              <a:cxn ang="0">
                <a:pos x="814" y="0"/>
              </a:cxn>
              <a:cxn ang="0">
                <a:pos x="905" y="964"/>
              </a:cxn>
              <a:cxn ang="0">
                <a:pos x="995" y="0"/>
              </a:cxn>
              <a:cxn ang="0">
                <a:pos x="1086" y="964"/>
              </a:cxn>
              <a:cxn ang="0">
                <a:pos x="1176" y="0"/>
              </a:cxn>
              <a:cxn ang="0">
                <a:pos x="1267" y="964"/>
              </a:cxn>
              <a:cxn ang="0">
                <a:pos x="1357" y="0"/>
              </a:cxn>
              <a:cxn ang="0">
                <a:pos x="1448" y="964"/>
              </a:cxn>
              <a:cxn ang="0">
                <a:pos x="1538" y="0"/>
              </a:cxn>
              <a:cxn ang="0">
                <a:pos x="1630" y="964"/>
              </a:cxn>
              <a:cxn ang="0">
                <a:pos x="1721" y="0"/>
              </a:cxn>
              <a:cxn ang="0">
                <a:pos x="1811" y="964"/>
              </a:cxn>
              <a:cxn ang="0">
                <a:pos x="1902" y="0"/>
              </a:cxn>
              <a:cxn ang="0">
                <a:pos x="1992" y="964"/>
              </a:cxn>
              <a:cxn ang="0">
                <a:pos x="2082" y="0"/>
              </a:cxn>
              <a:cxn ang="0">
                <a:pos x="2173" y="964"/>
              </a:cxn>
              <a:cxn ang="0">
                <a:pos x="2263" y="0"/>
              </a:cxn>
              <a:cxn ang="0">
                <a:pos x="2354" y="964"/>
              </a:cxn>
              <a:cxn ang="0">
                <a:pos x="2444" y="0"/>
              </a:cxn>
              <a:cxn ang="0">
                <a:pos x="2535" y="964"/>
              </a:cxn>
              <a:cxn ang="0">
                <a:pos x="2625" y="0"/>
              </a:cxn>
              <a:cxn ang="0">
                <a:pos x="2716" y="964"/>
              </a:cxn>
              <a:cxn ang="0">
                <a:pos x="2806" y="0"/>
              </a:cxn>
              <a:cxn ang="0">
                <a:pos x="2897" y="964"/>
              </a:cxn>
              <a:cxn ang="0">
                <a:pos x="2987" y="0"/>
              </a:cxn>
              <a:cxn ang="0">
                <a:pos x="3078" y="964"/>
              </a:cxn>
              <a:cxn ang="0">
                <a:pos x="3168" y="0"/>
              </a:cxn>
              <a:cxn ang="0">
                <a:pos x="3259" y="964"/>
              </a:cxn>
              <a:cxn ang="0">
                <a:pos x="3349" y="0"/>
              </a:cxn>
              <a:cxn ang="0">
                <a:pos x="3440" y="964"/>
              </a:cxn>
              <a:cxn ang="0">
                <a:pos x="3530" y="0"/>
              </a:cxn>
              <a:cxn ang="0">
                <a:pos x="3621" y="964"/>
              </a:cxn>
              <a:cxn ang="0">
                <a:pos x="3711" y="0"/>
              </a:cxn>
              <a:cxn ang="0">
                <a:pos x="3802" y="964"/>
              </a:cxn>
              <a:cxn ang="0">
                <a:pos x="3894" y="0"/>
              </a:cxn>
              <a:cxn ang="0">
                <a:pos x="3984" y="964"/>
              </a:cxn>
              <a:cxn ang="0">
                <a:pos x="0" y="964"/>
              </a:cxn>
            </a:cxnLst>
            <a:rect l="0" t="0" r="r" b="b"/>
            <a:pathLst>
              <a:path w="3984" h="964">
                <a:moveTo>
                  <a:pt x="0" y="964"/>
                </a:moveTo>
                <a:lnTo>
                  <a:pt x="90" y="0"/>
                </a:lnTo>
                <a:lnTo>
                  <a:pt x="181" y="964"/>
                </a:lnTo>
                <a:lnTo>
                  <a:pt x="271" y="0"/>
                </a:lnTo>
                <a:lnTo>
                  <a:pt x="362" y="964"/>
                </a:lnTo>
                <a:lnTo>
                  <a:pt x="452" y="0"/>
                </a:lnTo>
                <a:lnTo>
                  <a:pt x="543" y="964"/>
                </a:lnTo>
                <a:lnTo>
                  <a:pt x="633" y="0"/>
                </a:lnTo>
                <a:lnTo>
                  <a:pt x="724" y="964"/>
                </a:lnTo>
                <a:lnTo>
                  <a:pt x="814" y="0"/>
                </a:lnTo>
                <a:lnTo>
                  <a:pt x="905" y="964"/>
                </a:lnTo>
                <a:lnTo>
                  <a:pt x="995" y="0"/>
                </a:lnTo>
                <a:lnTo>
                  <a:pt x="1086" y="964"/>
                </a:lnTo>
                <a:lnTo>
                  <a:pt x="1176" y="0"/>
                </a:lnTo>
                <a:lnTo>
                  <a:pt x="1267" y="964"/>
                </a:lnTo>
                <a:lnTo>
                  <a:pt x="1357" y="0"/>
                </a:lnTo>
                <a:lnTo>
                  <a:pt x="1448" y="964"/>
                </a:lnTo>
                <a:lnTo>
                  <a:pt x="1538" y="0"/>
                </a:lnTo>
                <a:lnTo>
                  <a:pt x="1630" y="964"/>
                </a:lnTo>
                <a:lnTo>
                  <a:pt x="1721" y="0"/>
                </a:lnTo>
                <a:lnTo>
                  <a:pt x="1811" y="964"/>
                </a:lnTo>
                <a:lnTo>
                  <a:pt x="1902" y="0"/>
                </a:lnTo>
                <a:lnTo>
                  <a:pt x="1992" y="964"/>
                </a:lnTo>
                <a:lnTo>
                  <a:pt x="2082" y="0"/>
                </a:lnTo>
                <a:lnTo>
                  <a:pt x="2173" y="964"/>
                </a:lnTo>
                <a:lnTo>
                  <a:pt x="2263" y="0"/>
                </a:lnTo>
                <a:lnTo>
                  <a:pt x="2354" y="964"/>
                </a:lnTo>
                <a:lnTo>
                  <a:pt x="2444" y="0"/>
                </a:lnTo>
                <a:lnTo>
                  <a:pt x="2535" y="964"/>
                </a:lnTo>
                <a:lnTo>
                  <a:pt x="2625" y="0"/>
                </a:lnTo>
                <a:lnTo>
                  <a:pt x="2716" y="964"/>
                </a:lnTo>
                <a:lnTo>
                  <a:pt x="2806" y="0"/>
                </a:lnTo>
                <a:lnTo>
                  <a:pt x="2897" y="964"/>
                </a:lnTo>
                <a:lnTo>
                  <a:pt x="2987" y="0"/>
                </a:lnTo>
                <a:lnTo>
                  <a:pt x="3078" y="964"/>
                </a:lnTo>
                <a:lnTo>
                  <a:pt x="3168" y="0"/>
                </a:lnTo>
                <a:lnTo>
                  <a:pt x="3259" y="964"/>
                </a:lnTo>
                <a:lnTo>
                  <a:pt x="3349" y="0"/>
                </a:lnTo>
                <a:lnTo>
                  <a:pt x="3440" y="964"/>
                </a:lnTo>
                <a:lnTo>
                  <a:pt x="3530" y="0"/>
                </a:lnTo>
                <a:lnTo>
                  <a:pt x="3621" y="964"/>
                </a:lnTo>
                <a:lnTo>
                  <a:pt x="3711" y="0"/>
                </a:lnTo>
                <a:lnTo>
                  <a:pt x="3802" y="964"/>
                </a:lnTo>
                <a:lnTo>
                  <a:pt x="3894" y="0"/>
                </a:lnTo>
                <a:lnTo>
                  <a:pt x="3984" y="964"/>
                </a:lnTo>
                <a:lnTo>
                  <a:pt x="0" y="964"/>
                </a:lnTo>
                <a:close/>
              </a:path>
            </a:pathLst>
          </a:custGeom>
          <a:solidFill>
            <a:schemeClr val="bg2"/>
          </a:solidFill>
          <a:ln w="28575" cap="flat" cmpd="sng">
            <a:noFill/>
            <a:prstDash val="solid"/>
            <a:round/>
            <a:headEnd/>
            <a:tailEnd/>
          </a:ln>
          <a:effectLst/>
        </p:spPr>
        <p:txBody>
          <a:bodyPr>
            <a:spAutoFit/>
          </a:bodyPr>
          <a:lstStyle/>
          <a:p>
            <a:endParaRPr lang="de-DE"/>
          </a:p>
        </p:txBody>
      </p:sp>
      <p:sp>
        <p:nvSpPr>
          <p:cNvPr id="484355" name="Rectangle 3"/>
          <p:cNvSpPr>
            <a:spLocks noGrp="1" noChangeArrowheads="1"/>
          </p:cNvSpPr>
          <p:nvPr>
            <p:ph type="title"/>
          </p:nvPr>
        </p:nvSpPr>
        <p:spPr/>
        <p:txBody>
          <a:bodyPr/>
          <a:lstStyle/>
          <a:p>
            <a:r>
              <a:rPr lang="de-DE"/>
              <a:t>Antialiasing</a:t>
            </a:r>
          </a:p>
        </p:txBody>
      </p:sp>
      <p:sp>
        <p:nvSpPr>
          <p:cNvPr id="484356" name="Rectangle 4"/>
          <p:cNvSpPr>
            <a:spLocks noGrp="1" noChangeArrowheads="1"/>
          </p:cNvSpPr>
          <p:nvPr>
            <p:ph type="body" idx="1"/>
          </p:nvPr>
        </p:nvSpPr>
        <p:spPr>
          <a:xfrm>
            <a:off x="581025" y="1176338"/>
            <a:ext cx="7981950" cy="822325"/>
          </a:xfrm>
          <a:noFill/>
          <a:ln/>
        </p:spPr>
        <p:txBody>
          <a:bodyPr/>
          <a:lstStyle/>
          <a:p>
            <a:r>
              <a:rPr lang="de-DE" sz="2400"/>
              <a:t>Multisampling kann Aliasing reduzieren, aber nicht komplett eliminieren</a:t>
            </a:r>
            <a:br>
              <a:rPr lang="de-DE" sz="2400"/>
            </a:br>
            <a:endParaRPr lang="de-DE" sz="2400"/>
          </a:p>
        </p:txBody>
      </p:sp>
      <p:grpSp>
        <p:nvGrpSpPr>
          <p:cNvPr id="2" name="Group 5"/>
          <p:cNvGrpSpPr>
            <a:grpSpLocks/>
          </p:cNvGrpSpPr>
          <p:nvPr/>
        </p:nvGrpSpPr>
        <p:grpSpPr bwMode="auto">
          <a:xfrm>
            <a:off x="1352550" y="2190750"/>
            <a:ext cx="6156325" cy="1657350"/>
            <a:chOff x="852" y="1308"/>
            <a:chExt cx="3878" cy="1044"/>
          </a:xfrm>
        </p:grpSpPr>
        <p:sp>
          <p:nvSpPr>
            <p:cNvPr id="484358" name="Oval 6"/>
            <p:cNvSpPr>
              <a:spLocks noChangeArrowheads="1"/>
            </p:cNvSpPr>
            <p:nvPr/>
          </p:nvSpPr>
          <p:spPr bwMode="auto">
            <a:xfrm>
              <a:off x="852"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359" name="Oval 7"/>
            <p:cNvSpPr>
              <a:spLocks noChangeArrowheads="1"/>
            </p:cNvSpPr>
            <p:nvPr/>
          </p:nvSpPr>
          <p:spPr bwMode="auto">
            <a:xfrm>
              <a:off x="852"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360" name="Oval 8"/>
            <p:cNvSpPr>
              <a:spLocks noChangeArrowheads="1"/>
            </p:cNvSpPr>
            <p:nvPr/>
          </p:nvSpPr>
          <p:spPr bwMode="auto">
            <a:xfrm>
              <a:off x="852"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361" name="Oval 9"/>
            <p:cNvSpPr>
              <a:spLocks noChangeArrowheads="1"/>
            </p:cNvSpPr>
            <p:nvPr/>
          </p:nvSpPr>
          <p:spPr bwMode="auto">
            <a:xfrm>
              <a:off x="852" y="1800"/>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362" name="Oval 10"/>
            <p:cNvSpPr>
              <a:spLocks noChangeArrowheads="1"/>
            </p:cNvSpPr>
            <p:nvPr/>
          </p:nvSpPr>
          <p:spPr bwMode="auto">
            <a:xfrm>
              <a:off x="852" y="1636"/>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363" name="Oval 11"/>
            <p:cNvSpPr>
              <a:spLocks noChangeArrowheads="1"/>
            </p:cNvSpPr>
            <p:nvPr/>
          </p:nvSpPr>
          <p:spPr bwMode="auto">
            <a:xfrm>
              <a:off x="852" y="147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364" name="Oval 12"/>
            <p:cNvSpPr>
              <a:spLocks noChangeArrowheads="1"/>
            </p:cNvSpPr>
            <p:nvPr/>
          </p:nvSpPr>
          <p:spPr bwMode="auto">
            <a:xfrm>
              <a:off x="852" y="130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365" name="Oval 13"/>
            <p:cNvSpPr>
              <a:spLocks noChangeArrowheads="1"/>
            </p:cNvSpPr>
            <p:nvPr/>
          </p:nvSpPr>
          <p:spPr bwMode="auto">
            <a:xfrm>
              <a:off x="1016"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366" name="Oval 14"/>
            <p:cNvSpPr>
              <a:spLocks noChangeArrowheads="1"/>
            </p:cNvSpPr>
            <p:nvPr/>
          </p:nvSpPr>
          <p:spPr bwMode="auto">
            <a:xfrm>
              <a:off x="1016"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367" name="Oval 15"/>
            <p:cNvSpPr>
              <a:spLocks noChangeArrowheads="1"/>
            </p:cNvSpPr>
            <p:nvPr/>
          </p:nvSpPr>
          <p:spPr bwMode="auto">
            <a:xfrm>
              <a:off x="1016"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368" name="Oval 16"/>
            <p:cNvSpPr>
              <a:spLocks noChangeArrowheads="1"/>
            </p:cNvSpPr>
            <p:nvPr/>
          </p:nvSpPr>
          <p:spPr bwMode="auto">
            <a:xfrm>
              <a:off x="1016" y="1800"/>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369" name="Oval 17"/>
            <p:cNvSpPr>
              <a:spLocks noChangeArrowheads="1"/>
            </p:cNvSpPr>
            <p:nvPr/>
          </p:nvSpPr>
          <p:spPr bwMode="auto">
            <a:xfrm>
              <a:off x="1016" y="1636"/>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370" name="Oval 18"/>
            <p:cNvSpPr>
              <a:spLocks noChangeArrowheads="1"/>
            </p:cNvSpPr>
            <p:nvPr/>
          </p:nvSpPr>
          <p:spPr bwMode="auto">
            <a:xfrm>
              <a:off x="1016" y="147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371" name="Oval 19"/>
            <p:cNvSpPr>
              <a:spLocks noChangeArrowheads="1"/>
            </p:cNvSpPr>
            <p:nvPr/>
          </p:nvSpPr>
          <p:spPr bwMode="auto">
            <a:xfrm>
              <a:off x="1016"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372" name="Oval 20"/>
            <p:cNvSpPr>
              <a:spLocks noChangeArrowheads="1"/>
            </p:cNvSpPr>
            <p:nvPr/>
          </p:nvSpPr>
          <p:spPr bwMode="auto">
            <a:xfrm>
              <a:off x="1180"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373" name="Oval 21"/>
            <p:cNvSpPr>
              <a:spLocks noChangeArrowheads="1"/>
            </p:cNvSpPr>
            <p:nvPr/>
          </p:nvSpPr>
          <p:spPr bwMode="auto">
            <a:xfrm>
              <a:off x="1180"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374" name="Oval 22"/>
            <p:cNvSpPr>
              <a:spLocks noChangeArrowheads="1"/>
            </p:cNvSpPr>
            <p:nvPr/>
          </p:nvSpPr>
          <p:spPr bwMode="auto">
            <a:xfrm>
              <a:off x="1180"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375" name="Oval 23"/>
            <p:cNvSpPr>
              <a:spLocks noChangeArrowheads="1"/>
            </p:cNvSpPr>
            <p:nvPr/>
          </p:nvSpPr>
          <p:spPr bwMode="auto">
            <a:xfrm>
              <a:off x="1180" y="1800"/>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376" name="Oval 24"/>
            <p:cNvSpPr>
              <a:spLocks noChangeArrowheads="1"/>
            </p:cNvSpPr>
            <p:nvPr/>
          </p:nvSpPr>
          <p:spPr bwMode="auto">
            <a:xfrm>
              <a:off x="1180" y="1636"/>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377" name="Oval 25"/>
            <p:cNvSpPr>
              <a:spLocks noChangeArrowheads="1"/>
            </p:cNvSpPr>
            <p:nvPr/>
          </p:nvSpPr>
          <p:spPr bwMode="auto">
            <a:xfrm>
              <a:off x="1180"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378" name="Oval 26"/>
            <p:cNvSpPr>
              <a:spLocks noChangeArrowheads="1"/>
            </p:cNvSpPr>
            <p:nvPr/>
          </p:nvSpPr>
          <p:spPr bwMode="auto">
            <a:xfrm>
              <a:off x="1180"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379" name="Oval 27"/>
            <p:cNvSpPr>
              <a:spLocks noChangeArrowheads="1"/>
            </p:cNvSpPr>
            <p:nvPr/>
          </p:nvSpPr>
          <p:spPr bwMode="auto">
            <a:xfrm>
              <a:off x="1344"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380" name="Oval 28"/>
            <p:cNvSpPr>
              <a:spLocks noChangeArrowheads="1"/>
            </p:cNvSpPr>
            <p:nvPr/>
          </p:nvSpPr>
          <p:spPr bwMode="auto">
            <a:xfrm>
              <a:off x="1344"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381" name="Oval 29"/>
            <p:cNvSpPr>
              <a:spLocks noChangeArrowheads="1"/>
            </p:cNvSpPr>
            <p:nvPr/>
          </p:nvSpPr>
          <p:spPr bwMode="auto">
            <a:xfrm>
              <a:off x="1344"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382" name="Oval 30"/>
            <p:cNvSpPr>
              <a:spLocks noChangeArrowheads="1"/>
            </p:cNvSpPr>
            <p:nvPr/>
          </p:nvSpPr>
          <p:spPr bwMode="auto">
            <a:xfrm>
              <a:off x="1344" y="1800"/>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383" name="Oval 31"/>
            <p:cNvSpPr>
              <a:spLocks noChangeArrowheads="1"/>
            </p:cNvSpPr>
            <p:nvPr/>
          </p:nvSpPr>
          <p:spPr bwMode="auto">
            <a:xfrm>
              <a:off x="1344" y="1636"/>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384" name="Oval 32"/>
            <p:cNvSpPr>
              <a:spLocks noChangeArrowheads="1"/>
            </p:cNvSpPr>
            <p:nvPr/>
          </p:nvSpPr>
          <p:spPr bwMode="auto">
            <a:xfrm>
              <a:off x="1344"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385" name="Oval 33"/>
            <p:cNvSpPr>
              <a:spLocks noChangeArrowheads="1"/>
            </p:cNvSpPr>
            <p:nvPr/>
          </p:nvSpPr>
          <p:spPr bwMode="auto">
            <a:xfrm>
              <a:off x="1344"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386" name="Oval 34"/>
            <p:cNvSpPr>
              <a:spLocks noChangeArrowheads="1"/>
            </p:cNvSpPr>
            <p:nvPr/>
          </p:nvSpPr>
          <p:spPr bwMode="auto">
            <a:xfrm>
              <a:off x="1508"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387" name="Oval 35"/>
            <p:cNvSpPr>
              <a:spLocks noChangeArrowheads="1"/>
            </p:cNvSpPr>
            <p:nvPr/>
          </p:nvSpPr>
          <p:spPr bwMode="auto">
            <a:xfrm>
              <a:off x="1508"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388" name="Oval 36"/>
            <p:cNvSpPr>
              <a:spLocks noChangeArrowheads="1"/>
            </p:cNvSpPr>
            <p:nvPr/>
          </p:nvSpPr>
          <p:spPr bwMode="auto">
            <a:xfrm>
              <a:off x="1508"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389" name="Oval 37"/>
            <p:cNvSpPr>
              <a:spLocks noChangeArrowheads="1"/>
            </p:cNvSpPr>
            <p:nvPr/>
          </p:nvSpPr>
          <p:spPr bwMode="auto">
            <a:xfrm>
              <a:off x="1508" y="1800"/>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390" name="Oval 38"/>
            <p:cNvSpPr>
              <a:spLocks noChangeArrowheads="1"/>
            </p:cNvSpPr>
            <p:nvPr/>
          </p:nvSpPr>
          <p:spPr bwMode="auto">
            <a:xfrm>
              <a:off x="1508" y="1636"/>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391" name="Oval 39"/>
            <p:cNvSpPr>
              <a:spLocks noChangeArrowheads="1"/>
            </p:cNvSpPr>
            <p:nvPr/>
          </p:nvSpPr>
          <p:spPr bwMode="auto">
            <a:xfrm>
              <a:off x="1508"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392" name="Oval 40"/>
            <p:cNvSpPr>
              <a:spLocks noChangeArrowheads="1"/>
            </p:cNvSpPr>
            <p:nvPr/>
          </p:nvSpPr>
          <p:spPr bwMode="auto">
            <a:xfrm>
              <a:off x="1508"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393" name="Oval 41"/>
            <p:cNvSpPr>
              <a:spLocks noChangeArrowheads="1"/>
            </p:cNvSpPr>
            <p:nvPr/>
          </p:nvSpPr>
          <p:spPr bwMode="auto">
            <a:xfrm>
              <a:off x="1676"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394" name="Oval 42"/>
            <p:cNvSpPr>
              <a:spLocks noChangeArrowheads="1"/>
            </p:cNvSpPr>
            <p:nvPr/>
          </p:nvSpPr>
          <p:spPr bwMode="auto">
            <a:xfrm>
              <a:off x="1676"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395" name="Oval 43"/>
            <p:cNvSpPr>
              <a:spLocks noChangeArrowheads="1"/>
            </p:cNvSpPr>
            <p:nvPr/>
          </p:nvSpPr>
          <p:spPr bwMode="auto">
            <a:xfrm>
              <a:off x="1676" y="1964"/>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396" name="Oval 44"/>
            <p:cNvSpPr>
              <a:spLocks noChangeArrowheads="1"/>
            </p:cNvSpPr>
            <p:nvPr/>
          </p:nvSpPr>
          <p:spPr bwMode="auto">
            <a:xfrm>
              <a:off x="1676" y="1800"/>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397" name="Oval 45"/>
            <p:cNvSpPr>
              <a:spLocks noChangeArrowheads="1"/>
            </p:cNvSpPr>
            <p:nvPr/>
          </p:nvSpPr>
          <p:spPr bwMode="auto">
            <a:xfrm>
              <a:off x="1676" y="1636"/>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398" name="Oval 46"/>
            <p:cNvSpPr>
              <a:spLocks noChangeArrowheads="1"/>
            </p:cNvSpPr>
            <p:nvPr/>
          </p:nvSpPr>
          <p:spPr bwMode="auto">
            <a:xfrm>
              <a:off x="1676"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399" name="Oval 47"/>
            <p:cNvSpPr>
              <a:spLocks noChangeArrowheads="1"/>
            </p:cNvSpPr>
            <p:nvPr/>
          </p:nvSpPr>
          <p:spPr bwMode="auto">
            <a:xfrm>
              <a:off x="1676"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00" name="Oval 48"/>
            <p:cNvSpPr>
              <a:spLocks noChangeArrowheads="1"/>
            </p:cNvSpPr>
            <p:nvPr/>
          </p:nvSpPr>
          <p:spPr bwMode="auto">
            <a:xfrm>
              <a:off x="1844"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01" name="Oval 49"/>
            <p:cNvSpPr>
              <a:spLocks noChangeArrowheads="1"/>
            </p:cNvSpPr>
            <p:nvPr/>
          </p:nvSpPr>
          <p:spPr bwMode="auto">
            <a:xfrm>
              <a:off x="1844" y="212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02" name="Oval 50"/>
            <p:cNvSpPr>
              <a:spLocks noChangeArrowheads="1"/>
            </p:cNvSpPr>
            <p:nvPr/>
          </p:nvSpPr>
          <p:spPr bwMode="auto">
            <a:xfrm>
              <a:off x="1844" y="1964"/>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03" name="Oval 51"/>
            <p:cNvSpPr>
              <a:spLocks noChangeArrowheads="1"/>
            </p:cNvSpPr>
            <p:nvPr/>
          </p:nvSpPr>
          <p:spPr bwMode="auto">
            <a:xfrm>
              <a:off x="1844" y="1800"/>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04" name="Oval 52"/>
            <p:cNvSpPr>
              <a:spLocks noChangeArrowheads="1"/>
            </p:cNvSpPr>
            <p:nvPr/>
          </p:nvSpPr>
          <p:spPr bwMode="auto">
            <a:xfrm>
              <a:off x="1844" y="1636"/>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05" name="Oval 53"/>
            <p:cNvSpPr>
              <a:spLocks noChangeArrowheads="1"/>
            </p:cNvSpPr>
            <p:nvPr/>
          </p:nvSpPr>
          <p:spPr bwMode="auto">
            <a:xfrm>
              <a:off x="1844"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06" name="Oval 54"/>
            <p:cNvSpPr>
              <a:spLocks noChangeArrowheads="1"/>
            </p:cNvSpPr>
            <p:nvPr/>
          </p:nvSpPr>
          <p:spPr bwMode="auto">
            <a:xfrm>
              <a:off x="1844"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07" name="Oval 55"/>
            <p:cNvSpPr>
              <a:spLocks noChangeArrowheads="1"/>
            </p:cNvSpPr>
            <p:nvPr/>
          </p:nvSpPr>
          <p:spPr bwMode="auto">
            <a:xfrm>
              <a:off x="2012"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08" name="Oval 56"/>
            <p:cNvSpPr>
              <a:spLocks noChangeArrowheads="1"/>
            </p:cNvSpPr>
            <p:nvPr/>
          </p:nvSpPr>
          <p:spPr bwMode="auto">
            <a:xfrm>
              <a:off x="2012"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09" name="Oval 57"/>
            <p:cNvSpPr>
              <a:spLocks noChangeArrowheads="1"/>
            </p:cNvSpPr>
            <p:nvPr/>
          </p:nvSpPr>
          <p:spPr bwMode="auto">
            <a:xfrm>
              <a:off x="2012" y="1964"/>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10" name="Oval 58"/>
            <p:cNvSpPr>
              <a:spLocks noChangeArrowheads="1"/>
            </p:cNvSpPr>
            <p:nvPr/>
          </p:nvSpPr>
          <p:spPr bwMode="auto">
            <a:xfrm>
              <a:off x="2012" y="1800"/>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11" name="Oval 59"/>
            <p:cNvSpPr>
              <a:spLocks noChangeArrowheads="1"/>
            </p:cNvSpPr>
            <p:nvPr/>
          </p:nvSpPr>
          <p:spPr bwMode="auto">
            <a:xfrm>
              <a:off x="2012" y="1636"/>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12" name="Oval 60"/>
            <p:cNvSpPr>
              <a:spLocks noChangeArrowheads="1"/>
            </p:cNvSpPr>
            <p:nvPr/>
          </p:nvSpPr>
          <p:spPr bwMode="auto">
            <a:xfrm>
              <a:off x="2012"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13" name="Oval 61"/>
            <p:cNvSpPr>
              <a:spLocks noChangeArrowheads="1"/>
            </p:cNvSpPr>
            <p:nvPr/>
          </p:nvSpPr>
          <p:spPr bwMode="auto">
            <a:xfrm>
              <a:off x="2012"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14" name="Oval 62"/>
            <p:cNvSpPr>
              <a:spLocks noChangeArrowheads="1"/>
            </p:cNvSpPr>
            <p:nvPr/>
          </p:nvSpPr>
          <p:spPr bwMode="auto">
            <a:xfrm>
              <a:off x="2176"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15" name="Oval 63"/>
            <p:cNvSpPr>
              <a:spLocks noChangeArrowheads="1"/>
            </p:cNvSpPr>
            <p:nvPr/>
          </p:nvSpPr>
          <p:spPr bwMode="auto">
            <a:xfrm>
              <a:off x="2176"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16" name="Oval 64"/>
            <p:cNvSpPr>
              <a:spLocks noChangeArrowheads="1"/>
            </p:cNvSpPr>
            <p:nvPr/>
          </p:nvSpPr>
          <p:spPr bwMode="auto">
            <a:xfrm>
              <a:off x="2176"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17" name="Oval 65"/>
            <p:cNvSpPr>
              <a:spLocks noChangeArrowheads="1"/>
            </p:cNvSpPr>
            <p:nvPr/>
          </p:nvSpPr>
          <p:spPr bwMode="auto">
            <a:xfrm>
              <a:off x="2176" y="1800"/>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18" name="Oval 66"/>
            <p:cNvSpPr>
              <a:spLocks noChangeArrowheads="1"/>
            </p:cNvSpPr>
            <p:nvPr/>
          </p:nvSpPr>
          <p:spPr bwMode="auto">
            <a:xfrm>
              <a:off x="2176" y="1636"/>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19" name="Oval 67"/>
            <p:cNvSpPr>
              <a:spLocks noChangeArrowheads="1"/>
            </p:cNvSpPr>
            <p:nvPr/>
          </p:nvSpPr>
          <p:spPr bwMode="auto">
            <a:xfrm>
              <a:off x="2176"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20" name="Oval 68"/>
            <p:cNvSpPr>
              <a:spLocks noChangeArrowheads="1"/>
            </p:cNvSpPr>
            <p:nvPr/>
          </p:nvSpPr>
          <p:spPr bwMode="auto">
            <a:xfrm>
              <a:off x="2176"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21" name="Oval 69"/>
            <p:cNvSpPr>
              <a:spLocks noChangeArrowheads="1"/>
            </p:cNvSpPr>
            <p:nvPr/>
          </p:nvSpPr>
          <p:spPr bwMode="auto">
            <a:xfrm>
              <a:off x="2340"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22" name="Oval 70"/>
            <p:cNvSpPr>
              <a:spLocks noChangeArrowheads="1"/>
            </p:cNvSpPr>
            <p:nvPr/>
          </p:nvSpPr>
          <p:spPr bwMode="auto">
            <a:xfrm>
              <a:off x="2340"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23" name="Oval 71"/>
            <p:cNvSpPr>
              <a:spLocks noChangeArrowheads="1"/>
            </p:cNvSpPr>
            <p:nvPr/>
          </p:nvSpPr>
          <p:spPr bwMode="auto">
            <a:xfrm>
              <a:off x="2340"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24" name="Oval 72"/>
            <p:cNvSpPr>
              <a:spLocks noChangeArrowheads="1"/>
            </p:cNvSpPr>
            <p:nvPr/>
          </p:nvSpPr>
          <p:spPr bwMode="auto">
            <a:xfrm>
              <a:off x="2340" y="1800"/>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25" name="Oval 73"/>
            <p:cNvSpPr>
              <a:spLocks noChangeArrowheads="1"/>
            </p:cNvSpPr>
            <p:nvPr/>
          </p:nvSpPr>
          <p:spPr bwMode="auto">
            <a:xfrm>
              <a:off x="2340" y="1636"/>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26" name="Oval 74"/>
            <p:cNvSpPr>
              <a:spLocks noChangeArrowheads="1"/>
            </p:cNvSpPr>
            <p:nvPr/>
          </p:nvSpPr>
          <p:spPr bwMode="auto">
            <a:xfrm>
              <a:off x="2340"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27" name="Oval 75"/>
            <p:cNvSpPr>
              <a:spLocks noChangeArrowheads="1"/>
            </p:cNvSpPr>
            <p:nvPr/>
          </p:nvSpPr>
          <p:spPr bwMode="auto">
            <a:xfrm>
              <a:off x="2340"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28" name="Oval 76"/>
            <p:cNvSpPr>
              <a:spLocks noChangeArrowheads="1"/>
            </p:cNvSpPr>
            <p:nvPr/>
          </p:nvSpPr>
          <p:spPr bwMode="auto">
            <a:xfrm>
              <a:off x="2508"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29" name="Oval 77"/>
            <p:cNvSpPr>
              <a:spLocks noChangeArrowheads="1"/>
            </p:cNvSpPr>
            <p:nvPr/>
          </p:nvSpPr>
          <p:spPr bwMode="auto">
            <a:xfrm>
              <a:off x="2508"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30" name="Oval 78"/>
            <p:cNvSpPr>
              <a:spLocks noChangeArrowheads="1"/>
            </p:cNvSpPr>
            <p:nvPr/>
          </p:nvSpPr>
          <p:spPr bwMode="auto">
            <a:xfrm>
              <a:off x="2508"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31" name="Oval 79"/>
            <p:cNvSpPr>
              <a:spLocks noChangeArrowheads="1"/>
            </p:cNvSpPr>
            <p:nvPr/>
          </p:nvSpPr>
          <p:spPr bwMode="auto">
            <a:xfrm>
              <a:off x="2508" y="1800"/>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32" name="Oval 80"/>
            <p:cNvSpPr>
              <a:spLocks noChangeArrowheads="1"/>
            </p:cNvSpPr>
            <p:nvPr/>
          </p:nvSpPr>
          <p:spPr bwMode="auto">
            <a:xfrm>
              <a:off x="2508" y="1636"/>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33" name="Oval 81"/>
            <p:cNvSpPr>
              <a:spLocks noChangeArrowheads="1"/>
            </p:cNvSpPr>
            <p:nvPr/>
          </p:nvSpPr>
          <p:spPr bwMode="auto">
            <a:xfrm>
              <a:off x="2508"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34" name="Oval 82"/>
            <p:cNvSpPr>
              <a:spLocks noChangeArrowheads="1"/>
            </p:cNvSpPr>
            <p:nvPr/>
          </p:nvSpPr>
          <p:spPr bwMode="auto">
            <a:xfrm>
              <a:off x="2508"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35" name="Oval 83"/>
            <p:cNvSpPr>
              <a:spLocks noChangeArrowheads="1"/>
            </p:cNvSpPr>
            <p:nvPr/>
          </p:nvSpPr>
          <p:spPr bwMode="auto">
            <a:xfrm>
              <a:off x="2676"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36" name="Oval 84"/>
            <p:cNvSpPr>
              <a:spLocks noChangeArrowheads="1"/>
            </p:cNvSpPr>
            <p:nvPr/>
          </p:nvSpPr>
          <p:spPr bwMode="auto">
            <a:xfrm>
              <a:off x="2676"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37" name="Oval 85"/>
            <p:cNvSpPr>
              <a:spLocks noChangeArrowheads="1"/>
            </p:cNvSpPr>
            <p:nvPr/>
          </p:nvSpPr>
          <p:spPr bwMode="auto">
            <a:xfrm>
              <a:off x="2676"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38" name="Oval 86"/>
            <p:cNvSpPr>
              <a:spLocks noChangeArrowheads="1"/>
            </p:cNvSpPr>
            <p:nvPr/>
          </p:nvSpPr>
          <p:spPr bwMode="auto">
            <a:xfrm>
              <a:off x="2676" y="1800"/>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39" name="Oval 87"/>
            <p:cNvSpPr>
              <a:spLocks noChangeArrowheads="1"/>
            </p:cNvSpPr>
            <p:nvPr/>
          </p:nvSpPr>
          <p:spPr bwMode="auto">
            <a:xfrm>
              <a:off x="2676" y="1636"/>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40" name="Oval 88"/>
            <p:cNvSpPr>
              <a:spLocks noChangeArrowheads="1"/>
            </p:cNvSpPr>
            <p:nvPr/>
          </p:nvSpPr>
          <p:spPr bwMode="auto">
            <a:xfrm>
              <a:off x="2676" y="147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41" name="Oval 89"/>
            <p:cNvSpPr>
              <a:spLocks noChangeArrowheads="1"/>
            </p:cNvSpPr>
            <p:nvPr/>
          </p:nvSpPr>
          <p:spPr bwMode="auto">
            <a:xfrm>
              <a:off x="2676"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42" name="Oval 90"/>
            <p:cNvSpPr>
              <a:spLocks noChangeArrowheads="1"/>
            </p:cNvSpPr>
            <p:nvPr/>
          </p:nvSpPr>
          <p:spPr bwMode="auto">
            <a:xfrm>
              <a:off x="2846"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43" name="Oval 91"/>
            <p:cNvSpPr>
              <a:spLocks noChangeArrowheads="1"/>
            </p:cNvSpPr>
            <p:nvPr/>
          </p:nvSpPr>
          <p:spPr bwMode="auto">
            <a:xfrm>
              <a:off x="2846"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44" name="Oval 92"/>
            <p:cNvSpPr>
              <a:spLocks noChangeArrowheads="1"/>
            </p:cNvSpPr>
            <p:nvPr/>
          </p:nvSpPr>
          <p:spPr bwMode="auto">
            <a:xfrm>
              <a:off x="2846"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45" name="Oval 93"/>
            <p:cNvSpPr>
              <a:spLocks noChangeArrowheads="1"/>
            </p:cNvSpPr>
            <p:nvPr/>
          </p:nvSpPr>
          <p:spPr bwMode="auto">
            <a:xfrm>
              <a:off x="2846" y="1800"/>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46" name="Oval 94"/>
            <p:cNvSpPr>
              <a:spLocks noChangeArrowheads="1"/>
            </p:cNvSpPr>
            <p:nvPr/>
          </p:nvSpPr>
          <p:spPr bwMode="auto">
            <a:xfrm>
              <a:off x="2846" y="1636"/>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47" name="Oval 95"/>
            <p:cNvSpPr>
              <a:spLocks noChangeArrowheads="1"/>
            </p:cNvSpPr>
            <p:nvPr/>
          </p:nvSpPr>
          <p:spPr bwMode="auto">
            <a:xfrm>
              <a:off x="2846" y="147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48" name="Oval 96"/>
            <p:cNvSpPr>
              <a:spLocks noChangeArrowheads="1"/>
            </p:cNvSpPr>
            <p:nvPr/>
          </p:nvSpPr>
          <p:spPr bwMode="auto">
            <a:xfrm>
              <a:off x="2846" y="130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49" name="Oval 97"/>
            <p:cNvSpPr>
              <a:spLocks noChangeArrowheads="1"/>
            </p:cNvSpPr>
            <p:nvPr/>
          </p:nvSpPr>
          <p:spPr bwMode="auto">
            <a:xfrm>
              <a:off x="3010"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50" name="Oval 98"/>
            <p:cNvSpPr>
              <a:spLocks noChangeArrowheads="1"/>
            </p:cNvSpPr>
            <p:nvPr/>
          </p:nvSpPr>
          <p:spPr bwMode="auto">
            <a:xfrm>
              <a:off x="3010"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51" name="Oval 99"/>
            <p:cNvSpPr>
              <a:spLocks noChangeArrowheads="1"/>
            </p:cNvSpPr>
            <p:nvPr/>
          </p:nvSpPr>
          <p:spPr bwMode="auto">
            <a:xfrm>
              <a:off x="3010"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52" name="Oval 100"/>
            <p:cNvSpPr>
              <a:spLocks noChangeArrowheads="1"/>
            </p:cNvSpPr>
            <p:nvPr/>
          </p:nvSpPr>
          <p:spPr bwMode="auto">
            <a:xfrm>
              <a:off x="3010" y="1800"/>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53" name="Oval 101"/>
            <p:cNvSpPr>
              <a:spLocks noChangeArrowheads="1"/>
            </p:cNvSpPr>
            <p:nvPr/>
          </p:nvSpPr>
          <p:spPr bwMode="auto">
            <a:xfrm>
              <a:off x="3010" y="1636"/>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54" name="Oval 102"/>
            <p:cNvSpPr>
              <a:spLocks noChangeArrowheads="1"/>
            </p:cNvSpPr>
            <p:nvPr/>
          </p:nvSpPr>
          <p:spPr bwMode="auto">
            <a:xfrm>
              <a:off x="3010" y="147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55" name="Oval 103"/>
            <p:cNvSpPr>
              <a:spLocks noChangeArrowheads="1"/>
            </p:cNvSpPr>
            <p:nvPr/>
          </p:nvSpPr>
          <p:spPr bwMode="auto">
            <a:xfrm>
              <a:off x="3010"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56" name="Oval 104"/>
            <p:cNvSpPr>
              <a:spLocks noChangeArrowheads="1"/>
            </p:cNvSpPr>
            <p:nvPr/>
          </p:nvSpPr>
          <p:spPr bwMode="auto">
            <a:xfrm>
              <a:off x="3174"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57" name="Oval 105"/>
            <p:cNvSpPr>
              <a:spLocks noChangeArrowheads="1"/>
            </p:cNvSpPr>
            <p:nvPr/>
          </p:nvSpPr>
          <p:spPr bwMode="auto">
            <a:xfrm>
              <a:off x="3174"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58" name="Oval 106"/>
            <p:cNvSpPr>
              <a:spLocks noChangeArrowheads="1"/>
            </p:cNvSpPr>
            <p:nvPr/>
          </p:nvSpPr>
          <p:spPr bwMode="auto">
            <a:xfrm>
              <a:off x="3174"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59" name="Oval 107"/>
            <p:cNvSpPr>
              <a:spLocks noChangeArrowheads="1"/>
            </p:cNvSpPr>
            <p:nvPr/>
          </p:nvSpPr>
          <p:spPr bwMode="auto">
            <a:xfrm>
              <a:off x="3174" y="1800"/>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60" name="Oval 108"/>
            <p:cNvSpPr>
              <a:spLocks noChangeArrowheads="1"/>
            </p:cNvSpPr>
            <p:nvPr/>
          </p:nvSpPr>
          <p:spPr bwMode="auto">
            <a:xfrm>
              <a:off x="3174" y="1636"/>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61" name="Oval 109"/>
            <p:cNvSpPr>
              <a:spLocks noChangeArrowheads="1"/>
            </p:cNvSpPr>
            <p:nvPr/>
          </p:nvSpPr>
          <p:spPr bwMode="auto">
            <a:xfrm>
              <a:off x="3174"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62" name="Oval 110"/>
            <p:cNvSpPr>
              <a:spLocks noChangeArrowheads="1"/>
            </p:cNvSpPr>
            <p:nvPr/>
          </p:nvSpPr>
          <p:spPr bwMode="auto">
            <a:xfrm>
              <a:off x="3174"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63" name="Oval 111"/>
            <p:cNvSpPr>
              <a:spLocks noChangeArrowheads="1"/>
            </p:cNvSpPr>
            <p:nvPr/>
          </p:nvSpPr>
          <p:spPr bwMode="auto">
            <a:xfrm>
              <a:off x="3338"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64" name="Oval 112"/>
            <p:cNvSpPr>
              <a:spLocks noChangeArrowheads="1"/>
            </p:cNvSpPr>
            <p:nvPr/>
          </p:nvSpPr>
          <p:spPr bwMode="auto">
            <a:xfrm>
              <a:off x="3338"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65" name="Oval 113"/>
            <p:cNvSpPr>
              <a:spLocks noChangeArrowheads="1"/>
            </p:cNvSpPr>
            <p:nvPr/>
          </p:nvSpPr>
          <p:spPr bwMode="auto">
            <a:xfrm>
              <a:off x="3338"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66" name="Oval 114"/>
            <p:cNvSpPr>
              <a:spLocks noChangeArrowheads="1"/>
            </p:cNvSpPr>
            <p:nvPr/>
          </p:nvSpPr>
          <p:spPr bwMode="auto">
            <a:xfrm>
              <a:off x="3338" y="1800"/>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67" name="Oval 115"/>
            <p:cNvSpPr>
              <a:spLocks noChangeArrowheads="1"/>
            </p:cNvSpPr>
            <p:nvPr/>
          </p:nvSpPr>
          <p:spPr bwMode="auto">
            <a:xfrm>
              <a:off x="3338" y="1636"/>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68" name="Oval 116"/>
            <p:cNvSpPr>
              <a:spLocks noChangeArrowheads="1"/>
            </p:cNvSpPr>
            <p:nvPr/>
          </p:nvSpPr>
          <p:spPr bwMode="auto">
            <a:xfrm>
              <a:off x="3338"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69" name="Oval 117"/>
            <p:cNvSpPr>
              <a:spLocks noChangeArrowheads="1"/>
            </p:cNvSpPr>
            <p:nvPr/>
          </p:nvSpPr>
          <p:spPr bwMode="auto">
            <a:xfrm>
              <a:off x="3338"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70" name="Oval 118"/>
            <p:cNvSpPr>
              <a:spLocks noChangeArrowheads="1"/>
            </p:cNvSpPr>
            <p:nvPr/>
          </p:nvSpPr>
          <p:spPr bwMode="auto">
            <a:xfrm>
              <a:off x="3502"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71" name="Oval 119"/>
            <p:cNvSpPr>
              <a:spLocks noChangeArrowheads="1"/>
            </p:cNvSpPr>
            <p:nvPr/>
          </p:nvSpPr>
          <p:spPr bwMode="auto">
            <a:xfrm>
              <a:off x="3502"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72" name="Oval 120"/>
            <p:cNvSpPr>
              <a:spLocks noChangeArrowheads="1"/>
            </p:cNvSpPr>
            <p:nvPr/>
          </p:nvSpPr>
          <p:spPr bwMode="auto">
            <a:xfrm>
              <a:off x="3502"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73" name="Oval 121"/>
            <p:cNvSpPr>
              <a:spLocks noChangeArrowheads="1"/>
            </p:cNvSpPr>
            <p:nvPr/>
          </p:nvSpPr>
          <p:spPr bwMode="auto">
            <a:xfrm>
              <a:off x="3502" y="1800"/>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74" name="Oval 122"/>
            <p:cNvSpPr>
              <a:spLocks noChangeArrowheads="1"/>
            </p:cNvSpPr>
            <p:nvPr/>
          </p:nvSpPr>
          <p:spPr bwMode="auto">
            <a:xfrm>
              <a:off x="3502" y="1636"/>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75" name="Oval 123"/>
            <p:cNvSpPr>
              <a:spLocks noChangeArrowheads="1"/>
            </p:cNvSpPr>
            <p:nvPr/>
          </p:nvSpPr>
          <p:spPr bwMode="auto">
            <a:xfrm>
              <a:off x="3502"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76" name="Oval 124"/>
            <p:cNvSpPr>
              <a:spLocks noChangeArrowheads="1"/>
            </p:cNvSpPr>
            <p:nvPr/>
          </p:nvSpPr>
          <p:spPr bwMode="auto">
            <a:xfrm>
              <a:off x="3502"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77" name="Oval 125"/>
            <p:cNvSpPr>
              <a:spLocks noChangeArrowheads="1"/>
            </p:cNvSpPr>
            <p:nvPr/>
          </p:nvSpPr>
          <p:spPr bwMode="auto">
            <a:xfrm>
              <a:off x="3670"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78" name="Oval 126"/>
            <p:cNvSpPr>
              <a:spLocks noChangeArrowheads="1"/>
            </p:cNvSpPr>
            <p:nvPr/>
          </p:nvSpPr>
          <p:spPr bwMode="auto">
            <a:xfrm>
              <a:off x="3670"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79" name="Oval 127"/>
            <p:cNvSpPr>
              <a:spLocks noChangeArrowheads="1"/>
            </p:cNvSpPr>
            <p:nvPr/>
          </p:nvSpPr>
          <p:spPr bwMode="auto">
            <a:xfrm>
              <a:off x="3670" y="1964"/>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80" name="Oval 128"/>
            <p:cNvSpPr>
              <a:spLocks noChangeArrowheads="1"/>
            </p:cNvSpPr>
            <p:nvPr/>
          </p:nvSpPr>
          <p:spPr bwMode="auto">
            <a:xfrm>
              <a:off x="3670" y="1800"/>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81" name="Oval 129"/>
            <p:cNvSpPr>
              <a:spLocks noChangeArrowheads="1"/>
            </p:cNvSpPr>
            <p:nvPr/>
          </p:nvSpPr>
          <p:spPr bwMode="auto">
            <a:xfrm>
              <a:off x="3670" y="1636"/>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82" name="Oval 130"/>
            <p:cNvSpPr>
              <a:spLocks noChangeArrowheads="1"/>
            </p:cNvSpPr>
            <p:nvPr/>
          </p:nvSpPr>
          <p:spPr bwMode="auto">
            <a:xfrm>
              <a:off x="3670"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83" name="Oval 131"/>
            <p:cNvSpPr>
              <a:spLocks noChangeArrowheads="1"/>
            </p:cNvSpPr>
            <p:nvPr/>
          </p:nvSpPr>
          <p:spPr bwMode="auto">
            <a:xfrm>
              <a:off x="3670"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84" name="Oval 132"/>
            <p:cNvSpPr>
              <a:spLocks noChangeArrowheads="1"/>
            </p:cNvSpPr>
            <p:nvPr/>
          </p:nvSpPr>
          <p:spPr bwMode="auto">
            <a:xfrm>
              <a:off x="3838"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85" name="Oval 133"/>
            <p:cNvSpPr>
              <a:spLocks noChangeArrowheads="1"/>
            </p:cNvSpPr>
            <p:nvPr/>
          </p:nvSpPr>
          <p:spPr bwMode="auto">
            <a:xfrm>
              <a:off x="3838" y="212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86" name="Oval 134"/>
            <p:cNvSpPr>
              <a:spLocks noChangeArrowheads="1"/>
            </p:cNvSpPr>
            <p:nvPr/>
          </p:nvSpPr>
          <p:spPr bwMode="auto">
            <a:xfrm>
              <a:off x="3838" y="1964"/>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87" name="Oval 135"/>
            <p:cNvSpPr>
              <a:spLocks noChangeArrowheads="1"/>
            </p:cNvSpPr>
            <p:nvPr/>
          </p:nvSpPr>
          <p:spPr bwMode="auto">
            <a:xfrm>
              <a:off x="3838" y="1800"/>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88" name="Oval 136"/>
            <p:cNvSpPr>
              <a:spLocks noChangeArrowheads="1"/>
            </p:cNvSpPr>
            <p:nvPr/>
          </p:nvSpPr>
          <p:spPr bwMode="auto">
            <a:xfrm>
              <a:off x="3838" y="1636"/>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89" name="Oval 137"/>
            <p:cNvSpPr>
              <a:spLocks noChangeArrowheads="1"/>
            </p:cNvSpPr>
            <p:nvPr/>
          </p:nvSpPr>
          <p:spPr bwMode="auto">
            <a:xfrm>
              <a:off x="3838"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90" name="Oval 138"/>
            <p:cNvSpPr>
              <a:spLocks noChangeArrowheads="1"/>
            </p:cNvSpPr>
            <p:nvPr/>
          </p:nvSpPr>
          <p:spPr bwMode="auto">
            <a:xfrm>
              <a:off x="3838"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91" name="Oval 139"/>
            <p:cNvSpPr>
              <a:spLocks noChangeArrowheads="1"/>
            </p:cNvSpPr>
            <p:nvPr/>
          </p:nvSpPr>
          <p:spPr bwMode="auto">
            <a:xfrm>
              <a:off x="4006"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92" name="Oval 140"/>
            <p:cNvSpPr>
              <a:spLocks noChangeArrowheads="1"/>
            </p:cNvSpPr>
            <p:nvPr/>
          </p:nvSpPr>
          <p:spPr bwMode="auto">
            <a:xfrm>
              <a:off x="4006"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93" name="Oval 141"/>
            <p:cNvSpPr>
              <a:spLocks noChangeArrowheads="1"/>
            </p:cNvSpPr>
            <p:nvPr/>
          </p:nvSpPr>
          <p:spPr bwMode="auto">
            <a:xfrm>
              <a:off x="4006" y="1964"/>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94" name="Oval 142"/>
            <p:cNvSpPr>
              <a:spLocks noChangeArrowheads="1"/>
            </p:cNvSpPr>
            <p:nvPr/>
          </p:nvSpPr>
          <p:spPr bwMode="auto">
            <a:xfrm>
              <a:off x="4006" y="1800"/>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95" name="Oval 143"/>
            <p:cNvSpPr>
              <a:spLocks noChangeArrowheads="1"/>
            </p:cNvSpPr>
            <p:nvPr/>
          </p:nvSpPr>
          <p:spPr bwMode="auto">
            <a:xfrm>
              <a:off x="4006" y="1636"/>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96" name="Oval 144"/>
            <p:cNvSpPr>
              <a:spLocks noChangeArrowheads="1"/>
            </p:cNvSpPr>
            <p:nvPr/>
          </p:nvSpPr>
          <p:spPr bwMode="auto">
            <a:xfrm>
              <a:off x="4006"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97" name="Oval 145"/>
            <p:cNvSpPr>
              <a:spLocks noChangeArrowheads="1"/>
            </p:cNvSpPr>
            <p:nvPr/>
          </p:nvSpPr>
          <p:spPr bwMode="auto">
            <a:xfrm>
              <a:off x="4006"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498" name="Oval 146"/>
            <p:cNvSpPr>
              <a:spLocks noChangeArrowheads="1"/>
            </p:cNvSpPr>
            <p:nvPr/>
          </p:nvSpPr>
          <p:spPr bwMode="auto">
            <a:xfrm>
              <a:off x="4170"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499" name="Oval 147"/>
            <p:cNvSpPr>
              <a:spLocks noChangeArrowheads="1"/>
            </p:cNvSpPr>
            <p:nvPr/>
          </p:nvSpPr>
          <p:spPr bwMode="auto">
            <a:xfrm>
              <a:off x="4170"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500" name="Oval 148"/>
            <p:cNvSpPr>
              <a:spLocks noChangeArrowheads="1"/>
            </p:cNvSpPr>
            <p:nvPr/>
          </p:nvSpPr>
          <p:spPr bwMode="auto">
            <a:xfrm>
              <a:off x="4170"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501" name="Oval 149"/>
            <p:cNvSpPr>
              <a:spLocks noChangeArrowheads="1"/>
            </p:cNvSpPr>
            <p:nvPr/>
          </p:nvSpPr>
          <p:spPr bwMode="auto">
            <a:xfrm>
              <a:off x="4170" y="1800"/>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502" name="Oval 150"/>
            <p:cNvSpPr>
              <a:spLocks noChangeArrowheads="1"/>
            </p:cNvSpPr>
            <p:nvPr/>
          </p:nvSpPr>
          <p:spPr bwMode="auto">
            <a:xfrm>
              <a:off x="4170" y="1636"/>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503" name="Oval 151"/>
            <p:cNvSpPr>
              <a:spLocks noChangeArrowheads="1"/>
            </p:cNvSpPr>
            <p:nvPr/>
          </p:nvSpPr>
          <p:spPr bwMode="auto">
            <a:xfrm>
              <a:off x="4170"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504" name="Oval 152"/>
            <p:cNvSpPr>
              <a:spLocks noChangeArrowheads="1"/>
            </p:cNvSpPr>
            <p:nvPr/>
          </p:nvSpPr>
          <p:spPr bwMode="auto">
            <a:xfrm>
              <a:off x="4170"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505" name="Oval 153"/>
            <p:cNvSpPr>
              <a:spLocks noChangeArrowheads="1"/>
            </p:cNvSpPr>
            <p:nvPr/>
          </p:nvSpPr>
          <p:spPr bwMode="auto">
            <a:xfrm>
              <a:off x="4334"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506" name="Oval 154"/>
            <p:cNvSpPr>
              <a:spLocks noChangeArrowheads="1"/>
            </p:cNvSpPr>
            <p:nvPr/>
          </p:nvSpPr>
          <p:spPr bwMode="auto">
            <a:xfrm>
              <a:off x="4334"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507" name="Oval 155"/>
            <p:cNvSpPr>
              <a:spLocks noChangeArrowheads="1"/>
            </p:cNvSpPr>
            <p:nvPr/>
          </p:nvSpPr>
          <p:spPr bwMode="auto">
            <a:xfrm>
              <a:off x="4334"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508" name="Oval 156"/>
            <p:cNvSpPr>
              <a:spLocks noChangeArrowheads="1"/>
            </p:cNvSpPr>
            <p:nvPr/>
          </p:nvSpPr>
          <p:spPr bwMode="auto">
            <a:xfrm>
              <a:off x="4334" y="1800"/>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509" name="Oval 157"/>
            <p:cNvSpPr>
              <a:spLocks noChangeArrowheads="1"/>
            </p:cNvSpPr>
            <p:nvPr/>
          </p:nvSpPr>
          <p:spPr bwMode="auto">
            <a:xfrm>
              <a:off x="4334" y="1636"/>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510" name="Oval 158"/>
            <p:cNvSpPr>
              <a:spLocks noChangeArrowheads="1"/>
            </p:cNvSpPr>
            <p:nvPr/>
          </p:nvSpPr>
          <p:spPr bwMode="auto">
            <a:xfrm>
              <a:off x="4334"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511" name="Oval 159"/>
            <p:cNvSpPr>
              <a:spLocks noChangeArrowheads="1"/>
            </p:cNvSpPr>
            <p:nvPr/>
          </p:nvSpPr>
          <p:spPr bwMode="auto">
            <a:xfrm>
              <a:off x="4334"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512" name="Oval 160"/>
            <p:cNvSpPr>
              <a:spLocks noChangeArrowheads="1"/>
            </p:cNvSpPr>
            <p:nvPr/>
          </p:nvSpPr>
          <p:spPr bwMode="auto">
            <a:xfrm>
              <a:off x="4502"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513" name="Oval 161"/>
            <p:cNvSpPr>
              <a:spLocks noChangeArrowheads="1"/>
            </p:cNvSpPr>
            <p:nvPr/>
          </p:nvSpPr>
          <p:spPr bwMode="auto">
            <a:xfrm>
              <a:off x="4502"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514" name="Oval 162"/>
            <p:cNvSpPr>
              <a:spLocks noChangeArrowheads="1"/>
            </p:cNvSpPr>
            <p:nvPr/>
          </p:nvSpPr>
          <p:spPr bwMode="auto">
            <a:xfrm>
              <a:off x="4502"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515" name="Oval 163"/>
            <p:cNvSpPr>
              <a:spLocks noChangeArrowheads="1"/>
            </p:cNvSpPr>
            <p:nvPr/>
          </p:nvSpPr>
          <p:spPr bwMode="auto">
            <a:xfrm>
              <a:off x="4502" y="1800"/>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516" name="Oval 164"/>
            <p:cNvSpPr>
              <a:spLocks noChangeArrowheads="1"/>
            </p:cNvSpPr>
            <p:nvPr/>
          </p:nvSpPr>
          <p:spPr bwMode="auto">
            <a:xfrm>
              <a:off x="4502" y="1636"/>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517" name="Oval 165"/>
            <p:cNvSpPr>
              <a:spLocks noChangeArrowheads="1"/>
            </p:cNvSpPr>
            <p:nvPr/>
          </p:nvSpPr>
          <p:spPr bwMode="auto">
            <a:xfrm>
              <a:off x="4502" y="1472"/>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518" name="Oval 166"/>
            <p:cNvSpPr>
              <a:spLocks noChangeArrowheads="1"/>
            </p:cNvSpPr>
            <p:nvPr/>
          </p:nvSpPr>
          <p:spPr bwMode="auto">
            <a:xfrm>
              <a:off x="4502"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sp>
          <p:nvSpPr>
            <p:cNvPr id="484519" name="Oval 167"/>
            <p:cNvSpPr>
              <a:spLocks noChangeArrowheads="1"/>
            </p:cNvSpPr>
            <p:nvPr/>
          </p:nvSpPr>
          <p:spPr bwMode="auto">
            <a:xfrm>
              <a:off x="4670" y="229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520" name="Oval 168"/>
            <p:cNvSpPr>
              <a:spLocks noChangeArrowheads="1"/>
            </p:cNvSpPr>
            <p:nvPr/>
          </p:nvSpPr>
          <p:spPr bwMode="auto">
            <a:xfrm>
              <a:off x="4670" y="2128"/>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521" name="Oval 169"/>
            <p:cNvSpPr>
              <a:spLocks noChangeArrowheads="1"/>
            </p:cNvSpPr>
            <p:nvPr/>
          </p:nvSpPr>
          <p:spPr bwMode="auto">
            <a:xfrm>
              <a:off x="4670" y="1964"/>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522" name="Oval 170"/>
            <p:cNvSpPr>
              <a:spLocks noChangeArrowheads="1"/>
            </p:cNvSpPr>
            <p:nvPr/>
          </p:nvSpPr>
          <p:spPr bwMode="auto">
            <a:xfrm>
              <a:off x="4670" y="1800"/>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523" name="Oval 171"/>
            <p:cNvSpPr>
              <a:spLocks noChangeArrowheads="1"/>
            </p:cNvSpPr>
            <p:nvPr/>
          </p:nvSpPr>
          <p:spPr bwMode="auto">
            <a:xfrm>
              <a:off x="4670" y="1636"/>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524" name="Oval 172"/>
            <p:cNvSpPr>
              <a:spLocks noChangeArrowheads="1"/>
            </p:cNvSpPr>
            <p:nvPr/>
          </p:nvSpPr>
          <p:spPr bwMode="auto">
            <a:xfrm>
              <a:off x="4670" y="1472"/>
              <a:ext cx="60" cy="60"/>
            </a:xfrm>
            <a:prstGeom prst="ellipse">
              <a:avLst/>
            </a:prstGeom>
            <a:solidFill>
              <a:schemeClr val="tx1"/>
            </a:solidFill>
            <a:ln w="3175" algn="ctr">
              <a:solidFill>
                <a:schemeClr val="tx1"/>
              </a:solidFill>
              <a:round/>
              <a:headEnd/>
              <a:tailEnd/>
            </a:ln>
            <a:effectLst/>
          </p:spPr>
          <p:txBody>
            <a:bodyPr wrap="none" anchor="ctr">
              <a:spAutoFit/>
            </a:bodyPr>
            <a:lstStyle/>
            <a:p>
              <a:endParaRPr lang="de-DE"/>
            </a:p>
          </p:txBody>
        </p:sp>
        <p:sp>
          <p:nvSpPr>
            <p:cNvPr id="484525" name="Oval 173"/>
            <p:cNvSpPr>
              <a:spLocks noChangeArrowheads="1"/>
            </p:cNvSpPr>
            <p:nvPr/>
          </p:nvSpPr>
          <p:spPr bwMode="auto">
            <a:xfrm>
              <a:off x="4670" y="1308"/>
              <a:ext cx="60" cy="60"/>
            </a:xfrm>
            <a:prstGeom prst="ellipse">
              <a:avLst/>
            </a:prstGeom>
            <a:solidFill>
              <a:schemeClr val="bg1"/>
            </a:solidFill>
            <a:ln w="3175" algn="ctr">
              <a:solidFill>
                <a:schemeClr val="tx1"/>
              </a:solidFill>
              <a:round/>
              <a:headEnd/>
              <a:tailEnd/>
            </a:ln>
            <a:effectLst/>
          </p:spPr>
          <p:txBody>
            <a:bodyPr wrap="none" anchor="ctr">
              <a:spAutoFit/>
            </a:bodyPr>
            <a:lstStyle/>
            <a:p>
              <a:endParaRPr lang="de-DE"/>
            </a:p>
          </p:txBody>
        </p:sp>
      </p:grpSp>
      <p:sp>
        <p:nvSpPr>
          <p:cNvPr id="484526" name="Rectangle 174"/>
          <p:cNvSpPr>
            <a:spLocks noChangeArrowheads="1"/>
          </p:cNvSpPr>
          <p:nvPr/>
        </p:nvSpPr>
        <p:spPr bwMode="auto">
          <a:xfrm>
            <a:off x="1223963" y="2125663"/>
            <a:ext cx="6372225" cy="1674812"/>
          </a:xfrm>
          <a:prstGeom prst="rect">
            <a:avLst/>
          </a:prstGeom>
          <a:noFill/>
          <a:ln w="28575" algn="ctr">
            <a:solidFill>
              <a:schemeClr val="tx1"/>
            </a:solidFill>
            <a:miter lim="800000"/>
            <a:headEnd/>
            <a:tailEnd/>
          </a:ln>
          <a:effectLst/>
        </p:spPr>
        <p:txBody>
          <a:bodyPr anchor="ctr">
            <a:spAutoFit/>
          </a:bodyPr>
          <a:lstStyle/>
          <a:p>
            <a:endParaRPr lang="de-DE"/>
          </a:p>
        </p:txBody>
      </p:sp>
      <p:grpSp>
        <p:nvGrpSpPr>
          <p:cNvPr id="3" name="Group 175"/>
          <p:cNvGrpSpPr>
            <a:grpSpLocks/>
          </p:cNvGrpSpPr>
          <p:nvPr/>
        </p:nvGrpSpPr>
        <p:grpSpPr bwMode="auto">
          <a:xfrm>
            <a:off x="1263650" y="3927475"/>
            <a:ext cx="5264150" cy="687388"/>
            <a:chOff x="796" y="2474"/>
            <a:chExt cx="3316" cy="433"/>
          </a:xfrm>
        </p:grpSpPr>
        <p:sp>
          <p:nvSpPr>
            <p:cNvPr id="484528" name="Rectangle 176"/>
            <p:cNvSpPr>
              <a:spLocks noChangeArrowheads="1"/>
            </p:cNvSpPr>
            <p:nvPr/>
          </p:nvSpPr>
          <p:spPr bwMode="auto">
            <a:xfrm>
              <a:off x="796" y="2517"/>
              <a:ext cx="1887" cy="390"/>
            </a:xfrm>
            <a:prstGeom prst="rect">
              <a:avLst/>
            </a:prstGeom>
            <a:gradFill rotWithShape="1">
              <a:gsLst>
                <a:gs pos="0">
                  <a:srgbClr val="DDDDDD"/>
                </a:gs>
                <a:gs pos="100000">
                  <a:schemeClr val="tx1"/>
                </a:gs>
              </a:gsLst>
              <a:lin ang="5400000" scaled="1"/>
            </a:gradFill>
            <a:ln w="28575" algn="ctr">
              <a:solidFill>
                <a:schemeClr val="tx1"/>
              </a:solidFill>
              <a:miter lim="800000"/>
              <a:headEnd/>
              <a:tailEnd/>
            </a:ln>
            <a:effectLst/>
          </p:spPr>
          <p:txBody>
            <a:bodyPr anchor="ctr">
              <a:spAutoFit/>
            </a:bodyPr>
            <a:lstStyle/>
            <a:p>
              <a:endParaRPr lang="de-DE"/>
            </a:p>
          </p:txBody>
        </p:sp>
        <p:sp>
          <p:nvSpPr>
            <p:cNvPr id="484529" name="Text Box 177"/>
            <p:cNvSpPr txBox="1">
              <a:spLocks noChangeArrowheads="1"/>
            </p:cNvSpPr>
            <p:nvPr/>
          </p:nvSpPr>
          <p:spPr bwMode="auto">
            <a:xfrm>
              <a:off x="2715" y="2474"/>
              <a:ext cx="1397" cy="250"/>
            </a:xfrm>
            <a:prstGeom prst="rect">
              <a:avLst/>
            </a:prstGeom>
            <a:noFill/>
            <a:ln w="28575" algn="ctr">
              <a:noFill/>
              <a:miter lim="800000"/>
              <a:headEnd/>
              <a:tailEnd/>
            </a:ln>
            <a:effectLst/>
          </p:spPr>
          <p:txBody>
            <a:bodyPr wrap="none">
              <a:spAutoFit/>
            </a:bodyPr>
            <a:lstStyle/>
            <a:p>
              <a:pPr marL="342900" indent="-342900"/>
              <a:r>
                <a:rPr lang="de-DE" sz="2000" b="1" i="1"/>
                <a:t>Ideales Antialiasing</a:t>
              </a:r>
            </a:p>
          </p:txBody>
        </p:sp>
      </p:grpSp>
      <p:grpSp>
        <p:nvGrpSpPr>
          <p:cNvPr id="4" name="Group 205"/>
          <p:cNvGrpSpPr>
            <a:grpSpLocks/>
          </p:cNvGrpSpPr>
          <p:nvPr/>
        </p:nvGrpSpPr>
        <p:grpSpPr bwMode="auto">
          <a:xfrm>
            <a:off x="1143000" y="4687888"/>
            <a:ext cx="6850063" cy="774700"/>
            <a:chOff x="720" y="2953"/>
            <a:chExt cx="4315" cy="488"/>
          </a:xfrm>
        </p:grpSpPr>
        <p:pic>
          <p:nvPicPr>
            <p:cNvPr id="484552" name="Picture 200" descr="AA"/>
            <p:cNvPicPr>
              <a:picLocks noChangeAspect="1" noChangeArrowheads="1"/>
            </p:cNvPicPr>
            <p:nvPr/>
          </p:nvPicPr>
          <p:blipFill>
            <a:blip r:embed="rId2"/>
            <a:srcRect l="50917" t="52118" b="30424"/>
            <a:stretch>
              <a:fillRect/>
            </a:stretch>
          </p:blipFill>
          <p:spPr bwMode="auto">
            <a:xfrm rot="10800000">
              <a:off x="720" y="2963"/>
              <a:ext cx="2033" cy="478"/>
            </a:xfrm>
            <a:prstGeom prst="rect">
              <a:avLst/>
            </a:prstGeom>
            <a:noFill/>
          </p:spPr>
        </p:pic>
        <p:sp>
          <p:nvSpPr>
            <p:cNvPr id="484533" name="Rectangle 181"/>
            <p:cNvSpPr>
              <a:spLocks noChangeArrowheads="1"/>
            </p:cNvSpPr>
            <p:nvPr/>
          </p:nvSpPr>
          <p:spPr bwMode="auto">
            <a:xfrm>
              <a:off x="796" y="3004"/>
              <a:ext cx="1887" cy="390"/>
            </a:xfrm>
            <a:prstGeom prst="rect">
              <a:avLst/>
            </a:prstGeom>
            <a:noFill/>
            <a:ln w="28575" algn="ctr">
              <a:solidFill>
                <a:schemeClr val="tx1"/>
              </a:solidFill>
              <a:miter lim="800000"/>
              <a:headEnd/>
              <a:tailEnd/>
            </a:ln>
            <a:effectLst/>
          </p:spPr>
          <p:txBody>
            <a:bodyPr anchor="ctr">
              <a:spAutoFit/>
            </a:bodyPr>
            <a:lstStyle/>
            <a:p>
              <a:endParaRPr lang="de-DE"/>
            </a:p>
          </p:txBody>
        </p:sp>
        <p:sp>
          <p:nvSpPr>
            <p:cNvPr id="484534" name="Text Box 182"/>
            <p:cNvSpPr txBox="1">
              <a:spLocks noChangeArrowheads="1"/>
            </p:cNvSpPr>
            <p:nvPr/>
          </p:nvSpPr>
          <p:spPr bwMode="auto">
            <a:xfrm>
              <a:off x="2715" y="2953"/>
              <a:ext cx="2320" cy="442"/>
            </a:xfrm>
            <a:prstGeom prst="rect">
              <a:avLst/>
            </a:prstGeom>
            <a:noFill/>
            <a:ln w="28575" algn="ctr">
              <a:noFill/>
              <a:miter lim="800000"/>
              <a:headEnd/>
              <a:tailEnd/>
            </a:ln>
            <a:effectLst/>
          </p:spPr>
          <p:txBody>
            <a:bodyPr wrap="none">
              <a:spAutoFit/>
            </a:bodyPr>
            <a:lstStyle/>
            <a:p>
              <a:pPr marL="342900" indent="-342900"/>
              <a:r>
                <a:rPr lang="de-DE" sz="2000" b="1" i="1"/>
                <a:t>stochastisches Point-Sampling</a:t>
              </a:r>
              <a:br>
                <a:rPr lang="de-DE" sz="2000" b="1" i="1"/>
              </a:br>
              <a:r>
                <a:rPr lang="de-DE" sz="2000" i="1"/>
                <a:t>(1 Punkt wird zufällig platziert)</a:t>
              </a:r>
            </a:p>
          </p:txBody>
        </p:sp>
      </p:grpSp>
      <p:grpSp>
        <p:nvGrpSpPr>
          <p:cNvPr id="5" name="Group 204"/>
          <p:cNvGrpSpPr>
            <a:grpSpLocks/>
          </p:cNvGrpSpPr>
          <p:nvPr/>
        </p:nvGrpSpPr>
        <p:grpSpPr bwMode="auto">
          <a:xfrm>
            <a:off x="1116013" y="5418138"/>
            <a:ext cx="5807075" cy="815975"/>
            <a:chOff x="703" y="3413"/>
            <a:chExt cx="3658" cy="514"/>
          </a:xfrm>
        </p:grpSpPr>
        <p:pic>
          <p:nvPicPr>
            <p:cNvPr id="484553" name="Picture 201" descr="AA"/>
            <p:cNvPicPr>
              <a:picLocks noChangeAspect="1" noChangeArrowheads="1"/>
            </p:cNvPicPr>
            <p:nvPr/>
          </p:nvPicPr>
          <p:blipFill>
            <a:blip r:embed="rId2"/>
            <a:srcRect l="50917" t="76077" b="6793"/>
            <a:stretch>
              <a:fillRect/>
            </a:stretch>
          </p:blipFill>
          <p:spPr bwMode="auto">
            <a:xfrm rot="10800000">
              <a:off x="703" y="3458"/>
              <a:ext cx="2033" cy="469"/>
            </a:xfrm>
            <a:prstGeom prst="rect">
              <a:avLst/>
            </a:prstGeom>
            <a:noFill/>
          </p:spPr>
        </p:pic>
        <p:sp>
          <p:nvSpPr>
            <p:cNvPr id="484538" name="Rectangle 186"/>
            <p:cNvSpPr>
              <a:spLocks noChangeArrowheads="1"/>
            </p:cNvSpPr>
            <p:nvPr/>
          </p:nvSpPr>
          <p:spPr bwMode="auto">
            <a:xfrm rot="10800000">
              <a:off x="796" y="3483"/>
              <a:ext cx="1887" cy="390"/>
            </a:xfrm>
            <a:prstGeom prst="rect">
              <a:avLst/>
            </a:prstGeom>
            <a:noFill/>
            <a:ln w="28575" algn="ctr">
              <a:solidFill>
                <a:schemeClr val="tx1"/>
              </a:solidFill>
              <a:miter lim="800000"/>
              <a:headEnd/>
              <a:tailEnd/>
            </a:ln>
            <a:effectLst/>
          </p:spPr>
          <p:txBody>
            <a:bodyPr anchor="ctr">
              <a:spAutoFit/>
            </a:bodyPr>
            <a:lstStyle/>
            <a:p>
              <a:endParaRPr lang="de-DE"/>
            </a:p>
          </p:txBody>
        </p:sp>
        <p:sp>
          <p:nvSpPr>
            <p:cNvPr id="484539" name="Text Box 187"/>
            <p:cNvSpPr txBox="1">
              <a:spLocks noChangeArrowheads="1"/>
            </p:cNvSpPr>
            <p:nvPr/>
          </p:nvSpPr>
          <p:spPr bwMode="auto">
            <a:xfrm>
              <a:off x="2715" y="3413"/>
              <a:ext cx="1646" cy="442"/>
            </a:xfrm>
            <a:prstGeom prst="rect">
              <a:avLst/>
            </a:prstGeom>
            <a:noFill/>
            <a:ln w="28575" algn="ctr">
              <a:noFill/>
              <a:miter lim="800000"/>
              <a:headEnd/>
              <a:tailEnd/>
            </a:ln>
            <a:effectLst/>
          </p:spPr>
          <p:txBody>
            <a:bodyPr wrap="none">
              <a:spAutoFit/>
            </a:bodyPr>
            <a:lstStyle/>
            <a:p>
              <a:pPr marL="342900" indent="-342900"/>
              <a:r>
                <a:rPr lang="de-DE" sz="2000" b="1" i="1"/>
                <a:t>stochastisches 16-fach </a:t>
              </a:r>
              <a:br>
                <a:rPr lang="de-DE" sz="2000" b="1" i="1"/>
              </a:br>
              <a:r>
                <a:rPr lang="de-DE" sz="2000" b="1" i="1"/>
                <a:t>Multi-Sampling</a:t>
              </a:r>
            </a:p>
          </p:txBody>
        </p:sp>
      </p:grpSp>
      <p:sp>
        <p:nvSpPr>
          <p:cNvPr id="484540" name="Text Box 188"/>
          <p:cNvSpPr txBox="1">
            <a:spLocks noChangeArrowheads="1"/>
          </p:cNvSpPr>
          <p:nvPr/>
        </p:nvSpPr>
        <p:spPr bwMode="auto">
          <a:xfrm>
            <a:off x="6040438" y="1749425"/>
            <a:ext cx="1554162" cy="396875"/>
          </a:xfrm>
          <a:prstGeom prst="rect">
            <a:avLst/>
          </a:prstGeom>
          <a:noFill/>
          <a:ln w="28575" algn="ctr">
            <a:noFill/>
            <a:miter lim="800000"/>
            <a:headEnd/>
            <a:tailEnd/>
          </a:ln>
          <a:effectLst/>
        </p:spPr>
        <p:txBody>
          <a:bodyPr wrap="none">
            <a:spAutoFit/>
          </a:bodyPr>
          <a:lstStyle/>
          <a:p>
            <a:pPr marL="342900" indent="-342900"/>
            <a:r>
              <a:rPr lang="de-DE" sz="2000" b="1" i="1"/>
              <a:t>Beispieltextur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FP 05</a:t>
            </a:r>
            <a:endParaRPr lang="de-DE" dirty="0"/>
          </a:p>
        </p:txBody>
      </p:sp>
      <p:sp>
        <p:nvSpPr>
          <p:cNvPr id="3" name="Inhaltsplatzhalter 2"/>
          <p:cNvSpPr>
            <a:spLocks noGrp="1"/>
          </p:cNvSpPr>
          <p:nvPr>
            <p:ph idx="1"/>
          </p:nvPr>
        </p:nvSpPr>
        <p:spPr/>
        <p:txBody>
          <a:bodyPr/>
          <a:lstStyle/>
          <a:p>
            <a:r>
              <a:rPr lang="de-DE" dirty="0" err="1" smtClean="0"/>
              <a:t>Procedural</a:t>
            </a:r>
            <a:r>
              <a:rPr lang="de-DE" dirty="0" smtClean="0"/>
              <a:t> Star</a:t>
            </a:r>
            <a:endParaRPr lang="de-DE"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ChangeArrowheads="1"/>
          </p:cNvSpPr>
          <p:nvPr>
            <p:ph type="title"/>
          </p:nvPr>
        </p:nvSpPr>
        <p:spPr/>
        <p:txBody>
          <a:bodyPr/>
          <a:lstStyle/>
          <a:p>
            <a:r>
              <a:rPr lang="de-DE"/>
              <a:t>Spektralsynthese</a:t>
            </a:r>
          </a:p>
        </p:txBody>
      </p:sp>
      <p:sp>
        <p:nvSpPr>
          <p:cNvPr id="462851" name="Rectangle 3"/>
          <p:cNvSpPr>
            <a:spLocks noGrp="1" noChangeArrowheads="1"/>
          </p:cNvSpPr>
          <p:nvPr>
            <p:ph type="body" idx="1"/>
          </p:nvPr>
        </p:nvSpPr>
        <p:spPr/>
        <p:txBody>
          <a:bodyPr/>
          <a:lstStyle/>
          <a:p>
            <a:pPr>
              <a:spcBef>
                <a:spcPct val="0"/>
              </a:spcBef>
            </a:pPr>
            <a:r>
              <a:rPr lang="de-DE" sz="2400"/>
              <a:t>Viele interessante prozedurale Texturen werden durch Summation von Sinus- und Cosinus-Funktionen erzeugt.</a:t>
            </a:r>
            <a:endParaRPr lang="de-DE"/>
          </a:p>
        </p:txBody>
      </p:sp>
      <p:pic>
        <p:nvPicPr>
          <p:cNvPr id="462852" name="Picture 4" descr="clouds"/>
          <p:cNvPicPr>
            <a:picLocks noChangeAspect="1" noChangeArrowheads="1"/>
          </p:cNvPicPr>
          <p:nvPr/>
        </p:nvPicPr>
        <p:blipFill>
          <a:blip r:embed="rId3"/>
          <a:srcRect l="1360" t="1192" r="59065" b="47549"/>
          <a:stretch>
            <a:fillRect/>
          </a:stretch>
        </p:blipFill>
        <p:spPr bwMode="auto">
          <a:xfrm>
            <a:off x="1162050" y="3125788"/>
            <a:ext cx="2727325" cy="2547937"/>
          </a:xfrm>
          <a:prstGeom prst="rect">
            <a:avLst/>
          </a:prstGeom>
          <a:noFill/>
          <a:ln w="9525">
            <a:solidFill>
              <a:schemeClr val="tx1"/>
            </a:solidFill>
            <a:miter lim="800000"/>
            <a:headEnd/>
            <a:tailEnd/>
          </a:ln>
        </p:spPr>
      </p:pic>
      <p:pic>
        <p:nvPicPr>
          <p:cNvPr id="462853" name="Picture 5" descr="spectra"/>
          <p:cNvPicPr>
            <a:picLocks noChangeAspect="1" noChangeArrowheads="1"/>
          </p:cNvPicPr>
          <p:nvPr/>
        </p:nvPicPr>
        <p:blipFill>
          <a:blip r:embed="rId4"/>
          <a:srcRect/>
          <a:stretch>
            <a:fillRect/>
          </a:stretch>
        </p:blipFill>
        <p:spPr bwMode="auto">
          <a:xfrm>
            <a:off x="881063" y="1998663"/>
            <a:ext cx="6959600" cy="1006475"/>
          </a:xfrm>
          <a:prstGeom prst="rect">
            <a:avLst/>
          </a:prstGeom>
          <a:noFill/>
        </p:spPr>
      </p:pic>
      <p:sp>
        <p:nvSpPr>
          <p:cNvPr id="462854" name="Text Box 6"/>
          <p:cNvSpPr txBox="1">
            <a:spLocks noChangeArrowheads="1"/>
          </p:cNvSpPr>
          <p:nvPr/>
        </p:nvSpPr>
        <p:spPr bwMode="auto">
          <a:xfrm>
            <a:off x="2455863" y="5842000"/>
            <a:ext cx="5973762" cy="396875"/>
          </a:xfrm>
          <a:prstGeom prst="rect">
            <a:avLst/>
          </a:prstGeom>
          <a:noFill/>
          <a:ln w="28575" algn="ctr">
            <a:noFill/>
            <a:miter lim="800000"/>
            <a:headEnd/>
            <a:tailEnd/>
          </a:ln>
          <a:effectLst/>
        </p:spPr>
        <p:txBody>
          <a:bodyPr wrap="none">
            <a:spAutoFit/>
          </a:bodyPr>
          <a:lstStyle/>
          <a:p>
            <a:pPr marL="342900" indent="-342900"/>
            <a:r>
              <a:rPr lang="de-DE" sz="2000" b="1" i="1"/>
              <a:t>Spectral -</a:t>
            </a:r>
            <a:r>
              <a:rPr lang="de-DE" sz="2000"/>
              <a:t> siehe Cg Shader-Beispiel auf der Homepage</a:t>
            </a:r>
          </a:p>
        </p:txBody>
      </p:sp>
      <p:graphicFrame>
        <p:nvGraphicFramePr>
          <p:cNvPr id="462855" name="Object 7"/>
          <p:cNvGraphicFramePr>
            <a:graphicFrameLocks noChangeAspect="1"/>
          </p:cNvGraphicFramePr>
          <p:nvPr/>
        </p:nvGraphicFramePr>
        <p:xfrm>
          <a:off x="4210050" y="3127375"/>
          <a:ext cx="2735263" cy="2557463"/>
        </p:xfrm>
        <a:graphic>
          <a:graphicData uri="http://schemas.openxmlformats.org/presentationml/2006/ole">
            <p:oleObj spid="_x0000_s390146" name="CorelPhotoPaint.Image.11" r:id="rId5" imgW="7911111" imgH="7250794" progId="CorelPhotoPaint.Image.11">
              <p:embed/>
            </p:oleObj>
          </a:graphicData>
        </a:graphic>
      </p:graphicFrame>
      <p:grpSp>
        <p:nvGrpSpPr>
          <p:cNvPr id="2" name="Group 17"/>
          <p:cNvGrpSpPr>
            <a:grpSpLocks/>
          </p:cNvGrpSpPr>
          <p:nvPr/>
        </p:nvGrpSpPr>
        <p:grpSpPr bwMode="auto">
          <a:xfrm>
            <a:off x="3797300" y="3362325"/>
            <a:ext cx="1714500" cy="561975"/>
            <a:chOff x="2392" y="2118"/>
            <a:chExt cx="1080" cy="354"/>
          </a:xfrm>
        </p:grpSpPr>
        <p:sp>
          <p:nvSpPr>
            <p:cNvPr id="462862" name="AutoShape 14"/>
            <p:cNvSpPr>
              <a:spLocks noChangeArrowheads="1"/>
            </p:cNvSpPr>
            <p:nvPr/>
          </p:nvSpPr>
          <p:spPr bwMode="auto">
            <a:xfrm>
              <a:off x="2392" y="2118"/>
              <a:ext cx="1080" cy="354"/>
            </a:xfrm>
            <a:prstGeom prst="wedgeRectCallout">
              <a:avLst>
                <a:gd name="adj1" fmla="val -26296"/>
                <a:gd name="adj2" fmla="val -165255"/>
              </a:avLst>
            </a:prstGeom>
            <a:solidFill>
              <a:srgbClr val="FF9900"/>
            </a:solidFill>
            <a:ln w="28575" algn="ctr">
              <a:solidFill>
                <a:schemeClr val="tx1"/>
              </a:solidFill>
              <a:miter lim="800000"/>
              <a:headEnd/>
              <a:tailEnd/>
            </a:ln>
            <a:effectLst/>
          </p:spPr>
          <p:txBody>
            <a:bodyPr/>
            <a:lstStyle/>
            <a:p>
              <a:pPr marL="342900" indent="-342900" algn="ctr"/>
              <a:endParaRPr lang="de-DE"/>
            </a:p>
          </p:txBody>
        </p:sp>
        <p:sp>
          <p:nvSpPr>
            <p:cNvPr id="462858" name="Text Box 10"/>
            <p:cNvSpPr txBox="1">
              <a:spLocks noChangeArrowheads="1"/>
            </p:cNvSpPr>
            <p:nvPr/>
          </p:nvSpPr>
          <p:spPr bwMode="auto">
            <a:xfrm>
              <a:off x="2512" y="2126"/>
              <a:ext cx="843" cy="288"/>
            </a:xfrm>
            <a:prstGeom prst="rect">
              <a:avLst/>
            </a:prstGeom>
            <a:noFill/>
            <a:ln w="28575" algn="ctr">
              <a:noFill/>
              <a:miter lim="800000"/>
              <a:headEnd/>
              <a:tailEnd/>
            </a:ln>
            <a:effectLst/>
          </p:spPr>
          <p:txBody>
            <a:bodyPr wrap="none">
              <a:spAutoFit/>
            </a:bodyPr>
            <a:lstStyle/>
            <a:p>
              <a:pPr marL="342900" indent="-342900"/>
              <a:r>
                <a:rPr lang="de-DE" sz="2400" b="1" i="1"/>
                <a:t>Frequenz</a:t>
              </a:r>
            </a:p>
          </p:txBody>
        </p:sp>
      </p:grpSp>
      <p:grpSp>
        <p:nvGrpSpPr>
          <p:cNvPr id="3" name="Group 18"/>
          <p:cNvGrpSpPr>
            <a:grpSpLocks/>
          </p:cNvGrpSpPr>
          <p:nvPr/>
        </p:nvGrpSpPr>
        <p:grpSpPr bwMode="auto">
          <a:xfrm>
            <a:off x="5697538" y="3362325"/>
            <a:ext cx="2782887" cy="561975"/>
            <a:chOff x="3589" y="2118"/>
            <a:chExt cx="1753" cy="354"/>
          </a:xfrm>
        </p:grpSpPr>
        <p:sp>
          <p:nvSpPr>
            <p:cNvPr id="462863" name="AutoShape 15"/>
            <p:cNvSpPr>
              <a:spLocks noChangeArrowheads="1"/>
            </p:cNvSpPr>
            <p:nvPr/>
          </p:nvSpPr>
          <p:spPr bwMode="auto">
            <a:xfrm>
              <a:off x="3589" y="2118"/>
              <a:ext cx="1753" cy="354"/>
            </a:xfrm>
            <a:prstGeom prst="wedgeRectCallout">
              <a:avLst>
                <a:gd name="adj1" fmla="val -60667"/>
                <a:gd name="adj2" fmla="val -162713"/>
              </a:avLst>
            </a:prstGeom>
            <a:solidFill>
              <a:srgbClr val="FF9900"/>
            </a:solidFill>
            <a:ln w="28575" algn="ctr">
              <a:solidFill>
                <a:schemeClr val="tx1"/>
              </a:solidFill>
              <a:miter lim="800000"/>
              <a:headEnd/>
              <a:tailEnd/>
            </a:ln>
            <a:effectLst/>
          </p:spPr>
          <p:txBody>
            <a:bodyPr/>
            <a:lstStyle/>
            <a:p>
              <a:pPr marL="342900" indent="-342900" algn="ctr"/>
              <a:endParaRPr lang="de-DE"/>
            </a:p>
          </p:txBody>
        </p:sp>
        <p:sp>
          <p:nvSpPr>
            <p:cNvPr id="462859" name="Text Box 11"/>
            <p:cNvSpPr txBox="1">
              <a:spLocks noChangeArrowheads="1"/>
            </p:cNvSpPr>
            <p:nvPr/>
          </p:nvSpPr>
          <p:spPr bwMode="auto">
            <a:xfrm>
              <a:off x="3601" y="2126"/>
              <a:ext cx="1734" cy="288"/>
            </a:xfrm>
            <a:prstGeom prst="rect">
              <a:avLst/>
            </a:prstGeom>
            <a:noFill/>
            <a:ln w="28575" algn="ctr">
              <a:noFill/>
              <a:miter lim="800000"/>
              <a:headEnd/>
              <a:tailEnd/>
            </a:ln>
            <a:effectLst/>
          </p:spPr>
          <p:txBody>
            <a:bodyPr wrap="none">
              <a:spAutoFit/>
            </a:bodyPr>
            <a:lstStyle/>
            <a:p>
              <a:pPr marL="342900" indent="-342900"/>
              <a:r>
                <a:rPr lang="de-DE" sz="2400" b="1" i="1"/>
                <a:t>Phasenverschiebung</a:t>
              </a:r>
            </a:p>
          </p:txBody>
        </p:sp>
      </p:grpSp>
      <p:grpSp>
        <p:nvGrpSpPr>
          <p:cNvPr id="4" name="Group 16"/>
          <p:cNvGrpSpPr>
            <a:grpSpLocks/>
          </p:cNvGrpSpPr>
          <p:nvPr/>
        </p:nvGrpSpPr>
        <p:grpSpPr bwMode="auto">
          <a:xfrm>
            <a:off x="1814513" y="3362325"/>
            <a:ext cx="1714500" cy="561975"/>
            <a:chOff x="1143" y="2118"/>
            <a:chExt cx="1080" cy="354"/>
          </a:xfrm>
        </p:grpSpPr>
        <p:sp>
          <p:nvSpPr>
            <p:cNvPr id="462860" name="AutoShape 12"/>
            <p:cNvSpPr>
              <a:spLocks noChangeArrowheads="1"/>
            </p:cNvSpPr>
            <p:nvPr/>
          </p:nvSpPr>
          <p:spPr bwMode="auto">
            <a:xfrm>
              <a:off x="1143" y="2118"/>
              <a:ext cx="1080" cy="354"/>
            </a:xfrm>
            <a:prstGeom prst="wedgeRectCallout">
              <a:avLst>
                <a:gd name="adj1" fmla="val 35185"/>
                <a:gd name="adj2" fmla="val -175144"/>
              </a:avLst>
            </a:prstGeom>
            <a:solidFill>
              <a:srgbClr val="FF9900"/>
            </a:solidFill>
            <a:ln w="28575" algn="ctr">
              <a:solidFill>
                <a:schemeClr val="tx1"/>
              </a:solidFill>
              <a:miter lim="800000"/>
              <a:headEnd/>
              <a:tailEnd/>
            </a:ln>
            <a:effectLst/>
          </p:spPr>
          <p:txBody>
            <a:bodyPr/>
            <a:lstStyle/>
            <a:p>
              <a:pPr marL="342900" indent="-342900" algn="ctr"/>
              <a:endParaRPr lang="de-DE"/>
            </a:p>
          </p:txBody>
        </p:sp>
        <p:sp>
          <p:nvSpPr>
            <p:cNvPr id="462857" name="Text Box 9"/>
            <p:cNvSpPr txBox="1">
              <a:spLocks noChangeArrowheads="1"/>
            </p:cNvSpPr>
            <p:nvPr/>
          </p:nvSpPr>
          <p:spPr bwMode="auto">
            <a:xfrm>
              <a:off x="1235" y="2126"/>
              <a:ext cx="911" cy="288"/>
            </a:xfrm>
            <a:prstGeom prst="rect">
              <a:avLst/>
            </a:prstGeom>
            <a:noFill/>
            <a:ln w="28575" algn="ctr">
              <a:noFill/>
              <a:miter lim="800000"/>
              <a:headEnd/>
              <a:tailEnd/>
            </a:ln>
            <a:effectLst/>
          </p:spPr>
          <p:txBody>
            <a:bodyPr wrap="none">
              <a:spAutoFit/>
            </a:bodyPr>
            <a:lstStyle/>
            <a:p>
              <a:pPr marL="342900" indent="-342900"/>
              <a:r>
                <a:rPr lang="de-DE" sz="2400" b="1" i="1"/>
                <a:t>Amplitude</a:t>
              </a:r>
            </a:p>
          </p:txBody>
        </p:sp>
      </p:grpSp>
      <p:sp>
        <p:nvSpPr>
          <p:cNvPr id="462867" name="Text Box 19"/>
          <p:cNvSpPr txBox="1">
            <a:spLocks noChangeArrowheads="1"/>
          </p:cNvSpPr>
          <p:nvPr/>
        </p:nvSpPr>
        <p:spPr bwMode="auto">
          <a:xfrm>
            <a:off x="5788025" y="4344988"/>
            <a:ext cx="2708275" cy="1187450"/>
          </a:xfrm>
          <a:prstGeom prst="rect">
            <a:avLst/>
          </a:prstGeom>
          <a:solidFill>
            <a:srgbClr val="FFFFFF">
              <a:alpha val="50000"/>
            </a:srgbClr>
          </a:solidFill>
          <a:ln w="28575" algn="ctr">
            <a:noFill/>
            <a:miter lim="800000"/>
            <a:headEnd/>
            <a:tailEnd/>
          </a:ln>
          <a:effectLst/>
        </p:spPr>
        <p:txBody>
          <a:bodyPr wrap="none">
            <a:spAutoFit/>
          </a:bodyPr>
          <a:lstStyle/>
          <a:p>
            <a:pPr marL="342900" indent="-342900">
              <a:spcBef>
                <a:spcPct val="0"/>
              </a:spcBef>
            </a:pPr>
            <a:r>
              <a:rPr lang="de-DE" sz="2400"/>
              <a:t>Bei großen Texturen</a:t>
            </a:r>
          </a:p>
          <a:p>
            <a:pPr marL="342900" indent="-342900">
              <a:spcBef>
                <a:spcPct val="0"/>
              </a:spcBef>
            </a:pPr>
            <a:r>
              <a:rPr lang="de-DE" sz="2400"/>
              <a:t>wird die reguläre </a:t>
            </a:r>
          </a:p>
          <a:p>
            <a:pPr marL="342900" indent="-342900">
              <a:spcBef>
                <a:spcPct val="0"/>
              </a:spcBef>
            </a:pPr>
            <a:r>
              <a:rPr lang="de-DE" sz="2400"/>
              <a:t>Struktur sichtbar.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462852"/>
                                        </p:tgtEl>
                                        <p:attrNameLst>
                                          <p:attrName>style.visibility</p:attrName>
                                        </p:attrNameLst>
                                      </p:cBhvr>
                                      <p:to>
                                        <p:strVal val="visible"/>
                                      </p:to>
                                    </p:set>
                                    <p:animEffect transition="in" filter="fade">
                                      <p:cBhvr>
                                        <p:cTn id="30" dur="500"/>
                                        <p:tgtEl>
                                          <p:spTgt spid="46285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62854"/>
                                        </p:tgtEl>
                                        <p:attrNameLst>
                                          <p:attrName>style.visibility</p:attrName>
                                        </p:attrNameLst>
                                      </p:cBhvr>
                                      <p:to>
                                        <p:strVal val="visible"/>
                                      </p:to>
                                    </p:set>
                                    <p:animEffect transition="in" filter="fade">
                                      <p:cBhvr>
                                        <p:cTn id="33" dur="500"/>
                                        <p:tgtEl>
                                          <p:spTgt spid="46285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62855"/>
                                        </p:tgtEl>
                                        <p:attrNameLst>
                                          <p:attrName>style.visibility</p:attrName>
                                        </p:attrNameLst>
                                      </p:cBhvr>
                                      <p:to>
                                        <p:strVal val="visible"/>
                                      </p:to>
                                    </p:set>
                                    <p:animEffect transition="in" filter="fade">
                                      <p:cBhvr>
                                        <p:cTn id="38" dur="500"/>
                                        <p:tgtEl>
                                          <p:spTgt spid="46285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62867"/>
                                        </p:tgtEl>
                                        <p:attrNameLst>
                                          <p:attrName>style.visibility</p:attrName>
                                        </p:attrNameLst>
                                      </p:cBhvr>
                                      <p:to>
                                        <p:strVal val="visible"/>
                                      </p:to>
                                    </p:set>
                                    <p:animEffect transition="in" filter="fade">
                                      <p:cBhvr>
                                        <p:cTn id="43" dur="500"/>
                                        <p:tgtEl>
                                          <p:spTgt spid="462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54" grpId="0"/>
      <p:bldP spid="46286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2"/>
          <p:cNvGrpSpPr>
            <a:grpSpLocks/>
          </p:cNvGrpSpPr>
          <p:nvPr/>
        </p:nvGrpSpPr>
        <p:grpSpPr bwMode="auto">
          <a:xfrm>
            <a:off x="4325938" y="2312988"/>
            <a:ext cx="3846512" cy="3859212"/>
            <a:chOff x="2725" y="1457"/>
            <a:chExt cx="2423" cy="2431"/>
          </a:xfrm>
        </p:grpSpPr>
        <p:pic>
          <p:nvPicPr>
            <p:cNvPr id="308300" name="Picture 76" descr="texture03"/>
            <p:cNvPicPr>
              <a:picLocks noChangeAspect="1" noChangeArrowheads="1"/>
            </p:cNvPicPr>
            <p:nvPr/>
          </p:nvPicPr>
          <p:blipFill>
            <a:blip r:embed="rId2"/>
            <a:srcRect l="59778" t="20016" b="40033"/>
            <a:stretch>
              <a:fillRect/>
            </a:stretch>
          </p:blipFill>
          <p:spPr bwMode="auto">
            <a:xfrm>
              <a:off x="2736" y="1474"/>
              <a:ext cx="2412" cy="2414"/>
            </a:xfrm>
            <a:prstGeom prst="rect">
              <a:avLst/>
            </a:prstGeom>
            <a:noFill/>
            <a:ln w="9525">
              <a:solidFill>
                <a:srgbClr val="000000"/>
              </a:solidFill>
              <a:miter lim="800000"/>
              <a:headEnd/>
              <a:tailEnd/>
            </a:ln>
            <a:effectLst/>
          </p:spPr>
        </p:pic>
        <p:sp>
          <p:nvSpPr>
            <p:cNvPr id="308295" name="Rectangle 71"/>
            <p:cNvSpPr>
              <a:spLocks noChangeArrowheads="1"/>
            </p:cNvSpPr>
            <p:nvPr/>
          </p:nvSpPr>
          <p:spPr bwMode="auto">
            <a:xfrm>
              <a:off x="2728" y="1457"/>
              <a:ext cx="2413" cy="2422"/>
            </a:xfrm>
            <a:prstGeom prst="rect">
              <a:avLst/>
            </a:prstGeom>
            <a:noFill/>
            <a:ln w="57150" algn="ctr">
              <a:solidFill>
                <a:schemeClr val="tx1"/>
              </a:solidFill>
              <a:miter lim="800000"/>
              <a:headEnd/>
              <a:tailEnd/>
            </a:ln>
            <a:effectLst/>
          </p:spPr>
          <p:txBody>
            <a:bodyPr anchor="ctr">
              <a:spAutoFit/>
            </a:bodyPr>
            <a:lstStyle/>
            <a:p>
              <a:endParaRPr lang="de-DE"/>
            </a:p>
          </p:txBody>
        </p:sp>
        <p:sp>
          <p:nvSpPr>
            <p:cNvPr id="308302" name="Rectangle 78"/>
            <p:cNvSpPr>
              <a:spLocks noChangeArrowheads="1"/>
            </p:cNvSpPr>
            <p:nvPr/>
          </p:nvSpPr>
          <p:spPr bwMode="auto">
            <a:xfrm>
              <a:off x="2725" y="2055"/>
              <a:ext cx="2416" cy="593"/>
            </a:xfrm>
            <a:prstGeom prst="rect">
              <a:avLst/>
            </a:prstGeom>
            <a:noFill/>
            <a:ln w="28575" algn="ctr">
              <a:solidFill>
                <a:schemeClr val="tx1"/>
              </a:solidFill>
              <a:miter lim="800000"/>
              <a:headEnd/>
              <a:tailEnd/>
            </a:ln>
            <a:effectLst/>
          </p:spPr>
          <p:txBody>
            <a:bodyPr anchor="ctr">
              <a:spAutoFit/>
            </a:bodyPr>
            <a:lstStyle/>
            <a:p>
              <a:endParaRPr lang="de-DE"/>
            </a:p>
          </p:txBody>
        </p:sp>
        <p:sp>
          <p:nvSpPr>
            <p:cNvPr id="308303" name="Rectangle 79"/>
            <p:cNvSpPr>
              <a:spLocks noChangeArrowheads="1"/>
            </p:cNvSpPr>
            <p:nvPr/>
          </p:nvSpPr>
          <p:spPr bwMode="auto">
            <a:xfrm>
              <a:off x="2725" y="3276"/>
              <a:ext cx="2417" cy="593"/>
            </a:xfrm>
            <a:prstGeom prst="rect">
              <a:avLst/>
            </a:prstGeom>
            <a:noFill/>
            <a:ln w="28575" algn="ctr">
              <a:solidFill>
                <a:schemeClr val="tx1"/>
              </a:solidFill>
              <a:miter lim="800000"/>
              <a:headEnd/>
              <a:tailEnd/>
            </a:ln>
            <a:effectLst/>
          </p:spPr>
          <p:txBody>
            <a:bodyPr anchor="ctr">
              <a:spAutoFit/>
            </a:bodyPr>
            <a:lstStyle/>
            <a:p>
              <a:endParaRPr lang="de-DE"/>
            </a:p>
          </p:txBody>
        </p:sp>
        <p:sp>
          <p:nvSpPr>
            <p:cNvPr id="308304" name="Rectangle 80"/>
            <p:cNvSpPr>
              <a:spLocks noChangeArrowheads="1"/>
            </p:cNvSpPr>
            <p:nvPr/>
          </p:nvSpPr>
          <p:spPr bwMode="auto">
            <a:xfrm>
              <a:off x="3341" y="1458"/>
              <a:ext cx="593" cy="2407"/>
            </a:xfrm>
            <a:prstGeom prst="rect">
              <a:avLst/>
            </a:prstGeom>
            <a:noFill/>
            <a:ln w="28575" algn="ctr">
              <a:solidFill>
                <a:schemeClr val="tx1"/>
              </a:solidFill>
              <a:miter lim="800000"/>
              <a:headEnd/>
              <a:tailEnd/>
            </a:ln>
            <a:effectLst/>
          </p:spPr>
          <p:txBody>
            <a:bodyPr anchor="ctr">
              <a:spAutoFit/>
            </a:bodyPr>
            <a:lstStyle/>
            <a:p>
              <a:endParaRPr lang="de-DE"/>
            </a:p>
          </p:txBody>
        </p:sp>
        <p:sp>
          <p:nvSpPr>
            <p:cNvPr id="308305" name="Rectangle 81"/>
            <p:cNvSpPr>
              <a:spLocks noChangeArrowheads="1"/>
            </p:cNvSpPr>
            <p:nvPr/>
          </p:nvSpPr>
          <p:spPr bwMode="auto">
            <a:xfrm>
              <a:off x="4536" y="1458"/>
              <a:ext cx="593" cy="2407"/>
            </a:xfrm>
            <a:prstGeom prst="rect">
              <a:avLst/>
            </a:prstGeom>
            <a:noFill/>
            <a:ln w="28575" algn="ctr">
              <a:solidFill>
                <a:schemeClr val="tx1"/>
              </a:solidFill>
              <a:miter lim="800000"/>
              <a:headEnd/>
              <a:tailEnd/>
            </a:ln>
            <a:effectLst/>
          </p:spPr>
          <p:txBody>
            <a:bodyPr anchor="ctr">
              <a:spAutoFit/>
            </a:bodyPr>
            <a:lstStyle/>
            <a:p>
              <a:endParaRPr lang="de-DE"/>
            </a:p>
          </p:txBody>
        </p:sp>
      </p:grpSp>
      <p:sp>
        <p:nvSpPr>
          <p:cNvPr id="308226" name="Rectangle 2"/>
          <p:cNvSpPr>
            <a:spLocks noGrp="1" noChangeArrowheads="1"/>
          </p:cNvSpPr>
          <p:nvPr>
            <p:ph type="title"/>
          </p:nvPr>
        </p:nvSpPr>
        <p:spPr/>
        <p:txBody>
          <a:bodyPr/>
          <a:lstStyle/>
          <a:p>
            <a:r>
              <a:rPr lang="de-DE"/>
              <a:t>Textur Interpolation</a:t>
            </a:r>
          </a:p>
        </p:txBody>
      </p:sp>
      <p:sp>
        <p:nvSpPr>
          <p:cNvPr id="308227" name="Rectangle 3"/>
          <p:cNvSpPr>
            <a:spLocks noGrp="1" noChangeArrowheads="1"/>
          </p:cNvSpPr>
          <p:nvPr>
            <p:ph type="body" idx="1"/>
          </p:nvPr>
        </p:nvSpPr>
        <p:spPr>
          <a:xfrm>
            <a:off x="581025" y="1176338"/>
            <a:ext cx="7981950" cy="1035050"/>
          </a:xfrm>
        </p:spPr>
        <p:txBody>
          <a:bodyPr/>
          <a:lstStyle/>
          <a:p>
            <a:r>
              <a:rPr lang="de-DE" sz="2800" b="1" i="1"/>
              <a:t>Fall 1: Magnification. </a:t>
            </a:r>
            <a:br>
              <a:rPr lang="de-DE" sz="2800" b="1" i="1"/>
            </a:br>
            <a:r>
              <a:rPr lang="de-DE" sz="2400"/>
              <a:t>Das Pixel-Raster ist feiner als das Textur-Raster</a:t>
            </a:r>
          </a:p>
        </p:txBody>
      </p:sp>
      <p:grpSp>
        <p:nvGrpSpPr>
          <p:cNvPr id="3" name="Group 18"/>
          <p:cNvGrpSpPr>
            <a:grpSpLocks/>
          </p:cNvGrpSpPr>
          <p:nvPr/>
        </p:nvGrpSpPr>
        <p:grpSpPr bwMode="auto">
          <a:xfrm>
            <a:off x="977900" y="2995613"/>
            <a:ext cx="1978025" cy="1978025"/>
            <a:chOff x="1474" y="2296"/>
            <a:chExt cx="726" cy="726"/>
          </a:xfrm>
        </p:grpSpPr>
        <p:sp>
          <p:nvSpPr>
            <p:cNvPr id="308243" name="Freeform 19"/>
            <p:cNvSpPr>
              <a:spLocks/>
            </p:cNvSpPr>
            <p:nvPr/>
          </p:nvSpPr>
          <p:spPr bwMode="auto">
            <a:xfrm>
              <a:off x="1474" y="2296"/>
              <a:ext cx="726" cy="726"/>
            </a:xfrm>
            <a:custGeom>
              <a:avLst/>
              <a:gdLst/>
              <a:ahLst/>
              <a:cxnLst>
                <a:cxn ang="0">
                  <a:pos x="181" y="635"/>
                </a:cxn>
                <a:cxn ang="0">
                  <a:pos x="181" y="544"/>
                </a:cxn>
                <a:cxn ang="0">
                  <a:pos x="0" y="544"/>
                </a:cxn>
                <a:cxn ang="0">
                  <a:pos x="0" y="454"/>
                </a:cxn>
                <a:cxn ang="0">
                  <a:pos x="91" y="454"/>
                </a:cxn>
                <a:cxn ang="0">
                  <a:pos x="91" y="272"/>
                </a:cxn>
                <a:cxn ang="0">
                  <a:pos x="181" y="272"/>
                </a:cxn>
                <a:cxn ang="0">
                  <a:pos x="181" y="91"/>
                </a:cxn>
                <a:cxn ang="0">
                  <a:pos x="272" y="91"/>
                </a:cxn>
                <a:cxn ang="0">
                  <a:pos x="272" y="0"/>
                </a:cxn>
                <a:cxn ang="0">
                  <a:pos x="453" y="0"/>
                </a:cxn>
                <a:cxn ang="0">
                  <a:pos x="453" y="182"/>
                </a:cxn>
                <a:cxn ang="0">
                  <a:pos x="544" y="182"/>
                </a:cxn>
                <a:cxn ang="0">
                  <a:pos x="544" y="363"/>
                </a:cxn>
                <a:cxn ang="0">
                  <a:pos x="635" y="363"/>
                </a:cxn>
                <a:cxn ang="0">
                  <a:pos x="635" y="544"/>
                </a:cxn>
                <a:cxn ang="0">
                  <a:pos x="726" y="544"/>
                </a:cxn>
                <a:cxn ang="0">
                  <a:pos x="726" y="726"/>
                </a:cxn>
                <a:cxn ang="0">
                  <a:pos x="544" y="726"/>
                </a:cxn>
                <a:cxn ang="0">
                  <a:pos x="544" y="635"/>
                </a:cxn>
                <a:cxn ang="0">
                  <a:pos x="181" y="635"/>
                </a:cxn>
              </a:cxnLst>
              <a:rect l="0" t="0" r="r" b="b"/>
              <a:pathLst>
                <a:path w="726" h="726">
                  <a:moveTo>
                    <a:pt x="181" y="635"/>
                  </a:moveTo>
                  <a:lnTo>
                    <a:pt x="181" y="544"/>
                  </a:lnTo>
                  <a:lnTo>
                    <a:pt x="0" y="544"/>
                  </a:lnTo>
                  <a:lnTo>
                    <a:pt x="0" y="454"/>
                  </a:lnTo>
                  <a:lnTo>
                    <a:pt x="91" y="454"/>
                  </a:lnTo>
                  <a:lnTo>
                    <a:pt x="91" y="272"/>
                  </a:lnTo>
                  <a:lnTo>
                    <a:pt x="181" y="272"/>
                  </a:lnTo>
                  <a:lnTo>
                    <a:pt x="181" y="91"/>
                  </a:lnTo>
                  <a:lnTo>
                    <a:pt x="272" y="91"/>
                  </a:lnTo>
                  <a:lnTo>
                    <a:pt x="272" y="0"/>
                  </a:lnTo>
                  <a:lnTo>
                    <a:pt x="453" y="0"/>
                  </a:lnTo>
                  <a:lnTo>
                    <a:pt x="453" y="182"/>
                  </a:lnTo>
                  <a:lnTo>
                    <a:pt x="544" y="182"/>
                  </a:lnTo>
                  <a:lnTo>
                    <a:pt x="544" y="363"/>
                  </a:lnTo>
                  <a:lnTo>
                    <a:pt x="635" y="363"/>
                  </a:lnTo>
                  <a:lnTo>
                    <a:pt x="635" y="544"/>
                  </a:lnTo>
                  <a:lnTo>
                    <a:pt x="726" y="544"/>
                  </a:lnTo>
                  <a:lnTo>
                    <a:pt x="726" y="726"/>
                  </a:lnTo>
                  <a:lnTo>
                    <a:pt x="544" y="726"/>
                  </a:lnTo>
                  <a:lnTo>
                    <a:pt x="544" y="635"/>
                  </a:lnTo>
                  <a:lnTo>
                    <a:pt x="181" y="635"/>
                  </a:lnTo>
                  <a:close/>
                </a:path>
              </a:pathLst>
            </a:custGeom>
            <a:solidFill>
              <a:schemeClr val="accent2"/>
            </a:solidFill>
            <a:ln w="19050" cap="flat" cmpd="sng">
              <a:solidFill>
                <a:schemeClr val="tx1"/>
              </a:solidFill>
              <a:prstDash val="solid"/>
              <a:round/>
              <a:headEnd/>
              <a:tailEnd/>
            </a:ln>
            <a:effectLst/>
          </p:spPr>
          <p:txBody>
            <a:bodyPr>
              <a:spAutoFit/>
            </a:bodyPr>
            <a:lstStyle/>
            <a:p>
              <a:endParaRPr lang="de-DE"/>
            </a:p>
          </p:txBody>
        </p:sp>
        <p:sp>
          <p:nvSpPr>
            <p:cNvPr id="308244" name="Rectangle 20"/>
            <p:cNvSpPr>
              <a:spLocks noChangeArrowheads="1"/>
            </p:cNvSpPr>
            <p:nvPr/>
          </p:nvSpPr>
          <p:spPr bwMode="auto">
            <a:xfrm>
              <a:off x="2019" y="2931"/>
              <a:ext cx="181" cy="90"/>
            </a:xfrm>
            <a:prstGeom prst="rect">
              <a:avLst/>
            </a:prstGeom>
            <a:solidFill>
              <a:schemeClr val="accent2"/>
            </a:solidFill>
            <a:ln w="9525" algn="ctr">
              <a:solidFill>
                <a:schemeClr val="tx1"/>
              </a:solidFill>
              <a:miter lim="800000"/>
              <a:headEnd/>
              <a:tailEnd/>
            </a:ln>
            <a:effectLst/>
          </p:spPr>
          <p:txBody>
            <a:bodyPr anchor="ctr">
              <a:spAutoFit/>
            </a:bodyPr>
            <a:lstStyle/>
            <a:p>
              <a:endParaRPr lang="de-DE"/>
            </a:p>
          </p:txBody>
        </p:sp>
        <p:sp>
          <p:nvSpPr>
            <p:cNvPr id="308245" name="Rectangle 21"/>
            <p:cNvSpPr>
              <a:spLocks noChangeArrowheads="1"/>
            </p:cNvSpPr>
            <p:nvPr/>
          </p:nvSpPr>
          <p:spPr bwMode="auto">
            <a:xfrm>
              <a:off x="1474" y="2749"/>
              <a:ext cx="635" cy="90"/>
            </a:xfrm>
            <a:prstGeom prst="rect">
              <a:avLst/>
            </a:prstGeom>
            <a:solidFill>
              <a:schemeClr val="accent2"/>
            </a:solidFill>
            <a:ln w="9525" algn="ctr">
              <a:solidFill>
                <a:schemeClr val="tx1"/>
              </a:solidFill>
              <a:miter lim="800000"/>
              <a:headEnd/>
              <a:tailEnd/>
            </a:ln>
            <a:effectLst/>
          </p:spPr>
          <p:txBody>
            <a:bodyPr anchor="ctr">
              <a:spAutoFit/>
            </a:bodyPr>
            <a:lstStyle/>
            <a:p>
              <a:endParaRPr lang="de-DE"/>
            </a:p>
          </p:txBody>
        </p:sp>
        <p:sp>
          <p:nvSpPr>
            <p:cNvPr id="308246" name="Rectangle 22"/>
            <p:cNvSpPr>
              <a:spLocks noChangeArrowheads="1"/>
            </p:cNvSpPr>
            <p:nvPr/>
          </p:nvSpPr>
          <p:spPr bwMode="auto">
            <a:xfrm>
              <a:off x="1565" y="2568"/>
              <a:ext cx="454" cy="90"/>
            </a:xfrm>
            <a:prstGeom prst="rect">
              <a:avLst/>
            </a:prstGeom>
            <a:solidFill>
              <a:schemeClr val="accent2"/>
            </a:solidFill>
            <a:ln w="9525" algn="ctr">
              <a:solidFill>
                <a:schemeClr val="tx1"/>
              </a:solidFill>
              <a:miter lim="800000"/>
              <a:headEnd/>
              <a:tailEnd/>
            </a:ln>
            <a:effectLst/>
          </p:spPr>
          <p:txBody>
            <a:bodyPr anchor="ctr">
              <a:spAutoFit/>
            </a:bodyPr>
            <a:lstStyle/>
            <a:p>
              <a:endParaRPr lang="de-DE"/>
            </a:p>
          </p:txBody>
        </p:sp>
        <p:sp>
          <p:nvSpPr>
            <p:cNvPr id="308247" name="Rectangle 23"/>
            <p:cNvSpPr>
              <a:spLocks noChangeArrowheads="1"/>
            </p:cNvSpPr>
            <p:nvPr/>
          </p:nvSpPr>
          <p:spPr bwMode="auto">
            <a:xfrm>
              <a:off x="1656" y="2387"/>
              <a:ext cx="272" cy="90"/>
            </a:xfrm>
            <a:prstGeom prst="rect">
              <a:avLst/>
            </a:prstGeom>
            <a:solidFill>
              <a:schemeClr val="accent2"/>
            </a:solidFill>
            <a:ln w="9525" algn="ctr">
              <a:solidFill>
                <a:schemeClr val="tx1"/>
              </a:solidFill>
              <a:miter lim="800000"/>
              <a:headEnd/>
              <a:tailEnd/>
            </a:ln>
            <a:effectLst/>
          </p:spPr>
          <p:txBody>
            <a:bodyPr anchor="ctr">
              <a:spAutoFit/>
            </a:bodyPr>
            <a:lstStyle/>
            <a:p>
              <a:endParaRPr lang="de-DE"/>
            </a:p>
          </p:txBody>
        </p:sp>
        <p:sp>
          <p:nvSpPr>
            <p:cNvPr id="308248" name="Rectangle 24"/>
            <p:cNvSpPr>
              <a:spLocks noChangeArrowheads="1"/>
            </p:cNvSpPr>
            <p:nvPr/>
          </p:nvSpPr>
          <p:spPr bwMode="auto">
            <a:xfrm>
              <a:off x="1565" y="2568"/>
              <a:ext cx="91" cy="272"/>
            </a:xfrm>
            <a:prstGeom prst="rect">
              <a:avLst/>
            </a:prstGeom>
            <a:noFill/>
            <a:ln w="9525" algn="ctr">
              <a:solidFill>
                <a:schemeClr val="tx1"/>
              </a:solidFill>
              <a:miter lim="800000"/>
              <a:headEnd/>
              <a:tailEnd/>
            </a:ln>
            <a:effectLst/>
          </p:spPr>
          <p:txBody>
            <a:bodyPr anchor="ctr">
              <a:spAutoFit/>
            </a:bodyPr>
            <a:lstStyle/>
            <a:p>
              <a:endParaRPr lang="de-DE"/>
            </a:p>
          </p:txBody>
        </p:sp>
        <p:sp>
          <p:nvSpPr>
            <p:cNvPr id="308249" name="Rectangle 25"/>
            <p:cNvSpPr>
              <a:spLocks noChangeArrowheads="1"/>
            </p:cNvSpPr>
            <p:nvPr/>
          </p:nvSpPr>
          <p:spPr bwMode="auto">
            <a:xfrm>
              <a:off x="1928" y="2477"/>
              <a:ext cx="91" cy="454"/>
            </a:xfrm>
            <a:prstGeom prst="rect">
              <a:avLst/>
            </a:prstGeom>
            <a:noFill/>
            <a:ln w="9525" algn="ctr">
              <a:solidFill>
                <a:schemeClr val="tx1"/>
              </a:solidFill>
              <a:miter lim="800000"/>
              <a:headEnd/>
              <a:tailEnd/>
            </a:ln>
            <a:effectLst/>
          </p:spPr>
          <p:txBody>
            <a:bodyPr anchor="ctr">
              <a:spAutoFit/>
            </a:bodyPr>
            <a:lstStyle/>
            <a:p>
              <a:endParaRPr lang="de-DE"/>
            </a:p>
          </p:txBody>
        </p:sp>
        <p:sp>
          <p:nvSpPr>
            <p:cNvPr id="308250" name="Rectangle 26"/>
            <p:cNvSpPr>
              <a:spLocks noChangeArrowheads="1"/>
            </p:cNvSpPr>
            <p:nvPr/>
          </p:nvSpPr>
          <p:spPr bwMode="auto">
            <a:xfrm>
              <a:off x="1747" y="2296"/>
              <a:ext cx="91" cy="635"/>
            </a:xfrm>
            <a:prstGeom prst="rect">
              <a:avLst/>
            </a:prstGeom>
            <a:noFill/>
            <a:ln w="9525" algn="ctr">
              <a:solidFill>
                <a:schemeClr val="tx1"/>
              </a:solidFill>
              <a:miter lim="800000"/>
              <a:headEnd/>
              <a:tailEnd/>
            </a:ln>
            <a:effectLst/>
          </p:spPr>
          <p:txBody>
            <a:bodyPr anchor="ctr">
              <a:spAutoFit/>
            </a:bodyPr>
            <a:lstStyle/>
            <a:p>
              <a:endParaRPr lang="de-DE"/>
            </a:p>
          </p:txBody>
        </p:sp>
        <p:sp>
          <p:nvSpPr>
            <p:cNvPr id="308251" name="Rectangle 27"/>
            <p:cNvSpPr>
              <a:spLocks noChangeArrowheads="1"/>
            </p:cNvSpPr>
            <p:nvPr/>
          </p:nvSpPr>
          <p:spPr bwMode="auto">
            <a:xfrm>
              <a:off x="2109" y="2840"/>
              <a:ext cx="91" cy="181"/>
            </a:xfrm>
            <a:prstGeom prst="rect">
              <a:avLst/>
            </a:prstGeom>
            <a:noFill/>
            <a:ln w="9525" algn="ctr">
              <a:solidFill>
                <a:schemeClr val="tx1"/>
              </a:solidFill>
              <a:miter lim="800000"/>
              <a:headEnd/>
              <a:tailEnd/>
            </a:ln>
            <a:effectLst/>
          </p:spPr>
          <p:txBody>
            <a:bodyPr anchor="ctr">
              <a:spAutoFit/>
            </a:bodyPr>
            <a:lstStyle/>
            <a:p>
              <a:endParaRPr lang="de-DE"/>
            </a:p>
          </p:txBody>
        </p:sp>
        <p:sp>
          <p:nvSpPr>
            <p:cNvPr id="308252" name="Freeform 28"/>
            <p:cNvSpPr>
              <a:spLocks/>
            </p:cNvSpPr>
            <p:nvPr/>
          </p:nvSpPr>
          <p:spPr bwMode="auto">
            <a:xfrm>
              <a:off x="1474" y="2296"/>
              <a:ext cx="726" cy="726"/>
            </a:xfrm>
            <a:custGeom>
              <a:avLst/>
              <a:gdLst/>
              <a:ahLst/>
              <a:cxnLst>
                <a:cxn ang="0">
                  <a:pos x="181" y="635"/>
                </a:cxn>
                <a:cxn ang="0">
                  <a:pos x="181" y="544"/>
                </a:cxn>
                <a:cxn ang="0">
                  <a:pos x="0" y="544"/>
                </a:cxn>
                <a:cxn ang="0">
                  <a:pos x="0" y="454"/>
                </a:cxn>
                <a:cxn ang="0">
                  <a:pos x="91" y="454"/>
                </a:cxn>
                <a:cxn ang="0">
                  <a:pos x="91" y="272"/>
                </a:cxn>
                <a:cxn ang="0">
                  <a:pos x="181" y="272"/>
                </a:cxn>
                <a:cxn ang="0">
                  <a:pos x="181" y="91"/>
                </a:cxn>
                <a:cxn ang="0">
                  <a:pos x="272" y="91"/>
                </a:cxn>
                <a:cxn ang="0">
                  <a:pos x="272" y="0"/>
                </a:cxn>
                <a:cxn ang="0">
                  <a:pos x="453" y="0"/>
                </a:cxn>
                <a:cxn ang="0">
                  <a:pos x="453" y="182"/>
                </a:cxn>
                <a:cxn ang="0">
                  <a:pos x="544" y="182"/>
                </a:cxn>
                <a:cxn ang="0">
                  <a:pos x="544" y="363"/>
                </a:cxn>
                <a:cxn ang="0">
                  <a:pos x="635" y="363"/>
                </a:cxn>
                <a:cxn ang="0">
                  <a:pos x="635" y="544"/>
                </a:cxn>
                <a:cxn ang="0">
                  <a:pos x="726" y="544"/>
                </a:cxn>
                <a:cxn ang="0">
                  <a:pos x="726" y="726"/>
                </a:cxn>
                <a:cxn ang="0">
                  <a:pos x="544" y="726"/>
                </a:cxn>
                <a:cxn ang="0">
                  <a:pos x="544" y="635"/>
                </a:cxn>
                <a:cxn ang="0">
                  <a:pos x="181" y="635"/>
                </a:cxn>
              </a:cxnLst>
              <a:rect l="0" t="0" r="r" b="b"/>
              <a:pathLst>
                <a:path w="726" h="726">
                  <a:moveTo>
                    <a:pt x="181" y="635"/>
                  </a:moveTo>
                  <a:lnTo>
                    <a:pt x="181" y="544"/>
                  </a:lnTo>
                  <a:lnTo>
                    <a:pt x="0" y="544"/>
                  </a:lnTo>
                  <a:lnTo>
                    <a:pt x="0" y="454"/>
                  </a:lnTo>
                  <a:lnTo>
                    <a:pt x="91" y="454"/>
                  </a:lnTo>
                  <a:lnTo>
                    <a:pt x="91" y="272"/>
                  </a:lnTo>
                  <a:lnTo>
                    <a:pt x="181" y="272"/>
                  </a:lnTo>
                  <a:lnTo>
                    <a:pt x="181" y="91"/>
                  </a:lnTo>
                  <a:lnTo>
                    <a:pt x="272" y="91"/>
                  </a:lnTo>
                  <a:lnTo>
                    <a:pt x="272" y="0"/>
                  </a:lnTo>
                  <a:lnTo>
                    <a:pt x="453" y="0"/>
                  </a:lnTo>
                  <a:lnTo>
                    <a:pt x="453" y="182"/>
                  </a:lnTo>
                  <a:lnTo>
                    <a:pt x="544" y="182"/>
                  </a:lnTo>
                  <a:lnTo>
                    <a:pt x="544" y="363"/>
                  </a:lnTo>
                  <a:lnTo>
                    <a:pt x="635" y="363"/>
                  </a:lnTo>
                  <a:lnTo>
                    <a:pt x="635" y="544"/>
                  </a:lnTo>
                  <a:lnTo>
                    <a:pt x="726" y="544"/>
                  </a:lnTo>
                  <a:lnTo>
                    <a:pt x="726" y="726"/>
                  </a:lnTo>
                  <a:lnTo>
                    <a:pt x="544" y="726"/>
                  </a:lnTo>
                  <a:lnTo>
                    <a:pt x="544" y="635"/>
                  </a:lnTo>
                  <a:lnTo>
                    <a:pt x="181" y="635"/>
                  </a:lnTo>
                  <a:close/>
                </a:path>
              </a:pathLst>
            </a:custGeom>
            <a:noFill/>
            <a:ln w="19050" cap="flat" cmpd="sng">
              <a:solidFill>
                <a:schemeClr val="tx1"/>
              </a:solidFill>
              <a:prstDash val="solid"/>
              <a:round/>
              <a:headEnd/>
              <a:tailEnd/>
            </a:ln>
            <a:effectLst/>
          </p:spPr>
          <p:txBody>
            <a:bodyPr>
              <a:spAutoFit/>
            </a:bodyPr>
            <a:lstStyle/>
            <a:p>
              <a:endParaRPr lang="de-DE"/>
            </a:p>
          </p:txBody>
        </p:sp>
      </p:grpSp>
      <p:grpSp>
        <p:nvGrpSpPr>
          <p:cNvPr id="4" name="Group 35"/>
          <p:cNvGrpSpPr>
            <a:grpSpLocks/>
          </p:cNvGrpSpPr>
          <p:nvPr/>
        </p:nvGrpSpPr>
        <p:grpSpPr bwMode="auto">
          <a:xfrm rot="1944886">
            <a:off x="5100638" y="3459163"/>
            <a:ext cx="1978025" cy="1978025"/>
            <a:chOff x="1474" y="2296"/>
            <a:chExt cx="726" cy="726"/>
          </a:xfrm>
        </p:grpSpPr>
        <p:sp>
          <p:nvSpPr>
            <p:cNvPr id="308260" name="Freeform 36"/>
            <p:cNvSpPr>
              <a:spLocks/>
            </p:cNvSpPr>
            <p:nvPr/>
          </p:nvSpPr>
          <p:spPr bwMode="auto">
            <a:xfrm>
              <a:off x="1474" y="2296"/>
              <a:ext cx="726" cy="726"/>
            </a:xfrm>
            <a:custGeom>
              <a:avLst/>
              <a:gdLst/>
              <a:ahLst/>
              <a:cxnLst>
                <a:cxn ang="0">
                  <a:pos x="181" y="635"/>
                </a:cxn>
                <a:cxn ang="0">
                  <a:pos x="181" y="544"/>
                </a:cxn>
                <a:cxn ang="0">
                  <a:pos x="0" y="544"/>
                </a:cxn>
                <a:cxn ang="0">
                  <a:pos x="0" y="454"/>
                </a:cxn>
                <a:cxn ang="0">
                  <a:pos x="91" y="454"/>
                </a:cxn>
                <a:cxn ang="0">
                  <a:pos x="91" y="272"/>
                </a:cxn>
                <a:cxn ang="0">
                  <a:pos x="181" y="272"/>
                </a:cxn>
                <a:cxn ang="0">
                  <a:pos x="181" y="91"/>
                </a:cxn>
                <a:cxn ang="0">
                  <a:pos x="272" y="91"/>
                </a:cxn>
                <a:cxn ang="0">
                  <a:pos x="272" y="0"/>
                </a:cxn>
                <a:cxn ang="0">
                  <a:pos x="453" y="0"/>
                </a:cxn>
                <a:cxn ang="0">
                  <a:pos x="453" y="182"/>
                </a:cxn>
                <a:cxn ang="0">
                  <a:pos x="544" y="182"/>
                </a:cxn>
                <a:cxn ang="0">
                  <a:pos x="544" y="363"/>
                </a:cxn>
                <a:cxn ang="0">
                  <a:pos x="635" y="363"/>
                </a:cxn>
                <a:cxn ang="0">
                  <a:pos x="635" y="544"/>
                </a:cxn>
                <a:cxn ang="0">
                  <a:pos x="726" y="544"/>
                </a:cxn>
                <a:cxn ang="0">
                  <a:pos x="726" y="726"/>
                </a:cxn>
                <a:cxn ang="0">
                  <a:pos x="544" y="726"/>
                </a:cxn>
                <a:cxn ang="0">
                  <a:pos x="544" y="635"/>
                </a:cxn>
                <a:cxn ang="0">
                  <a:pos x="181" y="635"/>
                </a:cxn>
              </a:cxnLst>
              <a:rect l="0" t="0" r="r" b="b"/>
              <a:pathLst>
                <a:path w="726" h="726">
                  <a:moveTo>
                    <a:pt x="181" y="635"/>
                  </a:moveTo>
                  <a:lnTo>
                    <a:pt x="181" y="544"/>
                  </a:lnTo>
                  <a:lnTo>
                    <a:pt x="0" y="544"/>
                  </a:lnTo>
                  <a:lnTo>
                    <a:pt x="0" y="454"/>
                  </a:lnTo>
                  <a:lnTo>
                    <a:pt x="91" y="454"/>
                  </a:lnTo>
                  <a:lnTo>
                    <a:pt x="91" y="272"/>
                  </a:lnTo>
                  <a:lnTo>
                    <a:pt x="181" y="272"/>
                  </a:lnTo>
                  <a:lnTo>
                    <a:pt x="181" y="91"/>
                  </a:lnTo>
                  <a:lnTo>
                    <a:pt x="272" y="91"/>
                  </a:lnTo>
                  <a:lnTo>
                    <a:pt x="272" y="0"/>
                  </a:lnTo>
                  <a:lnTo>
                    <a:pt x="453" y="0"/>
                  </a:lnTo>
                  <a:lnTo>
                    <a:pt x="453" y="182"/>
                  </a:lnTo>
                  <a:lnTo>
                    <a:pt x="544" y="182"/>
                  </a:lnTo>
                  <a:lnTo>
                    <a:pt x="544" y="363"/>
                  </a:lnTo>
                  <a:lnTo>
                    <a:pt x="635" y="363"/>
                  </a:lnTo>
                  <a:lnTo>
                    <a:pt x="635" y="544"/>
                  </a:lnTo>
                  <a:lnTo>
                    <a:pt x="726" y="544"/>
                  </a:lnTo>
                  <a:lnTo>
                    <a:pt x="726" y="726"/>
                  </a:lnTo>
                  <a:lnTo>
                    <a:pt x="544" y="726"/>
                  </a:lnTo>
                  <a:lnTo>
                    <a:pt x="544" y="635"/>
                  </a:lnTo>
                  <a:lnTo>
                    <a:pt x="181" y="635"/>
                  </a:lnTo>
                  <a:close/>
                </a:path>
              </a:pathLst>
            </a:custGeom>
            <a:solidFill>
              <a:srgbClr val="FFFFFF">
                <a:alpha val="10001"/>
              </a:srgbClr>
            </a:solidFill>
            <a:ln w="19050" cap="flat" cmpd="sng">
              <a:solidFill>
                <a:schemeClr val="tx1"/>
              </a:solidFill>
              <a:prstDash val="solid"/>
              <a:round/>
              <a:headEnd/>
              <a:tailEnd/>
            </a:ln>
            <a:effectLst/>
          </p:spPr>
          <p:txBody>
            <a:bodyPr>
              <a:spAutoFit/>
            </a:bodyPr>
            <a:lstStyle/>
            <a:p>
              <a:endParaRPr lang="de-DE"/>
            </a:p>
          </p:txBody>
        </p:sp>
        <p:sp>
          <p:nvSpPr>
            <p:cNvPr id="308261" name="Rectangle 37"/>
            <p:cNvSpPr>
              <a:spLocks noChangeArrowheads="1"/>
            </p:cNvSpPr>
            <p:nvPr/>
          </p:nvSpPr>
          <p:spPr bwMode="auto">
            <a:xfrm>
              <a:off x="2019" y="2931"/>
              <a:ext cx="181" cy="90"/>
            </a:xfrm>
            <a:prstGeom prst="rect">
              <a:avLst/>
            </a:prstGeom>
            <a:solidFill>
              <a:srgbClr val="FFFFFF">
                <a:alpha val="10001"/>
              </a:srgbClr>
            </a:solidFill>
            <a:ln w="9525" algn="ctr">
              <a:solidFill>
                <a:schemeClr val="tx1"/>
              </a:solidFill>
              <a:miter lim="800000"/>
              <a:headEnd/>
              <a:tailEnd/>
            </a:ln>
            <a:effectLst/>
          </p:spPr>
          <p:txBody>
            <a:bodyPr anchor="ctr">
              <a:spAutoFit/>
            </a:bodyPr>
            <a:lstStyle/>
            <a:p>
              <a:endParaRPr lang="de-DE"/>
            </a:p>
          </p:txBody>
        </p:sp>
        <p:sp>
          <p:nvSpPr>
            <p:cNvPr id="308262" name="Rectangle 38"/>
            <p:cNvSpPr>
              <a:spLocks noChangeArrowheads="1"/>
            </p:cNvSpPr>
            <p:nvPr/>
          </p:nvSpPr>
          <p:spPr bwMode="auto">
            <a:xfrm>
              <a:off x="1474" y="2749"/>
              <a:ext cx="635" cy="90"/>
            </a:xfrm>
            <a:prstGeom prst="rect">
              <a:avLst/>
            </a:prstGeom>
            <a:solidFill>
              <a:srgbClr val="FFFFFF">
                <a:alpha val="10001"/>
              </a:srgbClr>
            </a:solidFill>
            <a:ln w="9525" algn="ctr">
              <a:solidFill>
                <a:schemeClr val="tx1"/>
              </a:solidFill>
              <a:miter lim="800000"/>
              <a:headEnd/>
              <a:tailEnd/>
            </a:ln>
            <a:effectLst/>
          </p:spPr>
          <p:txBody>
            <a:bodyPr anchor="ctr">
              <a:spAutoFit/>
            </a:bodyPr>
            <a:lstStyle/>
            <a:p>
              <a:endParaRPr lang="de-DE"/>
            </a:p>
          </p:txBody>
        </p:sp>
        <p:sp>
          <p:nvSpPr>
            <p:cNvPr id="308263" name="Rectangle 39"/>
            <p:cNvSpPr>
              <a:spLocks noChangeArrowheads="1"/>
            </p:cNvSpPr>
            <p:nvPr/>
          </p:nvSpPr>
          <p:spPr bwMode="auto">
            <a:xfrm>
              <a:off x="1565" y="2568"/>
              <a:ext cx="454" cy="90"/>
            </a:xfrm>
            <a:prstGeom prst="rect">
              <a:avLst/>
            </a:prstGeom>
            <a:solidFill>
              <a:srgbClr val="FFFFFF">
                <a:alpha val="10001"/>
              </a:srgbClr>
            </a:solidFill>
            <a:ln w="9525" algn="ctr">
              <a:solidFill>
                <a:schemeClr val="tx1"/>
              </a:solidFill>
              <a:miter lim="800000"/>
              <a:headEnd/>
              <a:tailEnd/>
            </a:ln>
            <a:effectLst/>
          </p:spPr>
          <p:txBody>
            <a:bodyPr anchor="ctr">
              <a:spAutoFit/>
            </a:bodyPr>
            <a:lstStyle/>
            <a:p>
              <a:endParaRPr lang="de-DE"/>
            </a:p>
          </p:txBody>
        </p:sp>
        <p:sp>
          <p:nvSpPr>
            <p:cNvPr id="308264" name="Rectangle 40"/>
            <p:cNvSpPr>
              <a:spLocks noChangeArrowheads="1"/>
            </p:cNvSpPr>
            <p:nvPr/>
          </p:nvSpPr>
          <p:spPr bwMode="auto">
            <a:xfrm>
              <a:off x="1656" y="2387"/>
              <a:ext cx="272" cy="90"/>
            </a:xfrm>
            <a:prstGeom prst="rect">
              <a:avLst/>
            </a:prstGeom>
            <a:solidFill>
              <a:srgbClr val="FFFFFF">
                <a:alpha val="10001"/>
              </a:srgbClr>
            </a:solidFill>
            <a:ln w="9525" algn="ctr">
              <a:solidFill>
                <a:schemeClr val="tx1"/>
              </a:solidFill>
              <a:miter lim="800000"/>
              <a:headEnd/>
              <a:tailEnd/>
            </a:ln>
            <a:effectLst/>
          </p:spPr>
          <p:txBody>
            <a:bodyPr anchor="ctr">
              <a:spAutoFit/>
            </a:bodyPr>
            <a:lstStyle/>
            <a:p>
              <a:endParaRPr lang="de-DE"/>
            </a:p>
          </p:txBody>
        </p:sp>
        <p:sp>
          <p:nvSpPr>
            <p:cNvPr id="308265" name="Rectangle 41"/>
            <p:cNvSpPr>
              <a:spLocks noChangeArrowheads="1"/>
            </p:cNvSpPr>
            <p:nvPr/>
          </p:nvSpPr>
          <p:spPr bwMode="auto">
            <a:xfrm>
              <a:off x="1565" y="2568"/>
              <a:ext cx="91" cy="272"/>
            </a:xfrm>
            <a:prstGeom prst="rect">
              <a:avLst/>
            </a:prstGeom>
            <a:solidFill>
              <a:srgbClr val="FFFFFF">
                <a:alpha val="10001"/>
              </a:srgbClr>
            </a:solidFill>
            <a:ln w="9525" algn="ctr">
              <a:solidFill>
                <a:schemeClr val="tx1"/>
              </a:solidFill>
              <a:miter lim="800000"/>
              <a:headEnd/>
              <a:tailEnd/>
            </a:ln>
            <a:effectLst/>
          </p:spPr>
          <p:txBody>
            <a:bodyPr anchor="ctr">
              <a:spAutoFit/>
            </a:bodyPr>
            <a:lstStyle/>
            <a:p>
              <a:endParaRPr lang="de-DE"/>
            </a:p>
          </p:txBody>
        </p:sp>
        <p:sp>
          <p:nvSpPr>
            <p:cNvPr id="308266" name="Rectangle 42"/>
            <p:cNvSpPr>
              <a:spLocks noChangeArrowheads="1"/>
            </p:cNvSpPr>
            <p:nvPr/>
          </p:nvSpPr>
          <p:spPr bwMode="auto">
            <a:xfrm>
              <a:off x="1928" y="2477"/>
              <a:ext cx="91" cy="454"/>
            </a:xfrm>
            <a:prstGeom prst="rect">
              <a:avLst/>
            </a:prstGeom>
            <a:solidFill>
              <a:srgbClr val="FFFFFF">
                <a:alpha val="10001"/>
              </a:srgbClr>
            </a:solidFill>
            <a:ln w="9525" algn="ctr">
              <a:solidFill>
                <a:schemeClr val="tx1"/>
              </a:solidFill>
              <a:miter lim="800000"/>
              <a:headEnd/>
              <a:tailEnd/>
            </a:ln>
            <a:effectLst/>
          </p:spPr>
          <p:txBody>
            <a:bodyPr anchor="ctr">
              <a:spAutoFit/>
            </a:bodyPr>
            <a:lstStyle/>
            <a:p>
              <a:endParaRPr lang="de-DE"/>
            </a:p>
          </p:txBody>
        </p:sp>
        <p:sp>
          <p:nvSpPr>
            <p:cNvPr id="308267" name="Rectangle 43"/>
            <p:cNvSpPr>
              <a:spLocks noChangeArrowheads="1"/>
            </p:cNvSpPr>
            <p:nvPr/>
          </p:nvSpPr>
          <p:spPr bwMode="auto">
            <a:xfrm>
              <a:off x="1747" y="2296"/>
              <a:ext cx="91" cy="635"/>
            </a:xfrm>
            <a:prstGeom prst="rect">
              <a:avLst/>
            </a:prstGeom>
            <a:solidFill>
              <a:srgbClr val="FFFFFF">
                <a:alpha val="10001"/>
              </a:srgbClr>
            </a:solidFill>
            <a:ln w="9525" algn="ctr">
              <a:solidFill>
                <a:schemeClr val="tx1"/>
              </a:solidFill>
              <a:miter lim="800000"/>
              <a:headEnd/>
              <a:tailEnd/>
            </a:ln>
            <a:effectLst/>
          </p:spPr>
          <p:txBody>
            <a:bodyPr anchor="ctr">
              <a:spAutoFit/>
            </a:bodyPr>
            <a:lstStyle/>
            <a:p>
              <a:endParaRPr lang="de-DE"/>
            </a:p>
          </p:txBody>
        </p:sp>
        <p:sp>
          <p:nvSpPr>
            <p:cNvPr id="308268" name="Rectangle 44"/>
            <p:cNvSpPr>
              <a:spLocks noChangeArrowheads="1"/>
            </p:cNvSpPr>
            <p:nvPr/>
          </p:nvSpPr>
          <p:spPr bwMode="auto">
            <a:xfrm>
              <a:off x="2109" y="2840"/>
              <a:ext cx="91" cy="181"/>
            </a:xfrm>
            <a:prstGeom prst="rect">
              <a:avLst/>
            </a:prstGeom>
            <a:solidFill>
              <a:srgbClr val="FFFFFF">
                <a:alpha val="10001"/>
              </a:srgbClr>
            </a:solidFill>
            <a:ln w="9525" algn="ctr">
              <a:solidFill>
                <a:schemeClr val="tx1"/>
              </a:solidFill>
              <a:miter lim="800000"/>
              <a:headEnd/>
              <a:tailEnd/>
            </a:ln>
            <a:effectLst/>
          </p:spPr>
          <p:txBody>
            <a:bodyPr anchor="ctr">
              <a:spAutoFit/>
            </a:bodyPr>
            <a:lstStyle/>
            <a:p>
              <a:endParaRPr lang="de-DE"/>
            </a:p>
          </p:txBody>
        </p:sp>
        <p:sp>
          <p:nvSpPr>
            <p:cNvPr id="308269" name="Freeform 45"/>
            <p:cNvSpPr>
              <a:spLocks/>
            </p:cNvSpPr>
            <p:nvPr/>
          </p:nvSpPr>
          <p:spPr bwMode="auto">
            <a:xfrm>
              <a:off x="1474" y="2296"/>
              <a:ext cx="726" cy="726"/>
            </a:xfrm>
            <a:custGeom>
              <a:avLst/>
              <a:gdLst/>
              <a:ahLst/>
              <a:cxnLst>
                <a:cxn ang="0">
                  <a:pos x="181" y="635"/>
                </a:cxn>
                <a:cxn ang="0">
                  <a:pos x="181" y="544"/>
                </a:cxn>
                <a:cxn ang="0">
                  <a:pos x="0" y="544"/>
                </a:cxn>
                <a:cxn ang="0">
                  <a:pos x="0" y="454"/>
                </a:cxn>
                <a:cxn ang="0">
                  <a:pos x="91" y="454"/>
                </a:cxn>
                <a:cxn ang="0">
                  <a:pos x="91" y="272"/>
                </a:cxn>
                <a:cxn ang="0">
                  <a:pos x="181" y="272"/>
                </a:cxn>
                <a:cxn ang="0">
                  <a:pos x="181" y="91"/>
                </a:cxn>
                <a:cxn ang="0">
                  <a:pos x="272" y="91"/>
                </a:cxn>
                <a:cxn ang="0">
                  <a:pos x="272" y="0"/>
                </a:cxn>
                <a:cxn ang="0">
                  <a:pos x="453" y="0"/>
                </a:cxn>
                <a:cxn ang="0">
                  <a:pos x="453" y="182"/>
                </a:cxn>
                <a:cxn ang="0">
                  <a:pos x="544" y="182"/>
                </a:cxn>
                <a:cxn ang="0">
                  <a:pos x="544" y="363"/>
                </a:cxn>
                <a:cxn ang="0">
                  <a:pos x="635" y="363"/>
                </a:cxn>
                <a:cxn ang="0">
                  <a:pos x="635" y="544"/>
                </a:cxn>
                <a:cxn ang="0">
                  <a:pos x="726" y="544"/>
                </a:cxn>
                <a:cxn ang="0">
                  <a:pos x="726" y="726"/>
                </a:cxn>
                <a:cxn ang="0">
                  <a:pos x="544" y="726"/>
                </a:cxn>
                <a:cxn ang="0">
                  <a:pos x="544" y="635"/>
                </a:cxn>
                <a:cxn ang="0">
                  <a:pos x="181" y="635"/>
                </a:cxn>
              </a:cxnLst>
              <a:rect l="0" t="0" r="r" b="b"/>
              <a:pathLst>
                <a:path w="726" h="726">
                  <a:moveTo>
                    <a:pt x="181" y="635"/>
                  </a:moveTo>
                  <a:lnTo>
                    <a:pt x="181" y="544"/>
                  </a:lnTo>
                  <a:lnTo>
                    <a:pt x="0" y="544"/>
                  </a:lnTo>
                  <a:lnTo>
                    <a:pt x="0" y="454"/>
                  </a:lnTo>
                  <a:lnTo>
                    <a:pt x="91" y="454"/>
                  </a:lnTo>
                  <a:lnTo>
                    <a:pt x="91" y="272"/>
                  </a:lnTo>
                  <a:lnTo>
                    <a:pt x="181" y="272"/>
                  </a:lnTo>
                  <a:lnTo>
                    <a:pt x="181" y="91"/>
                  </a:lnTo>
                  <a:lnTo>
                    <a:pt x="272" y="91"/>
                  </a:lnTo>
                  <a:lnTo>
                    <a:pt x="272" y="0"/>
                  </a:lnTo>
                  <a:lnTo>
                    <a:pt x="453" y="0"/>
                  </a:lnTo>
                  <a:lnTo>
                    <a:pt x="453" y="182"/>
                  </a:lnTo>
                  <a:lnTo>
                    <a:pt x="544" y="182"/>
                  </a:lnTo>
                  <a:lnTo>
                    <a:pt x="544" y="363"/>
                  </a:lnTo>
                  <a:lnTo>
                    <a:pt x="635" y="363"/>
                  </a:lnTo>
                  <a:lnTo>
                    <a:pt x="635" y="544"/>
                  </a:lnTo>
                  <a:lnTo>
                    <a:pt x="726" y="544"/>
                  </a:lnTo>
                  <a:lnTo>
                    <a:pt x="726" y="726"/>
                  </a:lnTo>
                  <a:lnTo>
                    <a:pt x="544" y="726"/>
                  </a:lnTo>
                  <a:lnTo>
                    <a:pt x="544" y="635"/>
                  </a:lnTo>
                  <a:lnTo>
                    <a:pt x="181" y="635"/>
                  </a:lnTo>
                  <a:close/>
                </a:path>
              </a:pathLst>
            </a:custGeom>
            <a:solidFill>
              <a:srgbClr val="FFFFFF">
                <a:alpha val="10001"/>
              </a:srgbClr>
            </a:solidFill>
            <a:ln w="19050" cap="flat" cmpd="sng">
              <a:solidFill>
                <a:schemeClr val="tx1"/>
              </a:solidFill>
              <a:prstDash val="solid"/>
              <a:round/>
              <a:headEnd/>
              <a:tailEnd/>
            </a:ln>
            <a:effectLst/>
          </p:spPr>
          <p:txBody>
            <a:bodyPr>
              <a:spAutoFit/>
            </a:bodyPr>
            <a:lstStyle/>
            <a:p>
              <a:endParaRPr lang="de-DE"/>
            </a:p>
          </p:txBody>
        </p:sp>
      </p:grpSp>
      <p:sp>
        <p:nvSpPr>
          <p:cNvPr id="308281" name="Oval 57"/>
          <p:cNvSpPr>
            <a:spLocks noChangeArrowheads="1"/>
          </p:cNvSpPr>
          <p:nvPr/>
        </p:nvSpPr>
        <p:spPr bwMode="auto">
          <a:xfrm>
            <a:off x="5827713" y="4389438"/>
            <a:ext cx="188912" cy="188912"/>
          </a:xfrm>
          <a:prstGeom prst="ellipse">
            <a:avLst/>
          </a:prstGeom>
          <a:solidFill>
            <a:schemeClr val="accent1"/>
          </a:solidFill>
          <a:ln w="28575" algn="ctr">
            <a:solidFill>
              <a:schemeClr val="tx1"/>
            </a:solidFill>
            <a:round/>
            <a:headEnd/>
            <a:tailEnd/>
          </a:ln>
          <a:effectLst/>
        </p:spPr>
        <p:txBody>
          <a:bodyPr anchor="ctr">
            <a:spAutoFit/>
          </a:bodyPr>
          <a:lstStyle/>
          <a:p>
            <a:endParaRPr lang="de-DE"/>
          </a:p>
        </p:txBody>
      </p:sp>
      <p:sp>
        <p:nvSpPr>
          <p:cNvPr id="308282" name="Oval 58"/>
          <p:cNvSpPr>
            <a:spLocks noChangeArrowheads="1"/>
          </p:cNvSpPr>
          <p:nvPr/>
        </p:nvSpPr>
        <p:spPr bwMode="auto">
          <a:xfrm>
            <a:off x="5959475" y="4183063"/>
            <a:ext cx="188913" cy="188912"/>
          </a:xfrm>
          <a:prstGeom prst="ellipse">
            <a:avLst/>
          </a:prstGeom>
          <a:solidFill>
            <a:schemeClr val="accent1"/>
          </a:solidFill>
          <a:ln w="28575" algn="ctr">
            <a:solidFill>
              <a:schemeClr val="tx1"/>
            </a:solidFill>
            <a:round/>
            <a:headEnd/>
            <a:tailEnd/>
          </a:ln>
          <a:effectLst/>
        </p:spPr>
        <p:txBody>
          <a:bodyPr anchor="ctr">
            <a:spAutoFit/>
          </a:bodyPr>
          <a:lstStyle/>
          <a:p>
            <a:endParaRPr lang="de-DE"/>
          </a:p>
        </p:txBody>
      </p:sp>
      <p:sp>
        <p:nvSpPr>
          <p:cNvPr id="308283" name="Oval 59"/>
          <p:cNvSpPr>
            <a:spLocks noChangeArrowheads="1"/>
          </p:cNvSpPr>
          <p:nvPr/>
        </p:nvSpPr>
        <p:spPr bwMode="auto">
          <a:xfrm>
            <a:off x="5618163" y="4260850"/>
            <a:ext cx="188912" cy="188913"/>
          </a:xfrm>
          <a:prstGeom prst="ellipse">
            <a:avLst/>
          </a:prstGeom>
          <a:solidFill>
            <a:schemeClr val="accent1"/>
          </a:solidFill>
          <a:ln w="28575" algn="ctr">
            <a:solidFill>
              <a:schemeClr val="tx1"/>
            </a:solidFill>
            <a:round/>
            <a:headEnd/>
            <a:tailEnd/>
          </a:ln>
          <a:effectLst/>
        </p:spPr>
        <p:txBody>
          <a:bodyPr anchor="ctr">
            <a:spAutoFit/>
          </a:bodyPr>
          <a:lstStyle/>
          <a:p>
            <a:endParaRPr lang="de-DE"/>
          </a:p>
        </p:txBody>
      </p:sp>
      <p:sp>
        <p:nvSpPr>
          <p:cNvPr id="308284" name="Oval 60"/>
          <p:cNvSpPr>
            <a:spLocks noChangeArrowheads="1"/>
          </p:cNvSpPr>
          <p:nvPr/>
        </p:nvSpPr>
        <p:spPr bwMode="auto">
          <a:xfrm>
            <a:off x="5749925" y="4051300"/>
            <a:ext cx="188913" cy="188913"/>
          </a:xfrm>
          <a:prstGeom prst="ellipse">
            <a:avLst/>
          </a:prstGeom>
          <a:solidFill>
            <a:schemeClr val="accent1"/>
          </a:solidFill>
          <a:ln w="28575" algn="ctr">
            <a:solidFill>
              <a:schemeClr val="tx1"/>
            </a:solidFill>
            <a:round/>
            <a:headEnd/>
            <a:tailEnd/>
          </a:ln>
          <a:effectLst/>
        </p:spPr>
        <p:txBody>
          <a:bodyPr anchor="ctr">
            <a:spAutoFit/>
          </a:bodyPr>
          <a:lstStyle/>
          <a:p>
            <a:endParaRPr lang="de-DE"/>
          </a:p>
        </p:txBody>
      </p:sp>
      <p:sp>
        <p:nvSpPr>
          <p:cNvPr id="308291" name="Rectangle 67"/>
          <p:cNvSpPr>
            <a:spLocks noChangeArrowheads="1"/>
          </p:cNvSpPr>
          <p:nvPr/>
        </p:nvSpPr>
        <p:spPr bwMode="auto">
          <a:xfrm>
            <a:off x="1727200" y="3978275"/>
            <a:ext cx="228600" cy="241300"/>
          </a:xfrm>
          <a:prstGeom prst="rect">
            <a:avLst/>
          </a:prstGeom>
          <a:solidFill>
            <a:schemeClr val="accent1"/>
          </a:solidFill>
          <a:ln w="28575" algn="ctr">
            <a:solidFill>
              <a:schemeClr val="tx1"/>
            </a:solidFill>
            <a:miter lim="800000"/>
            <a:headEnd/>
            <a:tailEnd/>
          </a:ln>
          <a:effectLst/>
        </p:spPr>
        <p:txBody>
          <a:bodyPr wrap="none" anchor="ctr">
            <a:spAutoFit/>
          </a:bodyPr>
          <a:lstStyle/>
          <a:p>
            <a:endParaRPr lang="de-DE"/>
          </a:p>
        </p:txBody>
      </p:sp>
      <p:sp>
        <p:nvSpPr>
          <p:cNvPr id="308292" name="Rectangle 68"/>
          <p:cNvSpPr>
            <a:spLocks noChangeArrowheads="1"/>
          </p:cNvSpPr>
          <p:nvPr/>
        </p:nvSpPr>
        <p:spPr bwMode="auto">
          <a:xfrm>
            <a:off x="1727200" y="3743325"/>
            <a:ext cx="228600" cy="241300"/>
          </a:xfrm>
          <a:prstGeom prst="rect">
            <a:avLst/>
          </a:prstGeom>
          <a:solidFill>
            <a:schemeClr val="accent1"/>
          </a:solidFill>
          <a:ln w="28575" algn="ctr">
            <a:solidFill>
              <a:schemeClr val="tx1"/>
            </a:solidFill>
            <a:miter lim="800000"/>
            <a:headEnd/>
            <a:tailEnd/>
          </a:ln>
          <a:effectLst/>
        </p:spPr>
        <p:txBody>
          <a:bodyPr wrap="none" anchor="ctr">
            <a:spAutoFit/>
          </a:bodyPr>
          <a:lstStyle/>
          <a:p>
            <a:endParaRPr lang="de-DE"/>
          </a:p>
        </p:txBody>
      </p:sp>
      <p:sp>
        <p:nvSpPr>
          <p:cNvPr id="308293" name="Rectangle 69"/>
          <p:cNvSpPr>
            <a:spLocks noChangeArrowheads="1"/>
          </p:cNvSpPr>
          <p:nvPr/>
        </p:nvSpPr>
        <p:spPr bwMode="auto">
          <a:xfrm>
            <a:off x="1489075" y="3749675"/>
            <a:ext cx="228600" cy="241300"/>
          </a:xfrm>
          <a:prstGeom prst="rect">
            <a:avLst/>
          </a:prstGeom>
          <a:solidFill>
            <a:schemeClr val="accent1"/>
          </a:solidFill>
          <a:ln w="28575" algn="ctr">
            <a:solidFill>
              <a:schemeClr val="tx1"/>
            </a:solidFill>
            <a:miter lim="800000"/>
            <a:headEnd/>
            <a:tailEnd/>
          </a:ln>
          <a:effectLst/>
        </p:spPr>
        <p:txBody>
          <a:bodyPr wrap="none" anchor="ctr">
            <a:spAutoFit/>
          </a:bodyPr>
          <a:lstStyle/>
          <a:p>
            <a:endParaRPr lang="de-DE"/>
          </a:p>
        </p:txBody>
      </p:sp>
      <p:sp>
        <p:nvSpPr>
          <p:cNvPr id="308294" name="Rectangle 70"/>
          <p:cNvSpPr>
            <a:spLocks noChangeArrowheads="1"/>
          </p:cNvSpPr>
          <p:nvPr/>
        </p:nvSpPr>
        <p:spPr bwMode="auto">
          <a:xfrm>
            <a:off x="1485900" y="3981450"/>
            <a:ext cx="228600" cy="241300"/>
          </a:xfrm>
          <a:prstGeom prst="rect">
            <a:avLst/>
          </a:prstGeom>
          <a:solidFill>
            <a:schemeClr val="accent1"/>
          </a:solidFill>
          <a:ln w="28575" algn="ctr">
            <a:solidFill>
              <a:schemeClr val="tx1"/>
            </a:solidFill>
            <a:miter lim="800000"/>
            <a:headEnd/>
            <a:tailEnd/>
          </a:ln>
          <a:effectLst/>
        </p:spPr>
        <p:txBody>
          <a:bodyPr wrap="none" anchor="ctr">
            <a:spAutoFit/>
          </a:bodyPr>
          <a:lstStyle/>
          <a:p>
            <a:endParaRPr lang="de-DE"/>
          </a:p>
        </p:txBody>
      </p:sp>
      <p:sp>
        <p:nvSpPr>
          <p:cNvPr id="308285" name="Oval 61"/>
          <p:cNvSpPr>
            <a:spLocks noChangeArrowheads="1"/>
          </p:cNvSpPr>
          <p:nvPr/>
        </p:nvSpPr>
        <p:spPr bwMode="auto">
          <a:xfrm>
            <a:off x="1746250" y="4010025"/>
            <a:ext cx="188913" cy="188913"/>
          </a:xfrm>
          <a:prstGeom prst="ellipse">
            <a:avLst/>
          </a:prstGeom>
          <a:solidFill>
            <a:schemeClr val="accent1"/>
          </a:solidFill>
          <a:ln w="28575" algn="ctr">
            <a:solidFill>
              <a:schemeClr val="tx1"/>
            </a:solidFill>
            <a:round/>
            <a:headEnd/>
            <a:tailEnd/>
          </a:ln>
          <a:effectLst/>
        </p:spPr>
        <p:txBody>
          <a:bodyPr anchor="ctr">
            <a:spAutoFit/>
          </a:bodyPr>
          <a:lstStyle/>
          <a:p>
            <a:endParaRPr lang="de-DE"/>
          </a:p>
        </p:txBody>
      </p:sp>
      <p:sp>
        <p:nvSpPr>
          <p:cNvPr id="308286" name="Oval 62"/>
          <p:cNvSpPr>
            <a:spLocks noChangeArrowheads="1"/>
          </p:cNvSpPr>
          <p:nvPr/>
        </p:nvSpPr>
        <p:spPr bwMode="auto">
          <a:xfrm>
            <a:off x="1747838" y="3765550"/>
            <a:ext cx="188912" cy="188913"/>
          </a:xfrm>
          <a:prstGeom prst="ellipse">
            <a:avLst/>
          </a:prstGeom>
          <a:solidFill>
            <a:schemeClr val="accent1"/>
          </a:solidFill>
          <a:ln w="28575" algn="ctr">
            <a:solidFill>
              <a:schemeClr val="tx1"/>
            </a:solidFill>
            <a:round/>
            <a:headEnd/>
            <a:tailEnd/>
          </a:ln>
          <a:effectLst/>
        </p:spPr>
        <p:txBody>
          <a:bodyPr anchor="ctr">
            <a:spAutoFit/>
          </a:bodyPr>
          <a:lstStyle/>
          <a:p>
            <a:endParaRPr lang="de-DE"/>
          </a:p>
        </p:txBody>
      </p:sp>
      <p:sp>
        <p:nvSpPr>
          <p:cNvPr id="308289" name="Oval 65"/>
          <p:cNvSpPr>
            <a:spLocks noChangeArrowheads="1"/>
          </p:cNvSpPr>
          <p:nvPr/>
        </p:nvSpPr>
        <p:spPr bwMode="auto">
          <a:xfrm>
            <a:off x="1500188" y="4011613"/>
            <a:ext cx="188912" cy="188912"/>
          </a:xfrm>
          <a:prstGeom prst="ellipse">
            <a:avLst/>
          </a:prstGeom>
          <a:solidFill>
            <a:schemeClr val="accent1"/>
          </a:solidFill>
          <a:ln w="28575" algn="ctr">
            <a:solidFill>
              <a:schemeClr val="tx1"/>
            </a:solidFill>
            <a:round/>
            <a:headEnd/>
            <a:tailEnd/>
          </a:ln>
          <a:effectLst/>
        </p:spPr>
        <p:txBody>
          <a:bodyPr anchor="ctr">
            <a:spAutoFit/>
          </a:bodyPr>
          <a:lstStyle/>
          <a:p>
            <a:endParaRPr lang="de-DE"/>
          </a:p>
        </p:txBody>
      </p:sp>
      <p:sp>
        <p:nvSpPr>
          <p:cNvPr id="308290" name="Oval 66"/>
          <p:cNvSpPr>
            <a:spLocks noChangeArrowheads="1"/>
          </p:cNvSpPr>
          <p:nvPr/>
        </p:nvSpPr>
        <p:spPr bwMode="auto">
          <a:xfrm>
            <a:off x="1501775" y="3767138"/>
            <a:ext cx="188913" cy="188912"/>
          </a:xfrm>
          <a:prstGeom prst="ellipse">
            <a:avLst/>
          </a:prstGeom>
          <a:solidFill>
            <a:schemeClr val="accent1"/>
          </a:solidFill>
          <a:ln w="28575" algn="ctr">
            <a:solidFill>
              <a:schemeClr val="tx1"/>
            </a:solidFill>
            <a:round/>
            <a:headEnd/>
            <a:tailEnd/>
          </a:ln>
          <a:effectLst/>
        </p:spPr>
        <p:txBody>
          <a:bodyPr anchor="ctr">
            <a:spAutoFit/>
          </a:bodyPr>
          <a:lstStyle/>
          <a:p>
            <a:endParaRPr lang="de-DE"/>
          </a:p>
        </p:txBody>
      </p:sp>
      <p:grpSp>
        <p:nvGrpSpPr>
          <p:cNvPr id="5" name="Group 72"/>
          <p:cNvGrpSpPr>
            <a:grpSpLocks/>
          </p:cNvGrpSpPr>
          <p:nvPr/>
        </p:nvGrpSpPr>
        <p:grpSpPr bwMode="auto">
          <a:xfrm>
            <a:off x="1817688" y="3243263"/>
            <a:ext cx="1231900" cy="757237"/>
            <a:chOff x="1099" y="1540"/>
            <a:chExt cx="776" cy="560"/>
          </a:xfrm>
        </p:grpSpPr>
        <p:sp>
          <p:nvSpPr>
            <p:cNvPr id="308297" name="Freeform 73"/>
            <p:cNvSpPr>
              <a:spLocks/>
            </p:cNvSpPr>
            <p:nvPr/>
          </p:nvSpPr>
          <p:spPr bwMode="auto">
            <a:xfrm>
              <a:off x="1099" y="1540"/>
              <a:ext cx="648" cy="560"/>
            </a:xfrm>
            <a:custGeom>
              <a:avLst/>
              <a:gdLst/>
              <a:ahLst/>
              <a:cxnLst>
                <a:cxn ang="0">
                  <a:pos x="4" y="560"/>
                </a:cxn>
                <a:cxn ang="0">
                  <a:pos x="648" y="144"/>
                </a:cxn>
              </a:cxnLst>
              <a:rect l="0" t="0" r="r" b="b"/>
              <a:pathLst>
                <a:path w="648" h="560">
                  <a:moveTo>
                    <a:pt x="4" y="560"/>
                  </a:moveTo>
                  <a:cubicBezTo>
                    <a:pt x="0" y="116"/>
                    <a:pt x="356" y="0"/>
                    <a:pt x="648" y="144"/>
                  </a:cubicBezTo>
                </a:path>
              </a:pathLst>
            </a:custGeom>
            <a:noFill/>
            <a:ln w="28575" cap="flat" cmpd="sng">
              <a:solidFill>
                <a:schemeClr val="tx1"/>
              </a:solidFill>
              <a:prstDash val="solid"/>
              <a:round/>
              <a:headEnd type="none" w="lg" len="lg"/>
              <a:tailEnd type="triangle" w="med" len="med"/>
            </a:ln>
            <a:effectLst/>
          </p:spPr>
          <p:txBody>
            <a:bodyPr>
              <a:spAutoFit/>
            </a:bodyPr>
            <a:lstStyle/>
            <a:p>
              <a:endParaRPr lang="de-DE"/>
            </a:p>
          </p:txBody>
        </p:sp>
        <p:sp>
          <p:nvSpPr>
            <p:cNvPr id="308298" name="Text Box 74"/>
            <p:cNvSpPr txBox="1">
              <a:spLocks noChangeArrowheads="1"/>
            </p:cNvSpPr>
            <p:nvPr/>
          </p:nvSpPr>
          <p:spPr bwMode="auto">
            <a:xfrm>
              <a:off x="1759" y="1556"/>
              <a:ext cx="116" cy="339"/>
            </a:xfrm>
            <a:prstGeom prst="rect">
              <a:avLst/>
            </a:prstGeom>
            <a:noFill/>
            <a:ln w="9525" algn="ctr">
              <a:noFill/>
              <a:miter lim="800000"/>
              <a:headEnd/>
              <a:tailEnd/>
            </a:ln>
            <a:effectLst/>
          </p:spPr>
          <p:txBody>
            <a:bodyPr wrap="none">
              <a:spAutoFit/>
            </a:bodyPr>
            <a:lstStyle/>
            <a:p>
              <a:pPr marL="342900" indent="-342900">
                <a:spcBef>
                  <a:spcPct val="50000"/>
                </a:spcBef>
                <a:buSzPct val="75000"/>
              </a:pPr>
              <a:endParaRPr lang="de-DE" sz="2400" b="1">
                <a:solidFill>
                  <a:schemeClr val="bg1"/>
                </a:solidFill>
                <a:latin typeface="Times New Roman" pitchFamily="18" charset="0"/>
              </a:endParaRPr>
            </a:p>
          </p:txBody>
        </p:sp>
      </p:grpSp>
      <p:pic>
        <p:nvPicPr>
          <p:cNvPr id="308299" name="Picture 75" descr="(s,t)_2"/>
          <p:cNvPicPr>
            <a:picLocks noChangeAspect="1" noChangeArrowheads="1"/>
          </p:cNvPicPr>
          <p:nvPr/>
        </p:nvPicPr>
        <p:blipFill>
          <a:blip r:embed="rId3"/>
          <a:srcRect/>
          <a:stretch>
            <a:fillRect/>
          </a:stretch>
        </p:blipFill>
        <p:spPr bwMode="auto">
          <a:xfrm>
            <a:off x="2897188" y="3317875"/>
            <a:ext cx="874712" cy="506413"/>
          </a:xfrm>
          <a:prstGeom prst="rect">
            <a:avLst/>
          </a:prstGeom>
          <a:noFill/>
        </p:spPr>
      </p:pic>
      <p:sp>
        <p:nvSpPr>
          <p:cNvPr id="308311" name="Rectangle 87"/>
          <p:cNvSpPr>
            <a:spLocks noChangeArrowheads="1"/>
          </p:cNvSpPr>
          <p:nvPr/>
        </p:nvSpPr>
        <p:spPr bwMode="auto">
          <a:xfrm>
            <a:off x="5308600" y="4203700"/>
            <a:ext cx="928688" cy="1009650"/>
          </a:xfrm>
          <a:prstGeom prst="rect">
            <a:avLst/>
          </a:prstGeom>
          <a:noFill/>
          <a:ln w="57150" algn="ctr">
            <a:solidFill>
              <a:srgbClr val="A50021"/>
            </a:solidFill>
            <a:miter lim="800000"/>
            <a:headEnd/>
            <a:tailEnd/>
          </a:ln>
          <a:effectLst/>
        </p:spPr>
        <p:txBody>
          <a:bodyPr wrap="none" anchor="ctr">
            <a:spAutoFit/>
          </a:bodyPr>
          <a:lstStyle/>
          <a:p>
            <a:endParaRPr lang="de-DE"/>
          </a:p>
        </p:txBody>
      </p:sp>
      <p:grpSp>
        <p:nvGrpSpPr>
          <p:cNvPr id="6" name="Group 86"/>
          <p:cNvGrpSpPr>
            <a:grpSpLocks/>
          </p:cNvGrpSpPr>
          <p:nvPr/>
        </p:nvGrpSpPr>
        <p:grpSpPr bwMode="auto">
          <a:xfrm>
            <a:off x="6073775" y="2062163"/>
            <a:ext cx="2851150" cy="1460500"/>
            <a:chOff x="3826" y="1299"/>
            <a:chExt cx="1796" cy="920"/>
          </a:xfrm>
        </p:grpSpPr>
        <p:sp>
          <p:nvSpPr>
            <p:cNvPr id="308308" name="AutoShape 84"/>
            <p:cNvSpPr>
              <a:spLocks noChangeArrowheads="1"/>
            </p:cNvSpPr>
            <p:nvPr/>
          </p:nvSpPr>
          <p:spPr bwMode="auto">
            <a:xfrm>
              <a:off x="3826" y="1299"/>
              <a:ext cx="1796" cy="920"/>
            </a:xfrm>
            <a:prstGeom prst="wedgeRectCallout">
              <a:avLst>
                <a:gd name="adj1" fmla="val -49056"/>
                <a:gd name="adj2" fmla="val 102718"/>
              </a:avLst>
            </a:prstGeom>
            <a:solidFill>
              <a:srgbClr val="FF9900"/>
            </a:solidFill>
            <a:ln w="28575" algn="ctr">
              <a:solidFill>
                <a:schemeClr val="tx1"/>
              </a:solidFill>
              <a:miter lim="800000"/>
              <a:headEnd/>
              <a:tailEnd/>
            </a:ln>
            <a:effectLst/>
          </p:spPr>
          <p:txBody>
            <a:bodyPr/>
            <a:lstStyle/>
            <a:p>
              <a:pPr marL="342900" indent="-342900" algn="ctr"/>
              <a:endParaRPr lang="de-DE"/>
            </a:p>
          </p:txBody>
        </p:sp>
        <p:sp>
          <p:nvSpPr>
            <p:cNvPr id="308309" name="Text Box 85"/>
            <p:cNvSpPr txBox="1">
              <a:spLocks noChangeArrowheads="1"/>
            </p:cNvSpPr>
            <p:nvPr/>
          </p:nvSpPr>
          <p:spPr bwMode="auto">
            <a:xfrm>
              <a:off x="3887" y="1326"/>
              <a:ext cx="1719" cy="840"/>
            </a:xfrm>
            <a:prstGeom prst="rect">
              <a:avLst/>
            </a:prstGeom>
            <a:noFill/>
            <a:ln w="28575" algn="ctr">
              <a:noFill/>
              <a:miter lim="800000"/>
              <a:headEnd/>
              <a:tailEnd/>
            </a:ln>
            <a:effectLst/>
          </p:spPr>
          <p:txBody>
            <a:bodyPr wrap="none">
              <a:spAutoFit/>
            </a:bodyPr>
            <a:lstStyle/>
            <a:p>
              <a:pPr marL="342900" indent="-342900"/>
              <a:r>
                <a:rPr lang="de-DE" sz="2400" b="1"/>
                <a:t>Ein Texel wird auf </a:t>
              </a:r>
            </a:p>
            <a:p>
              <a:pPr marL="342900" indent="-342900"/>
              <a:r>
                <a:rPr lang="de-DE" sz="2400" b="1"/>
                <a:t>mehrere Pixel abge-</a:t>
              </a:r>
            </a:p>
            <a:p>
              <a:pPr marL="342900" indent="-342900"/>
              <a:r>
                <a:rPr lang="de-DE" sz="2400" b="1"/>
                <a:t>bildet.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8291"/>
                                        </p:tgtEl>
                                        <p:attrNameLst>
                                          <p:attrName>style.visibility</p:attrName>
                                        </p:attrNameLst>
                                      </p:cBhvr>
                                      <p:to>
                                        <p:strVal val="visible"/>
                                      </p:to>
                                    </p:set>
                                    <p:animEffect transition="in" filter="fade">
                                      <p:cBhvr>
                                        <p:cTn id="7" dur="500"/>
                                        <p:tgtEl>
                                          <p:spTgt spid="30829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08299"/>
                                        </p:tgtEl>
                                        <p:attrNameLst>
                                          <p:attrName>style.visibility</p:attrName>
                                        </p:attrNameLst>
                                      </p:cBhvr>
                                      <p:to>
                                        <p:strVal val="visible"/>
                                      </p:to>
                                    </p:set>
                                    <p:animEffect transition="in" filter="fade">
                                      <p:cBhvr>
                                        <p:cTn id="16" dur="500"/>
                                        <p:tgtEl>
                                          <p:spTgt spid="30829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8285"/>
                                        </p:tgtEl>
                                        <p:attrNameLst>
                                          <p:attrName>style.visibility</p:attrName>
                                        </p:attrNameLst>
                                      </p:cBhvr>
                                      <p:to>
                                        <p:strVal val="visible"/>
                                      </p:to>
                                    </p:set>
                                    <p:animEffect transition="in" filter="fade">
                                      <p:cBhvr>
                                        <p:cTn id="21" dur="500"/>
                                        <p:tgtEl>
                                          <p:spTgt spid="308285"/>
                                        </p:tgtEl>
                                      </p:cBhvr>
                                    </p:animEffect>
                                  </p:childTnLst>
                                </p:cTn>
                              </p:par>
                              <p:par>
                                <p:cTn id="22" presetID="0" presetClass="path" presetSubtype="0" accel="50000" decel="50000" fill="hold" grpId="1" nodeType="withEffect">
                                  <p:stCondLst>
                                    <p:cond delay="0"/>
                                  </p:stCondLst>
                                  <p:childTnLst>
                                    <p:animMotion origin="layout" path="M -4.72222E-6 -3.7037E-7 L 0.44705 0.05486 " pathEditMode="relative" ptsTypes="AA">
                                      <p:cBhvr>
                                        <p:cTn id="23" dur="1000" fill="hold"/>
                                        <p:tgtEl>
                                          <p:spTgt spid="308285"/>
                                        </p:tgtEl>
                                        <p:attrNameLst>
                                          <p:attrName>ppt_x</p:attrName>
                                          <p:attrName>ppt_y</p:attrName>
                                        </p:attrNameLst>
                                      </p:cBhvr>
                                    </p:animMotion>
                                  </p:childTnLst>
                                </p:cTn>
                              </p:par>
                            </p:childTnLst>
                          </p:cTn>
                        </p:par>
                        <p:par>
                          <p:cTn id="24" fill="hold">
                            <p:stCondLst>
                              <p:cond delay="1000"/>
                            </p:stCondLst>
                            <p:childTnLst>
                              <p:par>
                                <p:cTn id="25" presetID="1" presetClass="entr" presetSubtype="0" fill="hold" grpId="0" nodeType="afterEffect">
                                  <p:stCondLst>
                                    <p:cond delay="0"/>
                                  </p:stCondLst>
                                  <p:childTnLst>
                                    <p:set>
                                      <p:cBhvr>
                                        <p:cTn id="26" dur="1" fill="hold">
                                          <p:stCondLst>
                                            <p:cond delay="0"/>
                                          </p:stCondLst>
                                        </p:cTn>
                                        <p:tgtEl>
                                          <p:spTgt spid="308281"/>
                                        </p:tgtEl>
                                        <p:attrNameLst>
                                          <p:attrName>style.visibility</p:attrName>
                                        </p:attrNameLst>
                                      </p:cBhvr>
                                      <p:to>
                                        <p:strVal val="visible"/>
                                      </p:to>
                                    </p:set>
                                  </p:childTnLst>
                                </p:cTn>
                              </p:par>
                              <p:par>
                                <p:cTn id="27" presetID="1" presetClass="exit" presetSubtype="0" fill="hold" grpId="2" nodeType="withEffect">
                                  <p:stCondLst>
                                    <p:cond delay="0"/>
                                  </p:stCondLst>
                                  <p:childTnLst>
                                    <p:set>
                                      <p:cBhvr>
                                        <p:cTn id="28" dur="1" fill="hold">
                                          <p:stCondLst>
                                            <p:cond delay="0"/>
                                          </p:stCondLst>
                                        </p:cTn>
                                        <p:tgtEl>
                                          <p:spTgt spid="30828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0829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8292"/>
                                        </p:tgtEl>
                                        <p:attrNameLst>
                                          <p:attrName>style.visibility</p:attrName>
                                        </p:attrNameLst>
                                      </p:cBhvr>
                                      <p:to>
                                        <p:strVal val="visible"/>
                                      </p:to>
                                    </p:set>
                                    <p:animEffect transition="in" filter="fade">
                                      <p:cBhvr>
                                        <p:cTn id="37" dur="500"/>
                                        <p:tgtEl>
                                          <p:spTgt spid="308292"/>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308286"/>
                                        </p:tgtEl>
                                        <p:attrNameLst>
                                          <p:attrName>style.visibility</p:attrName>
                                        </p:attrNameLst>
                                      </p:cBhvr>
                                      <p:to>
                                        <p:strVal val="visible"/>
                                      </p:to>
                                    </p:set>
                                    <p:animEffect transition="in" filter="fade">
                                      <p:cBhvr>
                                        <p:cTn id="41" dur="500"/>
                                        <p:tgtEl>
                                          <p:spTgt spid="308286"/>
                                        </p:tgtEl>
                                      </p:cBhvr>
                                    </p:animEffect>
                                  </p:childTnLst>
                                </p:cTn>
                              </p:par>
                              <p:par>
                                <p:cTn id="42" presetID="0" presetClass="path" presetSubtype="0" accel="50000" decel="50000" fill="hold" grpId="1" nodeType="withEffect">
                                  <p:stCondLst>
                                    <p:cond delay="0"/>
                                  </p:stCondLst>
                                  <p:childTnLst>
                                    <p:animMotion origin="layout" path="M -1.11111E-6 -1.48148E-6 L 0.46181 0.06273 " pathEditMode="relative" ptsTypes="AA">
                                      <p:cBhvr>
                                        <p:cTn id="43" dur="1000" fill="hold"/>
                                        <p:tgtEl>
                                          <p:spTgt spid="308286"/>
                                        </p:tgtEl>
                                        <p:attrNameLst>
                                          <p:attrName>ppt_x</p:attrName>
                                          <p:attrName>ppt_y</p:attrName>
                                        </p:attrNameLst>
                                      </p:cBhvr>
                                    </p:animMotion>
                                  </p:childTnLst>
                                </p:cTn>
                              </p:par>
                            </p:childTnLst>
                          </p:cTn>
                        </p:par>
                        <p:par>
                          <p:cTn id="44" fill="hold">
                            <p:stCondLst>
                              <p:cond delay="1500"/>
                            </p:stCondLst>
                            <p:childTnLst>
                              <p:par>
                                <p:cTn id="45" presetID="1" presetClass="entr" presetSubtype="0" fill="hold" grpId="0" nodeType="afterEffect">
                                  <p:stCondLst>
                                    <p:cond delay="0"/>
                                  </p:stCondLst>
                                  <p:childTnLst>
                                    <p:set>
                                      <p:cBhvr>
                                        <p:cTn id="46" dur="1" fill="hold">
                                          <p:stCondLst>
                                            <p:cond delay="0"/>
                                          </p:stCondLst>
                                        </p:cTn>
                                        <p:tgtEl>
                                          <p:spTgt spid="308282"/>
                                        </p:tgtEl>
                                        <p:attrNameLst>
                                          <p:attrName>style.visibility</p:attrName>
                                        </p:attrNameLst>
                                      </p:cBhvr>
                                      <p:to>
                                        <p:strVal val="visible"/>
                                      </p:to>
                                    </p:set>
                                  </p:childTnLst>
                                </p:cTn>
                              </p:par>
                              <p:par>
                                <p:cTn id="47" presetID="1" presetClass="exit" presetSubtype="0" fill="hold" grpId="2" nodeType="withEffect">
                                  <p:stCondLst>
                                    <p:cond delay="0"/>
                                  </p:stCondLst>
                                  <p:childTnLst>
                                    <p:set>
                                      <p:cBhvr>
                                        <p:cTn id="48" dur="1" fill="hold">
                                          <p:stCondLst>
                                            <p:cond delay="0"/>
                                          </p:stCondLst>
                                        </p:cTn>
                                        <p:tgtEl>
                                          <p:spTgt spid="30828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08293"/>
                                        </p:tgtEl>
                                        <p:attrNameLst>
                                          <p:attrName>style.visibility</p:attrName>
                                        </p:attrNameLst>
                                      </p:cBhvr>
                                      <p:to>
                                        <p:strVal val="visible"/>
                                      </p:to>
                                    </p:set>
                                    <p:animEffect transition="in" filter="fade">
                                      <p:cBhvr>
                                        <p:cTn id="53" dur="500"/>
                                        <p:tgtEl>
                                          <p:spTgt spid="308293"/>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308290"/>
                                        </p:tgtEl>
                                        <p:attrNameLst>
                                          <p:attrName>style.visibility</p:attrName>
                                        </p:attrNameLst>
                                      </p:cBhvr>
                                      <p:to>
                                        <p:strVal val="visible"/>
                                      </p:to>
                                    </p:set>
                                    <p:animEffect transition="in" filter="fade">
                                      <p:cBhvr>
                                        <p:cTn id="57" dur="500"/>
                                        <p:tgtEl>
                                          <p:spTgt spid="308290"/>
                                        </p:tgtEl>
                                      </p:cBhvr>
                                    </p:animEffect>
                                  </p:childTnLst>
                                </p:cTn>
                              </p:par>
                              <p:par>
                                <p:cTn id="58" presetID="0" presetClass="path" presetSubtype="0" accel="50000" decel="50000" fill="hold" grpId="1" nodeType="withEffect">
                                  <p:stCondLst>
                                    <p:cond delay="0"/>
                                  </p:stCondLst>
                                  <p:childTnLst>
                                    <p:animMotion origin="layout" path="M 8.33333E-7 -2.96296E-6 L 0.46424 0.04098 " pathEditMode="relative" rAng="0" ptsTypes="AA">
                                      <p:cBhvr>
                                        <p:cTn id="59" dur="1000" fill="hold"/>
                                        <p:tgtEl>
                                          <p:spTgt spid="308290"/>
                                        </p:tgtEl>
                                        <p:attrNameLst>
                                          <p:attrName>ppt_x</p:attrName>
                                          <p:attrName>ppt_y</p:attrName>
                                        </p:attrNameLst>
                                      </p:cBhvr>
                                      <p:rCtr x="232" y="20"/>
                                    </p:animMotion>
                                  </p:childTnLst>
                                </p:cTn>
                              </p:par>
                            </p:childTnLst>
                          </p:cTn>
                        </p:par>
                        <p:par>
                          <p:cTn id="60" fill="hold">
                            <p:stCondLst>
                              <p:cond delay="1500"/>
                            </p:stCondLst>
                            <p:childTnLst>
                              <p:par>
                                <p:cTn id="61" presetID="1" presetClass="entr" presetSubtype="0" fill="hold" grpId="0" nodeType="afterEffect">
                                  <p:stCondLst>
                                    <p:cond delay="0"/>
                                  </p:stCondLst>
                                  <p:childTnLst>
                                    <p:set>
                                      <p:cBhvr>
                                        <p:cTn id="62" dur="1" fill="hold">
                                          <p:stCondLst>
                                            <p:cond delay="0"/>
                                          </p:stCondLst>
                                        </p:cTn>
                                        <p:tgtEl>
                                          <p:spTgt spid="308284"/>
                                        </p:tgtEl>
                                        <p:attrNameLst>
                                          <p:attrName>style.visibility</p:attrName>
                                        </p:attrNameLst>
                                      </p:cBhvr>
                                      <p:to>
                                        <p:strVal val="visible"/>
                                      </p:to>
                                    </p:set>
                                  </p:childTnLst>
                                </p:cTn>
                              </p:par>
                              <p:par>
                                <p:cTn id="63" presetID="1" presetClass="exit" presetSubtype="0" fill="hold" grpId="2" nodeType="withEffect">
                                  <p:stCondLst>
                                    <p:cond delay="0"/>
                                  </p:stCondLst>
                                  <p:childTnLst>
                                    <p:set>
                                      <p:cBhvr>
                                        <p:cTn id="64" dur="1" fill="hold">
                                          <p:stCondLst>
                                            <p:cond delay="0"/>
                                          </p:stCondLst>
                                        </p:cTn>
                                        <p:tgtEl>
                                          <p:spTgt spid="30829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08294"/>
                                        </p:tgtEl>
                                        <p:attrNameLst>
                                          <p:attrName>style.visibility</p:attrName>
                                        </p:attrNameLst>
                                      </p:cBhvr>
                                      <p:to>
                                        <p:strVal val="visible"/>
                                      </p:to>
                                    </p:set>
                                    <p:animEffect transition="in" filter="fade">
                                      <p:cBhvr>
                                        <p:cTn id="69" dur="500"/>
                                        <p:tgtEl>
                                          <p:spTgt spid="308294"/>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308289"/>
                                        </p:tgtEl>
                                        <p:attrNameLst>
                                          <p:attrName>style.visibility</p:attrName>
                                        </p:attrNameLst>
                                      </p:cBhvr>
                                      <p:to>
                                        <p:strVal val="visible"/>
                                      </p:to>
                                    </p:set>
                                    <p:animEffect transition="in" filter="fade">
                                      <p:cBhvr>
                                        <p:cTn id="73" dur="500"/>
                                        <p:tgtEl>
                                          <p:spTgt spid="308289"/>
                                        </p:tgtEl>
                                      </p:cBhvr>
                                    </p:animEffect>
                                  </p:childTnLst>
                                </p:cTn>
                              </p:par>
                              <p:par>
                                <p:cTn id="74" presetID="0" presetClass="path" presetSubtype="0" accel="50000" decel="50000" fill="hold" grpId="1" nodeType="withEffect">
                                  <p:stCondLst>
                                    <p:cond delay="0"/>
                                  </p:stCondLst>
                                  <p:childTnLst>
                                    <p:animMotion origin="layout" path="M 4.44444E-6 -1.11111E-6 L 0.45121 0.03588 " pathEditMode="relative" rAng="0" ptsTypes="AA">
                                      <p:cBhvr>
                                        <p:cTn id="75" dur="1000" fill="hold"/>
                                        <p:tgtEl>
                                          <p:spTgt spid="308289"/>
                                        </p:tgtEl>
                                        <p:attrNameLst>
                                          <p:attrName>ppt_x</p:attrName>
                                          <p:attrName>ppt_y</p:attrName>
                                        </p:attrNameLst>
                                      </p:cBhvr>
                                      <p:rCtr x="226" y="18"/>
                                    </p:animMotion>
                                  </p:childTnLst>
                                </p:cTn>
                              </p:par>
                            </p:childTnLst>
                          </p:cTn>
                        </p:par>
                        <p:par>
                          <p:cTn id="76" fill="hold">
                            <p:stCondLst>
                              <p:cond delay="1500"/>
                            </p:stCondLst>
                            <p:childTnLst>
                              <p:par>
                                <p:cTn id="77" presetID="1" presetClass="entr" presetSubtype="0" fill="hold" grpId="0" nodeType="afterEffect">
                                  <p:stCondLst>
                                    <p:cond delay="0"/>
                                  </p:stCondLst>
                                  <p:childTnLst>
                                    <p:set>
                                      <p:cBhvr>
                                        <p:cTn id="78" dur="1" fill="hold">
                                          <p:stCondLst>
                                            <p:cond delay="0"/>
                                          </p:stCondLst>
                                        </p:cTn>
                                        <p:tgtEl>
                                          <p:spTgt spid="308283"/>
                                        </p:tgtEl>
                                        <p:attrNameLst>
                                          <p:attrName>style.visibility</p:attrName>
                                        </p:attrNameLst>
                                      </p:cBhvr>
                                      <p:to>
                                        <p:strVal val="visible"/>
                                      </p:to>
                                    </p:set>
                                  </p:childTnLst>
                                </p:cTn>
                              </p:par>
                              <p:par>
                                <p:cTn id="79" presetID="1" presetClass="exit" presetSubtype="0" fill="hold" grpId="2" nodeType="withEffect">
                                  <p:stCondLst>
                                    <p:cond delay="0"/>
                                  </p:stCondLst>
                                  <p:childTnLst>
                                    <p:set>
                                      <p:cBhvr>
                                        <p:cTn id="80" dur="1" fill="hold">
                                          <p:stCondLst>
                                            <p:cond delay="0"/>
                                          </p:stCondLst>
                                        </p:cTn>
                                        <p:tgtEl>
                                          <p:spTgt spid="308289"/>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fade">
                                      <p:cBhvr>
                                        <p:cTn id="85" dur="500"/>
                                        <p:tgtEl>
                                          <p:spTgt spid="4"/>
                                        </p:tgtEl>
                                      </p:cBhvr>
                                    </p:animEffect>
                                  </p:childTnLst>
                                </p:cTn>
                              </p:par>
                              <p:par>
                                <p:cTn id="86" presetID="10" presetClass="exit" presetSubtype="0" fill="hold" grpId="1" nodeType="withEffect">
                                  <p:stCondLst>
                                    <p:cond delay="0"/>
                                  </p:stCondLst>
                                  <p:childTnLst>
                                    <p:animEffect transition="out" filter="fade">
                                      <p:cBhvr>
                                        <p:cTn id="87" dur="1000"/>
                                        <p:tgtEl>
                                          <p:spTgt spid="308284"/>
                                        </p:tgtEl>
                                      </p:cBhvr>
                                    </p:animEffect>
                                    <p:set>
                                      <p:cBhvr>
                                        <p:cTn id="88" dur="1" fill="hold">
                                          <p:stCondLst>
                                            <p:cond delay="999"/>
                                          </p:stCondLst>
                                        </p:cTn>
                                        <p:tgtEl>
                                          <p:spTgt spid="308284"/>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1000"/>
                                        <p:tgtEl>
                                          <p:spTgt spid="308283"/>
                                        </p:tgtEl>
                                      </p:cBhvr>
                                    </p:animEffect>
                                    <p:set>
                                      <p:cBhvr>
                                        <p:cTn id="91" dur="1" fill="hold">
                                          <p:stCondLst>
                                            <p:cond delay="999"/>
                                          </p:stCondLst>
                                        </p:cTn>
                                        <p:tgtEl>
                                          <p:spTgt spid="308283"/>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308281"/>
                                        </p:tgtEl>
                                      </p:cBhvr>
                                    </p:animEffect>
                                    <p:set>
                                      <p:cBhvr>
                                        <p:cTn id="94" dur="1" fill="hold">
                                          <p:stCondLst>
                                            <p:cond delay="999"/>
                                          </p:stCondLst>
                                        </p:cTn>
                                        <p:tgtEl>
                                          <p:spTgt spid="308281"/>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308282"/>
                                        </p:tgtEl>
                                      </p:cBhvr>
                                    </p:animEffect>
                                    <p:set>
                                      <p:cBhvr>
                                        <p:cTn id="97" dur="1" fill="hold">
                                          <p:stCondLst>
                                            <p:cond delay="999"/>
                                          </p:stCondLst>
                                        </p:cTn>
                                        <p:tgtEl>
                                          <p:spTgt spid="308282"/>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308311"/>
                                        </p:tgtEl>
                                        <p:attrNameLst>
                                          <p:attrName>style.visibility</p:attrName>
                                        </p:attrNameLst>
                                      </p:cBhvr>
                                      <p:to>
                                        <p:strVal val="visible"/>
                                      </p:to>
                                    </p:set>
                                    <p:animEffect transition="in" filter="fade">
                                      <p:cBhvr>
                                        <p:cTn id="102" dur="500"/>
                                        <p:tgtEl>
                                          <p:spTgt spid="308311"/>
                                        </p:tgtEl>
                                      </p:cBhvr>
                                    </p:animEffect>
                                  </p:childTnLst>
                                </p:cTn>
                              </p:par>
                            </p:childTnLst>
                          </p:cTn>
                        </p:par>
                        <p:par>
                          <p:cTn id="103" fill="hold">
                            <p:stCondLst>
                              <p:cond delay="500"/>
                            </p:stCondLst>
                            <p:childTnLst>
                              <p:par>
                                <p:cTn id="104" presetID="10" presetClass="entr" presetSubtype="0" fill="hold" nodeType="afterEffect">
                                  <p:stCondLst>
                                    <p:cond delay="0"/>
                                  </p:stCondLst>
                                  <p:childTnLst>
                                    <p:set>
                                      <p:cBhvr>
                                        <p:cTn id="105" dur="1" fill="hold">
                                          <p:stCondLst>
                                            <p:cond delay="0"/>
                                          </p:stCondLst>
                                        </p:cTn>
                                        <p:tgtEl>
                                          <p:spTgt spid="6"/>
                                        </p:tgtEl>
                                        <p:attrNameLst>
                                          <p:attrName>style.visibility</p:attrName>
                                        </p:attrNameLst>
                                      </p:cBhvr>
                                      <p:to>
                                        <p:strVal val="visible"/>
                                      </p:to>
                                    </p:set>
                                    <p:animEffect transition="in" filter="fade">
                                      <p:cBhvr>
                                        <p:cTn id="10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81" grpId="0" animBg="1"/>
      <p:bldP spid="308281" grpId="1" animBg="1"/>
      <p:bldP spid="308282" grpId="0" animBg="1"/>
      <p:bldP spid="308282" grpId="1" animBg="1"/>
      <p:bldP spid="308283" grpId="0" animBg="1"/>
      <p:bldP spid="308283" grpId="1" animBg="1"/>
      <p:bldP spid="308284" grpId="0" animBg="1"/>
      <p:bldP spid="308284" grpId="1" animBg="1"/>
      <p:bldP spid="308291" grpId="0" animBg="1"/>
      <p:bldP spid="308292" grpId="0" animBg="1"/>
      <p:bldP spid="308293" grpId="0" animBg="1"/>
      <p:bldP spid="308294" grpId="0" animBg="1"/>
      <p:bldP spid="308285" grpId="0" animBg="1"/>
      <p:bldP spid="308285" grpId="1" animBg="1"/>
      <p:bldP spid="308285" grpId="2" animBg="1"/>
      <p:bldP spid="308286" grpId="0" animBg="1"/>
      <p:bldP spid="308286" grpId="1" animBg="1"/>
      <p:bldP spid="308286" grpId="2" animBg="1"/>
      <p:bldP spid="308289" grpId="0" animBg="1"/>
      <p:bldP spid="308289" grpId="1" animBg="1"/>
      <p:bldP spid="308289" grpId="2" animBg="1"/>
      <p:bldP spid="308290" grpId="0" animBg="1"/>
      <p:bldP spid="308290" grpId="1" animBg="1"/>
      <p:bldP spid="308290" grpId="2" animBg="1"/>
      <p:bldP spid="308311"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Grp="1" noChangeArrowheads="1"/>
          </p:cNvSpPr>
          <p:nvPr>
            <p:ph type="title"/>
          </p:nvPr>
        </p:nvSpPr>
        <p:spPr/>
        <p:txBody>
          <a:bodyPr/>
          <a:lstStyle/>
          <a:p>
            <a:r>
              <a:rPr lang="de-DE"/>
              <a:t>Noise</a:t>
            </a:r>
          </a:p>
        </p:txBody>
      </p:sp>
      <p:pic>
        <p:nvPicPr>
          <p:cNvPr id="485380" name="Picture 4" descr="noise"/>
          <p:cNvPicPr>
            <a:picLocks noChangeAspect="1" noChangeArrowheads="1"/>
          </p:cNvPicPr>
          <p:nvPr/>
        </p:nvPicPr>
        <p:blipFill>
          <a:blip r:embed="rId3"/>
          <a:srcRect r="69757"/>
          <a:stretch>
            <a:fillRect/>
          </a:stretch>
        </p:blipFill>
        <p:spPr bwMode="auto">
          <a:xfrm>
            <a:off x="530225" y="3049588"/>
            <a:ext cx="2708275" cy="2801937"/>
          </a:xfrm>
          <a:prstGeom prst="rect">
            <a:avLst/>
          </a:prstGeom>
          <a:noFill/>
        </p:spPr>
      </p:pic>
      <p:pic>
        <p:nvPicPr>
          <p:cNvPr id="485381" name="Picture 5" descr="noise"/>
          <p:cNvPicPr>
            <a:picLocks noChangeAspect="1" noChangeArrowheads="1"/>
          </p:cNvPicPr>
          <p:nvPr/>
        </p:nvPicPr>
        <p:blipFill>
          <a:blip r:embed="rId3"/>
          <a:srcRect l="35188" r="36607"/>
          <a:stretch>
            <a:fillRect/>
          </a:stretch>
        </p:blipFill>
        <p:spPr bwMode="auto">
          <a:xfrm>
            <a:off x="3152775" y="3063875"/>
            <a:ext cx="2525713" cy="2801938"/>
          </a:xfrm>
          <a:prstGeom prst="rect">
            <a:avLst/>
          </a:prstGeom>
          <a:noFill/>
        </p:spPr>
      </p:pic>
      <p:pic>
        <p:nvPicPr>
          <p:cNvPr id="485382" name="Picture 6" descr="noise"/>
          <p:cNvPicPr>
            <a:picLocks noChangeAspect="1" noChangeArrowheads="1"/>
          </p:cNvPicPr>
          <p:nvPr/>
        </p:nvPicPr>
        <p:blipFill>
          <a:blip r:embed="rId3"/>
          <a:srcRect l="69438"/>
          <a:stretch>
            <a:fillRect/>
          </a:stretch>
        </p:blipFill>
        <p:spPr bwMode="auto">
          <a:xfrm>
            <a:off x="5705475" y="3063875"/>
            <a:ext cx="2736850" cy="2801938"/>
          </a:xfrm>
          <a:prstGeom prst="rect">
            <a:avLst/>
          </a:prstGeom>
          <a:noFill/>
        </p:spPr>
      </p:pic>
      <p:sp>
        <p:nvSpPr>
          <p:cNvPr id="485383" name="Text Box 7"/>
          <p:cNvSpPr txBox="1">
            <a:spLocks noChangeArrowheads="1"/>
          </p:cNvSpPr>
          <p:nvPr/>
        </p:nvSpPr>
        <p:spPr bwMode="auto">
          <a:xfrm>
            <a:off x="1130300" y="5519738"/>
            <a:ext cx="1377950" cy="671512"/>
          </a:xfrm>
          <a:prstGeom prst="rect">
            <a:avLst/>
          </a:prstGeom>
          <a:noFill/>
          <a:ln w="28575" algn="ctr">
            <a:noFill/>
            <a:miter lim="800000"/>
            <a:headEnd/>
            <a:tailEnd/>
          </a:ln>
          <a:effectLst/>
        </p:spPr>
        <p:txBody>
          <a:bodyPr wrap="none">
            <a:spAutoFit/>
          </a:bodyPr>
          <a:lstStyle/>
          <a:p>
            <a:pPr marL="342900" indent="-342900"/>
            <a:r>
              <a:rPr lang="de-DE" sz="2000"/>
              <a:t>value noise</a:t>
            </a:r>
            <a:br>
              <a:rPr lang="de-DE" sz="2000"/>
            </a:br>
            <a:r>
              <a:rPr lang="de-DE" sz="1800">
                <a:latin typeface="Courier New" pitchFamily="49" charset="0"/>
              </a:rPr>
              <a:t>vnoise</a:t>
            </a:r>
          </a:p>
        </p:txBody>
      </p:sp>
      <p:sp>
        <p:nvSpPr>
          <p:cNvPr id="485384" name="Text Box 8"/>
          <p:cNvSpPr txBox="1">
            <a:spLocks noChangeArrowheads="1"/>
          </p:cNvSpPr>
          <p:nvPr/>
        </p:nvSpPr>
        <p:spPr bwMode="auto">
          <a:xfrm>
            <a:off x="3702050" y="5519738"/>
            <a:ext cx="1687513" cy="671512"/>
          </a:xfrm>
          <a:prstGeom prst="rect">
            <a:avLst/>
          </a:prstGeom>
          <a:noFill/>
          <a:ln w="28575" algn="ctr">
            <a:noFill/>
            <a:miter lim="800000"/>
            <a:headEnd/>
            <a:tailEnd/>
          </a:ln>
          <a:effectLst/>
        </p:spPr>
        <p:txBody>
          <a:bodyPr wrap="none">
            <a:spAutoFit/>
          </a:bodyPr>
          <a:lstStyle/>
          <a:p>
            <a:pPr marL="342900" indent="-342900"/>
            <a:r>
              <a:rPr lang="de-DE" sz="2000"/>
              <a:t>gradient noise</a:t>
            </a:r>
            <a:br>
              <a:rPr lang="de-DE" sz="2000"/>
            </a:br>
            <a:r>
              <a:rPr lang="de-DE" sz="1800">
                <a:latin typeface="Courier New" pitchFamily="49" charset="0"/>
              </a:rPr>
              <a:t>gnoise</a:t>
            </a:r>
          </a:p>
        </p:txBody>
      </p:sp>
      <p:sp>
        <p:nvSpPr>
          <p:cNvPr id="485385" name="Text Box 9"/>
          <p:cNvSpPr txBox="1">
            <a:spLocks noChangeArrowheads="1"/>
          </p:cNvSpPr>
          <p:nvPr/>
        </p:nvSpPr>
        <p:spPr bwMode="auto">
          <a:xfrm>
            <a:off x="6135688" y="5519738"/>
            <a:ext cx="2325687" cy="671512"/>
          </a:xfrm>
          <a:prstGeom prst="rect">
            <a:avLst/>
          </a:prstGeom>
          <a:noFill/>
          <a:ln w="28575" algn="ctr">
            <a:noFill/>
            <a:miter lim="800000"/>
            <a:headEnd/>
            <a:tailEnd/>
          </a:ln>
          <a:effectLst/>
        </p:spPr>
        <p:txBody>
          <a:bodyPr wrap="none">
            <a:spAutoFit/>
          </a:bodyPr>
          <a:lstStyle/>
          <a:p>
            <a:pPr marL="342900" indent="-342900"/>
            <a:r>
              <a:rPr lang="de-DE" sz="2000"/>
              <a:t>value gradient noise</a:t>
            </a:r>
            <a:br>
              <a:rPr lang="de-DE" sz="2000"/>
            </a:br>
            <a:r>
              <a:rPr lang="de-DE" sz="1800">
                <a:latin typeface="Courier New" pitchFamily="49" charset="0"/>
              </a:rPr>
              <a:t>gnoise+vnoise</a:t>
            </a:r>
          </a:p>
        </p:txBody>
      </p:sp>
      <p:graphicFrame>
        <p:nvGraphicFramePr>
          <p:cNvPr id="485386" name="Object 10"/>
          <p:cNvGraphicFramePr>
            <a:graphicFrameLocks noChangeAspect="1"/>
          </p:cNvGraphicFramePr>
          <p:nvPr/>
        </p:nvGraphicFramePr>
        <p:xfrm>
          <a:off x="1149350" y="1257300"/>
          <a:ext cx="6961188" cy="1982788"/>
        </p:xfrm>
        <a:graphic>
          <a:graphicData uri="http://schemas.openxmlformats.org/presentationml/2006/ole">
            <p:oleObj spid="_x0000_s391170" name="CorelPhotoPaint.Image.11" r:id="rId4" imgW="1331640" imgH="379445" progId="CorelPhotoPaint.Image.11">
              <p:embed/>
            </p:oleObj>
          </a:graphicData>
        </a:graphic>
      </p:graphicFrame>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Grp="1" noChangeArrowheads="1"/>
          </p:cNvSpPr>
          <p:nvPr>
            <p:ph type="title"/>
          </p:nvPr>
        </p:nvSpPr>
        <p:spPr/>
        <p:txBody>
          <a:bodyPr/>
          <a:lstStyle/>
          <a:p>
            <a:r>
              <a:rPr lang="de-DE"/>
              <a:t>Spektralsynthese</a:t>
            </a:r>
          </a:p>
        </p:txBody>
      </p:sp>
      <p:graphicFrame>
        <p:nvGraphicFramePr>
          <p:cNvPr id="474115" name="Object 3"/>
          <p:cNvGraphicFramePr>
            <a:graphicFrameLocks noChangeAspect="1"/>
          </p:cNvGraphicFramePr>
          <p:nvPr>
            <p:ph type="body" idx="1"/>
          </p:nvPr>
        </p:nvGraphicFramePr>
        <p:xfrm>
          <a:off x="6294438" y="3778250"/>
          <a:ext cx="2097087" cy="2255838"/>
        </p:xfrm>
        <a:graphic>
          <a:graphicData uri="http://schemas.openxmlformats.org/presentationml/2006/ole">
            <p:oleObj spid="_x0000_s392194" name="CorelPhotoPaint.Image.11" r:id="rId3" imgW="975238" imgH="514808" progId="CorelPhotoPaint.Image.11">
              <p:embed/>
            </p:oleObj>
          </a:graphicData>
        </a:graphic>
      </p:graphicFrame>
      <p:graphicFrame>
        <p:nvGraphicFramePr>
          <p:cNvPr id="474116" name="Object 4"/>
          <p:cNvGraphicFramePr>
            <a:graphicFrameLocks noChangeAspect="1"/>
          </p:cNvGraphicFramePr>
          <p:nvPr/>
        </p:nvGraphicFramePr>
        <p:xfrm>
          <a:off x="6272213" y="1390650"/>
          <a:ext cx="2097087" cy="2239963"/>
        </p:xfrm>
        <a:graphic>
          <a:graphicData uri="http://schemas.openxmlformats.org/presentationml/2006/ole">
            <p:oleObj spid="_x0000_s392195" name="CorelPhotoPaint.Image.11" r:id="rId4" imgW="975238" imgH="514808" progId="CorelPhotoPaint.Image.11">
              <p:embed/>
            </p:oleObj>
          </a:graphicData>
        </a:graphic>
      </p:graphicFrame>
      <p:sp>
        <p:nvSpPr>
          <p:cNvPr id="474117" name="Text Box 5"/>
          <p:cNvSpPr txBox="1">
            <a:spLocks noChangeArrowheads="1"/>
          </p:cNvSpPr>
          <p:nvPr/>
        </p:nvSpPr>
        <p:spPr bwMode="auto">
          <a:xfrm>
            <a:off x="717550" y="1376363"/>
            <a:ext cx="5459413" cy="2254250"/>
          </a:xfrm>
          <a:prstGeom prst="rect">
            <a:avLst/>
          </a:prstGeom>
          <a:solidFill>
            <a:srgbClr val="FFFF00"/>
          </a:solidFill>
          <a:ln w="28575" algn="ctr">
            <a:solidFill>
              <a:srgbClr val="800000"/>
            </a:solidFill>
            <a:miter lim="800000"/>
            <a:headEnd/>
            <a:tailEnd/>
          </a:ln>
          <a:effectLst/>
        </p:spPr>
        <p:txBody>
          <a:bodyPr>
            <a:spAutoFit/>
          </a:bodyPr>
          <a:lstStyle/>
          <a:p>
            <a:pPr marL="342900" indent="-342900">
              <a:spcBef>
                <a:spcPct val="0"/>
              </a:spcBef>
            </a:pPr>
            <a:r>
              <a:rPr lang="de-DE" sz="2000" b="1">
                <a:solidFill>
                  <a:srgbClr val="3333FF"/>
                </a:solidFill>
                <a:latin typeface="Courier New" pitchFamily="49" charset="0"/>
              </a:rPr>
              <a:t>float</a:t>
            </a:r>
            <a:r>
              <a:rPr lang="de-DE" sz="2000" b="1">
                <a:latin typeface="Courier New" pitchFamily="49" charset="0"/>
              </a:rPr>
              <a:t> fractalsum(</a:t>
            </a:r>
            <a:r>
              <a:rPr lang="de-DE" sz="2000" b="1">
                <a:solidFill>
                  <a:srgbClr val="3333FF"/>
                </a:solidFill>
                <a:latin typeface="Courier New" pitchFamily="49" charset="0"/>
              </a:rPr>
              <a:t>float3</a:t>
            </a:r>
            <a:r>
              <a:rPr lang="de-DE" sz="2000" b="1">
                <a:latin typeface="Courier New" pitchFamily="49" charset="0"/>
              </a:rPr>
              <a:t> P)</a:t>
            </a:r>
          </a:p>
          <a:p>
            <a:pPr marL="342900" indent="-342900">
              <a:spcBef>
                <a:spcPct val="0"/>
              </a:spcBef>
            </a:pPr>
            <a:r>
              <a:rPr lang="de-DE" sz="2000" b="1">
                <a:latin typeface="Courier New" pitchFamily="49" charset="0"/>
              </a:rPr>
              <a:t>{ </a:t>
            </a:r>
          </a:p>
          <a:p>
            <a:pPr marL="342900" indent="-342900">
              <a:spcBef>
                <a:spcPct val="0"/>
              </a:spcBef>
            </a:pPr>
            <a:r>
              <a:rPr lang="de-DE" sz="2000" b="1">
                <a:latin typeface="Courier New" pitchFamily="49" charset="0"/>
              </a:rPr>
              <a:t>  </a:t>
            </a:r>
            <a:r>
              <a:rPr lang="de-DE" sz="2000" b="1">
                <a:solidFill>
                  <a:srgbClr val="3333FF"/>
                </a:solidFill>
                <a:latin typeface="Courier New" pitchFamily="49" charset="0"/>
              </a:rPr>
              <a:t>float</a:t>
            </a:r>
            <a:r>
              <a:rPr lang="de-DE" sz="2000" b="1">
                <a:latin typeface="Courier New" pitchFamily="49" charset="0"/>
              </a:rPr>
              <a:t> value = 0;</a:t>
            </a:r>
          </a:p>
          <a:p>
            <a:pPr marL="342900" indent="-342900">
              <a:spcBef>
                <a:spcPct val="0"/>
              </a:spcBef>
            </a:pPr>
            <a:r>
              <a:rPr lang="de-DE" sz="2000" b="1">
                <a:latin typeface="Courier New" pitchFamily="49" charset="0"/>
              </a:rPr>
              <a:t>  </a:t>
            </a:r>
            <a:r>
              <a:rPr lang="de-DE" sz="2000" b="1">
                <a:solidFill>
                  <a:srgbClr val="CC0000"/>
                </a:solidFill>
                <a:latin typeface="Courier New" pitchFamily="49" charset="0"/>
              </a:rPr>
              <a:t>for</a:t>
            </a:r>
            <a:r>
              <a:rPr lang="de-DE" sz="2000" b="1">
                <a:latin typeface="Courier New" pitchFamily="49" charset="0"/>
              </a:rPr>
              <a:t>(f=MINFRQ; f &lt; MAXFRQ; f*=2)</a:t>
            </a:r>
          </a:p>
          <a:p>
            <a:pPr marL="342900" indent="-342900">
              <a:spcBef>
                <a:spcPct val="0"/>
              </a:spcBef>
            </a:pPr>
            <a:r>
              <a:rPr lang="de-DE" sz="2000" b="1">
                <a:latin typeface="Courier New" pitchFamily="49" charset="0"/>
              </a:rPr>
              <a:t>	  value += </a:t>
            </a:r>
            <a:r>
              <a:rPr lang="de-DE" sz="2000" b="1">
                <a:solidFill>
                  <a:srgbClr val="CC0000"/>
                </a:solidFill>
                <a:latin typeface="Courier New" pitchFamily="49" charset="0"/>
              </a:rPr>
              <a:t>snoise</a:t>
            </a:r>
            <a:r>
              <a:rPr lang="de-DE" sz="2000" b="1">
                <a:latin typeface="Courier New" pitchFamily="49" charset="0"/>
              </a:rPr>
              <a:t>(P*f)/f;</a:t>
            </a:r>
          </a:p>
          <a:p>
            <a:pPr marL="342900" indent="-342900">
              <a:spcBef>
                <a:spcPct val="0"/>
              </a:spcBef>
            </a:pPr>
            <a:r>
              <a:rPr lang="de-DE" sz="2000" b="1">
                <a:latin typeface="Courier New" pitchFamily="49" charset="0"/>
              </a:rPr>
              <a:t>  </a:t>
            </a:r>
            <a:r>
              <a:rPr lang="de-DE" sz="2000" b="1">
                <a:solidFill>
                  <a:srgbClr val="CC0000"/>
                </a:solidFill>
                <a:latin typeface="Courier New" pitchFamily="49" charset="0"/>
              </a:rPr>
              <a:t>return</a:t>
            </a:r>
            <a:r>
              <a:rPr lang="de-DE" sz="2000" b="1">
                <a:latin typeface="Courier New" pitchFamily="49" charset="0"/>
              </a:rPr>
              <a:t> value;</a:t>
            </a:r>
          </a:p>
          <a:p>
            <a:pPr marL="342900" indent="-342900">
              <a:spcBef>
                <a:spcPct val="0"/>
              </a:spcBef>
            </a:pPr>
            <a:r>
              <a:rPr lang="de-DE" sz="2000" b="1">
                <a:latin typeface="Courier New" pitchFamily="49" charset="0"/>
              </a:rPr>
              <a:t>}</a:t>
            </a:r>
          </a:p>
        </p:txBody>
      </p:sp>
      <p:sp>
        <p:nvSpPr>
          <p:cNvPr id="474118" name="Text Box 6"/>
          <p:cNvSpPr txBox="1">
            <a:spLocks noChangeArrowheads="1"/>
          </p:cNvSpPr>
          <p:nvPr/>
        </p:nvSpPr>
        <p:spPr bwMode="auto">
          <a:xfrm>
            <a:off x="717550" y="3768725"/>
            <a:ext cx="5459413" cy="2254250"/>
          </a:xfrm>
          <a:prstGeom prst="rect">
            <a:avLst/>
          </a:prstGeom>
          <a:solidFill>
            <a:srgbClr val="FFFF00"/>
          </a:solidFill>
          <a:ln w="28575" algn="ctr">
            <a:solidFill>
              <a:srgbClr val="800000"/>
            </a:solidFill>
            <a:miter lim="800000"/>
            <a:headEnd/>
            <a:tailEnd/>
          </a:ln>
          <a:effectLst/>
        </p:spPr>
        <p:txBody>
          <a:bodyPr>
            <a:spAutoFit/>
          </a:bodyPr>
          <a:lstStyle/>
          <a:p>
            <a:pPr marL="342900" indent="-342900">
              <a:spcBef>
                <a:spcPct val="0"/>
              </a:spcBef>
            </a:pPr>
            <a:r>
              <a:rPr lang="de-DE" sz="2000" b="1">
                <a:solidFill>
                  <a:srgbClr val="3333FF"/>
                </a:solidFill>
                <a:latin typeface="Courier New" pitchFamily="49" charset="0"/>
              </a:rPr>
              <a:t>float</a:t>
            </a:r>
            <a:r>
              <a:rPr lang="de-DE" sz="2000" b="1">
                <a:latin typeface="Courier New" pitchFamily="49" charset="0"/>
              </a:rPr>
              <a:t> turbulence(</a:t>
            </a:r>
            <a:r>
              <a:rPr lang="de-DE" sz="2000" b="1">
                <a:solidFill>
                  <a:srgbClr val="3333FF"/>
                </a:solidFill>
                <a:latin typeface="Courier New" pitchFamily="49" charset="0"/>
              </a:rPr>
              <a:t>float3</a:t>
            </a:r>
            <a:r>
              <a:rPr lang="de-DE" sz="2000" b="1">
                <a:latin typeface="Courier New" pitchFamily="49" charset="0"/>
              </a:rPr>
              <a:t> P)</a:t>
            </a:r>
          </a:p>
          <a:p>
            <a:pPr marL="342900" indent="-342900">
              <a:spcBef>
                <a:spcPct val="0"/>
              </a:spcBef>
            </a:pPr>
            <a:r>
              <a:rPr lang="de-DE" sz="2000" b="1">
                <a:latin typeface="Courier New" pitchFamily="49" charset="0"/>
              </a:rPr>
              <a:t>{ </a:t>
            </a:r>
          </a:p>
          <a:p>
            <a:pPr marL="342900" indent="-342900">
              <a:spcBef>
                <a:spcPct val="0"/>
              </a:spcBef>
            </a:pPr>
            <a:r>
              <a:rPr lang="de-DE" sz="2000" b="1">
                <a:latin typeface="Courier New" pitchFamily="49" charset="0"/>
              </a:rPr>
              <a:t>  </a:t>
            </a:r>
            <a:r>
              <a:rPr lang="de-DE" sz="2000" b="1">
                <a:solidFill>
                  <a:srgbClr val="3333FF"/>
                </a:solidFill>
                <a:latin typeface="Courier New" pitchFamily="49" charset="0"/>
              </a:rPr>
              <a:t>float</a:t>
            </a:r>
            <a:r>
              <a:rPr lang="de-DE" sz="2000" b="1">
                <a:latin typeface="Courier New" pitchFamily="49" charset="0"/>
              </a:rPr>
              <a:t> value = 0;</a:t>
            </a:r>
          </a:p>
          <a:p>
            <a:pPr marL="342900" indent="-342900">
              <a:spcBef>
                <a:spcPct val="0"/>
              </a:spcBef>
            </a:pPr>
            <a:r>
              <a:rPr lang="de-DE" sz="2000" b="1">
                <a:latin typeface="Courier New" pitchFamily="49" charset="0"/>
              </a:rPr>
              <a:t>  </a:t>
            </a:r>
            <a:r>
              <a:rPr lang="de-DE" sz="2000" b="1">
                <a:solidFill>
                  <a:srgbClr val="800000"/>
                </a:solidFill>
                <a:latin typeface="Courier New" pitchFamily="49" charset="0"/>
              </a:rPr>
              <a:t>for</a:t>
            </a:r>
            <a:r>
              <a:rPr lang="de-DE" sz="2000" b="1">
                <a:latin typeface="Courier New" pitchFamily="49" charset="0"/>
              </a:rPr>
              <a:t>(f=MINFRQ; f &lt; MAXFRQ; f*=2)</a:t>
            </a:r>
          </a:p>
          <a:p>
            <a:pPr marL="342900" indent="-342900">
              <a:spcBef>
                <a:spcPct val="0"/>
              </a:spcBef>
            </a:pPr>
            <a:r>
              <a:rPr lang="de-DE" sz="2000" b="1">
                <a:latin typeface="Courier New" pitchFamily="49" charset="0"/>
              </a:rPr>
              <a:t>	  value += </a:t>
            </a:r>
            <a:r>
              <a:rPr lang="de-DE" sz="2000" b="1">
                <a:solidFill>
                  <a:srgbClr val="800000"/>
                </a:solidFill>
                <a:latin typeface="Courier New" pitchFamily="49" charset="0"/>
              </a:rPr>
              <a:t>abs</a:t>
            </a:r>
            <a:r>
              <a:rPr lang="de-DE" sz="2000" b="1">
                <a:latin typeface="Courier New" pitchFamily="49" charset="0"/>
              </a:rPr>
              <a:t>(</a:t>
            </a:r>
            <a:r>
              <a:rPr lang="de-DE" sz="2000" b="1">
                <a:solidFill>
                  <a:srgbClr val="800000"/>
                </a:solidFill>
                <a:latin typeface="Courier New" pitchFamily="49" charset="0"/>
              </a:rPr>
              <a:t>snoise</a:t>
            </a:r>
            <a:r>
              <a:rPr lang="de-DE" sz="2000" b="1">
                <a:latin typeface="Courier New" pitchFamily="49" charset="0"/>
              </a:rPr>
              <a:t>(P*f))/f;</a:t>
            </a:r>
          </a:p>
          <a:p>
            <a:pPr marL="342900" indent="-342900">
              <a:spcBef>
                <a:spcPct val="0"/>
              </a:spcBef>
            </a:pPr>
            <a:r>
              <a:rPr lang="de-DE" sz="2000" b="1">
                <a:latin typeface="Courier New" pitchFamily="49" charset="0"/>
              </a:rPr>
              <a:t>  </a:t>
            </a:r>
            <a:r>
              <a:rPr lang="de-DE" sz="2000" b="1">
                <a:solidFill>
                  <a:srgbClr val="800000"/>
                </a:solidFill>
                <a:latin typeface="Courier New" pitchFamily="49" charset="0"/>
              </a:rPr>
              <a:t>return</a:t>
            </a:r>
            <a:r>
              <a:rPr lang="de-DE" sz="2000" b="1">
                <a:latin typeface="Courier New" pitchFamily="49" charset="0"/>
              </a:rPr>
              <a:t> value;</a:t>
            </a:r>
          </a:p>
          <a:p>
            <a:pPr marL="342900" indent="-342900">
              <a:spcBef>
                <a:spcPct val="0"/>
              </a:spcBef>
            </a:pPr>
            <a:r>
              <a:rPr lang="de-DE" sz="2000" b="1">
                <a:latin typeface="Courier New" pitchFamily="49"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4116"/>
                                        </p:tgtEl>
                                        <p:attrNameLst>
                                          <p:attrName>style.visibility</p:attrName>
                                        </p:attrNameLst>
                                      </p:cBhvr>
                                      <p:to>
                                        <p:strVal val="visible"/>
                                      </p:to>
                                    </p:set>
                                    <p:animEffect transition="in" filter="fade">
                                      <p:cBhvr>
                                        <p:cTn id="7" dur="500"/>
                                        <p:tgtEl>
                                          <p:spTgt spid="4741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4118"/>
                                        </p:tgtEl>
                                        <p:attrNameLst>
                                          <p:attrName>style.visibility</p:attrName>
                                        </p:attrNameLst>
                                      </p:cBhvr>
                                      <p:to>
                                        <p:strVal val="visible"/>
                                      </p:to>
                                    </p:set>
                                    <p:animEffect transition="in" filter="fade">
                                      <p:cBhvr>
                                        <p:cTn id="12" dur="500"/>
                                        <p:tgtEl>
                                          <p:spTgt spid="4741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4115"/>
                                        </p:tgtEl>
                                        <p:attrNameLst>
                                          <p:attrName>style.visibility</p:attrName>
                                        </p:attrNameLst>
                                      </p:cBhvr>
                                      <p:to>
                                        <p:strVal val="visible"/>
                                      </p:to>
                                    </p:set>
                                    <p:animEffect transition="in" filter="fade">
                                      <p:cBhvr>
                                        <p:cTn id="17" dur="500"/>
                                        <p:tgtEl>
                                          <p:spTgt spid="474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34" name="Rectangle 10"/>
          <p:cNvSpPr>
            <a:spLocks noChangeArrowheads="1"/>
          </p:cNvSpPr>
          <p:nvPr/>
        </p:nvSpPr>
        <p:spPr bwMode="auto">
          <a:xfrm>
            <a:off x="561975" y="1195388"/>
            <a:ext cx="7948613" cy="5092700"/>
          </a:xfrm>
          <a:prstGeom prst="rect">
            <a:avLst/>
          </a:prstGeom>
          <a:solidFill>
            <a:schemeClr val="tx1"/>
          </a:solidFill>
          <a:ln w="28575" algn="ctr">
            <a:solidFill>
              <a:schemeClr val="tx1"/>
            </a:solidFill>
            <a:miter lim="800000"/>
            <a:headEnd/>
            <a:tailEnd/>
          </a:ln>
          <a:effectLst/>
        </p:spPr>
        <p:txBody>
          <a:bodyPr wrap="none" anchor="ctr">
            <a:spAutoFit/>
          </a:bodyPr>
          <a:lstStyle/>
          <a:p>
            <a:endParaRPr lang="de-DE"/>
          </a:p>
        </p:txBody>
      </p:sp>
      <p:pic>
        <p:nvPicPr>
          <p:cNvPr id="487430" name="Picture 6" descr="flameball"/>
          <p:cNvPicPr>
            <a:picLocks noChangeAspect="1" noChangeArrowheads="1"/>
          </p:cNvPicPr>
          <p:nvPr/>
        </p:nvPicPr>
        <p:blipFill>
          <a:blip r:embed="rId2"/>
          <a:srcRect/>
          <a:stretch>
            <a:fillRect/>
          </a:stretch>
        </p:blipFill>
        <p:spPr bwMode="auto">
          <a:xfrm>
            <a:off x="3176588" y="3535363"/>
            <a:ext cx="2722562" cy="2722562"/>
          </a:xfrm>
          <a:prstGeom prst="rect">
            <a:avLst/>
          </a:prstGeom>
          <a:noFill/>
        </p:spPr>
      </p:pic>
      <p:sp>
        <p:nvSpPr>
          <p:cNvPr id="487426" name="Rectangle 2"/>
          <p:cNvSpPr>
            <a:spLocks noGrp="1" noChangeArrowheads="1"/>
          </p:cNvSpPr>
          <p:nvPr>
            <p:ph type="title"/>
          </p:nvPr>
        </p:nvSpPr>
        <p:spPr/>
        <p:txBody>
          <a:bodyPr/>
          <a:lstStyle/>
          <a:p>
            <a:r>
              <a:rPr lang="de-DE"/>
              <a:t>Beispiele</a:t>
            </a:r>
          </a:p>
        </p:txBody>
      </p:sp>
      <p:pic>
        <p:nvPicPr>
          <p:cNvPr id="487429" name="Picture 5" descr="cloudyball"/>
          <p:cNvPicPr>
            <a:picLocks noChangeAspect="1" noChangeArrowheads="1"/>
          </p:cNvPicPr>
          <p:nvPr/>
        </p:nvPicPr>
        <p:blipFill>
          <a:blip r:embed="rId3"/>
          <a:srcRect/>
          <a:stretch>
            <a:fillRect/>
          </a:stretch>
        </p:blipFill>
        <p:spPr bwMode="auto">
          <a:xfrm>
            <a:off x="639763" y="3517900"/>
            <a:ext cx="2747962" cy="2747963"/>
          </a:xfrm>
          <a:prstGeom prst="rect">
            <a:avLst/>
          </a:prstGeom>
          <a:noFill/>
        </p:spPr>
      </p:pic>
      <p:pic>
        <p:nvPicPr>
          <p:cNvPr id="487431" name="Picture 7" descr="marbleball"/>
          <p:cNvPicPr>
            <a:picLocks noChangeAspect="1" noChangeArrowheads="1"/>
          </p:cNvPicPr>
          <p:nvPr/>
        </p:nvPicPr>
        <p:blipFill>
          <a:blip r:embed="rId4"/>
          <a:srcRect/>
          <a:stretch>
            <a:fillRect/>
          </a:stretch>
        </p:blipFill>
        <p:spPr bwMode="auto">
          <a:xfrm>
            <a:off x="5676900" y="3473450"/>
            <a:ext cx="2792413" cy="2792413"/>
          </a:xfrm>
          <a:prstGeom prst="rect">
            <a:avLst/>
          </a:prstGeom>
          <a:noFill/>
        </p:spPr>
      </p:pic>
      <p:pic>
        <p:nvPicPr>
          <p:cNvPr id="487432" name="Picture 8" descr="noiseball"/>
          <p:cNvPicPr>
            <a:picLocks noChangeAspect="1" noChangeArrowheads="1"/>
          </p:cNvPicPr>
          <p:nvPr/>
        </p:nvPicPr>
        <p:blipFill>
          <a:blip r:embed="rId5"/>
          <a:srcRect/>
          <a:stretch>
            <a:fillRect/>
          </a:stretch>
        </p:blipFill>
        <p:spPr bwMode="auto">
          <a:xfrm>
            <a:off x="573088" y="1174750"/>
            <a:ext cx="2622550" cy="2622550"/>
          </a:xfrm>
          <a:prstGeom prst="rect">
            <a:avLst/>
          </a:prstGeom>
          <a:noFill/>
        </p:spPr>
      </p:pic>
      <p:pic>
        <p:nvPicPr>
          <p:cNvPr id="487433" name="Picture 9" descr="SmoothBall"/>
          <p:cNvPicPr>
            <a:picLocks noChangeAspect="1" noChangeArrowheads="1"/>
          </p:cNvPicPr>
          <p:nvPr/>
        </p:nvPicPr>
        <p:blipFill>
          <a:blip r:embed="rId6"/>
          <a:srcRect/>
          <a:stretch>
            <a:fillRect/>
          </a:stretch>
        </p:blipFill>
        <p:spPr bwMode="auto">
          <a:xfrm>
            <a:off x="3535363" y="1535113"/>
            <a:ext cx="1873250" cy="1866900"/>
          </a:xfrm>
          <a:prstGeom prst="rect">
            <a:avLst/>
          </a:prstGeom>
          <a:noFill/>
        </p:spPr>
      </p:pic>
      <p:pic>
        <p:nvPicPr>
          <p:cNvPr id="487428" name="Picture 4" descr="BumpyBall"/>
          <p:cNvPicPr>
            <a:picLocks noChangeAspect="1" noChangeArrowheads="1"/>
          </p:cNvPicPr>
          <p:nvPr/>
        </p:nvPicPr>
        <p:blipFill>
          <a:blip r:embed="rId7"/>
          <a:srcRect/>
          <a:stretch>
            <a:fillRect/>
          </a:stretch>
        </p:blipFill>
        <p:spPr bwMode="auto">
          <a:xfrm>
            <a:off x="6069013" y="1519238"/>
            <a:ext cx="1892300" cy="1892300"/>
          </a:xfrm>
          <a:prstGeom prst="rect">
            <a:avLst/>
          </a:prstGeom>
          <a:noFill/>
        </p:spPr>
      </p:pic>
      <p:sp>
        <p:nvSpPr>
          <p:cNvPr id="487435" name="Text Box 11"/>
          <p:cNvSpPr txBox="1">
            <a:spLocks noChangeArrowheads="1"/>
          </p:cNvSpPr>
          <p:nvPr/>
        </p:nvSpPr>
        <p:spPr bwMode="auto">
          <a:xfrm>
            <a:off x="695325" y="3373438"/>
            <a:ext cx="849313" cy="457200"/>
          </a:xfrm>
          <a:prstGeom prst="rect">
            <a:avLst/>
          </a:prstGeom>
          <a:noFill/>
          <a:ln w="28575" algn="ctr">
            <a:noFill/>
            <a:miter lim="800000"/>
            <a:headEnd/>
            <a:tailEnd/>
          </a:ln>
          <a:effectLst/>
        </p:spPr>
        <p:txBody>
          <a:bodyPr wrap="none">
            <a:spAutoFit/>
          </a:bodyPr>
          <a:lstStyle/>
          <a:p>
            <a:pPr marL="342900" indent="-342900"/>
            <a:r>
              <a:rPr lang="de-DE" sz="2400">
                <a:solidFill>
                  <a:schemeClr val="bg1"/>
                </a:solidFill>
              </a:rPr>
              <a:t>noise</a:t>
            </a:r>
          </a:p>
        </p:txBody>
      </p:sp>
      <p:sp>
        <p:nvSpPr>
          <p:cNvPr id="487436" name="Text Box 12"/>
          <p:cNvSpPr txBox="1">
            <a:spLocks noChangeArrowheads="1"/>
          </p:cNvSpPr>
          <p:nvPr/>
        </p:nvSpPr>
        <p:spPr bwMode="auto">
          <a:xfrm>
            <a:off x="695325" y="5751513"/>
            <a:ext cx="1492250" cy="457200"/>
          </a:xfrm>
          <a:prstGeom prst="rect">
            <a:avLst/>
          </a:prstGeom>
          <a:noFill/>
          <a:ln w="28575" algn="ctr">
            <a:noFill/>
            <a:miter lim="800000"/>
            <a:headEnd/>
            <a:tailEnd/>
          </a:ln>
          <a:effectLst/>
        </p:spPr>
        <p:txBody>
          <a:bodyPr wrap="none">
            <a:spAutoFit/>
          </a:bodyPr>
          <a:lstStyle/>
          <a:p>
            <a:pPr marL="342900" indent="-342900"/>
            <a:r>
              <a:rPr lang="de-DE" sz="2400">
                <a:solidFill>
                  <a:schemeClr val="bg1"/>
                </a:solidFill>
              </a:rPr>
              <a:t>fractalsum</a:t>
            </a:r>
          </a:p>
        </p:txBody>
      </p:sp>
      <p:sp>
        <p:nvSpPr>
          <p:cNvPr id="487437" name="Text Box 13"/>
          <p:cNvSpPr txBox="1">
            <a:spLocks noChangeArrowheads="1"/>
          </p:cNvSpPr>
          <p:nvPr/>
        </p:nvSpPr>
        <p:spPr bwMode="auto">
          <a:xfrm>
            <a:off x="3495675" y="3373438"/>
            <a:ext cx="849313" cy="457200"/>
          </a:xfrm>
          <a:prstGeom prst="rect">
            <a:avLst/>
          </a:prstGeom>
          <a:noFill/>
          <a:ln w="28575" algn="ctr">
            <a:noFill/>
            <a:miter lim="800000"/>
            <a:headEnd/>
            <a:tailEnd/>
          </a:ln>
          <a:effectLst/>
        </p:spPr>
        <p:txBody>
          <a:bodyPr wrap="none">
            <a:spAutoFit/>
          </a:bodyPr>
          <a:lstStyle/>
          <a:p>
            <a:pPr marL="342900" indent="-342900"/>
            <a:r>
              <a:rPr lang="de-DE" sz="2400">
                <a:solidFill>
                  <a:schemeClr val="bg1"/>
                </a:solidFill>
              </a:rPr>
              <a:t>noise</a:t>
            </a:r>
          </a:p>
        </p:txBody>
      </p:sp>
      <p:sp>
        <p:nvSpPr>
          <p:cNvPr id="487438" name="Text Box 14"/>
          <p:cNvSpPr txBox="1">
            <a:spLocks noChangeArrowheads="1"/>
          </p:cNvSpPr>
          <p:nvPr/>
        </p:nvSpPr>
        <p:spPr bwMode="auto">
          <a:xfrm>
            <a:off x="5845175" y="3373438"/>
            <a:ext cx="1951038" cy="457200"/>
          </a:xfrm>
          <a:prstGeom prst="rect">
            <a:avLst/>
          </a:prstGeom>
          <a:noFill/>
          <a:ln w="28575" algn="ctr">
            <a:noFill/>
            <a:miter lim="800000"/>
            <a:headEnd/>
            <a:tailEnd/>
          </a:ln>
          <a:effectLst/>
        </p:spPr>
        <p:txBody>
          <a:bodyPr wrap="none">
            <a:spAutoFit/>
          </a:bodyPr>
          <a:lstStyle/>
          <a:p>
            <a:pPr marL="342900" indent="-342900"/>
            <a:r>
              <a:rPr lang="de-DE" sz="2400">
                <a:solidFill>
                  <a:schemeClr val="bg1"/>
                </a:solidFill>
              </a:rPr>
              <a:t>noise+bumps</a:t>
            </a:r>
          </a:p>
        </p:txBody>
      </p:sp>
      <p:sp>
        <p:nvSpPr>
          <p:cNvPr id="487439" name="Text Box 15"/>
          <p:cNvSpPr txBox="1">
            <a:spLocks noChangeArrowheads="1"/>
          </p:cNvSpPr>
          <p:nvPr/>
        </p:nvSpPr>
        <p:spPr bwMode="auto">
          <a:xfrm>
            <a:off x="3354388" y="5751513"/>
            <a:ext cx="1511300" cy="457200"/>
          </a:xfrm>
          <a:prstGeom prst="rect">
            <a:avLst/>
          </a:prstGeom>
          <a:noFill/>
          <a:ln w="28575" algn="ctr">
            <a:noFill/>
            <a:miter lim="800000"/>
            <a:headEnd/>
            <a:tailEnd/>
          </a:ln>
          <a:effectLst/>
        </p:spPr>
        <p:txBody>
          <a:bodyPr wrap="none">
            <a:spAutoFit/>
          </a:bodyPr>
          <a:lstStyle/>
          <a:p>
            <a:pPr marL="342900" indent="-342900"/>
            <a:r>
              <a:rPr lang="de-DE" sz="2400">
                <a:solidFill>
                  <a:schemeClr val="bg1"/>
                </a:solidFill>
              </a:rPr>
              <a:t>turbulence</a:t>
            </a:r>
          </a:p>
        </p:txBody>
      </p:sp>
      <p:sp>
        <p:nvSpPr>
          <p:cNvPr id="487440" name="Text Box 16"/>
          <p:cNvSpPr txBox="1">
            <a:spLocks noChangeArrowheads="1"/>
          </p:cNvSpPr>
          <p:nvPr/>
        </p:nvSpPr>
        <p:spPr bwMode="auto">
          <a:xfrm>
            <a:off x="5773738" y="5751513"/>
            <a:ext cx="2395537" cy="457200"/>
          </a:xfrm>
          <a:prstGeom prst="rect">
            <a:avLst/>
          </a:prstGeom>
          <a:noFill/>
          <a:ln w="28575" algn="ctr">
            <a:noFill/>
            <a:miter lim="800000"/>
            <a:headEnd/>
            <a:tailEnd/>
          </a:ln>
          <a:effectLst/>
        </p:spPr>
        <p:txBody>
          <a:bodyPr wrap="none">
            <a:spAutoFit/>
          </a:bodyPr>
          <a:lstStyle/>
          <a:p>
            <a:pPr marL="342900" indent="-342900"/>
            <a:r>
              <a:rPr lang="de-DE" sz="2400">
                <a:solidFill>
                  <a:schemeClr val="bg1"/>
                </a:solidFill>
              </a:rPr>
              <a:t>sin(x+turbulence)</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Grp="1" noChangeArrowheads="1"/>
          </p:cNvSpPr>
          <p:nvPr>
            <p:ph type="title"/>
          </p:nvPr>
        </p:nvSpPr>
        <p:spPr/>
        <p:txBody>
          <a:bodyPr/>
          <a:lstStyle/>
          <a:p>
            <a:r>
              <a:rPr lang="de-DE"/>
              <a:t>Anwendungen</a:t>
            </a:r>
          </a:p>
        </p:txBody>
      </p:sp>
      <p:sp>
        <p:nvSpPr>
          <p:cNvPr id="475139" name="Rectangle 3"/>
          <p:cNvSpPr>
            <a:spLocks noGrp="1" noChangeArrowheads="1"/>
          </p:cNvSpPr>
          <p:nvPr>
            <p:ph type="body" idx="1"/>
          </p:nvPr>
        </p:nvSpPr>
        <p:spPr/>
        <p:txBody>
          <a:bodyPr/>
          <a:lstStyle/>
          <a:p>
            <a:r>
              <a:rPr lang="de-DE"/>
              <a:t>Marmor</a:t>
            </a:r>
            <a:br>
              <a:rPr lang="de-DE"/>
            </a:br>
            <a:r>
              <a:rPr lang="de-DE" sz="2400"/>
              <a:t>turbulence-Funktion mit</a:t>
            </a:r>
            <a:br>
              <a:rPr lang="de-DE" sz="2400"/>
            </a:br>
            <a:r>
              <a:rPr lang="de-DE" sz="2400"/>
              <a:t>Farbtabelle (z.B 2D Textur)</a:t>
            </a:r>
          </a:p>
        </p:txBody>
      </p:sp>
      <p:sp>
        <p:nvSpPr>
          <p:cNvPr id="475140" name="Text Box 4"/>
          <p:cNvSpPr txBox="1">
            <a:spLocks noChangeArrowheads="1"/>
          </p:cNvSpPr>
          <p:nvPr/>
        </p:nvSpPr>
        <p:spPr bwMode="auto">
          <a:xfrm>
            <a:off x="976313" y="5624513"/>
            <a:ext cx="184150" cy="579437"/>
          </a:xfrm>
          <a:prstGeom prst="rect">
            <a:avLst/>
          </a:prstGeom>
          <a:noFill/>
          <a:ln w="28575" algn="ctr">
            <a:noFill/>
            <a:miter lim="800000"/>
            <a:headEnd/>
            <a:tailEnd/>
          </a:ln>
          <a:effectLst/>
        </p:spPr>
        <p:txBody>
          <a:bodyPr wrap="none">
            <a:spAutoFit/>
          </a:bodyPr>
          <a:lstStyle/>
          <a:p>
            <a:pPr marL="342900" indent="-342900"/>
            <a:endParaRPr lang="de-DE"/>
          </a:p>
        </p:txBody>
      </p:sp>
      <p:pic>
        <p:nvPicPr>
          <p:cNvPr id="475144" name="Picture 8" descr="vase2"/>
          <p:cNvPicPr>
            <a:picLocks noChangeAspect="1" noChangeArrowheads="1"/>
          </p:cNvPicPr>
          <p:nvPr/>
        </p:nvPicPr>
        <p:blipFill>
          <a:blip r:embed="rId2"/>
          <a:srcRect/>
          <a:stretch>
            <a:fillRect/>
          </a:stretch>
        </p:blipFill>
        <p:spPr bwMode="auto">
          <a:xfrm>
            <a:off x="5378450" y="1452563"/>
            <a:ext cx="2886075" cy="4686300"/>
          </a:xfrm>
          <a:prstGeom prst="rect">
            <a:avLst/>
          </a:prstGeom>
          <a:noFill/>
        </p:spPr>
      </p:pic>
      <p:sp>
        <p:nvSpPr>
          <p:cNvPr id="475145" name="Text Box 9"/>
          <p:cNvSpPr txBox="1">
            <a:spLocks noChangeArrowheads="1"/>
          </p:cNvSpPr>
          <p:nvPr/>
        </p:nvSpPr>
        <p:spPr bwMode="auto">
          <a:xfrm>
            <a:off x="717550" y="2952750"/>
            <a:ext cx="5459413" cy="2559050"/>
          </a:xfrm>
          <a:prstGeom prst="rect">
            <a:avLst/>
          </a:prstGeom>
          <a:solidFill>
            <a:srgbClr val="FFFF00"/>
          </a:solidFill>
          <a:ln w="28575" algn="ctr">
            <a:solidFill>
              <a:srgbClr val="800000"/>
            </a:solidFill>
            <a:miter lim="800000"/>
            <a:headEnd/>
            <a:tailEnd/>
          </a:ln>
          <a:effectLst/>
        </p:spPr>
        <p:txBody>
          <a:bodyPr>
            <a:spAutoFit/>
          </a:bodyPr>
          <a:lstStyle/>
          <a:p>
            <a:pPr marL="342900" indent="-342900">
              <a:spcBef>
                <a:spcPct val="0"/>
              </a:spcBef>
            </a:pPr>
            <a:r>
              <a:rPr lang="de-DE" sz="2000" b="1">
                <a:solidFill>
                  <a:srgbClr val="3333FF"/>
                </a:solidFill>
                <a:latin typeface="Courier New" pitchFamily="49" charset="0"/>
              </a:rPr>
              <a:t>float</a:t>
            </a:r>
            <a:r>
              <a:rPr lang="de-DE" sz="2000" b="1">
                <a:latin typeface="Courier New" pitchFamily="49" charset="0"/>
              </a:rPr>
              <a:t> marble(</a:t>
            </a:r>
            <a:r>
              <a:rPr lang="de-DE" sz="2000" b="1">
                <a:solidFill>
                  <a:srgbClr val="3333FF"/>
                </a:solidFill>
                <a:latin typeface="Courier New" pitchFamily="49" charset="0"/>
              </a:rPr>
              <a:t>float3</a:t>
            </a:r>
            <a:r>
              <a:rPr lang="de-DE" sz="2000" b="1">
                <a:latin typeface="Courier New" pitchFamily="49" charset="0"/>
              </a:rPr>
              <a:t> P)</a:t>
            </a:r>
          </a:p>
          <a:p>
            <a:pPr marL="342900" indent="-342900">
              <a:spcBef>
                <a:spcPct val="0"/>
              </a:spcBef>
            </a:pPr>
            <a:r>
              <a:rPr lang="de-DE" sz="2000" b="1">
                <a:latin typeface="Courier New" pitchFamily="49" charset="0"/>
              </a:rPr>
              <a:t>{ </a:t>
            </a:r>
          </a:p>
          <a:p>
            <a:pPr marL="342900" indent="-342900">
              <a:spcBef>
                <a:spcPct val="0"/>
              </a:spcBef>
            </a:pPr>
            <a:r>
              <a:rPr lang="de-DE" sz="2000" b="1">
                <a:latin typeface="Courier New" pitchFamily="49" charset="0"/>
              </a:rPr>
              <a:t>  </a:t>
            </a:r>
            <a:r>
              <a:rPr lang="de-DE" sz="2000" b="1">
                <a:solidFill>
                  <a:srgbClr val="3333FF"/>
                </a:solidFill>
                <a:latin typeface="Courier New" pitchFamily="49" charset="0"/>
              </a:rPr>
              <a:t>float</a:t>
            </a:r>
            <a:r>
              <a:rPr lang="de-DE" sz="2000" b="1">
                <a:latin typeface="Courier New" pitchFamily="49" charset="0"/>
              </a:rPr>
              <a:t> value = 0;</a:t>
            </a:r>
          </a:p>
          <a:p>
            <a:pPr marL="342900" indent="-342900">
              <a:spcBef>
                <a:spcPct val="0"/>
              </a:spcBef>
            </a:pPr>
            <a:r>
              <a:rPr lang="de-DE" sz="2000" b="1">
                <a:latin typeface="Courier New" pitchFamily="49" charset="0"/>
              </a:rPr>
              <a:t>  </a:t>
            </a:r>
            <a:r>
              <a:rPr lang="de-DE" sz="2000" b="1">
                <a:solidFill>
                  <a:srgbClr val="800000"/>
                </a:solidFill>
                <a:latin typeface="Courier New" pitchFamily="49" charset="0"/>
              </a:rPr>
              <a:t>for</a:t>
            </a:r>
            <a:r>
              <a:rPr lang="de-DE" sz="2000" b="1">
                <a:latin typeface="Courier New" pitchFamily="49" charset="0"/>
              </a:rPr>
              <a:t>(f=MINFRQ; f &lt; MAXFRQ; f*=2)</a:t>
            </a:r>
          </a:p>
          <a:p>
            <a:pPr marL="342900" indent="-342900">
              <a:spcBef>
                <a:spcPct val="0"/>
              </a:spcBef>
            </a:pPr>
            <a:r>
              <a:rPr lang="de-DE" sz="2000" b="1">
                <a:latin typeface="Courier New" pitchFamily="49" charset="0"/>
              </a:rPr>
              <a:t>	  value += </a:t>
            </a:r>
            <a:r>
              <a:rPr lang="de-DE" sz="2000" b="1">
                <a:solidFill>
                  <a:srgbClr val="800000"/>
                </a:solidFill>
                <a:latin typeface="Courier New" pitchFamily="49" charset="0"/>
              </a:rPr>
              <a:t>abs</a:t>
            </a:r>
            <a:r>
              <a:rPr lang="de-DE" sz="2000" b="1">
                <a:latin typeface="Courier New" pitchFamily="49" charset="0"/>
              </a:rPr>
              <a:t>(</a:t>
            </a:r>
            <a:r>
              <a:rPr lang="de-DE" sz="2000" b="1">
                <a:solidFill>
                  <a:srgbClr val="800000"/>
                </a:solidFill>
                <a:latin typeface="Courier New" pitchFamily="49" charset="0"/>
              </a:rPr>
              <a:t>snoise</a:t>
            </a:r>
            <a:r>
              <a:rPr lang="de-DE" sz="2000" b="1">
                <a:latin typeface="Courier New" pitchFamily="49" charset="0"/>
              </a:rPr>
              <a:t>(P*f))/f;</a:t>
            </a:r>
          </a:p>
          <a:p>
            <a:pPr marL="342900" indent="-342900">
              <a:spcBef>
                <a:spcPct val="0"/>
              </a:spcBef>
            </a:pPr>
            <a:endParaRPr lang="de-DE" sz="2000" b="1">
              <a:latin typeface="Courier New" pitchFamily="49" charset="0"/>
            </a:endParaRPr>
          </a:p>
          <a:p>
            <a:pPr marL="342900" indent="-342900">
              <a:spcBef>
                <a:spcPct val="0"/>
              </a:spcBef>
            </a:pPr>
            <a:r>
              <a:rPr lang="de-DE" sz="2000" b="1">
                <a:latin typeface="Courier New" pitchFamily="49" charset="0"/>
              </a:rPr>
              <a:t>  </a:t>
            </a:r>
            <a:r>
              <a:rPr lang="de-DE" sz="2000" b="1">
                <a:solidFill>
                  <a:srgbClr val="800000"/>
                </a:solidFill>
                <a:latin typeface="Courier New" pitchFamily="49" charset="0"/>
              </a:rPr>
              <a:t>return</a:t>
            </a:r>
            <a:r>
              <a:rPr lang="de-DE" sz="2000" b="1">
                <a:latin typeface="Courier New" pitchFamily="49" charset="0"/>
              </a:rPr>
              <a:t> colortable(value);</a:t>
            </a:r>
          </a:p>
          <a:p>
            <a:pPr marL="342900" indent="-342900">
              <a:spcBef>
                <a:spcPct val="0"/>
              </a:spcBef>
            </a:pPr>
            <a:r>
              <a:rPr lang="de-DE" sz="2000" b="1">
                <a:latin typeface="Courier New" pitchFamily="49"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5145"/>
                                        </p:tgtEl>
                                        <p:attrNameLst>
                                          <p:attrName>style.visibility</p:attrName>
                                        </p:attrNameLst>
                                      </p:cBhvr>
                                      <p:to>
                                        <p:strVal val="visible"/>
                                      </p:to>
                                    </p:set>
                                    <p:animEffect transition="in" filter="fade">
                                      <p:cBhvr>
                                        <p:cTn id="7" dur="500"/>
                                        <p:tgtEl>
                                          <p:spTgt spid="475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0" name="Picture 10"/>
          <p:cNvPicPr>
            <a:picLocks noChangeAspect="1" noChangeArrowheads="1"/>
          </p:cNvPicPr>
          <p:nvPr/>
        </p:nvPicPr>
        <p:blipFill>
          <a:blip r:embed="rId2"/>
          <a:srcRect l="12611" t="38530" r="13676" b="16882"/>
          <a:stretch>
            <a:fillRect/>
          </a:stretch>
        </p:blipFill>
        <p:spPr bwMode="auto">
          <a:xfrm>
            <a:off x="1038225" y="2500313"/>
            <a:ext cx="6770688" cy="3662362"/>
          </a:xfrm>
          <a:prstGeom prst="rect">
            <a:avLst/>
          </a:prstGeom>
          <a:noFill/>
          <a:ln w="28575" algn="ctr">
            <a:noFill/>
            <a:miter lim="800000"/>
            <a:headEnd/>
            <a:tailEnd/>
          </a:ln>
          <a:effectLst/>
        </p:spPr>
      </p:pic>
      <p:pic>
        <p:nvPicPr>
          <p:cNvPr id="491531" name="Picture 11"/>
          <p:cNvPicPr>
            <a:picLocks noChangeAspect="1" noChangeArrowheads="1"/>
          </p:cNvPicPr>
          <p:nvPr/>
        </p:nvPicPr>
        <p:blipFill>
          <a:blip r:embed="rId3"/>
          <a:srcRect l="12256" t="38728" r="13676" b="16882"/>
          <a:stretch>
            <a:fillRect/>
          </a:stretch>
        </p:blipFill>
        <p:spPr bwMode="auto">
          <a:xfrm>
            <a:off x="1000125" y="2519363"/>
            <a:ext cx="6800850" cy="3644900"/>
          </a:xfrm>
          <a:prstGeom prst="rect">
            <a:avLst/>
          </a:prstGeom>
          <a:noFill/>
          <a:ln w="28575" algn="ctr">
            <a:noFill/>
            <a:miter lim="800000"/>
            <a:headEnd/>
            <a:tailEnd/>
          </a:ln>
          <a:effectLst/>
        </p:spPr>
      </p:pic>
      <p:pic>
        <p:nvPicPr>
          <p:cNvPr id="491532" name="Picture 12"/>
          <p:cNvPicPr>
            <a:picLocks noChangeAspect="1" noChangeArrowheads="1"/>
          </p:cNvPicPr>
          <p:nvPr/>
        </p:nvPicPr>
        <p:blipFill>
          <a:blip r:embed="rId4"/>
          <a:srcRect l="12433" t="38728" r="14032" b="17081"/>
          <a:stretch>
            <a:fillRect/>
          </a:stretch>
        </p:blipFill>
        <p:spPr bwMode="auto">
          <a:xfrm>
            <a:off x="1019175" y="2519363"/>
            <a:ext cx="6753225" cy="3629025"/>
          </a:xfrm>
          <a:prstGeom prst="rect">
            <a:avLst/>
          </a:prstGeom>
          <a:noFill/>
          <a:ln w="28575" algn="ctr">
            <a:noFill/>
            <a:miter lim="800000"/>
            <a:headEnd/>
            <a:tailEnd/>
          </a:ln>
          <a:effectLst/>
        </p:spPr>
      </p:pic>
      <p:sp>
        <p:nvSpPr>
          <p:cNvPr id="491522" name="Rectangle 2"/>
          <p:cNvSpPr>
            <a:spLocks noGrp="1" noChangeArrowheads="1"/>
          </p:cNvSpPr>
          <p:nvPr>
            <p:ph type="title"/>
          </p:nvPr>
        </p:nvSpPr>
        <p:spPr/>
        <p:txBody>
          <a:bodyPr/>
          <a:lstStyle/>
          <a:p>
            <a:r>
              <a:rPr lang="de-DE"/>
              <a:t>Links</a:t>
            </a:r>
          </a:p>
        </p:txBody>
      </p:sp>
      <p:sp>
        <p:nvSpPr>
          <p:cNvPr id="491527" name="Text Box 7"/>
          <p:cNvSpPr txBox="1">
            <a:spLocks noChangeArrowheads="1"/>
          </p:cNvSpPr>
          <p:nvPr/>
        </p:nvSpPr>
        <p:spPr bwMode="auto">
          <a:xfrm>
            <a:off x="560388" y="1149350"/>
            <a:ext cx="5518150" cy="1333500"/>
          </a:xfrm>
          <a:prstGeom prst="rect">
            <a:avLst/>
          </a:prstGeom>
          <a:noFill/>
          <a:ln w="28575" algn="ctr">
            <a:noFill/>
            <a:miter lim="800000"/>
            <a:headEnd/>
            <a:tailEnd/>
          </a:ln>
          <a:effectLst/>
        </p:spPr>
        <p:txBody>
          <a:bodyPr wrap="none">
            <a:spAutoFit/>
          </a:bodyPr>
          <a:lstStyle/>
          <a:p>
            <a:pPr marL="342900" indent="-342900"/>
            <a:r>
              <a:rPr lang="de-DE" sz="2400" dirty="0"/>
              <a:t>Justin </a:t>
            </a:r>
            <a:r>
              <a:rPr lang="de-DE" sz="2400" dirty="0" err="1"/>
              <a:t>Legakis</a:t>
            </a:r>
            <a:r>
              <a:rPr lang="de-DE" sz="2400" dirty="0"/>
              <a:t> Computer Graphics Gallery</a:t>
            </a:r>
          </a:p>
          <a:p>
            <a:pPr marL="342900" indent="-342900"/>
            <a:r>
              <a:rPr lang="de-DE" sz="2400" dirty="0" err="1"/>
              <a:t>Marble</a:t>
            </a:r>
            <a:r>
              <a:rPr lang="de-DE" sz="2400" dirty="0"/>
              <a:t> Java Applet</a:t>
            </a:r>
          </a:p>
          <a:p>
            <a:pPr marL="342900" indent="-342900"/>
            <a:r>
              <a:rPr lang="de-DE" sz="2400" dirty="0">
                <a:hlinkClick r:id="rId5"/>
              </a:rPr>
              <a:t>http://legakis.net/justin/MarbleApplet/</a:t>
            </a:r>
            <a:endParaRPr lang="de-DE"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1531"/>
                                        </p:tgtEl>
                                        <p:attrNameLst>
                                          <p:attrName>style.visibility</p:attrName>
                                        </p:attrNameLst>
                                      </p:cBhvr>
                                      <p:to>
                                        <p:strVal val="visible"/>
                                      </p:to>
                                    </p:set>
                                    <p:animEffect transition="in" filter="fade">
                                      <p:cBhvr>
                                        <p:cTn id="7" dur="500"/>
                                        <p:tgtEl>
                                          <p:spTgt spid="4915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1532"/>
                                        </p:tgtEl>
                                        <p:attrNameLst>
                                          <p:attrName>style.visibility</p:attrName>
                                        </p:attrNameLst>
                                      </p:cBhvr>
                                      <p:to>
                                        <p:strVal val="visible"/>
                                      </p:to>
                                    </p:set>
                                    <p:animEffect transition="in" filter="fade">
                                      <p:cBhvr>
                                        <p:cTn id="12" dur="500"/>
                                        <p:tgtEl>
                                          <p:spTgt spid="491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ChangeArrowheads="1"/>
          </p:cNvSpPr>
          <p:nvPr>
            <p:ph type="title"/>
          </p:nvPr>
        </p:nvSpPr>
        <p:spPr/>
        <p:txBody>
          <a:bodyPr/>
          <a:lstStyle/>
          <a:p>
            <a:r>
              <a:rPr lang="de-DE"/>
              <a:t>Anwendungen</a:t>
            </a:r>
          </a:p>
        </p:txBody>
      </p:sp>
      <p:sp>
        <p:nvSpPr>
          <p:cNvPr id="488451" name="Rectangle 3"/>
          <p:cNvSpPr>
            <a:spLocks noGrp="1" noChangeArrowheads="1"/>
          </p:cNvSpPr>
          <p:nvPr>
            <p:ph type="body" idx="1"/>
          </p:nvPr>
        </p:nvSpPr>
        <p:spPr/>
        <p:txBody>
          <a:bodyPr/>
          <a:lstStyle/>
          <a:p>
            <a:r>
              <a:rPr lang="de-DE" sz="2800"/>
              <a:t>Procedurales Rauchen zur Verzerrung der Texturkoordinaten</a:t>
            </a:r>
          </a:p>
        </p:txBody>
      </p:sp>
      <p:pic>
        <p:nvPicPr>
          <p:cNvPr id="488452" name="Picture 4" descr="cloud"/>
          <p:cNvPicPr>
            <a:picLocks noChangeAspect="1" noChangeArrowheads="1"/>
          </p:cNvPicPr>
          <p:nvPr/>
        </p:nvPicPr>
        <p:blipFill>
          <a:blip r:embed="rId2"/>
          <a:srcRect/>
          <a:stretch>
            <a:fillRect/>
          </a:stretch>
        </p:blipFill>
        <p:spPr bwMode="auto">
          <a:xfrm>
            <a:off x="4595813" y="2230438"/>
            <a:ext cx="3313112" cy="3313112"/>
          </a:xfrm>
          <a:prstGeom prst="rect">
            <a:avLst/>
          </a:prstGeom>
          <a:noFill/>
        </p:spPr>
      </p:pic>
      <p:pic>
        <p:nvPicPr>
          <p:cNvPr id="488453" name="Picture 5" descr="nocloud"/>
          <p:cNvPicPr>
            <a:picLocks noChangeAspect="1" noChangeArrowheads="1"/>
          </p:cNvPicPr>
          <p:nvPr/>
        </p:nvPicPr>
        <p:blipFill>
          <a:blip r:embed="rId3"/>
          <a:srcRect/>
          <a:stretch>
            <a:fillRect/>
          </a:stretch>
        </p:blipFill>
        <p:spPr bwMode="auto">
          <a:xfrm>
            <a:off x="1093788" y="2257425"/>
            <a:ext cx="3313112" cy="3313113"/>
          </a:xfrm>
          <a:prstGeom prst="rect">
            <a:avLst/>
          </a:prstGeom>
          <a:noFill/>
        </p:spPr>
      </p:pic>
      <p:sp>
        <p:nvSpPr>
          <p:cNvPr id="488454" name="Text Box 6"/>
          <p:cNvSpPr txBox="1">
            <a:spLocks noChangeArrowheads="1"/>
          </p:cNvSpPr>
          <p:nvPr/>
        </p:nvSpPr>
        <p:spPr bwMode="auto">
          <a:xfrm>
            <a:off x="1101725" y="5573713"/>
            <a:ext cx="1920875" cy="396875"/>
          </a:xfrm>
          <a:prstGeom prst="rect">
            <a:avLst/>
          </a:prstGeom>
          <a:noFill/>
          <a:ln w="28575" algn="ctr">
            <a:noFill/>
            <a:miter lim="800000"/>
            <a:headEnd/>
            <a:tailEnd/>
          </a:ln>
          <a:effectLst/>
        </p:spPr>
        <p:txBody>
          <a:bodyPr wrap="none">
            <a:spAutoFit/>
          </a:bodyPr>
          <a:lstStyle/>
          <a:p>
            <a:pPr marL="342900" indent="-342900"/>
            <a:r>
              <a:rPr lang="de-DE" sz="2000"/>
              <a:t>ohne Verzerrung</a:t>
            </a:r>
          </a:p>
        </p:txBody>
      </p:sp>
      <p:sp>
        <p:nvSpPr>
          <p:cNvPr id="488455" name="Text Box 7"/>
          <p:cNvSpPr txBox="1">
            <a:spLocks noChangeArrowheads="1"/>
          </p:cNvSpPr>
          <p:nvPr/>
        </p:nvSpPr>
        <p:spPr bwMode="auto">
          <a:xfrm>
            <a:off x="4591050" y="5546725"/>
            <a:ext cx="3121025" cy="396875"/>
          </a:xfrm>
          <a:prstGeom prst="rect">
            <a:avLst/>
          </a:prstGeom>
          <a:noFill/>
          <a:ln w="28575" algn="ctr">
            <a:noFill/>
            <a:miter lim="800000"/>
            <a:headEnd/>
            <a:tailEnd/>
          </a:ln>
          <a:effectLst/>
        </p:spPr>
        <p:txBody>
          <a:bodyPr wrap="none">
            <a:spAutoFit/>
          </a:bodyPr>
          <a:lstStyle/>
          <a:p>
            <a:pPr marL="342900" indent="-342900"/>
            <a:r>
              <a:rPr lang="de-DE" sz="2000"/>
              <a:t>mit prozeduraler Verzerrung</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FP 05</a:t>
            </a:r>
            <a:endParaRPr lang="de-DE" dirty="0"/>
          </a:p>
        </p:txBody>
      </p:sp>
      <p:sp>
        <p:nvSpPr>
          <p:cNvPr id="3" name="Inhaltsplatzhalter 2"/>
          <p:cNvSpPr>
            <a:spLocks noGrp="1"/>
          </p:cNvSpPr>
          <p:nvPr>
            <p:ph idx="1"/>
          </p:nvPr>
        </p:nvSpPr>
        <p:spPr/>
        <p:txBody>
          <a:bodyPr/>
          <a:lstStyle/>
          <a:p>
            <a:r>
              <a:rPr lang="de-DE" dirty="0" err="1" smtClean="0"/>
              <a:t>Procedural</a:t>
            </a:r>
            <a:r>
              <a:rPr lang="de-DE" dirty="0" smtClean="0"/>
              <a:t> </a:t>
            </a:r>
            <a:r>
              <a:rPr lang="de-DE" dirty="0" err="1" smtClean="0"/>
              <a:t>Texture</a:t>
            </a:r>
            <a:endParaRPr lang="de-DE"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ctrTitle"/>
          </p:nvPr>
        </p:nvSpPr>
        <p:spPr/>
        <p:txBody>
          <a:bodyPr/>
          <a:lstStyle/>
          <a:p>
            <a:r>
              <a:rPr lang="de-DE"/>
              <a:t>Nonphotorealistic</a:t>
            </a:r>
            <a:br>
              <a:rPr lang="de-DE"/>
            </a:br>
            <a:r>
              <a:rPr lang="de-DE"/>
              <a:t>Rendering</a:t>
            </a:r>
          </a:p>
        </p:txBody>
      </p:sp>
      <p:sp>
        <p:nvSpPr>
          <p:cNvPr id="244739" name="Rectangle 3"/>
          <p:cNvSpPr>
            <a:spLocks noGrp="1" noChangeArrowheads="1"/>
          </p:cNvSpPr>
          <p:nvPr>
            <p:ph type="subTitle" idx="1"/>
          </p:nvPr>
        </p:nvSpPr>
        <p:spPr/>
        <p:txBody>
          <a:bodyPr/>
          <a:lstStyle/>
          <a:p>
            <a:r>
              <a:rPr lang="de-DE"/>
              <a:t>Dr. Christof Rezk-Salama</a:t>
            </a:r>
            <a:endParaRPr lang="de-DE" sz="3600"/>
          </a:p>
          <a:p>
            <a:endParaRPr lang="de-DE" sz="2000" b="0"/>
          </a:p>
          <a:p>
            <a:r>
              <a:rPr lang="de-DE" sz="1600" b="0"/>
              <a:t>Computergraphik III, SS 2005, 24.05.2004</a:t>
            </a:r>
            <a:endParaRPr lang="en-GB" sz="1600" b="0"/>
          </a:p>
          <a:p>
            <a:endParaRPr lang="de-DE" sz="160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p:txBody>
          <a:bodyPr/>
          <a:lstStyle/>
          <a:p>
            <a:r>
              <a:rPr lang="de-DE"/>
              <a:t>Photorealismus</a:t>
            </a:r>
          </a:p>
        </p:txBody>
      </p:sp>
      <p:graphicFrame>
        <p:nvGraphicFramePr>
          <p:cNvPr id="333828" name="Object 4"/>
          <p:cNvGraphicFramePr>
            <a:graphicFrameLocks noChangeAspect="1"/>
          </p:cNvGraphicFramePr>
          <p:nvPr/>
        </p:nvGraphicFramePr>
        <p:xfrm>
          <a:off x="4005263" y="1162050"/>
          <a:ext cx="4354512" cy="5072063"/>
        </p:xfrm>
        <a:graphic>
          <a:graphicData uri="http://schemas.openxmlformats.org/presentationml/2006/ole">
            <p:oleObj spid="_x0000_s393218" name="CorelPhotoPaint.Image.11" r:id="rId3" imgW="4561905" imgH="5314286" progId="CorelPhotoPaint.Image.11">
              <p:embed/>
            </p:oleObj>
          </a:graphicData>
        </a:graphic>
      </p:graphicFrame>
      <p:sp>
        <p:nvSpPr>
          <p:cNvPr id="333829" name="Text Box 5"/>
          <p:cNvSpPr txBox="1">
            <a:spLocks noChangeArrowheads="1"/>
          </p:cNvSpPr>
          <p:nvPr/>
        </p:nvSpPr>
        <p:spPr bwMode="auto">
          <a:xfrm>
            <a:off x="576263" y="1179513"/>
            <a:ext cx="3363912" cy="3693319"/>
          </a:xfrm>
          <a:prstGeom prst="rect">
            <a:avLst/>
          </a:prstGeom>
          <a:noFill/>
          <a:ln w="28575" algn="ctr">
            <a:noFill/>
            <a:miter lim="800000"/>
            <a:headEnd/>
            <a:tailEnd/>
          </a:ln>
          <a:effectLst/>
        </p:spPr>
        <p:txBody>
          <a:bodyPr>
            <a:spAutoFit/>
          </a:bodyPr>
          <a:lstStyle/>
          <a:p>
            <a:pPr marL="342900" indent="-342900">
              <a:spcBef>
                <a:spcPct val="20000"/>
              </a:spcBef>
            </a:pPr>
            <a:r>
              <a:rPr lang="de-DE" sz="2400" dirty="0"/>
              <a:t>Johannes Vermeer</a:t>
            </a:r>
          </a:p>
          <a:p>
            <a:pPr marL="342900" indent="-342900" algn="r">
              <a:spcBef>
                <a:spcPct val="20000"/>
              </a:spcBef>
            </a:pPr>
            <a:r>
              <a:rPr lang="de-DE" sz="1800" dirty="0"/>
              <a:t>(1632-1675)</a:t>
            </a:r>
          </a:p>
          <a:p>
            <a:pPr marL="342900" indent="-342900" algn="r">
              <a:spcBef>
                <a:spcPct val="20000"/>
              </a:spcBef>
            </a:pPr>
            <a:r>
              <a:rPr lang="de-DE" sz="1800" dirty="0"/>
              <a:t>feine kurze Pinselstriche, </a:t>
            </a:r>
            <a:br>
              <a:rPr lang="de-DE" sz="1800" dirty="0"/>
            </a:br>
            <a:r>
              <a:rPr lang="de-DE" sz="1800" dirty="0"/>
              <a:t>im Bild schwer erkennbar</a:t>
            </a:r>
          </a:p>
          <a:p>
            <a:pPr marL="342900" indent="-342900" algn="r">
              <a:spcBef>
                <a:spcPct val="20000"/>
              </a:spcBef>
            </a:pPr>
            <a:endParaRPr lang="de-DE" dirty="0"/>
          </a:p>
          <a:p>
            <a:pPr marL="342900" indent="-342900" algn="r">
              <a:spcBef>
                <a:spcPct val="20000"/>
              </a:spcBef>
            </a:pPr>
            <a:r>
              <a:rPr lang="de-DE" sz="2400" dirty="0" err="1"/>
              <a:t>photorealistische</a:t>
            </a:r>
            <a:r>
              <a:rPr lang="de-DE" sz="2400" dirty="0"/>
              <a:t> Elemente</a:t>
            </a:r>
          </a:p>
          <a:p>
            <a:pPr marL="342900" indent="-342900" algn="r">
              <a:spcBef>
                <a:spcPct val="20000"/>
              </a:spcBef>
            </a:pPr>
            <a:endParaRPr lang="de-DE" sz="2400" dirty="0"/>
          </a:p>
          <a:p>
            <a:pPr marL="342900" indent="-342900" algn="r">
              <a:spcBef>
                <a:spcPct val="20000"/>
              </a:spcBef>
            </a:pPr>
            <a:r>
              <a:rPr lang="de-DE" sz="2400" dirty="0" err="1"/>
              <a:t>camera</a:t>
            </a:r>
            <a:r>
              <a:rPr lang="de-DE" sz="2400" dirty="0"/>
              <a:t> </a:t>
            </a:r>
            <a:r>
              <a:rPr lang="de-DE" sz="2400" dirty="0" err="1"/>
              <a:t>obscura</a:t>
            </a:r>
            <a:r>
              <a:rPr lang="de-DE" sz="2400" dirty="0"/>
              <a:t> (?)</a:t>
            </a:r>
          </a:p>
        </p:txBody>
      </p:sp>
      <p:sp>
        <p:nvSpPr>
          <p:cNvPr id="333830" name="Text Box 6"/>
          <p:cNvSpPr txBox="1">
            <a:spLocks noChangeArrowheads="1"/>
          </p:cNvSpPr>
          <p:nvPr/>
        </p:nvSpPr>
        <p:spPr bwMode="auto">
          <a:xfrm>
            <a:off x="576263" y="5029200"/>
            <a:ext cx="3363912" cy="1200329"/>
          </a:xfrm>
          <a:prstGeom prst="rect">
            <a:avLst/>
          </a:prstGeom>
          <a:noFill/>
          <a:ln w="28575" algn="ctr">
            <a:noFill/>
            <a:miter lim="800000"/>
            <a:headEnd/>
            <a:tailEnd/>
          </a:ln>
          <a:effectLst/>
        </p:spPr>
        <p:txBody>
          <a:bodyPr>
            <a:spAutoFit/>
          </a:bodyPr>
          <a:lstStyle/>
          <a:p>
            <a:pPr marL="342900" indent="-342900">
              <a:spcBef>
                <a:spcPct val="20000"/>
              </a:spcBef>
            </a:pPr>
            <a:r>
              <a:rPr lang="de-DE" sz="2400" dirty="0"/>
              <a:t>Kritiker:</a:t>
            </a:r>
            <a:endParaRPr lang="de-DE" sz="2000" dirty="0"/>
          </a:p>
          <a:p>
            <a:pPr marL="342900" indent="-342900" algn="r">
              <a:spcBef>
                <a:spcPct val="20000"/>
              </a:spcBef>
            </a:pPr>
            <a:r>
              <a:rPr lang="de-DE" sz="2000" dirty="0"/>
              <a:t>"kalt", "steril", </a:t>
            </a:r>
          </a:p>
          <a:p>
            <a:pPr marL="342900" indent="-342900" algn="r">
              <a:spcBef>
                <a:spcPct val="20000"/>
              </a:spcBef>
            </a:pPr>
            <a:r>
              <a:rPr lang="de-DE" sz="2000" dirty="0"/>
              <a:t>"nicht künstlerisch"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3829"/>
                                        </p:tgtEl>
                                        <p:attrNameLst>
                                          <p:attrName>style.visibility</p:attrName>
                                        </p:attrNameLst>
                                      </p:cBhvr>
                                      <p:to>
                                        <p:strVal val="visible"/>
                                      </p:to>
                                    </p:set>
                                    <p:animEffect transition="in" filter="fade">
                                      <p:cBhvr>
                                        <p:cTn id="7" dur="500"/>
                                        <p:tgtEl>
                                          <p:spTgt spid="3338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3830"/>
                                        </p:tgtEl>
                                        <p:attrNameLst>
                                          <p:attrName>style.visibility</p:attrName>
                                        </p:attrNameLst>
                                      </p:cBhvr>
                                      <p:to>
                                        <p:strVal val="visible"/>
                                      </p:to>
                                    </p:set>
                                    <p:animEffect transition="in" filter="fade">
                                      <p:cBhvr>
                                        <p:cTn id="12" dur="500"/>
                                        <p:tgtEl>
                                          <p:spTgt spid="333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9" grpId="0"/>
      <p:bldP spid="333830"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r>
              <a:rPr lang="de-DE"/>
              <a:t>Cartoons/Zeichentrick</a:t>
            </a:r>
          </a:p>
        </p:txBody>
      </p:sp>
      <p:sp>
        <p:nvSpPr>
          <p:cNvPr id="335876" name="Text Box 4"/>
          <p:cNvSpPr txBox="1">
            <a:spLocks noChangeArrowheads="1"/>
          </p:cNvSpPr>
          <p:nvPr/>
        </p:nvSpPr>
        <p:spPr bwMode="auto">
          <a:xfrm>
            <a:off x="5119688" y="1157288"/>
            <a:ext cx="3363912" cy="822325"/>
          </a:xfrm>
          <a:prstGeom prst="rect">
            <a:avLst/>
          </a:prstGeom>
          <a:noFill/>
          <a:ln w="28575" algn="ctr">
            <a:noFill/>
            <a:miter lim="800000"/>
            <a:headEnd/>
            <a:tailEnd/>
          </a:ln>
          <a:effectLst/>
        </p:spPr>
        <p:txBody>
          <a:bodyPr>
            <a:spAutoFit/>
          </a:bodyPr>
          <a:lstStyle/>
          <a:p>
            <a:pPr marL="342900" indent="-342900">
              <a:spcBef>
                <a:spcPct val="20000"/>
              </a:spcBef>
            </a:pPr>
            <a:r>
              <a:rPr lang="de-DE" sz="2400"/>
              <a:t>"Amplification through Simplification"</a:t>
            </a:r>
            <a:endParaRPr lang="de-DE"/>
          </a:p>
        </p:txBody>
      </p:sp>
      <p:sp>
        <p:nvSpPr>
          <p:cNvPr id="335877" name="Text Box 5"/>
          <p:cNvSpPr txBox="1">
            <a:spLocks noChangeArrowheads="1"/>
          </p:cNvSpPr>
          <p:nvPr/>
        </p:nvSpPr>
        <p:spPr bwMode="auto">
          <a:xfrm>
            <a:off x="565150" y="4489450"/>
            <a:ext cx="6481763" cy="1797050"/>
          </a:xfrm>
          <a:prstGeom prst="rect">
            <a:avLst/>
          </a:prstGeom>
          <a:noFill/>
          <a:ln w="28575" algn="ctr">
            <a:noFill/>
            <a:miter lim="800000"/>
            <a:headEnd/>
            <a:tailEnd/>
          </a:ln>
          <a:effectLst/>
        </p:spPr>
        <p:txBody>
          <a:bodyPr wrap="none">
            <a:spAutoFit/>
          </a:bodyPr>
          <a:lstStyle/>
          <a:p>
            <a:pPr marL="342900" indent="-342900">
              <a:spcBef>
                <a:spcPct val="20000"/>
              </a:spcBef>
            </a:pPr>
            <a:r>
              <a:rPr lang="de-DE" sz="2000" b="1" i="1" dirty="0"/>
              <a:t>Beispiel </a:t>
            </a:r>
            <a:r>
              <a:rPr lang="de-DE" sz="2000" b="1" i="1" dirty="0" err="1"/>
              <a:t>Disney's</a:t>
            </a:r>
            <a:r>
              <a:rPr lang="de-DE" sz="2000" b="1" i="1" dirty="0"/>
              <a:t> Dschungelbuch</a:t>
            </a:r>
            <a:r>
              <a:rPr lang="de-DE" sz="2000" dirty="0"/>
              <a:t>:</a:t>
            </a:r>
          </a:p>
          <a:p>
            <a:pPr marL="342900" indent="-342900">
              <a:spcBef>
                <a:spcPct val="20000"/>
              </a:spcBef>
            </a:pPr>
            <a:r>
              <a:rPr lang="de-DE" sz="2000" dirty="0"/>
              <a:t>78 Min. Film, 24 Frames/sec., 112.320 Frames müssen </a:t>
            </a:r>
            <a:br>
              <a:rPr lang="de-DE" sz="2000" dirty="0"/>
            </a:br>
            <a:r>
              <a:rPr lang="de-DE" sz="2000" dirty="0"/>
              <a:t>vorgezeichnet, retuschiert, </a:t>
            </a:r>
            <a:r>
              <a:rPr lang="de-DE" sz="2000" dirty="0" err="1"/>
              <a:t>coloriert</a:t>
            </a:r>
            <a:r>
              <a:rPr lang="de-DE" sz="2000" dirty="0"/>
              <a:t>, auf dem</a:t>
            </a:r>
            <a:br>
              <a:rPr lang="de-DE" sz="2000" dirty="0"/>
            </a:br>
            <a:r>
              <a:rPr lang="de-DE" sz="2000" dirty="0"/>
              <a:t>Hintergrund ausgerichtet und </a:t>
            </a:r>
            <a:r>
              <a:rPr lang="de-DE" sz="2000" dirty="0" err="1"/>
              <a:t>photographiert</a:t>
            </a:r>
            <a:r>
              <a:rPr lang="de-DE" sz="2000" dirty="0"/>
              <a:t> werden.</a:t>
            </a:r>
          </a:p>
          <a:p>
            <a:pPr marL="342900" indent="-342900">
              <a:spcBef>
                <a:spcPct val="20000"/>
              </a:spcBef>
            </a:pPr>
            <a:r>
              <a:rPr lang="de-DE" sz="2000" dirty="0"/>
              <a:t>Ohne Computer: </a:t>
            </a:r>
            <a:r>
              <a:rPr lang="de-DE" sz="2000" dirty="0" err="1"/>
              <a:t>Colorieren</a:t>
            </a:r>
            <a:r>
              <a:rPr lang="de-DE" sz="2000" dirty="0"/>
              <a:t> hätte allein 12 Jahre gedauert</a:t>
            </a:r>
          </a:p>
        </p:txBody>
      </p:sp>
      <p:pic>
        <p:nvPicPr>
          <p:cNvPr id="335880" name="Picture 8" descr="celdamage_screen005"/>
          <p:cNvPicPr>
            <a:picLocks noChangeAspect="1" noChangeArrowheads="1"/>
          </p:cNvPicPr>
          <p:nvPr/>
        </p:nvPicPr>
        <p:blipFill>
          <a:blip r:embed="rId2"/>
          <a:srcRect/>
          <a:stretch>
            <a:fillRect/>
          </a:stretch>
        </p:blipFill>
        <p:spPr bwMode="auto">
          <a:xfrm>
            <a:off x="584200" y="1139825"/>
            <a:ext cx="4414838" cy="3311525"/>
          </a:xfrm>
          <a:prstGeom prst="rect">
            <a:avLst/>
          </a:prstGeom>
          <a:noFill/>
          <a:ln w="9525">
            <a:solidFill>
              <a:schemeClr val="tx1"/>
            </a:solidFill>
            <a:miter lim="800000"/>
            <a:headEnd/>
            <a:tailEnd/>
          </a:ln>
        </p:spPr>
      </p:pic>
      <p:pic>
        <p:nvPicPr>
          <p:cNvPr id="335878" name="Picture 6" descr="celdamage_screen003"/>
          <p:cNvPicPr>
            <a:picLocks noChangeAspect="1" noChangeArrowheads="1"/>
          </p:cNvPicPr>
          <p:nvPr/>
        </p:nvPicPr>
        <p:blipFill>
          <a:blip r:embed="rId3"/>
          <a:srcRect/>
          <a:stretch>
            <a:fillRect/>
          </a:stretch>
        </p:blipFill>
        <p:spPr bwMode="auto">
          <a:xfrm>
            <a:off x="5927725" y="3013075"/>
            <a:ext cx="2554288" cy="1917700"/>
          </a:xfrm>
          <a:prstGeom prst="rect">
            <a:avLst/>
          </a:prstGeom>
          <a:noFill/>
          <a:ln w="9525">
            <a:solidFill>
              <a:schemeClr val="tx1"/>
            </a:solidFill>
            <a:miter lim="800000"/>
            <a:headEnd/>
            <a:tailEnd/>
          </a:ln>
        </p:spPr>
      </p:pic>
      <p:pic>
        <p:nvPicPr>
          <p:cNvPr id="335879" name="Picture 7" descr="celdamage_screen004"/>
          <p:cNvPicPr>
            <a:picLocks noChangeAspect="1" noChangeArrowheads="1"/>
          </p:cNvPicPr>
          <p:nvPr/>
        </p:nvPicPr>
        <p:blipFill>
          <a:blip r:embed="rId4"/>
          <a:srcRect/>
          <a:stretch>
            <a:fillRect/>
          </a:stretch>
        </p:blipFill>
        <p:spPr bwMode="auto">
          <a:xfrm>
            <a:off x="4295775" y="2058988"/>
            <a:ext cx="2362200" cy="1771650"/>
          </a:xfrm>
          <a:prstGeom prst="rect">
            <a:avLst/>
          </a:prstGeom>
          <a:noFill/>
          <a:ln w="9525">
            <a:solidFill>
              <a:schemeClr val="tx1"/>
            </a:solidFill>
            <a:miter lim="800000"/>
            <a:headEnd/>
            <a:tailEnd/>
          </a:ln>
        </p:spPr>
      </p:pic>
      <p:sp>
        <p:nvSpPr>
          <p:cNvPr id="335882" name="Text Box 10"/>
          <p:cNvSpPr txBox="1">
            <a:spLocks noChangeArrowheads="1"/>
          </p:cNvSpPr>
          <p:nvPr/>
        </p:nvSpPr>
        <p:spPr bwMode="auto">
          <a:xfrm>
            <a:off x="6978650" y="4919663"/>
            <a:ext cx="1598613" cy="611187"/>
          </a:xfrm>
          <a:prstGeom prst="rect">
            <a:avLst/>
          </a:prstGeom>
          <a:noFill/>
          <a:ln w="28575" algn="ctr">
            <a:noFill/>
            <a:miter lim="800000"/>
            <a:headEnd/>
            <a:tailEnd/>
          </a:ln>
          <a:effectLst/>
        </p:spPr>
        <p:txBody>
          <a:bodyPr wrap="none">
            <a:spAutoFit/>
          </a:bodyPr>
          <a:lstStyle/>
          <a:p>
            <a:pPr marL="342900" indent="-342900" algn="r"/>
            <a:r>
              <a:rPr lang="de-DE" sz="1800"/>
              <a:t>Konsolen-Spiel</a:t>
            </a:r>
          </a:p>
          <a:p>
            <a:pPr marL="342900" indent="-342900" algn="r"/>
            <a:r>
              <a:rPr lang="de-DE" sz="1600" b="1" i="1"/>
              <a:t>CelDamage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5877"/>
                                        </p:tgtEl>
                                        <p:attrNameLst>
                                          <p:attrName>style.visibility</p:attrName>
                                        </p:attrNameLst>
                                      </p:cBhvr>
                                      <p:to>
                                        <p:strVal val="visible"/>
                                      </p:to>
                                    </p:set>
                                    <p:animEffect transition="in" filter="fade">
                                      <p:cBhvr>
                                        <p:cTn id="7" dur="500"/>
                                        <p:tgtEl>
                                          <p:spTgt spid="335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33" name="Rectangle 9"/>
          <p:cNvSpPr>
            <a:spLocks noGrp="1" noChangeArrowheads="1"/>
          </p:cNvSpPr>
          <p:nvPr>
            <p:ph type="title"/>
          </p:nvPr>
        </p:nvSpPr>
        <p:spPr/>
        <p:txBody>
          <a:bodyPr/>
          <a:lstStyle/>
          <a:p>
            <a:r>
              <a:rPr lang="de-DE"/>
              <a:t>Textur Interpolation</a:t>
            </a:r>
          </a:p>
        </p:txBody>
      </p:sp>
      <p:sp>
        <p:nvSpPr>
          <p:cNvPr id="333834" name="Rectangle 10"/>
          <p:cNvSpPr>
            <a:spLocks noGrp="1" noChangeArrowheads="1"/>
          </p:cNvSpPr>
          <p:nvPr>
            <p:ph type="body" idx="1"/>
          </p:nvPr>
        </p:nvSpPr>
        <p:spPr>
          <a:xfrm>
            <a:off x="581025" y="1176338"/>
            <a:ext cx="7981950" cy="1035050"/>
          </a:xfrm>
        </p:spPr>
        <p:txBody>
          <a:bodyPr/>
          <a:lstStyle/>
          <a:p>
            <a:r>
              <a:rPr lang="de-DE" sz="2800" b="1" i="1"/>
              <a:t>Fall 1: Magnification. </a:t>
            </a:r>
            <a:br>
              <a:rPr lang="de-DE" sz="2800" b="1" i="1"/>
            </a:br>
            <a:r>
              <a:rPr lang="de-DE" sz="2400"/>
              <a:t>Das Pixel-Raster ist feiner als das Textur-Raster</a:t>
            </a:r>
          </a:p>
        </p:txBody>
      </p:sp>
      <p:sp>
        <p:nvSpPr>
          <p:cNvPr id="333877" name="Text Box 53"/>
          <p:cNvSpPr txBox="1">
            <a:spLocks noChangeArrowheads="1"/>
          </p:cNvSpPr>
          <p:nvPr/>
        </p:nvSpPr>
        <p:spPr bwMode="auto">
          <a:xfrm>
            <a:off x="944563" y="2022475"/>
            <a:ext cx="6935787" cy="519113"/>
          </a:xfrm>
          <a:prstGeom prst="rect">
            <a:avLst/>
          </a:prstGeom>
          <a:noFill/>
          <a:ln w="28575" algn="ctr">
            <a:noFill/>
            <a:miter lim="800000"/>
            <a:headEnd/>
            <a:tailEnd/>
          </a:ln>
          <a:effectLst/>
        </p:spPr>
        <p:txBody>
          <a:bodyPr wrap="none">
            <a:spAutoFit/>
          </a:bodyPr>
          <a:lstStyle/>
          <a:p>
            <a:pPr marL="342900" indent="-342900"/>
            <a:r>
              <a:rPr lang="de-DE" sz="2800" b="1" i="1"/>
              <a:t>Ergebnis:</a:t>
            </a:r>
            <a:r>
              <a:rPr lang="de-DE" sz="2800"/>
              <a:t> Die Textur erscheint verschwommen</a:t>
            </a:r>
          </a:p>
        </p:txBody>
      </p:sp>
      <p:graphicFrame>
        <p:nvGraphicFramePr>
          <p:cNvPr id="333879" name="Object 55"/>
          <p:cNvGraphicFramePr>
            <a:graphicFrameLocks noChangeAspect="1"/>
          </p:cNvGraphicFramePr>
          <p:nvPr/>
        </p:nvGraphicFramePr>
        <p:xfrm>
          <a:off x="874713" y="2738438"/>
          <a:ext cx="669925" cy="669925"/>
        </p:xfrm>
        <a:graphic>
          <a:graphicData uri="http://schemas.openxmlformats.org/presentationml/2006/ole">
            <p:oleObj spid="_x0000_s301058" name="CorelPhotoPaint.Image.11" r:id="rId3" imgW="70561" imgH="70561" progId="CorelPhotoPaint.Image.11">
              <p:embed/>
            </p:oleObj>
          </a:graphicData>
        </a:graphic>
      </p:graphicFrame>
      <p:sp>
        <p:nvSpPr>
          <p:cNvPr id="333883" name="Text Box 59"/>
          <p:cNvSpPr txBox="1">
            <a:spLocks noChangeArrowheads="1"/>
          </p:cNvSpPr>
          <p:nvPr/>
        </p:nvSpPr>
        <p:spPr bwMode="auto">
          <a:xfrm>
            <a:off x="5570538" y="4432300"/>
            <a:ext cx="2841625" cy="1698625"/>
          </a:xfrm>
          <a:prstGeom prst="rect">
            <a:avLst/>
          </a:prstGeom>
          <a:noFill/>
          <a:ln w="28575" algn="ctr">
            <a:noFill/>
            <a:miter lim="800000"/>
            <a:headEnd/>
            <a:tailEnd/>
          </a:ln>
          <a:effectLst/>
        </p:spPr>
        <p:txBody>
          <a:bodyPr wrap="none">
            <a:spAutoFit/>
          </a:bodyPr>
          <a:lstStyle/>
          <a:p>
            <a:pPr marL="342900" indent="-342900"/>
            <a:r>
              <a:rPr lang="de-DE" sz="2400" b="1" i="1"/>
              <a:t>Was machen wir da?</a:t>
            </a:r>
          </a:p>
          <a:p>
            <a:pPr marL="342900" indent="-342900"/>
            <a:r>
              <a:rPr lang="de-DE" sz="2400" b="1" i="1"/>
              <a:t>(a) damit leben</a:t>
            </a:r>
          </a:p>
          <a:p>
            <a:pPr marL="342900" indent="-342900"/>
            <a:r>
              <a:rPr lang="de-DE" sz="2400" b="1" i="1"/>
              <a:t>(b) die Auflösung der</a:t>
            </a:r>
            <a:br>
              <a:rPr lang="de-DE" sz="2400" b="1" i="1"/>
            </a:br>
            <a:r>
              <a:rPr lang="de-DE" sz="2400" b="1" i="1"/>
              <a:t> Textur erhöhen.</a:t>
            </a:r>
          </a:p>
        </p:txBody>
      </p:sp>
      <p:graphicFrame>
        <p:nvGraphicFramePr>
          <p:cNvPr id="333884" name="Object 60"/>
          <p:cNvGraphicFramePr>
            <a:graphicFrameLocks noChangeAspect="1"/>
          </p:cNvGraphicFramePr>
          <p:nvPr/>
        </p:nvGraphicFramePr>
        <p:xfrm>
          <a:off x="876300" y="2740025"/>
          <a:ext cx="669925" cy="669925"/>
        </p:xfrm>
        <a:graphic>
          <a:graphicData uri="http://schemas.openxmlformats.org/presentationml/2006/ole">
            <p:oleObj spid="_x0000_s301059" name="CorelPhotoPaint.Image.11" r:id="rId4" imgW="70561" imgH="70561" progId="CorelPhotoPaint.Image.11">
              <p:embed/>
            </p:oleObj>
          </a:graphicData>
        </a:graphic>
      </p:graphicFrame>
      <p:graphicFrame>
        <p:nvGraphicFramePr>
          <p:cNvPr id="333882" name="Object 58"/>
          <p:cNvGraphicFramePr>
            <a:graphicFrameLocks noChangeAspect="1"/>
          </p:cNvGraphicFramePr>
          <p:nvPr/>
        </p:nvGraphicFramePr>
        <p:xfrm>
          <a:off x="1825625" y="2749550"/>
          <a:ext cx="3475038" cy="3448050"/>
        </p:xfrm>
        <a:graphic>
          <a:graphicData uri="http://schemas.openxmlformats.org/presentationml/2006/ole">
            <p:oleObj spid="_x0000_s301060" name="CorelPhotoPaint.Image.11" r:id="rId5" imgW="1442194" imgH="1442194" progId="CorelPhotoPaint.Image.11">
              <p:embed/>
            </p:oleObj>
          </a:graphicData>
        </a:graphic>
      </p:graphicFrame>
      <p:sp>
        <p:nvSpPr>
          <p:cNvPr id="333886" name="AutoShape 62"/>
          <p:cNvSpPr>
            <a:spLocks noChangeArrowheads="1"/>
          </p:cNvSpPr>
          <p:nvPr/>
        </p:nvSpPr>
        <p:spPr bwMode="auto">
          <a:xfrm>
            <a:off x="5624513" y="2813050"/>
            <a:ext cx="2606675" cy="1133475"/>
          </a:xfrm>
          <a:prstGeom prst="wedgeRectCallout">
            <a:avLst>
              <a:gd name="adj1" fmla="val -90926"/>
              <a:gd name="adj2" fmla="val -15407"/>
            </a:avLst>
          </a:prstGeom>
          <a:solidFill>
            <a:srgbClr val="FF9900"/>
          </a:solidFill>
          <a:ln w="28575" algn="ctr">
            <a:solidFill>
              <a:schemeClr val="tx1"/>
            </a:solidFill>
            <a:miter lim="800000"/>
            <a:headEnd/>
            <a:tailEnd/>
          </a:ln>
          <a:effectLst/>
        </p:spPr>
        <p:txBody>
          <a:bodyPr/>
          <a:lstStyle/>
          <a:p>
            <a:pPr marL="342900" indent="-342900" algn="ctr"/>
            <a:endParaRPr lang="de-DE"/>
          </a:p>
        </p:txBody>
      </p:sp>
      <p:sp>
        <p:nvSpPr>
          <p:cNvPr id="333887" name="Text Box 63"/>
          <p:cNvSpPr txBox="1">
            <a:spLocks noChangeArrowheads="1"/>
          </p:cNvSpPr>
          <p:nvPr/>
        </p:nvSpPr>
        <p:spPr bwMode="auto">
          <a:xfrm>
            <a:off x="5813425" y="2903538"/>
            <a:ext cx="2189163" cy="895350"/>
          </a:xfrm>
          <a:prstGeom prst="rect">
            <a:avLst/>
          </a:prstGeom>
          <a:noFill/>
          <a:ln w="28575" algn="ctr">
            <a:noFill/>
            <a:miter lim="800000"/>
            <a:headEnd/>
            <a:tailEnd/>
          </a:ln>
          <a:effectLst/>
        </p:spPr>
        <p:txBody>
          <a:bodyPr wrap="none">
            <a:spAutoFit/>
          </a:bodyPr>
          <a:lstStyle/>
          <a:p>
            <a:pPr marL="342900" indent="-342900"/>
            <a:r>
              <a:rPr lang="de-DE" sz="2400" b="1"/>
              <a:t>Scharfe Kanten </a:t>
            </a:r>
          </a:p>
          <a:p>
            <a:pPr marL="342900" indent="-342900"/>
            <a:r>
              <a:rPr lang="de-DE" sz="2400" b="1"/>
              <a:t>verschwimmen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3877"/>
                                        </p:tgtEl>
                                        <p:attrNameLst>
                                          <p:attrName>style.visibility</p:attrName>
                                        </p:attrNameLst>
                                      </p:cBhvr>
                                      <p:to>
                                        <p:strVal val="visible"/>
                                      </p:to>
                                    </p:set>
                                    <p:animEffect transition="in" filter="fade">
                                      <p:cBhvr>
                                        <p:cTn id="7" dur="500"/>
                                        <p:tgtEl>
                                          <p:spTgt spid="33387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3879"/>
                                        </p:tgtEl>
                                        <p:attrNameLst>
                                          <p:attrName>style.visibility</p:attrName>
                                        </p:attrNameLst>
                                      </p:cBhvr>
                                      <p:to>
                                        <p:strVal val="visible"/>
                                      </p:to>
                                    </p:set>
                                    <p:animEffect transition="in" filter="fade">
                                      <p:cBhvr>
                                        <p:cTn id="11" dur="500"/>
                                        <p:tgtEl>
                                          <p:spTgt spid="33387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33884"/>
                                        </p:tgtEl>
                                        <p:attrNameLst>
                                          <p:attrName>style.visibility</p:attrName>
                                        </p:attrNameLst>
                                      </p:cBhvr>
                                      <p:to>
                                        <p:strVal val="visible"/>
                                      </p:to>
                                    </p:set>
                                  </p:childTnLst>
                                </p:cTn>
                              </p:par>
                            </p:childTnLst>
                          </p:cTn>
                        </p:par>
                        <p:par>
                          <p:cTn id="16" fill="hold">
                            <p:stCondLst>
                              <p:cond delay="0"/>
                            </p:stCondLst>
                            <p:childTnLst>
                              <p:par>
                                <p:cTn id="17" presetID="6" presetClass="emph" presetSubtype="0" fill="hold" nodeType="afterEffect">
                                  <p:stCondLst>
                                    <p:cond delay="0"/>
                                  </p:stCondLst>
                                  <p:childTnLst>
                                    <p:animScale>
                                      <p:cBhvr>
                                        <p:cTn id="18" dur="500" fill="hold"/>
                                        <p:tgtEl>
                                          <p:spTgt spid="333884"/>
                                        </p:tgtEl>
                                      </p:cBhvr>
                                      <p:by x="500000" y="500000"/>
                                    </p:animScale>
                                  </p:childTnLst>
                                </p:cTn>
                              </p:par>
                              <p:par>
                                <p:cTn id="19" presetID="0" presetClass="path" presetSubtype="0" accel="50000" decel="50000" fill="hold" nodeType="withEffect">
                                  <p:stCondLst>
                                    <p:cond delay="0"/>
                                  </p:stCondLst>
                                  <p:childTnLst>
                                    <p:animMotion origin="layout" path="M -0.00052 -0.00069 L 0.27257 0.23197 " pathEditMode="relative" rAng="0" ptsTypes="AA">
                                      <p:cBhvr>
                                        <p:cTn id="20" dur="500" fill="hold"/>
                                        <p:tgtEl>
                                          <p:spTgt spid="333884"/>
                                        </p:tgtEl>
                                        <p:attrNameLst>
                                          <p:attrName>ppt_x</p:attrName>
                                          <p:attrName>ppt_y</p:attrName>
                                        </p:attrNameLst>
                                      </p:cBhvr>
                                      <p:rCtr x="136" y="116"/>
                                    </p:animMotion>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333882"/>
                                        </p:tgtEl>
                                        <p:attrNameLst>
                                          <p:attrName>style.visibility</p:attrName>
                                        </p:attrNameLst>
                                      </p:cBhvr>
                                      <p:to>
                                        <p:strVal val="visible"/>
                                      </p:to>
                                    </p:set>
                                  </p:childTnLst>
                                </p:cTn>
                              </p:par>
                              <p:par>
                                <p:cTn id="24" presetID="10" presetClass="exit" presetSubtype="0" fill="hold" nodeType="withEffect">
                                  <p:stCondLst>
                                    <p:cond delay="0"/>
                                  </p:stCondLst>
                                  <p:childTnLst>
                                    <p:animEffect transition="out" filter="fade">
                                      <p:cBhvr>
                                        <p:cTn id="25" dur="1000"/>
                                        <p:tgtEl>
                                          <p:spTgt spid="333884"/>
                                        </p:tgtEl>
                                      </p:cBhvr>
                                    </p:animEffect>
                                    <p:set>
                                      <p:cBhvr>
                                        <p:cTn id="26" dur="1" fill="hold">
                                          <p:stCondLst>
                                            <p:cond delay="999"/>
                                          </p:stCondLst>
                                        </p:cTn>
                                        <p:tgtEl>
                                          <p:spTgt spid="33388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33887"/>
                                        </p:tgtEl>
                                        <p:attrNameLst>
                                          <p:attrName>style.visibility</p:attrName>
                                        </p:attrNameLst>
                                      </p:cBhvr>
                                      <p:to>
                                        <p:strVal val="visible"/>
                                      </p:to>
                                    </p:set>
                                    <p:animEffect transition="in" filter="fade">
                                      <p:cBhvr>
                                        <p:cTn id="31" dur="500"/>
                                        <p:tgtEl>
                                          <p:spTgt spid="33388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3886"/>
                                        </p:tgtEl>
                                        <p:attrNameLst>
                                          <p:attrName>style.visibility</p:attrName>
                                        </p:attrNameLst>
                                      </p:cBhvr>
                                      <p:to>
                                        <p:strVal val="visible"/>
                                      </p:to>
                                    </p:set>
                                    <p:animEffect transition="in" filter="fade">
                                      <p:cBhvr>
                                        <p:cTn id="34" dur="500"/>
                                        <p:tgtEl>
                                          <p:spTgt spid="33388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33883">
                                            <p:txEl>
                                              <p:pRg st="0" end="0"/>
                                            </p:txEl>
                                          </p:spTgt>
                                        </p:tgtEl>
                                        <p:attrNameLst>
                                          <p:attrName>style.visibility</p:attrName>
                                        </p:attrNameLst>
                                      </p:cBhvr>
                                      <p:to>
                                        <p:strVal val="visible"/>
                                      </p:to>
                                    </p:set>
                                    <p:animEffect transition="in" filter="fade">
                                      <p:cBhvr>
                                        <p:cTn id="39" dur="500"/>
                                        <p:tgtEl>
                                          <p:spTgt spid="33388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33883">
                                            <p:txEl>
                                              <p:pRg st="1" end="1"/>
                                            </p:txEl>
                                          </p:spTgt>
                                        </p:tgtEl>
                                        <p:attrNameLst>
                                          <p:attrName>style.visibility</p:attrName>
                                        </p:attrNameLst>
                                      </p:cBhvr>
                                      <p:to>
                                        <p:strVal val="visible"/>
                                      </p:to>
                                    </p:set>
                                    <p:animEffect transition="in" filter="fade">
                                      <p:cBhvr>
                                        <p:cTn id="44" dur="500"/>
                                        <p:tgtEl>
                                          <p:spTgt spid="33388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33883">
                                            <p:txEl>
                                              <p:pRg st="2" end="2"/>
                                            </p:txEl>
                                          </p:spTgt>
                                        </p:tgtEl>
                                        <p:attrNameLst>
                                          <p:attrName>style.visibility</p:attrName>
                                        </p:attrNameLst>
                                      </p:cBhvr>
                                      <p:to>
                                        <p:strVal val="visible"/>
                                      </p:to>
                                    </p:set>
                                    <p:animEffect transition="in" filter="fade">
                                      <p:cBhvr>
                                        <p:cTn id="49" dur="500"/>
                                        <p:tgtEl>
                                          <p:spTgt spid="3338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77" grpId="0"/>
      <p:bldP spid="333886" grpId="0" animBg="1"/>
      <p:bldP spid="33388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de-DE"/>
              <a:t>Zeichenstile</a:t>
            </a:r>
          </a:p>
        </p:txBody>
      </p:sp>
      <p:sp>
        <p:nvSpPr>
          <p:cNvPr id="366595" name="Rectangle 3"/>
          <p:cNvSpPr>
            <a:spLocks noGrp="1" noChangeArrowheads="1"/>
          </p:cNvSpPr>
          <p:nvPr>
            <p:ph type="body" idx="1"/>
          </p:nvPr>
        </p:nvSpPr>
        <p:spPr/>
        <p:txBody>
          <a:bodyPr/>
          <a:lstStyle/>
          <a:p>
            <a:pPr>
              <a:buFont typeface="Wingdings" pitchFamily="2" charset="2"/>
              <a:buNone/>
            </a:pPr>
            <a:r>
              <a:rPr lang="de-DE" sz="2800" b="1" i="1"/>
              <a:t>Tuschezeichnungen </a:t>
            </a:r>
            <a:r>
              <a:rPr lang="de-DE" sz="2400" b="1" i="1"/>
              <a:t>(Pen &amp; Ink Drawings)</a:t>
            </a:r>
          </a:p>
          <a:p>
            <a:r>
              <a:rPr lang="de-DE" sz="2800"/>
              <a:t>Linien:</a:t>
            </a:r>
            <a:br>
              <a:rPr lang="de-DE" sz="2800"/>
            </a:br>
            <a:r>
              <a:rPr lang="de-DE" sz="2400"/>
              <a:t>Silhouette, Randkanten, Falzkanten (creases)</a:t>
            </a:r>
          </a:p>
          <a:p>
            <a:r>
              <a:rPr lang="de-DE" sz="2800"/>
              <a:t>Shading:</a:t>
            </a:r>
            <a:br>
              <a:rPr lang="de-DE" sz="2800"/>
            </a:br>
            <a:r>
              <a:rPr lang="de-DE" sz="2400"/>
              <a:t>Hell und dunkel durch Dichte der Linien/Punkte/Muster</a:t>
            </a:r>
          </a:p>
          <a:p>
            <a:pPr lvl="1"/>
            <a:r>
              <a:rPr lang="de-DE" sz="2000"/>
              <a:t>Shading durch Texturen</a:t>
            </a:r>
          </a:p>
        </p:txBody>
      </p:sp>
      <p:pic>
        <p:nvPicPr>
          <p:cNvPr id="366598" name="Picture 6" descr="hat_cane"/>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703263" y="3182938"/>
            <a:ext cx="7742237" cy="3465512"/>
          </a:xfrm>
          <a:prstGeom prst="rect">
            <a:avLst/>
          </a:prstGeom>
          <a:no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p:txBody>
          <a:bodyPr/>
          <a:lstStyle/>
          <a:p>
            <a:r>
              <a:rPr lang="de-DE" sz="4000"/>
              <a:t>Zeichenstile</a:t>
            </a:r>
          </a:p>
        </p:txBody>
      </p:sp>
      <p:graphicFrame>
        <p:nvGraphicFramePr>
          <p:cNvPr id="336900" name="Object 4"/>
          <p:cNvGraphicFramePr>
            <a:graphicFrameLocks noChangeAspect="1"/>
          </p:cNvGraphicFramePr>
          <p:nvPr/>
        </p:nvGraphicFramePr>
        <p:xfrm>
          <a:off x="531813" y="2933700"/>
          <a:ext cx="7966075" cy="3333750"/>
        </p:xfrm>
        <a:graphic>
          <a:graphicData uri="http://schemas.openxmlformats.org/presentationml/2006/ole">
            <p:oleObj spid="_x0000_s395266" name="CorelPhotoPaint.Image.11" r:id="rId3" imgW="8990476" imgH="3761905" progId="CorelPhotoPaint.Image.11">
              <p:embed/>
            </p:oleObj>
          </a:graphicData>
        </a:graphic>
      </p:graphicFrame>
      <p:sp>
        <p:nvSpPr>
          <p:cNvPr id="336901" name="Text Box 5"/>
          <p:cNvSpPr txBox="1">
            <a:spLocks noChangeArrowheads="1"/>
          </p:cNvSpPr>
          <p:nvPr/>
        </p:nvSpPr>
        <p:spPr bwMode="auto">
          <a:xfrm>
            <a:off x="579438" y="1147763"/>
            <a:ext cx="184150" cy="579437"/>
          </a:xfrm>
          <a:prstGeom prst="rect">
            <a:avLst/>
          </a:prstGeom>
          <a:noFill/>
          <a:ln w="28575" algn="ctr">
            <a:noFill/>
            <a:miter lim="800000"/>
            <a:headEnd/>
            <a:tailEnd/>
          </a:ln>
          <a:effectLst/>
        </p:spPr>
        <p:txBody>
          <a:bodyPr wrap="none">
            <a:spAutoFit/>
          </a:bodyPr>
          <a:lstStyle/>
          <a:p>
            <a:pPr marL="342900" indent="-342900">
              <a:spcBef>
                <a:spcPct val="20000"/>
              </a:spcBef>
            </a:pPr>
            <a:endParaRPr lang="de-DE" sz="3200"/>
          </a:p>
        </p:txBody>
      </p:sp>
      <p:sp>
        <p:nvSpPr>
          <p:cNvPr id="336902" name="Rectangle 6"/>
          <p:cNvSpPr>
            <a:spLocks noGrp="1" noChangeArrowheads="1"/>
          </p:cNvSpPr>
          <p:nvPr>
            <p:ph type="body" idx="1"/>
          </p:nvPr>
        </p:nvSpPr>
        <p:spPr>
          <a:noFill/>
          <a:ln/>
        </p:spPr>
        <p:txBody>
          <a:bodyPr/>
          <a:lstStyle/>
          <a:p>
            <a:r>
              <a:rPr lang="de-DE" b="1" i="1"/>
              <a:t>Technische Illustrationen</a:t>
            </a:r>
          </a:p>
          <a:p>
            <a:r>
              <a:rPr lang="de-DE" sz="2400" b="1" i="1"/>
              <a:t>Beschränkung auf das Wesentliche</a:t>
            </a:r>
            <a:endParaRPr lang="de-DE" sz="2400"/>
          </a:p>
          <a:p>
            <a:r>
              <a:rPr lang="de-DE" sz="2400"/>
              <a:t>Shading: Farbverläufe statt physikalische Beleuchtung</a:t>
            </a:r>
            <a:endParaRPr lang="de-DE" sz="280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de-DE"/>
              <a:t>Einfache Liniendarstellung</a:t>
            </a:r>
          </a:p>
        </p:txBody>
      </p:sp>
      <p:sp>
        <p:nvSpPr>
          <p:cNvPr id="391171" name="Rectangle 3"/>
          <p:cNvSpPr>
            <a:spLocks noGrp="1" noChangeArrowheads="1"/>
          </p:cNvSpPr>
          <p:nvPr>
            <p:ph type="body" idx="1"/>
          </p:nvPr>
        </p:nvSpPr>
        <p:spPr/>
        <p:txBody>
          <a:bodyPr/>
          <a:lstStyle/>
          <a:p>
            <a:r>
              <a:rPr lang="de-DE" sz="2400" b="1" i="1"/>
              <a:t>Wireframe-Darstellung</a:t>
            </a:r>
            <a:r>
              <a:rPr lang="de-DE" sz="2400"/>
              <a:t/>
            </a:r>
            <a:br>
              <a:rPr lang="de-DE" sz="2400"/>
            </a:br>
            <a:r>
              <a:rPr lang="de-DE" sz="1800" b="1">
                <a:latin typeface="Courier New" pitchFamily="49" charset="0"/>
              </a:rPr>
              <a:t>glPolygonMode(GL_FRONT, GL_LINES); glPolygonMode(GL_BACK, GL_LINES);</a:t>
            </a:r>
            <a:r>
              <a:rPr lang="de-DE" sz="1800">
                <a:latin typeface="Courier New" pitchFamily="49" charset="0"/>
              </a:rPr>
              <a:t> </a:t>
            </a:r>
          </a:p>
          <a:p>
            <a:r>
              <a:rPr lang="de-DE" sz="2400" b="1" i="1"/>
              <a:t>Hidden Lines-Darstellung</a:t>
            </a:r>
            <a:br>
              <a:rPr lang="de-DE" sz="2400" b="1" i="1"/>
            </a:br>
            <a:r>
              <a:rPr lang="de-DE" sz="2000"/>
              <a:t>1. Zeichne die Flächen in den z-Buffer</a:t>
            </a:r>
            <a:br>
              <a:rPr lang="de-DE" sz="2000"/>
            </a:br>
            <a:r>
              <a:rPr lang="de-DE" sz="2000"/>
              <a:t>2. Zeichne anschließend nur die Linien</a:t>
            </a:r>
            <a:r>
              <a:rPr lang="de-DE" sz="2400"/>
              <a:t> </a:t>
            </a:r>
          </a:p>
          <a:p>
            <a:pPr>
              <a:spcBef>
                <a:spcPct val="0"/>
              </a:spcBef>
            </a:pPr>
            <a:r>
              <a:rPr lang="de-DE" sz="2400" b="1" i="1"/>
              <a:t>Obscured Lines-Darstellung</a:t>
            </a:r>
            <a:r>
              <a:rPr lang="de-DE" sz="2400"/>
              <a:t/>
            </a:r>
            <a:br>
              <a:rPr lang="de-DE" sz="2400"/>
            </a:br>
            <a:r>
              <a:rPr lang="de-DE" sz="2000"/>
              <a:t>1. Zeichne alle Linien im "verdeckten" Stil </a:t>
            </a:r>
            <a:br>
              <a:rPr lang="de-DE" sz="2000"/>
            </a:br>
            <a:r>
              <a:rPr lang="de-DE" sz="2000"/>
              <a:t>2. Zeichne die Flächen in den z-Buffer</a:t>
            </a:r>
            <a:br>
              <a:rPr lang="de-DE" sz="2000"/>
            </a:br>
            <a:r>
              <a:rPr lang="de-DE" sz="2000"/>
              <a:t>3. Zeichne anschließend die Linien</a:t>
            </a:r>
            <a:br>
              <a:rPr lang="de-DE" sz="2000"/>
            </a:br>
            <a:r>
              <a:rPr lang="de-DE" sz="2000"/>
              <a:t>    im normalen Stil </a:t>
            </a:r>
          </a:p>
          <a:p>
            <a:r>
              <a:rPr lang="de-DE" sz="2400" b="1" i="1"/>
              <a:t>Haloed Lines-Darstellung</a:t>
            </a:r>
            <a:br>
              <a:rPr lang="de-DE" sz="2400" b="1" i="1"/>
            </a:br>
            <a:r>
              <a:rPr lang="de-DE" sz="2000"/>
              <a:t>1. Zeichne dicke Linien in z-Buffer</a:t>
            </a:r>
            <a:br>
              <a:rPr lang="de-DE" sz="2000"/>
            </a:br>
            <a:r>
              <a:rPr lang="de-DE" sz="2000"/>
              <a:t>2. Zeichne anschließend die Linien </a:t>
            </a:r>
            <a:br>
              <a:rPr lang="de-DE" sz="2000"/>
            </a:br>
            <a:r>
              <a:rPr lang="de-DE" sz="2000"/>
              <a:t>    in normaler Stärke</a:t>
            </a:r>
            <a:endParaRPr lang="de-DE" sz="2000">
              <a:latin typeface="Courier New" pitchFamily="49" charset="0"/>
            </a:endParaRPr>
          </a:p>
        </p:txBody>
      </p:sp>
      <p:grpSp>
        <p:nvGrpSpPr>
          <p:cNvPr id="2" name="Group 16"/>
          <p:cNvGrpSpPr>
            <a:grpSpLocks/>
          </p:cNvGrpSpPr>
          <p:nvPr/>
        </p:nvGrpSpPr>
        <p:grpSpPr bwMode="auto">
          <a:xfrm>
            <a:off x="6991350" y="1206500"/>
            <a:ext cx="1474788" cy="1549400"/>
            <a:chOff x="2576" y="853"/>
            <a:chExt cx="1184" cy="1244"/>
          </a:xfrm>
        </p:grpSpPr>
        <p:sp>
          <p:nvSpPr>
            <p:cNvPr id="391177" name="Freeform 9"/>
            <p:cNvSpPr>
              <a:spLocks/>
            </p:cNvSpPr>
            <p:nvPr/>
          </p:nvSpPr>
          <p:spPr bwMode="auto">
            <a:xfrm>
              <a:off x="2580" y="965"/>
              <a:ext cx="408" cy="1132"/>
            </a:xfrm>
            <a:custGeom>
              <a:avLst/>
              <a:gdLst/>
              <a:ahLst/>
              <a:cxnLst>
                <a:cxn ang="0">
                  <a:pos x="408" y="1132"/>
                </a:cxn>
                <a:cxn ang="0">
                  <a:pos x="376" y="324"/>
                </a:cxn>
                <a:cxn ang="0">
                  <a:pos x="0" y="0"/>
                </a:cxn>
                <a:cxn ang="0">
                  <a:pos x="44" y="684"/>
                </a:cxn>
                <a:cxn ang="0">
                  <a:pos x="408" y="1132"/>
                </a:cxn>
              </a:cxnLst>
              <a:rect l="0" t="0" r="r" b="b"/>
              <a:pathLst>
                <a:path w="408" h="1132">
                  <a:moveTo>
                    <a:pt x="408" y="1132"/>
                  </a:moveTo>
                  <a:lnTo>
                    <a:pt x="376" y="324"/>
                  </a:lnTo>
                  <a:lnTo>
                    <a:pt x="0" y="0"/>
                  </a:lnTo>
                  <a:lnTo>
                    <a:pt x="44" y="684"/>
                  </a:lnTo>
                  <a:lnTo>
                    <a:pt x="408" y="1132"/>
                  </a:lnTo>
                  <a:close/>
                </a:path>
              </a:pathLst>
            </a:custGeom>
            <a:noFill/>
            <a:ln w="28575" cap="flat" cmpd="sng">
              <a:solidFill>
                <a:schemeClr val="tx1"/>
              </a:solidFill>
              <a:prstDash val="solid"/>
              <a:round/>
              <a:headEnd/>
              <a:tailEnd/>
            </a:ln>
            <a:effectLst/>
          </p:spPr>
          <p:txBody>
            <a:bodyPr>
              <a:spAutoFit/>
            </a:bodyPr>
            <a:lstStyle/>
            <a:p>
              <a:endParaRPr lang="de-DE"/>
            </a:p>
          </p:txBody>
        </p:sp>
        <p:sp>
          <p:nvSpPr>
            <p:cNvPr id="391178" name="Freeform 10"/>
            <p:cNvSpPr>
              <a:spLocks/>
            </p:cNvSpPr>
            <p:nvPr/>
          </p:nvSpPr>
          <p:spPr bwMode="auto">
            <a:xfrm>
              <a:off x="2576" y="853"/>
              <a:ext cx="1184" cy="444"/>
            </a:xfrm>
            <a:custGeom>
              <a:avLst/>
              <a:gdLst/>
              <a:ahLst/>
              <a:cxnLst>
                <a:cxn ang="0">
                  <a:pos x="0" y="116"/>
                </a:cxn>
                <a:cxn ang="0">
                  <a:pos x="384" y="444"/>
                </a:cxn>
                <a:cxn ang="0">
                  <a:pos x="1184" y="320"/>
                </a:cxn>
                <a:cxn ang="0">
                  <a:pos x="696" y="0"/>
                </a:cxn>
                <a:cxn ang="0">
                  <a:pos x="0" y="116"/>
                </a:cxn>
              </a:cxnLst>
              <a:rect l="0" t="0" r="r" b="b"/>
              <a:pathLst>
                <a:path w="1184" h="444">
                  <a:moveTo>
                    <a:pt x="0" y="116"/>
                  </a:moveTo>
                  <a:lnTo>
                    <a:pt x="384" y="444"/>
                  </a:lnTo>
                  <a:lnTo>
                    <a:pt x="1184" y="320"/>
                  </a:lnTo>
                  <a:lnTo>
                    <a:pt x="696" y="0"/>
                  </a:lnTo>
                  <a:lnTo>
                    <a:pt x="0" y="116"/>
                  </a:lnTo>
                  <a:close/>
                </a:path>
              </a:pathLst>
            </a:custGeom>
            <a:noFill/>
            <a:ln w="28575" cap="flat" cmpd="sng">
              <a:solidFill>
                <a:schemeClr val="tx1"/>
              </a:solidFill>
              <a:prstDash val="solid"/>
              <a:round/>
              <a:headEnd/>
              <a:tailEnd/>
            </a:ln>
            <a:effectLst/>
          </p:spPr>
          <p:txBody>
            <a:bodyPr>
              <a:spAutoFit/>
            </a:bodyPr>
            <a:lstStyle/>
            <a:p>
              <a:endParaRPr lang="de-DE"/>
            </a:p>
          </p:txBody>
        </p:sp>
        <p:sp>
          <p:nvSpPr>
            <p:cNvPr id="391181" name="Freeform 13"/>
            <p:cNvSpPr>
              <a:spLocks/>
            </p:cNvSpPr>
            <p:nvPr/>
          </p:nvSpPr>
          <p:spPr bwMode="auto">
            <a:xfrm>
              <a:off x="2576" y="857"/>
              <a:ext cx="708" cy="792"/>
            </a:xfrm>
            <a:custGeom>
              <a:avLst/>
              <a:gdLst/>
              <a:ahLst/>
              <a:cxnLst>
                <a:cxn ang="0">
                  <a:pos x="0" y="104"/>
                </a:cxn>
                <a:cxn ang="0">
                  <a:pos x="708" y="0"/>
                </a:cxn>
                <a:cxn ang="0">
                  <a:pos x="708" y="664"/>
                </a:cxn>
                <a:cxn ang="0">
                  <a:pos x="48" y="792"/>
                </a:cxn>
                <a:cxn ang="0">
                  <a:pos x="0" y="104"/>
                </a:cxn>
              </a:cxnLst>
              <a:rect l="0" t="0" r="r" b="b"/>
              <a:pathLst>
                <a:path w="708" h="792">
                  <a:moveTo>
                    <a:pt x="0" y="104"/>
                  </a:moveTo>
                  <a:lnTo>
                    <a:pt x="708" y="0"/>
                  </a:lnTo>
                  <a:lnTo>
                    <a:pt x="708" y="664"/>
                  </a:lnTo>
                  <a:lnTo>
                    <a:pt x="48" y="792"/>
                  </a:lnTo>
                  <a:lnTo>
                    <a:pt x="0" y="104"/>
                  </a:lnTo>
                  <a:close/>
                </a:path>
              </a:pathLst>
            </a:custGeom>
            <a:noFill/>
            <a:ln w="28575" cap="flat" cmpd="sng">
              <a:solidFill>
                <a:schemeClr val="tx1"/>
              </a:solidFill>
              <a:prstDash val="solid"/>
              <a:round/>
              <a:headEnd/>
              <a:tailEnd/>
            </a:ln>
            <a:effectLst/>
          </p:spPr>
          <p:txBody>
            <a:bodyPr>
              <a:spAutoFit/>
            </a:bodyPr>
            <a:lstStyle/>
            <a:p>
              <a:endParaRPr lang="de-DE"/>
            </a:p>
          </p:txBody>
        </p:sp>
        <p:sp>
          <p:nvSpPr>
            <p:cNvPr id="391182" name="Freeform 14"/>
            <p:cNvSpPr>
              <a:spLocks/>
            </p:cNvSpPr>
            <p:nvPr/>
          </p:nvSpPr>
          <p:spPr bwMode="auto">
            <a:xfrm>
              <a:off x="3280" y="857"/>
              <a:ext cx="472" cy="1064"/>
            </a:xfrm>
            <a:custGeom>
              <a:avLst/>
              <a:gdLst/>
              <a:ahLst/>
              <a:cxnLst>
                <a:cxn ang="0">
                  <a:pos x="472" y="312"/>
                </a:cxn>
                <a:cxn ang="0">
                  <a:pos x="456" y="1064"/>
                </a:cxn>
                <a:cxn ang="0">
                  <a:pos x="4" y="664"/>
                </a:cxn>
                <a:cxn ang="0">
                  <a:pos x="0" y="0"/>
                </a:cxn>
                <a:cxn ang="0">
                  <a:pos x="472" y="312"/>
                </a:cxn>
              </a:cxnLst>
              <a:rect l="0" t="0" r="r" b="b"/>
              <a:pathLst>
                <a:path w="472" h="1064">
                  <a:moveTo>
                    <a:pt x="472" y="312"/>
                  </a:moveTo>
                  <a:lnTo>
                    <a:pt x="456" y="1064"/>
                  </a:lnTo>
                  <a:lnTo>
                    <a:pt x="4" y="664"/>
                  </a:lnTo>
                  <a:lnTo>
                    <a:pt x="0" y="0"/>
                  </a:lnTo>
                  <a:lnTo>
                    <a:pt x="472" y="312"/>
                  </a:lnTo>
                  <a:close/>
                </a:path>
              </a:pathLst>
            </a:custGeom>
            <a:noFill/>
            <a:ln w="28575" cap="flat" cmpd="sng">
              <a:solidFill>
                <a:schemeClr val="tx1"/>
              </a:solidFill>
              <a:prstDash val="solid"/>
              <a:round/>
              <a:headEnd/>
              <a:tailEnd/>
            </a:ln>
            <a:effectLst/>
          </p:spPr>
          <p:txBody>
            <a:bodyPr>
              <a:spAutoFit/>
            </a:bodyPr>
            <a:lstStyle/>
            <a:p>
              <a:endParaRPr lang="de-DE"/>
            </a:p>
          </p:txBody>
        </p:sp>
        <p:sp>
          <p:nvSpPr>
            <p:cNvPr id="391183" name="Freeform 15"/>
            <p:cNvSpPr>
              <a:spLocks/>
            </p:cNvSpPr>
            <p:nvPr/>
          </p:nvSpPr>
          <p:spPr bwMode="auto">
            <a:xfrm>
              <a:off x="2624" y="1521"/>
              <a:ext cx="1112" cy="576"/>
            </a:xfrm>
            <a:custGeom>
              <a:avLst/>
              <a:gdLst/>
              <a:ahLst/>
              <a:cxnLst>
                <a:cxn ang="0">
                  <a:pos x="364" y="576"/>
                </a:cxn>
                <a:cxn ang="0">
                  <a:pos x="1112" y="400"/>
                </a:cxn>
                <a:cxn ang="0">
                  <a:pos x="660" y="0"/>
                </a:cxn>
                <a:cxn ang="0">
                  <a:pos x="0" y="128"/>
                </a:cxn>
                <a:cxn ang="0">
                  <a:pos x="364" y="576"/>
                </a:cxn>
              </a:cxnLst>
              <a:rect l="0" t="0" r="r" b="b"/>
              <a:pathLst>
                <a:path w="1112" h="576">
                  <a:moveTo>
                    <a:pt x="364" y="576"/>
                  </a:moveTo>
                  <a:lnTo>
                    <a:pt x="1112" y="400"/>
                  </a:lnTo>
                  <a:lnTo>
                    <a:pt x="660" y="0"/>
                  </a:lnTo>
                  <a:lnTo>
                    <a:pt x="0" y="128"/>
                  </a:lnTo>
                  <a:lnTo>
                    <a:pt x="364" y="576"/>
                  </a:lnTo>
                  <a:close/>
                </a:path>
              </a:pathLst>
            </a:custGeom>
            <a:noFill/>
            <a:ln w="28575" cap="flat" cmpd="sng">
              <a:solidFill>
                <a:schemeClr val="tx1"/>
              </a:solidFill>
              <a:prstDash val="solid"/>
              <a:round/>
              <a:headEnd/>
              <a:tailEnd/>
            </a:ln>
            <a:effectLst/>
          </p:spPr>
          <p:txBody>
            <a:bodyPr>
              <a:spAutoFit/>
            </a:bodyPr>
            <a:lstStyle/>
            <a:p>
              <a:endParaRPr lang="de-DE"/>
            </a:p>
          </p:txBody>
        </p:sp>
      </p:grpSp>
      <p:grpSp>
        <p:nvGrpSpPr>
          <p:cNvPr id="3" name="Group 30"/>
          <p:cNvGrpSpPr>
            <a:grpSpLocks/>
          </p:cNvGrpSpPr>
          <p:nvPr/>
        </p:nvGrpSpPr>
        <p:grpSpPr bwMode="auto">
          <a:xfrm>
            <a:off x="5322888" y="2330450"/>
            <a:ext cx="1474787" cy="1562100"/>
            <a:chOff x="3920" y="1838"/>
            <a:chExt cx="929" cy="984"/>
          </a:xfrm>
        </p:grpSpPr>
        <p:sp>
          <p:nvSpPr>
            <p:cNvPr id="391190" name="Freeform 22"/>
            <p:cNvSpPr>
              <a:spLocks/>
            </p:cNvSpPr>
            <p:nvPr/>
          </p:nvSpPr>
          <p:spPr bwMode="auto">
            <a:xfrm>
              <a:off x="3958" y="2362"/>
              <a:ext cx="872" cy="452"/>
            </a:xfrm>
            <a:custGeom>
              <a:avLst/>
              <a:gdLst/>
              <a:ahLst/>
              <a:cxnLst>
                <a:cxn ang="0">
                  <a:pos x="364" y="576"/>
                </a:cxn>
                <a:cxn ang="0">
                  <a:pos x="1112" y="400"/>
                </a:cxn>
                <a:cxn ang="0">
                  <a:pos x="660" y="0"/>
                </a:cxn>
                <a:cxn ang="0">
                  <a:pos x="0" y="128"/>
                </a:cxn>
                <a:cxn ang="0">
                  <a:pos x="364" y="576"/>
                </a:cxn>
              </a:cxnLst>
              <a:rect l="0" t="0" r="r" b="b"/>
              <a:pathLst>
                <a:path w="1112" h="576">
                  <a:moveTo>
                    <a:pt x="364" y="576"/>
                  </a:moveTo>
                  <a:lnTo>
                    <a:pt x="1112" y="400"/>
                  </a:lnTo>
                  <a:lnTo>
                    <a:pt x="660" y="0"/>
                  </a:lnTo>
                  <a:lnTo>
                    <a:pt x="0" y="128"/>
                  </a:lnTo>
                  <a:lnTo>
                    <a:pt x="364" y="576"/>
                  </a:lnTo>
                  <a:close/>
                </a:path>
              </a:pathLst>
            </a:custGeom>
            <a:solidFill>
              <a:schemeClr val="bg1"/>
            </a:solidFill>
            <a:ln w="28575" cap="flat" cmpd="sng">
              <a:solidFill>
                <a:schemeClr val="tx1"/>
              </a:solidFill>
              <a:prstDash val="solid"/>
              <a:round/>
              <a:headEnd/>
              <a:tailEnd/>
            </a:ln>
            <a:effectLst/>
          </p:spPr>
          <p:txBody>
            <a:bodyPr>
              <a:spAutoFit/>
            </a:bodyPr>
            <a:lstStyle/>
            <a:p>
              <a:endParaRPr lang="de-DE"/>
            </a:p>
          </p:txBody>
        </p:sp>
        <p:sp>
          <p:nvSpPr>
            <p:cNvPr id="391189" name="Freeform 21"/>
            <p:cNvSpPr>
              <a:spLocks/>
            </p:cNvSpPr>
            <p:nvPr/>
          </p:nvSpPr>
          <p:spPr bwMode="auto">
            <a:xfrm>
              <a:off x="4472" y="1841"/>
              <a:ext cx="371" cy="835"/>
            </a:xfrm>
            <a:custGeom>
              <a:avLst/>
              <a:gdLst/>
              <a:ahLst/>
              <a:cxnLst>
                <a:cxn ang="0">
                  <a:pos x="472" y="312"/>
                </a:cxn>
                <a:cxn ang="0">
                  <a:pos x="456" y="1064"/>
                </a:cxn>
                <a:cxn ang="0">
                  <a:pos x="4" y="664"/>
                </a:cxn>
                <a:cxn ang="0">
                  <a:pos x="0" y="0"/>
                </a:cxn>
                <a:cxn ang="0">
                  <a:pos x="472" y="312"/>
                </a:cxn>
              </a:cxnLst>
              <a:rect l="0" t="0" r="r" b="b"/>
              <a:pathLst>
                <a:path w="472" h="1064">
                  <a:moveTo>
                    <a:pt x="472" y="312"/>
                  </a:moveTo>
                  <a:lnTo>
                    <a:pt x="456" y="1064"/>
                  </a:lnTo>
                  <a:lnTo>
                    <a:pt x="4" y="664"/>
                  </a:lnTo>
                  <a:lnTo>
                    <a:pt x="0" y="0"/>
                  </a:lnTo>
                  <a:lnTo>
                    <a:pt x="472" y="312"/>
                  </a:lnTo>
                  <a:close/>
                </a:path>
              </a:pathLst>
            </a:custGeom>
            <a:solidFill>
              <a:schemeClr val="bg1"/>
            </a:solidFill>
            <a:ln w="28575" cap="flat" cmpd="sng">
              <a:solidFill>
                <a:schemeClr val="tx1"/>
              </a:solidFill>
              <a:prstDash val="solid"/>
              <a:round/>
              <a:headEnd/>
              <a:tailEnd/>
            </a:ln>
            <a:effectLst/>
          </p:spPr>
          <p:txBody>
            <a:bodyPr>
              <a:spAutoFit/>
            </a:bodyPr>
            <a:lstStyle/>
            <a:p>
              <a:endParaRPr lang="de-DE"/>
            </a:p>
          </p:txBody>
        </p:sp>
        <p:sp>
          <p:nvSpPr>
            <p:cNvPr id="391188" name="Freeform 20"/>
            <p:cNvSpPr>
              <a:spLocks/>
            </p:cNvSpPr>
            <p:nvPr/>
          </p:nvSpPr>
          <p:spPr bwMode="auto">
            <a:xfrm>
              <a:off x="3920" y="1841"/>
              <a:ext cx="556" cy="622"/>
            </a:xfrm>
            <a:custGeom>
              <a:avLst/>
              <a:gdLst/>
              <a:ahLst/>
              <a:cxnLst>
                <a:cxn ang="0">
                  <a:pos x="0" y="104"/>
                </a:cxn>
                <a:cxn ang="0">
                  <a:pos x="708" y="0"/>
                </a:cxn>
                <a:cxn ang="0">
                  <a:pos x="708" y="664"/>
                </a:cxn>
                <a:cxn ang="0">
                  <a:pos x="48" y="792"/>
                </a:cxn>
                <a:cxn ang="0">
                  <a:pos x="0" y="104"/>
                </a:cxn>
              </a:cxnLst>
              <a:rect l="0" t="0" r="r" b="b"/>
              <a:pathLst>
                <a:path w="708" h="792">
                  <a:moveTo>
                    <a:pt x="0" y="104"/>
                  </a:moveTo>
                  <a:lnTo>
                    <a:pt x="708" y="0"/>
                  </a:lnTo>
                  <a:lnTo>
                    <a:pt x="708" y="664"/>
                  </a:lnTo>
                  <a:lnTo>
                    <a:pt x="48" y="792"/>
                  </a:lnTo>
                  <a:lnTo>
                    <a:pt x="0" y="104"/>
                  </a:lnTo>
                  <a:close/>
                </a:path>
              </a:pathLst>
            </a:custGeom>
            <a:solidFill>
              <a:schemeClr val="bg1"/>
            </a:solidFill>
            <a:ln w="28575" cap="flat" cmpd="sng">
              <a:solidFill>
                <a:schemeClr val="tx1"/>
              </a:solidFill>
              <a:prstDash val="solid"/>
              <a:round/>
              <a:headEnd/>
              <a:tailEnd/>
            </a:ln>
            <a:effectLst/>
          </p:spPr>
          <p:txBody>
            <a:bodyPr>
              <a:spAutoFit/>
            </a:bodyPr>
            <a:lstStyle/>
            <a:p>
              <a:endParaRPr lang="de-DE"/>
            </a:p>
          </p:txBody>
        </p:sp>
        <p:sp>
          <p:nvSpPr>
            <p:cNvPr id="391186" name="Freeform 18"/>
            <p:cNvSpPr>
              <a:spLocks/>
            </p:cNvSpPr>
            <p:nvPr/>
          </p:nvSpPr>
          <p:spPr bwMode="auto">
            <a:xfrm>
              <a:off x="3923" y="1926"/>
              <a:ext cx="320" cy="888"/>
            </a:xfrm>
            <a:custGeom>
              <a:avLst/>
              <a:gdLst/>
              <a:ahLst/>
              <a:cxnLst>
                <a:cxn ang="0">
                  <a:pos x="408" y="1132"/>
                </a:cxn>
                <a:cxn ang="0">
                  <a:pos x="376" y="324"/>
                </a:cxn>
                <a:cxn ang="0">
                  <a:pos x="0" y="0"/>
                </a:cxn>
                <a:cxn ang="0">
                  <a:pos x="44" y="684"/>
                </a:cxn>
                <a:cxn ang="0">
                  <a:pos x="408" y="1132"/>
                </a:cxn>
              </a:cxnLst>
              <a:rect l="0" t="0" r="r" b="b"/>
              <a:pathLst>
                <a:path w="408" h="1132">
                  <a:moveTo>
                    <a:pt x="408" y="1132"/>
                  </a:moveTo>
                  <a:lnTo>
                    <a:pt x="376" y="324"/>
                  </a:lnTo>
                  <a:lnTo>
                    <a:pt x="0" y="0"/>
                  </a:lnTo>
                  <a:lnTo>
                    <a:pt x="44" y="684"/>
                  </a:lnTo>
                  <a:lnTo>
                    <a:pt x="408" y="1132"/>
                  </a:lnTo>
                  <a:close/>
                </a:path>
              </a:pathLst>
            </a:custGeom>
            <a:solidFill>
              <a:schemeClr val="bg1"/>
            </a:solidFill>
            <a:ln w="28575" cap="flat" cmpd="sng">
              <a:solidFill>
                <a:schemeClr val="tx1"/>
              </a:solidFill>
              <a:prstDash val="solid"/>
              <a:round/>
              <a:headEnd/>
              <a:tailEnd/>
            </a:ln>
            <a:effectLst/>
          </p:spPr>
          <p:txBody>
            <a:bodyPr>
              <a:spAutoFit/>
            </a:bodyPr>
            <a:lstStyle/>
            <a:p>
              <a:endParaRPr lang="de-DE"/>
            </a:p>
          </p:txBody>
        </p:sp>
        <p:sp>
          <p:nvSpPr>
            <p:cNvPr id="391187" name="Freeform 19"/>
            <p:cNvSpPr>
              <a:spLocks/>
            </p:cNvSpPr>
            <p:nvPr/>
          </p:nvSpPr>
          <p:spPr bwMode="auto">
            <a:xfrm>
              <a:off x="3920" y="1838"/>
              <a:ext cx="929" cy="348"/>
            </a:xfrm>
            <a:custGeom>
              <a:avLst/>
              <a:gdLst/>
              <a:ahLst/>
              <a:cxnLst>
                <a:cxn ang="0">
                  <a:pos x="0" y="116"/>
                </a:cxn>
                <a:cxn ang="0">
                  <a:pos x="384" y="444"/>
                </a:cxn>
                <a:cxn ang="0">
                  <a:pos x="1184" y="320"/>
                </a:cxn>
                <a:cxn ang="0">
                  <a:pos x="696" y="0"/>
                </a:cxn>
                <a:cxn ang="0">
                  <a:pos x="0" y="116"/>
                </a:cxn>
              </a:cxnLst>
              <a:rect l="0" t="0" r="r" b="b"/>
              <a:pathLst>
                <a:path w="1184" h="444">
                  <a:moveTo>
                    <a:pt x="0" y="116"/>
                  </a:moveTo>
                  <a:lnTo>
                    <a:pt x="384" y="444"/>
                  </a:lnTo>
                  <a:lnTo>
                    <a:pt x="1184" y="320"/>
                  </a:lnTo>
                  <a:lnTo>
                    <a:pt x="696" y="0"/>
                  </a:lnTo>
                  <a:lnTo>
                    <a:pt x="0" y="116"/>
                  </a:lnTo>
                  <a:close/>
                </a:path>
              </a:pathLst>
            </a:custGeom>
            <a:solidFill>
              <a:schemeClr val="bg1"/>
            </a:solidFill>
            <a:ln w="28575" cap="flat" cmpd="sng">
              <a:solidFill>
                <a:schemeClr val="tx1"/>
              </a:solidFill>
              <a:prstDash val="solid"/>
              <a:round/>
              <a:headEnd/>
              <a:tailEnd/>
            </a:ln>
            <a:effectLst/>
          </p:spPr>
          <p:txBody>
            <a:bodyPr>
              <a:spAutoFit/>
            </a:bodyPr>
            <a:lstStyle/>
            <a:p>
              <a:endParaRPr lang="de-DE"/>
            </a:p>
          </p:txBody>
        </p:sp>
        <p:sp>
          <p:nvSpPr>
            <p:cNvPr id="391191" name="Freeform 23"/>
            <p:cNvSpPr>
              <a:spLocks/>
            </p:cNvSpPr>
            <p:nvPr/>
          </p:nvSpPr>
          <p:spPr bwMode="auto">
            <a:xfrm>
              <a:off x="4224" y="2087"/>
              <a:ext cx="618" cy="735"/>
            </a:xfrm>
            <a:custGeom>
              <a:avLst/>
              <a:gdLst/>
              <a:ahLst/>
              <a:cxnLst>
                <a:cxn ang="0">
                  <a:pos x="25" y="735"/>
                </a:cxn>
                <a:cxn ang="0">
                  <a:pos x="0" y="92"/>
                </a:cxn>
                <a:cxn ang="0">
                  <a:pos x="618" y="0"/>
                </a:cxn>
                <a:cxn ang="0">
                  <a:pos x="609" y="593"/>
                </a:cxn>
                <a:cxn ang="0">
                  <a:pos x="25" y="735"/>
                </a:cxn>
              </a:cxnLst>
              <a:rect l="0" t="0" r="r" b="b"/>
              <a:pathLst>
                <a:path w="618" h="735">
                  <a:moveTo>
                    <a:pt x="25" y="735"/>
                  </a:moveTo>
                  <a:lnTo>
                    <a:pt x="0" y="92"/>
                  </a:lnTo>
                  <a:lnTo>
                    <a:pt x="618" y="0"/>
                  </a:lnTo>
                  <a:lnTo>
                    <a:pt x="609" y="593"/>
                  </a:lnTo>
                  <a:lnTo>
                    <a:pt x="25" y="735"/>
                  </a:lnTo>
                  <a:close/>
                </a:path>
              </a:pathLst>
            </a:custGeom>
            <a:solidFill>
              <a:schemeClr val="bg1"/>
            </a:solidFill>
            <a:ln w="28575" cap="flat" cmpd="sng">
              <a:solidFill>
                <a:schemeClr val="tx1"/>
              </a:solidFill>
              <a:prstDash val="solid"/>
              <a:round/>
              <a:headEnd/>
              <a:tailEnd/>
            </a:ln>
            <a:effectLst/>
          </p:spPr>
          <p:txBody>
            <a:bodyPr>
              <a:spAutoFit/>
            </a:bodyPr>
            <a:lstStyle/>
            <a:p>
              <a:endParaRPr lang="de-DE"/>
            </a:p>
          </p:txBody>
        </p:sp>
      </p:grpSp>
      <p:grpSp>
        <p:nvGrpSpPr>
          <p:cNvPr id="4" name="Group 31"/>
          <p:cNvGrpSpPr>
            <a:grpSpLocks/>
          </p:cNvGrpSpPr>
          <p:nvPr/>
        </p:nvGrpSpPr>
        <p:grpSpPr bwMode="auto">
          <a:xfrm>
            <a:off x="6991350" y="3465513"/>
            <a:ext cx="1474788" cy="1562100"/>
            <a:chOff x="3977" y="2922"/>
            <a:chExt cx="929" cy="984"/>
          </a:xfrm>
        </p:grpSpPr>
        <p:sp>
          <p:nvSpPr>
            <p:cNvPr id="391192" name="Freeform 24"/>
            <p:cNvSpPr>
              <a:spLocks/>
            </p:cNvSpPr>
            <p:nvPr/>
          </p:nvSpPr>
          <p:spPr bwMode="auto">
            <a:xfrm>
              <a:off x="4015" y="3446"/>
              <a:ext cx="872" cy="452"/>
            </a:xfrm>
            <a:custGeom>
              <a:avLst/>
              <a:gdLst/>
              <a:ahLst/>
              <a:cxnLst>
                <a:cxn ang="0">
                  <a:pos x="364" y="576"/>
                </a:cxn>
                <a:cxn ang="0">
                  <a:pos x="1112" y="400"/>
                </a:cxn>
                <a:cxn ang="0">
                  <a:pos x="660" y="0"/>
                </a:cxn>
                <a:cxn ang="0">
                  <a:pos x="0" y="128"/>
                </a:cxn>
                <a:cxn ang="0">
                  <a:pos x="364" y="576"/>
                </a:cxn>
              </a:cxnLst>
              <a:rect l="0" t="0" r="r" b="b"/>
              <a:pathLst>
                <a:path w="1112" h="576">
                  <a:moveTo>
                    <a:pt x="364" y="576"/>
                  </a:moveTo>
                  <a:lnTo>
                    <a:pt x="1112" y="400"/>
                  </a:lnTo>
                  <a:lnTo>
                    <a:pt x="660" y="0"/>
                  </a:lnTo>
                  <a:lnTo>
                    <a:pt x="0" y="128"/>
                  </a:lnTo>
                  <a:lnTo>
                    <a:pt x="364" y="576"/>
                  </a:lnTo>
                  <a:close/>
                </a:path>
              </a:pathLst>
            </a:custGeom>
            <a:solidFill>
              <a:schemeClr val="bg1"/>
            </a:solidFill>
            <a:ln w="28575" cap="flat" cmpd="sng">
              <a:solidFill>
                <a:schemeClr val="tx1"/>
              </a:solidFill>
              <a:prstDash val="solid"/>
              <a:round/>
              <a:headEnd/>
              <a:tailEnd/>
            </a:ln>
            <a:effectLst/>
          </p:spPr>
          <p:txBody>
            <a:bodyPr>
              <a:spAutoFit/>
            </a:bodyPr>
            <a:lstStyle/>
            <a:p>
              <a:endParaRPr lang="de-DE"/>
            </a:p>
          </p:txBody>
        </p:sp>
        <p:sp>
          <p:nvSpPr>
            <p:cNvPr id="391193" name="Freeform 25"/>
            <p:cNvSpPr>
              <a:spLocks/>
            </p:cNvSpPr>
            <p:nvPr/>
          </p:nvSpPr>
          <p:spPr bwMode="auto">
            <a:xfrm>
              <a:off x="4529" y="2925"/>
              <a:ext cx="371" cy="835"/>
            </a:xfrm>
            <a:custGeom>
              <a:avLst/>
              <a:gdLst/>
              <a:ahLst/>
              <a:cxnLst>
                <a:cxn ang="0">
                  <a:pos x="472" y="312"/>
                </a:cxn>
                <a:cxn ang="0">
                  <a:pos x="456" y="1064"/>
                </a:cxn>
                <a:cxn ang="0">
                  <a:pos x="4" y="664"/>
                </a:cxn>
                <a:cxn ang="0">
                  <a:pos x="0" y="0"/>
                </a:cxn>
                <a:cxn ang="0">
                  <a:pos x="472" y="312"/>
                </a:cxn>
              </a:cxnLst>
              <a:rect l="0" t="0" r="r" b="b"/>
              <a:pathLst>
                <a:path w="472" h="1064">
                  <a:moveTo>
                    <a:pt x="472" y="312"/>
                  </a:moveTo>
                  <a:lnTo>
                    <a:pt x="456" y="1064"/>
                  </a:lnTo>
                  <a:lnTo>
                    <a:pt x="4" y="664"/>
                  </a:lnTo>
                  <a:lnTo>
                    <a:pt x="0" y="0"/>
                  </a:lnTo>
                  <a:lnTo>
                    <a:pt x="472" y="312"/>
                  </a:lnTo>
                  <a:close/>
                </a:path>
              </a:pathLst>
            </a:custGeom>
            <a:solidFill>
              <a:schemeClr val="bg1"/>
            </a:solidFill>
            <a:ln w="28575" cap="flat" cmpd="sng">
              <a:solidFill>
                <a:schemeClr val="tx1"/>
              </a:solidFill>
              <a:prstDash val="solid"/>
              <a:round/>
              <a:headEnd/>
              <a:tailEnd/>
            </a:ln>
            <a:effectLst/>
          </p:spPr>
          <p:txBody>
            <a:bodyPr>
              <a:spAutoFit/>
            </a:bodyPr>
            <a:lstStyle/>
            <a:p>
              <a:endParaRPr lang="de-DE"/>
            </a:p>
          </p:txBody>
        </p:sp>
        <p:sp>
          <p:nvSpPr>
            <p:cNvPr id="391194" name="Freeform 26"/>
            <p:cNvSpPr>
              <a:spLocks/>
            </p:cNvSpPr>
            <p:nvPr/>
          </p:nvSpPr>
          <p:spPr bwMode="auto">
            <a:xfrm>
              <a:off x="3977" y="2925"/>
              <a:ext cx="556" cy="622"/>
            </a:xfrm>
            <a:custGeom>
              <a:avLst/>
              <a:gdLst/>
              <a:ahLst/>
              <a:cxnLst>
                <a:cxn ang="0">
                  <a:pos x="0" y="104"/>
                </a:cxn>
                <a:cxn ang="0">
                  <a:pos x="708" y="0"/>
                </a:cxn>
                <a:cxn ang="0">
                  <a:pos x="708" y="664"/>
                </a:cxn>
                <a:cxn ang="0">
                  <a:pos x="48" y="792"/>
                </a:cxn>
                <a:cxn ang="0">
                  <a:pos x="0" y="104"/>
                </a:cxn>
              </a:cxnLst>
              <a:rect l="0" t="0" r="r" b="b"/>
              <a:pathLst>
                <a:path w="708" h="792">
                  <a:moveTo>
                    <a:pt x="0" y="104"/>
                  </a:moveTo>
                  <a:lnTo>
                    <a:pt x="708" y="0"/>
                  </a:lnTo>
                  <a:lnTo>
                    <a:pt x="708" y="664"/>
                  </a:lnTo>
                  <a:lnTo>
                    <a:pt x="48" y="792"/>
                  </a:lnTo>
                  <a:lnTo>
                    <a:pt x="0" y="104"/>
                  </a:lnTo>
                  <a:close/>
                </a:path>
              </a:pathLst>
            </a:custGeom>
            <a:solidFill>
              <a:schemeClr val="bg1"/>
            </a:solidFill>
            <a:ln w="28575" cap="flat" cmpd="sng">
              <a:solidFill>
                <a:schemeClr val="tx1"/>
              </a:solidFill>
              <a:prstDash val="solid"/>
              <a:round/>
              <a:headEnd/>
              <a:tailEnd/>
            </a:ln>
            <a:effectLst/>
          </p:spPr>
          <p:txBody>
            <a:bodyPr>
              <a:spAutoFit/>
            </a:bodyPr>
            <a:lstStyle/>
            <a:p>
              <a:endParaRPr lang="de-DE"/>
            </a:p>
          </p:txBody>
        </p:sp>
        <p:sp>
          <p:nvSpPr>
            <p:cNvPr id="391195" name="Freeform 27"/>
            <p:cNvSpPr>
              <a:spLocks/>
            </p:cNvSpPr>
            <p:nvPr/>
          </p:nvSpPr>
          <p:spPr bwMode="auto">
            <a:xfrm>
              <a:off x="3980" y="3010"/>
              <a:ext cx="320" cy="888"/>
            </a:xfrm>
            <a:custGeom>
              <a:avLst/>
              <a:gdLst/>
              <a:ahLst/>
              <a:cxnLst>
                <a:cxn ang="0">
                  <a:pos x="408" y="1132"/>
                </a:cxn>
                <a:cxn ang="0">
                  <a:pos x="376" y="324"/>
                </a:cxn>
                <a:cxn ang="0">
                  <a:pos x="0" y="0"/>
                </a:cxn>
                <a:cxn ang="0">
                  <a:pos x="44" y="684"/>
                </a:cxn>
                <a:cxn ang="0">
                  <a:pos x="408" y="1132"/>
                </a:cxn>
              </a:cxnLst>
              <a:rect l="0" t="0" r="r" b="b"/>
              <a:pathLst>
                <a:path w="408" h="1132">
                  <a:moveTo>
                    <a:pt x="408" y="1132"/>
                  </a:moveTo>
                  <a:lnTo>
                    <a:pt x="376" y="324"/>
                  </a:lnTo>
                  <a:lnTo>
                    <a:pt x="0" y="0"/>
                  </a:lnTo>
                  <a:lnTo>
                    <a:pt x="44" y="684"/>
                  </a:lnTo>
                  <a:lnTo>
                    <a:pt x="408" y="1132"/>
                  </a:lnTo>
                  <a:close/>
                </a:path>
              </a:pathLst>
            </a:custGeom>
            <a:solidFill>
              <a:srgbClr val="FFFFFF">
                <a:alpha val="75000"/>
              </a:srgbClr>
            </a:solidFill>
            <a:ln w="28575" cap="flat" cmpd="sng">
              <a:solidFill>
                <a:schemeClr val="tx1"/>
              </a:solidFill>
              <a:prstDash val="solid"/>
              <a:round/>
              <a:headEnd/>
              <a:tailEnd/>
            </a:ln>
            <a:effectLst/>
          </p:spPr>
          <p:txBody>
            <a:bodyPr>
              <a:spAutoFit/>
            </a:bodyPr>
            <a:lstStyle/>
            <a:p>
              <a:endParaRPr lang="de-DE"/>
            </a:p>
          </p:txBody>
        </p:sp>
        <p:sp>
          <p:nvSpPr>
            <p:cNvPr id="391196" name="Freeform 28"/>
            <p:cNvSpPr>
              <a:spLocks/>
            </p:cNvSpPr>
            <p:nvPr/>
          </p:nvSpPr>
          <p:spPr bwMode="auto">
            <a:xfrm>
              <a:off x="3977" y="2922"/>
              <a:ext cx="929" cy="348"/>
            </a:xfrm>
            <a:custGeom>
              <a:avLst/>
              <a:gdLst/>
              <a:ahLst/>
              <a:cxnLst>
                <a:cxn ang="0">
                  <a:pos x="0" y="116"/>
                </a:cxn>
                <a:cxn ang="0">
                  <a:pos x="384" y="444"/>
                </a:cxn>
                <a:cxn ang="0">
                  <a:pos x="1184" y="320"/>
                </a:cxn>
                <a:cxn ang="0">
                  <a:pos x="696" y="0"/>
                </a:cxn>
                <a:cxn ang="0">
                  <a:pos x="0" y="116"/>
                </a:cxn>
              </a:cxnLst>
              <a:rect l="0" t="0" r="r" b="b"/>
              <a:pathLst>
                <a:path w="1184" h="444">
                  <a:moveTo>
                    <a:pt x="0" y="116"/>
                  </a:moveTo>
                  <a:lnTo>
                    <a:pt x="384" y="444"/>
                  </a:lnTo>
                  <a:lnTo>
                    <a:pt x="1184" y="320"/>
                  </a:lnTo>
                  <a:lnTo>
                    <a:pt x="696" y="0"/>
                  </a:lnTo>
                  <a:lnTo>
                    <a:pt x="0" y="116"/>
                  </a:lnTo>
                  <a:close/>
                </a:path>
              </a:pathLst>
            </a:custGeom>
            <a:solidFill>
              <a:srgbClr val="FFFFFF">
                <a:alpha val="75000"/>
              </a:srgbClr>
            </a:solidFill>
            <a:ln w="28575" cap="flat" cmpd="sng">
              <a:solidFill>
                <a:schemeClr val="tx1"/>
              </a:solidFill>
              <a:prstDash val="solid"/>
              <a:round/>
              <a:headEnd/>
              <a:tailEnd/>
            </a:ln>
            <a:effectLst/>
          </p:spPr>
          <p:txBody>
            <a:bodyPr>
              <a:spAutoFit/>
            </a:bodyPr>
            <a:lstStyle/>
            <a:p>
              <a:endParaRPr lang="de-DE"/>
            </a:p>
          </p:txBody>
        </p:sp>
        <p:sp>
          <p:nvSpPr>
            <p:cNvPr id="391197" name="Freeform 29"/>
            <p:cNvSpPr>
              <a:spLocks/>
            </p:cNvSpPr>
            <p:nvPr/>
          </p:nvSpPr>
          <p:spPr bwMode="auto">
            <a:xfrm>
              <a:off x="4281" y="3171"/>
              <a:ext cx="618" cy="735"/>
            </a:xfrm>
            <a:custGeom>
              <a:avLst/>
              <a:gdLst/>
              <a:ahLst/>
              <a:cxnLst>
                <a:cxn ang="0">
                  <a:pos x="25" y="735"/>
                </a:cxn>
                <a:cxn ang="0">
                  <a:pos x="0" y="92"/>
                </a:cxn>
                <a:cxn ang="0">
                  <a:pos x="618" y="0"/>
                </a:cxn>
                <a:cxn ang="0">
                  <a:pos x="609" y="593"/>
                </a:cxn>
                <a:cxn ang="0">
                  <a:pos x="25" y="735"/>
                </a:cxn>
              </a:cxnLst>
              <a:rect l="0" t="0" r="r" b="b"/>
              <a:pathLst>
                <a:path w="618" h="735">
                  <a:moveTo>
                    <a:pt x="25" y="735"/>
                  </a:moveTo>
                  <a:lnTo>
                    <a:pt x="0" y="92"/>
                  </a:lnTo>
                  <a:lnTo>
                    <a:pt x="618" y="0"/>
                  </a:lnTo>
                  <a:lnTo>
                    <a:pt x="609" y="593"/>
                  </a:lnTo>
                  <a:lnTo>
                    <a:pt x="25" y="735"/>
                  </a:lnTo>
                  <a:close/>
                </a:path>
              </a:pathLst>
            </a:custGeom>
            <a:solidFill>
              <a:srgbClr val="FFFFFF">
                <a:alpha val="75000"/>
              </a:srgbClr>
            </a:solidFill>
            <a:ln w="28575" cap="flat" cmpd="sng">
              <a:solidFill>
                <a:schemeClr val="tx1"/>
              </a:solidFill>
              <a:prstDash val="solid"/>
              <a:round/>
              <a:headEnd/>
              <a:tailEnd/>
            </a:ln>
            <a:effectLst/>
          </p:spPr>
          <p:txBody>
            <a:bodyPr>
              <a:spAutoFit/>
            </a:bodyPr>
            <a:lstStyle/>
            <a:p>
              <a:endParaRPr lang="de-DE"/>
            </a:p>
          </p:txBody>
        </p:sp>
      </p:grpSp>
      <p:grpSp>
        <p:nvGrpSpPr>
          <p:cNvPr id="5" name="Group 46"/>
          <p:cNvGrpSpPr>
            <a:grpSpLocks/>
          </p:cNvGrpSpPr>
          <p:nvPr/>
        </p:nvGrpSpPr>
        <p:grpSpPr bwMode="auto">
          <a:xfrm>
            <a:off x="5322888" y="4600575"/>
            <a:ext cx="1449387" cy="1555750"/>
            <a:chOff x="1772" y="2832"/>
            <a:chExt cx="913" cy="980"/>
          </a:xfrm>
        </p:grpSpPr>
        <p:sp>
          <p:nvSpPr>
            <p:cNvPr id="391203" name="Freeform 35"/>
            <p:cNvSpPr>
              <a:spLocks/>
            </p:cNvSpPr>
            <p:nvPr/>
          </p:nvSpPr>
          <p:spPr bwMode="auto">
            <a:xfrm>
              <a:off x="1772" y="2832"/>
              <a:ext cx="556" cy="622"/>
            </a:xfrm>
            <a:custGeom>
              <a:avLst/>
              <a:gdLst/>
              <a:ahLst/>
              <a:cxnLst>
                <a:cxn ang="0">
                  <a:pos x="0" y="104"/>
                </a:cxn>
                <a:cxn ang="0">
                  <a:pos x="708" y="0"/>
                </a:cxn>
                <a:cxn ang="0">
                  <a:pos x="708" y="664"/>
                </a:cxn>
                <a:cxn ang="0">
                  <a:pos x="48" y="792"/>
                </a:cxn>
                <a:cxn ang="0">
                  <a:pos x="0" y="104"/>
                </a:cxn>
              </a:cxnLst>
              <a:rect l="0" t="0" r="r" b="b"/>
              <a:pathLst>
                <a:path w="708" h="792">
                  <a:moveTo>
                    <a:pt x="0" y="104"/>
                  </a:moveTo>
                  <a:lnTo>
                    <a:pt x="708" y="0"/>
                  </a:lnTo>
                  <a:lnTo>
                    <a:pt x="708" y="664"/>
                  </a:lnTo>
                  <a:lnTo>
                    <a:pt x="48" y="792"/>
                  </a:lnTo>
                  <a:lnTo>
                    <a:pt x="0" y="104"/>
                  </a:lnTo>
                  <a:close/>
                </a:path>
              </a:pathLst>
            </a:custGeom>
            <a:noFill/>
            <a:ln w="28575" cap="flat" cmpd="sng">
              <a:solidFill>
                <a:schemeClr val="tx1"/>
              </a:solidFill>
              <a:prstDash val="solid"/>
              <a:round/>
              <a:headEnd/>
              <a:tailEnd/>
            </a:ln>
            <a:effectLst/>
          </p:spPr>
          <p:txBody>
            <a:bodyPr>
              <a:spAutoFit/>
            </a:bodyPr>
            <a:lstStyle/>
            <a:p>
              <a:endParaRPr lang="de-DE"/>
            </a:p>
          </p:txBody>
        </p:sp>
        <p:grpSp>
          <p:nvGrpSpPr>
            <p:cNvPr id="6" name="Group 41"/>
            <p:cNvGrpSpPr>
              <a:grpSpLocks/>
            </p:cNvGrpSpPr>
            <p:nvPr/>
          </p:nvGrpSpPr>
          <p:grpSpPr bwMode="auto">
            <a:xfrm>
              <a:off x="2066" y="3075"/>
              <a:ext cx="619" cy="737"/>
              <a:chOff x="2676" y="2041"/>
              <a:chExt cx="619" cy="737"/>
            </a:xfrm>
          </p:grpSpPr>
          <p:sp>
            <p:nvSpPr>
              <p:cNvPr id="391207" name="Freeform 39"/>
              <p:cNvSpPr>
                <a:spLocks/>
              </p:cNvSpPr>
              <p:nvPr/>
            </p:nvSpPr>
            <p:spPr bwMode="auto">
              <a:xfrm>
                <a:off x="2676" y="2041"/>
                <a:ext cx="618" cy="735"/>
              </a:xfrm>
              <a:custGeom>
                <a:avLst/>
                <a:gdLst/>
                <a:ahLst/>
                <a:cxnLst>
                  <a:cxn ang="0">
                    <a:pos x="25" y="735"/>
                  </a:cxn>
                  <a:cxn ang="0">
                    <a:pos x="0" y="92"/>
                  </a:cxn>
                  <a:cxn ang="0">
                    <a:pos x="618" y="0"/>
                  </a:cxn>
                  <a:cxn ang="0">
                    <a:pos x="609" y="593"/>
                  </a:cxn>
                  <a:cxn ang="0">
                    <a:pos x="25" y="735"/>
                  </a:cxn>
                </a:cxnLst>
                <a:rect l="0" t="0" r="r" b="b"/>
                <a:pathLst>
                  <a:path w="618" h="735">
                    <a:moveTo>
                      <a:pt x="25" y="735"/>
                    </a:moveTo>
                    <a:lnTo>
                      <a:pt x="0" y="92"/>
                    </a:lnTo>
                    <a:lnTo>
                      <a:pt x="618" y="0"/>
                    </a:lnTo>
                    <a:lnTo>
                      <a:pt x="609" y="593"/>
                    </a:lnTo>
                    <a:lnTo>
                      <a:pt x="25" y="735"/>
                    </a:lnTo>
                    <a:close/>
                  </a:path>
                </a:pathLst>
              </a:custGeom>
              <a:noFill/>
              <a:ln w="101600" cap="flat" cmpd="sng">
                <a:solidFill>
                  <a:srgbClr val="FFFFFF"/>
                </a:solidFill>
                <a:prstDash val="solid"/>
                <a:round/>
                <a:headEnd/>
                <a:tailEnd/>
              </a:ln>
              <a:effectLst/>
            </p:spPr>
            <p:txBody>
              <a:bodyPr>
                <a:spAutoFit/>
              </a:bodyPr>
              <a:lstStyle/>
              <a:p>
                <a:endParaRPr lang="de-DE"/>
              </a:p>
            </p:txBody>
          </p:sp>
          <p:sp>
            <p:nvSpPr>
              <p:cNvPr id="391206" name="Freeform 38"/>
              <p:cNvSpPr>
                <a:spLocks/>
              </p:cNvSpPr>
              <p:nvPr/>
            </p:nvSpPr>
            <p:spPr bwMode="auto">
              <a:xfrm>
                <a:off x="2677" y="2043"/>
                <a:ext cx="618" cy="735"/>
              </a:xfrm>
              <a:custGeom>
                <a:avLst/>
                <a:gdLst/>
                <a:ahLst/>
                <a:cxnLst>
                  <a:cxn ang="0">
                    <a:pos x="25" y="735"/>
                  </a:cxn>
                  <a:cxn ang="0">
                    <a:pos x="0" y="92"/>
                  </a:cxn>
                  <a:cxn ang="0">
                    <a:pos x="618" y="0"/>
                  </a:cxn>
                  <a:cxn ang="0">
                    <a:pos x="609" y="593"/>
                  </a:cxn>
                  <a:cxn ang="0">
                    <a:pos x="25" y="735"/>
                  </a:cxn>
                </a:cxnLst>
                <a:rect l="0" t="0" r="r" b="b"/>
                <a:pathLst>
                  <a:path w="618" h="735">
                    <a:moveTo>
                      <a:pt x="25" y="735"/>
                    </a:moveTo>
                    <a:lnTo>
                      <a:pt x="0" y="92"/>
                    </a:lnTo>
                    <a:lnTo>
                      <a:pt x="618" y="0"/>
                    </a:lnTo>
                    <a:lnTo>
                      <a:pt x="609" y="593"/>
                    </a:lnTo>
                    <a:lnTo>
                      <a:pt x="25" y="735"/>
                    </a:lnTo>
                    <a:close/>
                  </a:path>
                </a:pathLst>
              </a:custGeom>
              <a:noFill/>
              <a:ln w="28575" cap="flat" cmpd="sng">
                <a:solidFill>
                  <a:schemeClr val="tx1"/>
                </a:solidFill>
                <a:prstDash val="solid"/>
                <a:round/>
                <a:headEnd/>
                <a:tailEnd/>
              </a:ln>
              <a:effectLst/>
            </p:spPr>
            <p:txBody>
              <a:bodyPr>
                <a:spAutoFit/>
              </a:bodyPr>
              <a:lstStyle/>
              <a:p>
                <a:endParaRPr lang="de-DE"/>
              </a:p>
            </p:txBody>
          </p:sp>
        </p:grpSp>
        <p:sp>
          <p:nvSpPr>
            <p:cNvPr id="391210" name="Line 42"/>
            <p:cNvSpPr>
              <a:spLocks noChangeShapeType="1"/>
            </p:cNvSpPr>
            <p:nvPr/>
          </p:nvSpPr>
          <p:spPr bwMode="auto">
            <a:xfrm flipH="1" flipV="1">
              <a:off x="1808" y="3448"/>
              <a:ext cx="284" cy="360"/>
            </a:xfrm>
            <a:prstGeom prst="line">
              <a:avLst/>
            </a:prstGeom>
            <a:noFill/>
            <a:ln w="28575">
              <a:solidFill>
                <a:schemeClr val="tx1"/>
              </a:solidFill>
              <a:round/>
              <a:headEnd/>
              <a:tailEnd/>
            </a:ln>
            <a:effectLst/>
          </p:spPr>
          <p:txBody>
            <a:bodyPr>
              <a:spAutoFit/>
            </a:bodyPr>
            <a:lstStyle/>
            <a:p>
              <a:endParaRPr lang="de-DE"/>
            </a:p>
          </p:txBody>
        </p:sp>
        <p:sp>
          <p:nvSpPr>
            <p:cNvPr id="391211" name="Line 43"/>
            <p:cNvSpPr>
              <a:spLocks noChangeShapeType="1"/>
            </p:cNvSpPr>
            <p:nvPr/>
          </p:nvSpPr>
          <p:spPr bwMode="auto">
            <a:xfrm flipH="1" flipV="1">
              <a:off x="1776" y="2912"/>
              <a:ext cx="292" cy="256"/>
            </a:xfrm>
            <a:prstGeom prst="line">
              <a:avLst/>
            </a:prstGeom>
            <a:noFill/>
            <a:ln w="28575">
              <a:solidFill>
                <a:schemeClr val="tx1"/>
              </a:solidFill>
              <a:round/>
              <a:headEnd/>
              <a:tailEnd/>
            </a:ln>
            <a:effectLst/>
          </p:spPr>
          <p:txBody>
            <a:bodyPr>
              <a:spAutoFit/>
            </a:bodyPr>
            <a:lstStyle/>
            <a:p>
              <a:endParaRPr lang="de-DE"/>
            </a:p>
          </p:txBody>
        </p:sp>
        <p:sp>
          <p:nvSpPr>
            <p:cNvPr id="391212" name="Line 44"/>
            <p:cNvSpPr>
              <a:spLocks noChangeShapeType="1"/>
            </p:cNvSpPr>
            <p:nvPr/>
          </p:nvSpPr>
          <p:spPr bwMode="auto">
            <a:xfrm flipH="1" flipV="1">
              <a:off x="2319" y="2835"/>
              <a:ext cx="360" cy="236"/>
            </a:xfrm>
            <a:prstGeom prst="line">
              <a:avLst/>
            </a:prstGeom>
            <a:noFill/>
            <a:ln w="28575">
              <a:solidFill>
                <a:schemeClr val="tx1"/>
              </a:solidFill>
              <a:round/>
              <a:headEnd/>
              <a:tailEnd/>
            </a:ln>
            <a:effectLst/>
          </p:spPr>
          <p:txBody>
            <a:bodyPr>
              <a:spAutoFit/>
            </a:bodyPr>
            <a:lstStyle/>
            <a:p>
              <a:endParaRPr lang="de-DE"/>
            </a:p>
          </p:txBody>
        </p:sp>
        <p:sp>
          <p:nvSpPr>
            <p:cNvPr id="391213" name="Line 45"/>
            <p:cNvSpPr>
              <a:spLocks noChangeShapeType="1"/>
            </p:cNvSpPr>
            <p:nvPr/>
          </p:nvSpPr>
          <p:spPr bwMode="auto">
            <a:xfrm flipH="1" flipV="1">
              <a:off x="2311" y="3339"/>
              <a:ext cx="356" cy="332"/>
            </a:xfrm>
            <a:prstGeom prst="line">
              <a:avLst/>
            </a:prstGeom>
            <a:noFill/>
            <a:ln w="28575">
              <a:solidFill>
                <a:schemeClr val="tx1"/>
              </a:solidFill>
              <a:round/>
              <a:headEnd/>
              <a:tailEnd/>
            </a:ln>
            <a:effectLst/>
          </p:spPr>
          <p:txBody>
            <a:bodyPr>
              <a:spAutoFit/>
            </a:bodyPr>
            <a:lstStyle/>
            <a:p>
              <a:endParaRPr lang="de-DE"/>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1171">
                                            <p:txEl>
                                              <p:pRg st="1" end="1"/>
                                            </p:txEl>
                                          </p:spTgt>
                                        </p:tgtEl>
                                        <p:attrNameLst>
                                          <p:attrName>style.visibility</p:attrName>
                                        </p:attrNameLst>
                                      </p:cBhvr>
                                      <p:to>
                                        <p:strVal val="visible"/>
                                      </p:to>
                                    </p:set>
                                    <p:animEffect transition="in" filter="fade">
                                      <p:cBhvr>
                                        <p:cTn id="7" dur="500"/>
                                        <p:tgtEl>
                                          <p:spTgt spid="391171">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1171">
                                            <p:txEl>
                                              <p:pRg st="2" end="2"/>
                                            </p:txEl>
                                          </p:spTgt>
                                        </p:tgtEl>
                                        <p:attrNameLst>
                                          <p:attrName>style.visibility</p:attrName>
                                        </p:attrNameLst>
                                      </p:cBhvr>
                                      <p:to>
                                        <p:strVal val="visible"/>
                                      </p:to>
                                    </p:set>
                                    <p:animEffect transition="in" filter="fade">
                                      <p:cBhvr>
                                        <p:cTn id="15" dur="500"/>
                                        <p:tgtEl>
                                          <p:spTgt spid="391171">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91171">
                                            <p:txEl>
                                              <p:pRg st="3" end="3"/>
                                            </p:txEl>
                                          </p:spTgt>
                                        </p:tgtEl>
                                        <p:attrNameLst>
                                          <p:attrName>style.visibility</p:attrName>
                                        </p:attrNameLst>
                                      </p:cBhvr>
                                      <p:to>
                                        <p:strVal val="visible"/>
                                      </p:to>
                                    </p:set>
                                    <p:animEffect transition="in" filter="fade">
                                      <p:cBhvr>
                                        <p:cTn id="23" dur="500"/>
                                        <p:tgtEl>
                                          <p:spTgt spid="391171">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p:txBody>
          <a:bodyPr/>
          <a:lstStyle/>
          <a:p>
            <a:r>
              <a:rPr lang="de-DE"/>
              <a:t>Linien und Kanten</a:t>
            </a:r>
          </a:p>
        </p:txBody>
      </p:sp>
      <p:sp>
        <p:nvSpPr>
          <p:cNvPr id="328707" name="Rectangle 3"/>
          <p:cNvSpPr>
            <a:spLocks noGrp="1" noChangeArrowheads="1"/>
          </p:cNvSpPr>
          <p:nvPr>
            <p:ph type="body" idx="1"/>
          </p:nvPr>
        </p:nvSpPr>
        <p:spPr>
          <a:xfrm>
            <a:off x="581025" y="1176338"/>
            <a:ext cx="7981950" cy="604837"/>
          </a:xfrm>
        </p:spPr>
        <p:txBody>
          <a:bodyPr/>
          <a:lstStyle/>
          <a:p>
            <a:r>
              <a:rPr lang="de-DE" sz="2800"/>
              <a:t>Welche Linien sind wichtig, welche nicht?</a:t>
            </a:r>
          </a:p>
          <a:p>
            <a:pPr>
              <a:buFont typeface="Wingdings" pitchFamily="2" charset="2"/>
              <a:buNone/>
            </a:pPr>
            <a:r>
              <a:rPr lang="de-DE" sz="2800" b="1" i="1"/>
              <a:t>	Unterschiedliche Arten von Kanten:</a:t>
            </a:r>
          </a:p>
        </p:txBody>
      </p:sp>
      <p:grpSp>
        <p:nvGrpSpPr>
          <p:cNvPr id="2" name="Group 13"/>
          <p:cNvGrpSpPr>
            <a:grpSpLocks/>
          </p:cNvGrpSpPr>
          <p:nvPr/>
        </p:nvGrpSpPr>
        <p:grpSpPr bwMode="auto">
          <a:xfrm>
            <a:off x="709613" y="2546350"/>
            <a:ext cx="4208462" cy="3659188"/>
            <a:chOff x="1524" y="1058"/>
            <a:chExt cx="2651" cy="2305"/>
          </a:xfrm>
        </p:grpSpPr>
        <p:sp>
          <p:nvSpPr>
            <p:cNvPr id="328708" name="Rectangle 4"/>
            <p:cNvSpPr>
              <a:spLocks noChangeArrowheads="1"/>
            </p:cNvSpPr>
            <p:nvPr/>
          </p:nvSpPr>
          <p:spPr bwMode="auto">
            <a:xfrm>
              <a:off x="2422" y="2008"/>
              <a:ext cx="1753" cy="1160"/>
            </a:xfrm>
            <a:prstGeom prst="rect">
              <a:avLst/>
            </a:prstGeom>
            <a:solidFill>
              <a:srgbClr val="FF9900"/>
            </a:solidFill>
            <a:ln w="28575" algn="ctr">
              <a:miter lim="800000"/>
              <a:headEnd/>
              <a:tailEnd/>
            </a:ln>
            <a:effectLst/>
            <a:scene3d>
              <a:camera prst="legacyPerspectiveFront">
                <a:rot lat="1500000" lon="19499999" rev="0"/>
              </a:camera>
              <a:lightRig rig="legacyFlat4" dir="t"/>
            </a:scene3d>
            <a:sp3d extrusionH="1801800" prstMaterial="legacyMatte">
              <a:bevelT w="13500" h="13500" prst="angle"/>
              <a:bevelB w="13500" h="13500" prst="angle"/>
              <a:extrusionClr>
                <a:srgbClr val="FF9900"/>
              </a:extrusionClr>
            </a:sp3d>
          </p:spPr>
          <p:txBody>
            <a:bodyPr wrap="none" anchor="ctr">
              <a:spAutoFit/>
              <a:flatTx/>
            </a:bodyPr>
            <a:lstStyle/>
            <a:p>
              <a:endParaRPr lang="de-DE"/>
            </a:p>
          </p:txBody>
        </p:sp>
        <p:sp>
          <p:nvSpPr>
            <p:cNvPr id="328709" name="Freeform 5"/>
            <p:cNvSpPr>
              <a:spLocks/>
            </p:cNvSpPr>
            <p:nvPr/>
          </p:nvSpPr>
          <p:spPr bwMode="auto">
            <a:xfrm>
              <a:off x="1957" y="1897"/>
              <a:ext cx="593" cy="1466"/>
            </a:xfrm>
            <a:custGeom>
              <a:avLst/>
              <a:gdLst/>
              <a:ahLst/>
              <a:cxnLst>
                <a:cxn ang="0">
                  <a:pos x="0" y="0"/>
                </a:cxn>
                <a:cxn ang="0">
                  <a:pos x="101" y="1008"/>
                </a:cxn>
                <a:cxn ang="0">
                  <a:pos x="593" y="1466"/>
                </a:cxn>
                <a:cxn ang="0">
                  <a:pos x="516" y="322"/>
                </a:cxn>
                <a:cxn ang="0">
                  <a:pos x="0" y="0"/>
                </a:cxn>
              </a:cxnLst>
              <a:rect l="0" t="0" r="r" b="b"/>
              <a:pathLst>
                <a:path w="593" h="1466">
                  <a:moveTo>
                    <a:pt x="0" y="0"/>
                  </a:moveTo>
                  <a:lnTo>
                    <a:pt x="101" y="1008"/>
                  </a:lnTo>
                  <a:lnTo>
                    <a:pt x="593" y="1466"/>
                  </a:lnTo>
                  <a:lnTo>
                    <a:pt x="516" y="322"/>
                  </a:lnTo>
                  <a:lnTo>
                    <a:pt x="0" y="0"/>
                  </a:lnTo>
                  <a:close/>
                </a:path>
              </a:pathLst>
            </a:custGeom>
            <a:solidFill>
              <a:srgbClr val="FF9900"/>
            </a:solidFill>
            <a:ln w="28575" cap="flat" cmpd="sng">
              <a:solidFill>
                <a:schemeClr val="tx1"/>
              </a:solidFill>
              <a:prstDash val="solid"/>
              <a:round/>
              <a:headEnd/>
              <a:tailEnd/>
            </a:ln>
            <a:effectLst/>
          </p:spPr>
          <p:txBody>
            <a:bodyPr>
              <a:spAutoFit/>
            </a:bodyPr>
            <a:lstStyle/>
            <a:p>
              <a:endParaRPr lang="de-DE"/>
            </a:p>
          </p:txBody>
        </p:sp>
        <p:sp>
          <p:nvSpPr>
            <p:cNvPr id="328710" name="Freeform 6"/>
            <p:cNvSpPr>
              <a:spLocks/>
            </p:cNvSpPr>
            <p:nvPr/>
          </p:nvSpPr>
          <p:spPr bwMode="auto">
            <a:xfrm>
              <a:off x="2465" y="1855"/>
              <a:ext cx="1533" cy="1499"/>
            </a:xfrm>
            <a:custGeom>
              <a:avLst/>
              <a:gdLst/>
              <a:ahLst/>
              <a:cxnLst>
                <a:cxn ang="0">
                  <a:pos x="0" y="364"/>
                </a:cxn>
                <a:cxn ang="0">
                  <a:pos x="1533" y="0"/>
                </a:cxn>
                <a:cxn ang="0">
                  <a:pos x="1474" y="1025"/>
                </a:cxn>
                <a:cxn ang="0">
                  <a:pos x="85" y="1499"/>
                </a:cxn>
              </a:cxnLst>
              <a:rect l="0" t="0" r="r" b="b"/>
              <a:pathLst>
                <a:path w="1533" h="1499">
                  <a:moveTo>
                    <a:pt x="0" y="364"/>
                  </a:moveTo>
                  <a:lnTo>
                    <a:pt x="1533" y="0"/>
                  </a:lnTo>
                  <a:lnTo>
                    <a:pt x="1474" y="1025"/>
                  </a:lnTo>
                  <a:lnTo>
                    <a:pt x="85" y="1499"/>
                  </a:lnTo>
                </a:path>
              </a:pathLst>
            </a:custGeom>
            <a:noFill/>
            <a:ln w="28575" cap="flat" cmpd="sng">
              <a:solidFill>
                <a:schemeClr val="tx1"/>
              </a:solidFill>
              <a:prstDash val="solid"/>
              <a:round/>
              <a:headEnd/>
              <a:tailEnd/>
            </a:ln>
            <a:effectLst/>
          </p:spPr>
          <p:txBody>
            <a:bodyPr>
              <a:spAutoFit/>
            </a:bodyPr>
            <a:lstStyle/>
            <a:p>
              <a:endParaRPr lang="de-DE"/>
            </a:p>
          </p:txBody>
        </p:sp>
        <p:sp>
          <p:nvSpPr>
            <p:cNvPr id="328711" name="Freeform 7"/>
            <p:cNvSpPr>
              <a:spLocks/>
            </p:cNvSpPr>
            <p:nvPr/>
          </p:nvSpPr>
          <p:spPr bwMode="auto">
            <a:xfrm>
              <a:off x="1957" y="1635"/>
              <a:ext cx="1397" cy="373"/>
            </a:xfrm>
            <a:custGeom>
              <a:avLst/>
              <a:gdLst/>
              <a:ahLst/>
              <a:cxnLst>
                <a:cxn ang="0">
                  <a:pos x="0" y="254"/>
                </a:cxn>
                <a:cxn ang="0">
                  <a:pos x="1397" y="0"/>
                </a:cxn>
                <a:cxn ang="0">
                  <a:pos x="1389" y="373"/>
                </a:cxn>
              </a:cxnLst>
              <a:rect l="0" t="0" r="r" b="b"/>
              <a:pathLst>
                <a:path w="1397" h="373">
                  <a:moveTo>
                    <a:pt x="0" y="254"/>
                  </a:moveTo>
                  <a:lnTo>
                    <a:pt x="1397" y="0"/>
                  </a:lnTo>
                  <a:lnTo>
                    <a:pt x="1389" y="373"/>
                  </a:lnTo>
                </a:path>
              </a:pathLst>
            </a:custGeom>
            <a:noFill/>
            <a:ln w="28575" cap="flat" cmpd="sng">
              <a:solidFill>
                <a:schemeClr val="tx1"/>
              </a:solidFill>
              <a:prstDash val="solid"/>
              <a:round/>
              <a:headEnd/>
              <a:tailEnd/>
            </a:ln>
            <a:effectLst/>
          </p:spPr>
          <p:txBody>
            <a:bodyPr>
              <a:spAutoFit/>
            </a:bodyPr>
            <a:lstStyle/>
            <a:p>
              <a:endParaRPr lang="de-DE"/>
            </a:p>
          </p:txBody>
        </p:sp>
        <p:sp>
          <p:nvSpPr>
            <p:cNvPr id="328712" name="Line 8"/>
            <p:cNvSpPr>
              <a:spLocks noChangeShapeType="1"/>
            </p:cNvSpPr>
            <p:nvPr/>
          </p:nvSpPr>
          <p:spPr bwMode="auto">
            <a:xfrm flipH="1" flipV="1">
              <a:off x="3337" y="1627"/>
              <a:ext cx="653" cy="237"/>
            </a:xfrm>
            <a:prstGeom prst="line">
              <a:avLst/>
            </a:prstGeom>
            <a:noFill/>
            <a:ln w="28575">
              <a:solidFill>
                <a:schemeClr val="tx1"/>
              </a:solidFill>
              <a:round/>
              <a:headEnd/>
              <a:tailEnd/>
            </a:ln>
            <a:effectLst/>
          </p:spPr>
          <p:txBody>
            <a:bodyPr>
              <a:spAutoFit/>
            </a:bodyPr>
            <a:lstStyle/>
            <a:p>
              <a:endParaRPr lang="de-DE"/>
            </a:p>
          </p:txBody>
        </p:sp>
        <p:sp>
          <p:nvSpPr>
            <p:cNvPr id="328713" name="Freeform 9"/>
            <p:cNvSpPr>
              <a:spLocks/>
            </p:cNvSpPr>
            <p:nvPr/>
          </p:nvSpPr>
          <p:spPr bwMode="auto">
            <a:xfrm>
              <a:off x="1524" y="1058"/>
              <a:ext cx="1830" cy="838"/>
            </a:xfrm>
            <a:custGeom>
              <a:avLst/>
              <a:gdLst/>
              <a:ahLst/>
              <a:cxnLst>
                <a:cxn ang="0">
                  <a:pos x="1830" y="576"/>
                </a:cxn>
                <a:cxn ang="0">
                  <a:pos x="1796" y="525"/>
                </a:cxn>
                <a:cxn ang="0">
                  <a:pos x="1516" y="0"/>
                </a:cxn>
                <a:cxn ang="0">
                  <a:pos x="0" y="212"/>
                </a:cxn>
                <a:cxn ang="0">
                  <a:pos x="432" y="838"/>
                </a:cxn>
                <a:cxn ang="0">
                  <a:pos x="1830" y="576"/>
                </a:cxn>
              </a:cxnLst>
              <a:rect l="0" t="0" r="r" b="b"/>
              <a:pathLst>
                <a:path w="1830" h="838">
                  <a:moveTo>
                    <a:pt x="1830" y="576"/>
                  </a:moveTo>
                  <a:cubicBezTo>
                    <a:pt x="1819" y="559"/>
                    <a:pt x="1796" y="525"/>
                    <a:pt x="1796" y="525"/>
                  </a:cubicBezTo>
                  <a:lnTo>
                    <a:pt x="1516" y="0"/>
                  </a:lnTo>
                  <a:lnTo>
                    <a:pt x="0" y="212"/>
                  </a:lnTo>
                  <a:lnTo>
                    <a:pt x="432" y="838"/>
                  </a:lnTo>
                  <a:cubicBezTo>
                    <a:pt x="432" y="838"/>
                    <a:pt x="1830" y="576"/>
                    <a:pt x="1830" y="576"/>
                  </a:cubicBezTo>
                  <a:close/>
                </a:path>
              </a:pathLst>
            </a:custGeom>
            <a:solidFill>
              <a:srgbClr val="CC6600"/>
            </a:solidFill>
            <a:ln w="28575" cap="flat" cmpd="sng">
              <a:solidFill>
                <a:schemeClr val="tx1"/>
              </a:solidFill>
              <a:prstDash val="solid"/>
              <a:round/>
              <a:headEnd/>
              <a:tailEnd/>
            </a:ln>
            <a:effectLst/>
          </p:spPr>
          <p:txBody>
            <a:bodyPr>
              <a:spAutoFit/>
            </a:bodyPr>
            <a:lstStyle/>
            <a:p>
              <a:endParaRPr lang="de-DE"/>
            </a:p>
          </p:txBody>
        </p:sp>
        <p:sp>
          <p:nvSpPr>
            <p:cNvPr id="328716" name="Freeform 12"/>
            <p:cNvSpPr>
              <a:spLocks/>
            </p:cNvSpPr>
            <p:nvPr/>
          </p:nvSpPr>
          <p:spPr bwMode="auto">
            <a:xfrm>
              <a:off x="2499" y="2279"/>
              <a:ext cx="1474" cy="618"/>
            </a:xfrm>
            <a:custGeom>
              <a:avLst/>
              <a:gdLst/>
              <a:ahLst/>
              <a:cxnLst>
                <a:cxn ang="0">
                  <a:pos x="0" y="389"/>
                </a:cxn>
                <a:cxn ang="0">
                  <a:pos x="1474" y="0"/>
                </a:cxn>
                <a:cxn ang="0">
                  <a:pos x="1465" y="228"/>
                </a:cxn>
                <a:cxn ang="0">
                  <a:pos x="17" y="618"/>
                </a:cxn>
                <a:cxn ang="0">
                  <a:pos x="0" y="389"/>
                </a:cxn>
              </a:cxnLst>
              <a:rect l="0" t="0" r="r" b="b"/>
              <a:pathLst>
                <a:path w="1474" h="618">
                  <a:moveTo>
                    <a:pt x="0" y="389"/>
                  </a:moveTo>
                  <a:lnTo>
                    <a:pt x="1474" y="0"/>
                  </a:lnTo>
                  <a:lnTo>
                    <a:pt x="1465" y="228"/>
                  </a:lnTo>
                  <a:lnTo>
                    <a:pt x="17" y="618"/>
                  </a:lnTo>
                  <a:lnTo>
                    <a:pt x="0" y="389"/>
                  </a:lnTo>
                  <a:close/>
                </a:path>
              </a:pathLst>
            </a:custGeom>
            <a:solidFill>
              <a:srgbClr val="666633"/>
            </a:solidFill>
            <a:ln w="28575" cap="flat" cmpd="sng">
              <a:solidFill>
                <a:schemeClr val="tx1"/>
              </a:solidFill>
              <a:prstDash val="solid"/>
              <a:round/>
              <a:headEnd/>
              <a:tailEnd/>
            </a:ln>
            <a:effectLst/>
          </p:spPr>
          <p:txBody>
            <a:bodyPr>
              <a:spAutoFit/>
            </a:bodyPr>
            <a:lstStyle/>
            <a:p>
              <a:endParaRPr lang="de-DE"/>
            </a:p>
          </p:txBody>
        </p:sp>
      </p:grpSp>
      <p:sp>
        <p:nvSpPr>
          <p:cNvPr id="328718" name="Freeform 14"/>
          <p:cNvSpPr>
            <a:spLocks/>
          </p:cNvSpPr>
          <p:nvPr/>
        </p:nvSpPr>
        <p:spPr bwMode="auto">
          <a:xfrm>
            <a:off x="711200" y="2533650"/>
            <a:ext cx="3938588" cy="3657600"/>
          </a:xfrm>
          <a:custGeom>
            <a:avLst/>
            <a:gdLst/>
            <a:ahLst/>
            <a:cxnLst>
              <a:cxn ang="0">
                <a:pos x="533" y="1864"/>
              </a:cxn>
              <a:cxn ang="0">
                <a:pos x="440" y="839"/>
              </a:cxn>
              <a:cxn ang="0">
                <a:pos x="0" y="220"/>
              </a:cxn>
              <a:cxn ang="0">
                <a:pos x="1524" y="0"/>
              </a:cxn>
              <a:cxn ang="0">
                <a:pos x="1829" y="585"/>
              </a:cxn>
              <a:cxn ang="0">
                <a:pos x="2481" y="805"/>
              </a:cxn>
              <a:cxn ang="0">
                <a:pos x="2422" y="1830"/>
              </a:cxn>
              <a:cxn ang="0">
                <a:pos x="1016" y="2304"/>
              </a:cxn>
              <a:cxn ang="0">
                <a:pos x="533" y="1864"/>
              </a:cxn>
            </a:cxnLst>
            <a:rect l="0" t="0" r="r" b="b"/>
            <a:pathLst>
              <a:path w="2481" h="2304">
                <a:moveTo>
                  <a:pt x="533" y="1864"/>
                </a:moveTo>
                <a:lnTo>
                  <a:pt x="440" y="839"/>
                </a:lnTo>
                <a:lnTo>
                  <a:pt x="0" y="220"/>
                </a:lnTo>
                <a:lnTo>
                  <a:pt x="1524" y="0"/>
                </a:lnTo>
                <a:lnTo>
                  <a:pt x="1829" y="585"/>
                </a:lnTo>
                <a:lnTo>
                  <a:pt x="2481" y="805"/>
                </a:lnTo>
                <a:lnTo>
                  <a:pt x="2422" y="1830"/>
                </a:lnTo>
                <a:lnTo>
                  <a:pt x="1016" y="2304"/>
                </a:lnTo>
                <a:lnTo>
                  <a:pt x="533" y="1864"/>
                </a:lnTo>
                <a:close/>
              </a:path>
            </a:pathLst>
          </a:custGeom>
          <a:noFill/>
          <a:ln w="57150" cap="flat" cmpd="sng">
            <a:solidFill>
              <a:srgbClr val="FF0000"/>
            </a:solidFill>
            <a:prstDash val="solid"/>
            <a:round/>
            <a:headEnd/>
            <a:tailEnd/>
          </a:ln>
          <a:effectLst/>
        </p:spPr>
        <p:txBody>
          <a:bodyPr>
            <a:spAutoFit/>
          </a:bodyPr>
          <a:lstStyle/>
          <a:p>
            <a:endParaRPr lang="de-DE"/>
          </a:p>
        </p:txBody>
      </p:sp>
      <p:sp>
        <p:nvSpPr>
          <p:cNvPr id="328720" name="Freeform 16"/>
          <p:cNvSpPr>
            <a:spLocks/>
          </p:cNvSpPr>
          <p:nvPr/>
        </p:nvSpPr>
        <p:spPr bwMode="auto">
          <a:xfrm>
            <a:off x="711200" y="2533650"/>
            <a:ext cx="3940175" cy="1855788"/>
          </a:xfrm>
          <a:custGeom>
            <a:avLst/>
            <a:gdLst/>
            <a:ahLst/>
            <a:cxnLst>
              <a:cxn ang="0">
                <a:pos x="940" y="1169"/>
              </a:cxn>
              <a:cxn ang="0">
                <a:pos x="441" y="847"/>
              </a:cxn>
              <a:cxn ang="0">
                <a:pos x="0" y="220"/>
              </a:cxn>
              <a:cxn ang="0">
                <a:pos x="1525" y="0"/>
              </a:cxn>
              <a:cxn ang="0">
                <a:pos x="1830" y="576"/>
              </a:cxn>
              <a:cxn ang="0">
                <a:pos x="2482" y="805"/>
              </a:cxn>
              <a:cxn ang="0">
                <a:pos x="940" y="1169"/>
              </a:cxn>
            </a:cxnLst>
            <a:rect l="0" t="0" r="r" b="b"/>
            <a:pathLst>
              <a:path w="2482" h="1169">
                <a:moveTo>
                  <a:pt x="940" y="1169"/>
                </a:moveTo>
                <a:lnTo>
                  <a:pt x="441" y="847"/>
                </a:lnTo>
                <a:lnTo>
                  <a:pt x="0" y="220"/>
                </a:lnTo>
                <a:lnTo>
                  <a:pt x="1525" y="0"/>
                </a:lnTo>
                <a:lnTo>
                  <a:pt x="1830" y="576"/>
                </a:lnTo>
                <a:lnTo>
                  <a:pt x="2482" y="805"/>
                </a:lnTo>
                <a:lnTo>
                  <a:pt x="940" y="1169"/>
                </a:lnTo>
                <a:close/>
              </a:path>
            </a:pathLst>
          </a:custGeom>
          <a:noFill/>
          <a:ln w="57150" cap="flat" cmpd="sng">
            <a:solidFill>
              <a:srgbClr val="009900"/>
            </a:solidFill>
            <a:prstDash val="solid"/>
            <a:round/>
            <a:headEnd/>
            <a:tailEnd/>
          </a:ln>
          <a:effectLst/>
        </p:spPr>
        <p:txBody>
          <a:bodyPr>
            <a:spAutoFit/>
          </a:bodyPr>
          <a:lstStyle/>
          <a:p>
            <a:endParaRPr lang="de-DE"/>
          </a:p>
        </p:txBody>
      </p:sp>
      <p:sp>
        <p:nvSpPr>
          <p:cNvPr id="328721" name="Line 17"/>
          <p:cNvSpPr>
            <a:spLocks noChangeShapeType="1"/>
          </p:cNvSpPr>
          <p:nvPr/>
        </p:nvSpPr>
        <p:spPr bwMode="auto">
          <a:xfrm flipH="1" flipV="1">
            <a:off x="2203450" y="4376738"/>
            <a:ext cx="122238" cy="1801812"/>
          </a:xfrm>
          <a:prstGeom prst="line">
            <a:avLst/>
          </a:prstGeom>
          <a:noFill/>
          <a:ln w="57150">
            <a:solidFill>
              <a:schemeClr val="accent2"/>
            </a:solidFill>
            <a:round/>
            <a:headEnd/>
            <a:tailEnd/>
          </a:ln>
          <a:effectLst/>
        </p:spPr>
        <p:txBody>
          <a:bodyPr>
            <a:spAutoFit/>
          </a:bodyPr>
          <a:lstStyle/>
          <a:p>
            <a:endParaRPr lang="de-DE"/>
          </a:p>
        </p:txBody>
      </p:sp>
      <p:sp>
        <p:nvSpPr>
          <p:cNvPr id="328723" name="Freeform 19"/>
          <p:cNvSpPr>
            <a:spLocks/>
          </p:cNvSpPr>
          <p:nvPr/>
        </p:nvSpPr>
        <p:spPr bwMode="auto">
          <a:xfrm>
            <a:off x="1423988" y="3448050"/>
            <a:ext cx="2192337" cy="604838"/>
          </a:xfrm>
          <a:custGeom>
            <a:avLst/>
            <a:gdLst/>
            <a:ahLst/>
            <a:cxnLst>
              <a:cxn ang="0">
                <a:pos x="0" y="263"/>
              </a:cxn>
              <a:cxn ang="0">
                <a:pos x="1381" y="0"/>
              </a:cxn>
              <a:cxn ang="0">
                <a:pos x="1364" y="381"/>
              </a:cxn>
            </a:cxnLst>
            <a:rect l="0" t="0" r="r" b="b"/>
            <a:pathLst>
              <a:path w="1381" h="381">
                <a:moveTo>
                  <a:pt x="0" y="263"/>
                </a:moveTo>
                <a:lnTo>
                  <a:pt x="1381" y="0"/>
                </a:lnTo>
                <a:lnTo>
                  <a:pt x="1364" y="381"/>
                </a:lnTo>
              </a:path>
            </a:pathLst>
          </a:custGeom>
          <a:noFill/>
          <a:ln w="57150" cap="flat" cmpd="sng">
            <a:solidFill>
              <a:schemeClr val="accent2"/>
            </a:solidFill>
            <a:prstDash val="solid"/>
            <a:round/>
            <a:headEnd/>
            <a:tailEnd/>
          </a:ln>
          <a:effectLst/>
        </p:spPr>
        <p:txBody>
          <a:bodyPr>
            <a:spAutoFit/>
          </a:bodyPr>
          <a:lstStyle/>
          <a:p>
            <a:endParaRPr lang="de-DE"/>
          </a:p>
        </p:txBody>
      </p:sp>
      <p:grpSp>
        <p:nvGrpSpPr>
          <p:cNvPr id="3" name="Group 31"/>
          <p:cNvGrpSpPr>
            <a:grpSpLocks/>
          </p:cNvGrpSpPr>
          <p:nvPr/>
        </p:nvGrpSpPr>
        <p:grpSpPr bwMode="auto">
          <a:xfrm>
            <a:off x="5122863" y="3097213"/>
            <a:ext cx="2855912" cy="822325"/>
            <a:chOff x="3227" y="1809"/>
            <a:chExt cx="1799" cy="518"/>
          </a:xfrm>
        </p:grpSpPr>
        <p:sp>
          <p:nvSpPr>
            <p:cNvPr id="328726" name="Text Box 22"/>
            <p:cNvSpPr txBox="1">
              <a:spLocks noChangeArrowheads="1"/>
            </p:cNvSpPr>
            <p:nvPr/>
          </p:nvSpPr>
          <p:spPr bwMode="auto">
            <a:xfrm>
              <a:off x="3517" y="1809"/>
              <a:ext cx="1509" cy="518"/>
            </a:xfrm>
            <a:prstGeom prst="rect">
              <a:avLst/>
            </a:prstGeom>
            <a:noFill/>
            <a:ln w="28575" algn="ctr">
              <a:noFill/>
              <a:miter lim="800000"/>
              <a:headEnd/>
              <a:tailEnd/>
            </a:ln>
            <a:effectLst/>
          </p:spPr>
          <p:txBody>
            <a:bodyPr wrap="none">
              <a:spAutoFit/>
            </a:bodyPr>
            <a:lstStyle/>
            <a:p>
              <a:pPr marL="342900" indent="-342900"/>
              <a:r>
                <a:rPr lang="de-DE" sz="2400"/>
                <a:t>Randkanten</a:t>
              </a:r>
            </a:p>
            <a:p>
              <a:pPr marL="342900" indent="-342900"/>
              <a:r>
                <a:rPr lang="de-DE" sz="2400"/>
                <a:t>(Boundary Edges)</a:t>
              </a:r>
            </a:p>
          </p:txBody>
        </p:sp>
        <p:sp>
          <p:nvSpPr>
            <p:cNvPr id="328730" name="Line 26"/>
            <p:cNvSpPr>
              <a:spLocks noChangeShapeType="1"/>
            </p:cNvSpPr>
            <p:nvPr/>
          </p:nvSpPr>
          <p:spPr bwMode="auto">
            <a:xfrm>
              <a:off x="3227" y="1980"/>
              <a:ext cx="280" cy="0"/>
            </a:xfrm>
            <a:prstGeom prst="line">
              <a:avLst/>
            </a:prstGeom>
            <a:noFill/>
            <a:ln w="76200">
              <a:solidFill>
                <a:srgbClr val="009900"/>
              </a:solidFill>
              <a:round/>
              <a:headEnd/>
              <a:tailEnd/>
            </a:ln>
            <a:effectLst/>
          </p:spPr>
          <p:txBody>
            <a:bodyPr>
              <a:spAutoFit/>
            </a:bodyPr>
            <a:lstStyle/>
            <a:p>
              <a:endParaRPr lang="de-DE"/>
            </a:p>
          </p:txBody>
        </p:sp>
      </p:grpSp>
      <p:grpSp>
        <p:nvGrpSpPr>
          <p:cNvPr id="4" name="Group 30"/>
          <p:cNvGrpSpPr>
            <a:grpSpLocks/>
          </p:cNvGrpSpPr>
          <p:nvPr/>
        </p:nvGrpSpPr>
        <p:grpSpPr bwMode="auto">
          <a:xfrm>
            <a:off x="5122863" y="2406650"/>
            <a:ext cx="1879600" cy="457200"/>
            <a:chOff x="3227" y="1428"/>
            <a:chExt cx="1184" cy="288"/>
          </a:xfrm>
        </p:grpSpPr>
        <p:sp>
          <p:nvSpPr>
            <p:cNvPr id="328729" name="Text Box 25"/>
            <p:cNvSpPr txBox="1">
              <a:spLocks noChangeArrowheads="1"/>
            </p:cNvSpPr>
            <p:nvPr/>
          </p:nvSpPr>
          <p:spPr bwMode="auto">
            <a:xfrm>
              <a:off x="3517" y="1428"/>
              <a:ext cx="894" cy="288"/>
            </a:xfrm>
            <a:prstGeom prst="rect">
              <a:avLst/>
            </a:prstGeom>
            <a:noFill/>
            <a:ln w="28575" algn="ctr">
              <a:noFill/>
              <a:miter lim="800000"/>
              <a:headEnd/>
              <a:tailEnd/>
            </a:ln>
            <a:effectLst/>
          </p:spPr>
          <p:txBody>
            <a:bodyPr wrap="none">
              <a:spAutoFit/>
            </a:bodyPr>
            <a:lstStyle/>
            <a:p>
              <a:pPr marL="342900" indent="-342900"/>
              <a:r>
                <a:rPr lang="de-DE" sz="2400"/>
                <a:t>Silhouette</a:t>
              </a:r>
            </a:p>
          </p:txBody>
        </p:sp>
        <p:sp>
          <p:nvSpPr>
            <p:cNvPr id="328731" name="Line 27"/>
            <p:cNvSpPr>
              <a:spLocks noChangeShapeType="1"/>
            </p:cNvSpPr>
            <p:nvPr/>
          </p:nvSpPr>
          <p:spPr bwMode="auto">
            <a:xfrm>
              <a:off x="3227" y="1589"/>
              <a:ext cx="280" cy="0"/>
            </a:xfrm>
            <a:prstGeom prst="line">
              <a:avLst/>
            </a:prstGeom>
            <a:noFill/>
            <a:ln w="76200">
              <a:solidFill>
                <a:srgbClr val="FF0000"/>
              </a:solidFill>
              <a:round/>
              <a:headEnd/>
              <a:tailEnd/>
            </a:ln>
            <a:effectLst/>
          </p:spPr>
          <p:txBody>
            <a:bodyPr>
              <a:spAutoFit/>
            </a:bodyPr>
            <a:lstStyle/>
            <a:p>
              <a:endParaRPr lang="de-DE"/>
            </a:p>
          </p:txBody>
        </p:sp>
      </p:grpSp>
      <p:grpSp>
        <p:nvGrpSpPr>
          <p:cNvPr id="5" name="Group 33"/>
          <p:cNvGrpSpPr>
            <a:grpSpLocks/>
          </p:cNvGrpSpPr>
          <p:nvPr/>
        </p:nvGrpSpPr>
        <p:grpSpPr bwMode="auto">
          <a:xfrm>
            <a:off x="2257425" y="4483100"/>
            <a:ext cx="5407025" cy="1184275"/>
            <a:chOff x="1422" y="2736"/>
            <a:chExt cx="3406" cy="746"/>
          </a:xfrm>
        </p:grpSpPr>
        <p:sp>
          <p:nvSpPr>
            <p:cNvPr id="328724" name="Line 20"/>
            <p:cNvSpPr>
              <a:spLocks noChangeShapeType="1"/>
            </p:cNvSpPr>
            <p:nvPr/>
          </p:nvSpPr>
          <p:spPr bwMode="auto">
            <a:xfrm flipV="1">
              <a:off x="1422" y="2736"/>
              <a:ext cx="1483" cy="390"/>
            </a:xfrm>
            <a:prstGeom prst="line">
              <a:avLst/>
            </a:prstGeom>
            <a:noFill/>
            <a:ln w="57150">
              <a:solidFill>
                <a:srgbClr val="FFFF00"/>
              </a:solidFill>
              <a:round/>
              <a:headEnd/>
              <a:tailEnd/>
            </a:ln>
            <a:effectLst/>
          </p:spPr>
          <p:txBody>
            <a:bodyPr>
              <a:spAutoFit/>
            </a:bodyPr>
            <a:lstStyle/>
            <a:p>
              <a:endParaRPr lang="de-DE"/>
            </a:p>
          </p:txBody>
        </p:sp>
        <p:sp>
          <p:nvSpPr>
            <p:cNvPr id="328725" name="Line 21"/>
            <p:cNvSpPr>
              <a:spLocks noChangeShapeType="1"/>
            </p:cNvSpPr>
            <p:nvPr/>
          </p:nvSpPr>
          <p:spPr bwMode="auto">
            <a:xfrm flipV="1">
              <a:off x="1441" y="2963"/>
              <a:ext cx="1483" cy="390"/>
            </a:xfrm>
            <a:prstGeom prst="line">
              <a:avLst/>
            </a:prstGeom>
            <a:noFill/>
            <a:ln w="57150">
              <a:solidFill>
                <a:srgbClr val="FFFF00"/>
              </a:solidFill>
              <a:round/>
              <a:headEnd/>
              <a:tailEnd/>
            </a:ln>
            <a:effectLst/>
          </p:spPr>
          <p:txBody>
            <a:bodyPr>
              <a:spAutoFit/>
            </a:bodyPr>
            <a:lstStyle/>
            <a:p>
              <a:endParaRPr lang="de-DE"/>
            </a:p>
          </p:txBody>
        </p:sp>
        <p:sp>
          <p:nvSpPr>
            <p:cNvPr id="328728" name="Text Box 24"/>
            <p:cNvSpPr txBox="1">
              <a:spLocks noChangeArrowheads="1"/>
            </p:cNvSpPr>
            <p:nvPr/>
          </p:nvSpPr>
          <p:spPr bwMode="auto">
            <a:xfrm>
              <a:off x="3517" y="3194"/>
              <a:ext cx="1311" cy="288"/>
            </a:xfrm>
            <a:prstGeom prst="rect">
              <a:avLst/>
            </a:prstGeom>
            <a:noFill/>
            <a:ln w="28575" algn="ctr">
              <a:noFill/>
              <a:miter lim="800000"/>
              <a:headEnd/>
              <a:tailEnd/>
            </a:ln>
            <a:effectLst/>
          </p:spPr>
          <p:txBody>
            <a:bodyPr wrap="none">
              <a:spAutoFit/>
            </a:bodyPr>
            <a:lstStyle/>
            <a:p>
              <a:pPr marL="342900" indent="-342900"/>
              <a:r>
                <a:rPr lang="de-DE" sz="2400"/>
                <a:t>Materialkanten</a:t>
              </a:r>
            </a:p>
          </p:txBody>
        </p:sp>
        <p:sp>
          <p:nvSpPr>
            <p:cNvPr id="328732" name="Line 28"/>
            <p:cNvSpPr>
              <a:spLocks noChangeShapeType="1"/>
            </p:cNvSpPr>
            <p:nvPr/>
          </p:nvSpPr>
          <p:spPr bwMode="auto">
            <a:xfrm>
              <a:off x="3227" y="3344"/>
              <a:ext cx="280" cy="0"/>
            </a:xfrm>
            <a:prstGeom prst="line">
              <a:avLst/>
            </a:prstGeom>
            <a:noFill/>
            <a:ln w="76200">
              <a:solidFill>
                <a:srgbClr val="FFFF00"/>
              </a:solidFill>
              <a:round/>
              <a:headEnd/>
              <a:tailEnd/>
            </a:ln>
            <a:effectLst/>
          </p:spPr>
          <p:txBody>
            <a:bodyPr>
              <a:spAutoFit/>
            </a:bodyPr>
            <a:lstStyle/>
            <a:p>
              <a:endParaRPr lang="de-DE"/>
            </a:p>
          </p:txBody>
        </p:sp>
      </p:grpSp>
      <p:grpSp>
        <p:nvGrpSpPr>
          <p:cNvPr id="6" name="Group 32"/>
          <p:cNvGrpSpPr>
            <a:grpSpLocks/>
          </p:cNvGrpSpPr>
          <p:nvPr/>
        </p:nvGrpSpPr>
        <p:grpSpPr bwMode="auto">
          <a:xfrm>
            <a:off x="5122863" y="4152900"/>
            <a:ext cx="1997075" cy="822325"/>
            <a:chOff x="3227" y="2501"/>
            <a:chExt cx="1258" cy="518"/>
          </a:xfrm>
        </p:grpSpPr>
        <p:sp>
          <p:nvSpPr>
            <p:cNvPr id="328727" name="Text Box 23"/>
            <p:cNvSpPr txBox="1">
              <a:spLocks noChangeArrowheads="1"/>
            </p:cNvSpPr>
            <p:nvPr/>
          </p:nvSpPr>
          <p:spPr bwMode="auto">
            <a:xfrm>
              <a:off x="3517" y="2501"/>
              <a:ext cx="968" cy="518"/>
            </a:xfrm>
            <a:prstGeom prst="rect">
              <a:avLst/>
            </a:prstGeom>
            <a:noFill/>
            <a:ln w="28575" algn="ctr">
              <a:noFill/>
              <a:miter lim="800000"/>
              <a:headEnd/>
              <a:tailEnd/>
            </a:ln>
            <a:effectLst/>
          </p:spPr>
          <p:txBody>
            <a:bodyPr wrap="none">
              <a:spAutoFit/>
            </a:bodyPr>
            <a:lstStyle/>
            <a:p>
              <a:pPr marL="342900" indent="-342900"/>
              <a:r>
                <a:rPr lang="de-DE" sz="2400"/>
                <a:t>Falzkanten</a:t>
              </a:r>
            </a:p>
            <a:p>
              <a:pPr marL="342900" indent="-342900"/>
              <a:r>
                <a:rPr lang="de-DE" sz="2400"/>
                <a:t>(Creases)</a:t>
              </a:r>
            </a:p>
          </p:txBody>
        </p:sp>
        <p:sp>
          <p:nvSpPr>
            <p:cNvPr id="328733" name="Line 29"/>
            <p:cNvSpPr>
              <a:spLocks noChangeShapeType="1"/>
            </p:cNvSpPr>
            <p:nvPr/>
          </p:nvSpPr>
          <p:spPr bwMode="auto">
            <a:xfrm>
              <a:off x="3227" y="2649"/>
              <a:ext cx="280" cy="0"/>
            </a:xfrm>
            <a:prstGeom prst="line">
              <a:avLst/>
            </a:prstGeom>
            <a:noFill/>
            <a:ln w="76200">
              <a:solidFill>
                <a:schemeClr val="accent2"/>
              </a:solidFill>
              <a:round/>
              <a:headEnd/>
              <a:tailEnd/>
            </a:ln>
            <a:effectLst/>
          </p:spPr>
          <p:txBody>
            <a:bodyPr>
              <a:spAutoFit/>
            </a:bodyPr>
            <a:lstStyle/>
            <a:p>
              <a:endParaRPr lang="de-DE"/>
            </a:p>
          </p:txBody>
        </p:sp>
      </p:grpSp>
      <p:pic>
        <p:nvPicPr>
          <p:cNvPr id="328739" name="Picture 35" descr="BunnyScene"/>
          <p:cNvPicPr>
            <a:picLocks noChangeAspect="1" noChangeArrowheads="1"/>
          </p:cNvPicPr>
          <p:nvPr/>
        </p:nvPicPr>
        <p:blipFill>
          <a:blip r:embed="rId2"/>
          <a:srcRect/>
          <a:stretch>
            <a:fillRect/>
          </a:stretch>
        </p:blipFill>
        <p:spPr bwMode="auto">
          <a:xfrm>
            <a:off x="252413" y="1843088"/>
            <a:ext cx="5224462" cy="50149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8739"/>
                                        </p:tgtEl>
                                      </p:cBhvr>
                                    </p:animEffect>
                                    <p:set>
                                      <p:cBhvr>
                                        <p:cTn id="7" dur="1" fill="hold">
                                          <p:stCondLst>
                                            <p:cond delay="499"/>
                                          </p:stCondLst>
                                        </p:cTn>
                                        <p:tgtEl>
                                          <p:spTgt spid="32873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8707">
                                            <p:txEl>
                                              <p:pRg st="1" end="1"/>
                                            </p:txEl>
                                          </p:spTgt>
                                        </p:tgtEl>
                                        <p:attrNameLst>
                                          <p:attrName>style.visibility</p:attrName>
                                        </p:attrNameLst>
                                      </p:cBhvr>
                                      <p:to>
                                        <p:strVal val="visible"/>
                                      </p:to>
                                    </p:set>
                                    <p:animEffect transition="in" filter="fade">
                                      <p:cBhvr>
                                        <p:cTn id="15" dur="2000"/>
                                        <p:tgtEl>
                                          <p:spTgt spid="32870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28718"/>
                                        </p:tgtEl>
                                        <p:attrNameLst>
                                          <p:attrName>style.visibility</p:attrName>
                                        </p:attrNameLst>
                                      </p:cBhvr>
                                      <p:to>
                                        <p:strVal val="visible"/>
                                      </p:to>
                                    </p:set>
                                    <p:animEffect transition="in" filter="fade">
                                      <p:cBhvr>
                                        <p:cTn id="20" dur="500"/>
                                        <p:tgtEl>
                                          <p:spTgt spid="328718"/>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8720"/>
                                        </p:tgtEl>
                                        <p:attrNameLst>
                                          <p:attrName>style.visibility</p:attrName>
                                        </p:attrNameLst>
                                      </p:cBhvr>
                                      <p:to>
                                        <p:strVal val="visible"/>
                                      </p:to>
                                    </p:set>
                                    <p:animEffect transition="in" filter="fade">
                                      <p:cBhvr>
                                        <p:cTn id="31" dur="500"/>
                                        <p:tgtEl>
                                          <p:spTgt spid="3287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28723"/>
                                        </p:tgtEl>
                                        <p:attrNameLst>
                                          <p:attrName>style.visibility</p:attrName>
                                        </p:attrNameLst>
                                      </p:cBhvr>
                                      <p:to>
                                        <p:strVal val="visible"/>
                                      </p:to>
                                    </p:set>
                                    <p:animEffect transition="in" filter="fade">
                                      <p:cBhvr>
                                        <p:cTn id="39" dur="500"/>
                                        <p:tgtEl>
                                          <p:spTgt spid="3287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28721"/>
                                        </p:tgtEl>
                                        <p:attrNameLst>
                                          <p:attrName>style.visibility</p:attrName>
                                        </p:attrNameLst>
                                      </p:cBhvr>
                                      <p:to>
                                        <p:strVal val="visible"/>
                                      </p:to>
                                    </p:set>
                                    <p:animEffect transition="in" filter="fade">
                                      <p:cBhvr>
                                        <p:cTn id="42" dur="500"/>
                                        <p:tgtEl>
                                          <p:spTgt spid="3287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8" grpId="0" animBg="1"/>
      <p:bldP spid="328720" grpId="0" animBg="1"/>
      <p:bldP spid="328721" grpId="0" animBg="1"/>
      <p:bldP spid="328723"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p:txBody>
          <a:bodyPr/>
          <a:lstStyle/>
          <a:p>
            <a:r>
              <a:rPr lang="de-DE"/>
              <a:t>Überblick</a:t>
            </a:r>
          </a:p>
        </p:txBody>
      </p:sp>
      <p:sp>
        <p:nvSpPr>
          <p:cNvPr id="332806" name="Rectangle 6"/>
          <p:cNvSpPr>
            <a:spLocks noGrp="1" noChangeArrowheads="1"/>
          </p:cNvSpPr>
          <p:nvPr>
            <p:ph type="body" idx="1"/>
          </p:nvPr>
        </p:nvSpPr>
        <p:spPr>
          <a:noFill/>
          <a:ln/>
        </p:spPr>
        <p:txBody>
          <a:bodyPr/>
          <a:lstStyle/>
          <a:p>
            <a:pPr>
              <a:buFont typeface="Wingdings" pitchFamily="2" charset="2"/>
              <a:buNone/>
            </a:pPr>
            <a:r>
              <a:rPr lang="de-DE" sz="2800"/>
              <a:t>Linien zeichnen: Silhouetten und Kanten</a:t>
            </a:r>
          </a:p>
          <a:p>
            <a:r>
              <a:rPr lang="de-DE" sz="2800" b="1" i="1"/>
              <a:t>Bildraumverfahren (Image Processing)</a:t>
            </a:r>
            <a:br>
              <a:rPr lang="de-DE" sz="2800" b="1" i="1"/>
            </a:br>
            <a:r>
              <a:rPr lang="de-DE" sz="2400"/>
              <a:t>Das gerenderte Bild wird nachverarbeitet um den </a:t>
            </a:r>
            <a:br>
              <a:rPr lang="de-DE" sz="2400"/>
            </a:br>
            <a:r>
              <a:rPr lang="de-DE" sz="2400"/>
              <a:t>non-photorealistische Effekte zu integrieren</a:t>
            </a:r>
          </a:p>
          <a:p>
            <a:pPr lvl="1"/>
            <a:r>
              <a:rPr lang="de-DE" sz="2400"/>
              <a:t>Kantendetektion im Depth-Buffer </a:t>
            </a:r>
          </a:p>
          <a:p>
            <a:pPr lvl="1"/>
            <a:r>
              <a:rPr lang="de-DE" sz="2400"/>
              <a:t>Kantendetektion im Normalenbild</a:t>
            </a:r>
          </a:p>
          <a:p>
            <a:r>
              <a:rPr lang="de-DE" sz="2800" b="1" i="1"/>
              <a:t>Objektraumverfahren</a:t>
            </a:r>
            <a:br>
              <a:rPr lang="de-DE" sz="2800" b="1" i="1"/>
            </a:br>
            <a:r>
              <a:rPr lang="de-DE" sz="2400"/>
              <a:t>Vor/während dem Rendern werden die relevanten Kanten und Linien bestimmt.</a:t>
            </a:r>
          </a:p>
          <a:p>
            <a:pPr lvl="1"/>
            <a:r>
              <a:rPr lang="de-DE" sz="2400"/>
              <a:t>Kantendetektion in 3D als Vorverarbeitung</a:t>
            </a:r>
          </a:p>
          <a:p>
            <a:pPr lvl="1"/>
            <a:r>
              <a:rPr lang="de-DE" sz="2400"/>
              <a:t>Rasterisierungs-Algorithmen</a:t>
            </a:r>
          </a:p>
          <a:p>
            <a:endParaRPr lang="de-DE"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2806">
                                            <p:txEl>
                                              <p:pRg st="2" end="2"/>
                                            </p:txEl>
                                          </p:spTgt>
                                        </p:tgtEl>
                                        <p:attrNameLst>
                                          <p:attrName>style.visibility</p:attrName>
                                        </p:attrNameLst>
                                      </p:cBhvr>
                                      <p:to>
                                        <p:strVal val="visible"/>
                                      </p:to>
                                    </p:set>
                                    <p:animEffect transition="in" filter="fade">
                                      <p:cBhvr>
                                        <p:cTn id="7" dur="500"/>
                                        <p:tgtEl>
                                          <p:spTgt spid="33280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2806">
                                            <p:txEl>
                                              <p:pRg st="3" end="3"/>
                                            </p:txEl>
                                          </p:spTgt>
                                        </p:tgtEl>
                                        <p:attrNameLst>
                                          <p:attrName>style.visibility</p:attrName>
                                        </p:attrNameLst>
                                      </p:cBhvr>
                                      <p:to>
                                        <p:strVal val="visible"/>
                                      </p:to>
                                    </p:set>
                                    <p:animEffect transition="in" filter="fade">
                                      <p:cBhvr>
                                        <p:cTn id="12" dur="500"/>
                                        <p:tgtEl>
                                          <p:spTgt spid="33280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2806">
                                            <p:txEl>
                                              <p:pRg st="4" end="4"/>
                                            </p:txEl>
                                          </p:spTgt>
                                        </p:tgtEl>
                                        <p:attrNameLst>
                                          <p:attrName>style.visibility</p:attrName>
                                        </p:attrNameLst>
                                      </p:cBhvr>
                                      <p:to>
                                        <p:strVal val="visible"/>
                                      </p:to>
                                    </p:set>
                                    <p:animEffect transition="in" filter="fade">
                                      <p:cBhvr>
                                        <p:cTn id="17" dur="500"/>
                                        <p:tgtEl>
                                          <p:spTgt spid="33280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2806">
                                            <p:txEl>
                                              <p:pRg st="5" end="5"/>
                                            </p:txEl>
                                          </p:spTgt>
                                        </p:tgtEl>
                                        <p:attrNameLst>
                                          <p:attrName>style.visibility</p:attrName>
                                        </p:attrNameLst>
                                      </p:cBhvr>
                                      <p:to>
                                        <p:strVal val="visible"/>
                                      </p:to>
                                    </p:set>
                                    <p:animEffect transition="in" filter="fade">
                                      <p:cBhvr>
                                        <p:cTn id="22" dur="500"/>
                                        <p:tgtEl>
                                          <p:spTgt spid="33280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2806">
                                            <p:txEl>
                                              <p:pRg st="6" end="6"/>
                                            </p:txEl>
                                          </p:spTgt>
                                        </p:tgtEl>
                                        <p:attrNameLst>
                                          <p:attrName>style.visibility</p:attrName>
                                        </p:attrNameLst>
                                      </p:cBhvr>
                                      <p:to>
                                        <p:strVal val="visible"/>
                                      </p:to>
                                    </p:set>
                                    <p:animEffect transition="in" filter="fade">
                                      <p:cBhvr>
                                        <p:cTn id="27" dur="500"/>
                                        <p:tgtEl>
                                          <p:spTgt spid="33280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3"/>
          <p:cNvGrpSpPr>
            <a:grpSpLocks/>
          </p:cNvGrpSpPr>
          <p:nvPr/>
        </p:nvGrpSpPr>
        <p:grpSpPr bwMode="auto">
          <a:xfrm>
            <a:off x="3276600" y="3429000"/>
            <a:ext cx="1438275" cy="1439863"/>
            <a:chOff x="2155" y="2251"/>
            <a:chExt cx="906" cy="907"/>
          </a:xfrm>
        </p:grpSpPr>
        <p:sp>
          <p:nvSpPr>
            <p:cNvPr id="374981" name="Rectangle 197"/>
            <p:cNvSpPr>
              <a:spLocks noChangeArrowheads="1"/>
            </p:cNvSpPr>
            <p:nvPr/>
          </p:nvSpPr>
          <p:spPr bwMode="auto">
            <a:xfrm>
              <a:off x="2518" y="2795"/>
              <a:ext cx="181" cy="182"/>
            </a:xfrm>
            <a:prstGeom prst="rect">
              <a:avLst/>
            </a:prstGeom>
            <a:solidFill>
              <a:srgbClr val="292929"/>
            </a:solidFill>
            <a:ln w="28575" algn="ctr">
              <a:solidFill>
                <a:schemeClr val="tx1"/>
              </a:solidFill>
              <a:miter lim="800000"/>
              <a:headEnd/>
              <a:tailEnd/>
            </a:ln>
            <a:effectLst/>
          </p:spPr>
          <p:txBody>
            <a:bodyPr wrap="none" anchor="ctr">
              <a:spAutoFit/>
            </a:bodyPr>
            <a:lstStyle/>
            <a:p>
              <a:endParaRPr lang="de-DE"/>
            </a:p>
          </p:txBody>
        </p:sp>
        <p:sp>
          <p:nvSpPr>
            <p:cNvPr id="374982" name="Rectangle 198"/>
            <p:cNvSpPr>
              <a:spLocks noChangeArrowheads="1"/>
            </p:cNvSpPr>
            <p:nvPr/>
          </p:nvSpPr>
          <p:spPr bwMode="auto">
            <a:xfrm>
              <a:off x="2518" y="2433"/>
              <a:ext cx="181" cy="182"/>
            </a:xfrm>
            <a:prstGeom prst="rect">
              <a:avLst/>
            </a:prstGeom>
            <a:solidFill>
              <a:srgbClr val="DDDDDD"/>
            </a:solidFill>
            <a:ln w="28575" algn="ctr">
              <a:solidFill>
                <a:schemeClr val="tx1"/>
              </a:solidFill>
              <a:miter lim="800000"/>
              <a:headEnd/>
              <a:tailEnd/>
            </a:ln>
            <a:effectLst/>
          </p:spPr>
          <p:txBody>
            <a:bodyPr wrap="none" anchor="ctr">
              <a:spAutoFit/>
            </a:bodyPr>
            <a:lstStyle/>
            <a:p>
              <a:endParaRPr lang="de-DE"/>
            </a:p>
          </p:txBody>
        </p:sp>
        <p:sp>
          <p:nvSpPr>
            <p:cNvPr id="374983" name="Rectangle 199"/>
            <p:cNvSpPr>
              <a:spLocks noChangeArrowheads="1"/>
            </p:cNvSpPr>
            <p:nvPr/>
          </p:nvSpPr>
          <p:spPr bwMode="auto">
            <a:xfrm>
              <a:off x="2699" y="2795"/>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984" name="Rectangle 200"/>
            <p:cNvSpPr>
              <a:spLocks noChangeArrowheads="1"/>
            </p:cNvSpPr>
            <p:nvPr/>
          </p:nvSpPr>
          <p:spPr bwMode="auto">
            <a:xfrm>
              <a:off x="2699" y="2433"/>
              <a:ext cx="181" cy="182"/>
            </a:xfrm>
            <a:prstGeom prst="rect">
              <a:avLst/>
            </a:prstGeom>
            <a:solidFill>
              <a:srgbClr val="4D4D4D"/>
            </a:solidFill>
            <a:ln w="28575" algn="ctr">
              <a:solidFill>
                <a:schemeClr val="tx1"/>
              </a:solidFill>
              <a:miter lim="800000"/>
              <a:headEnd/>
              <a:tailEnd/>
            </a:ln>
            <a:effectLst/>
          </p:spPr>
          <p:txBody>
            <a:bodyPr wrap="none" anchor="ctr">
              <a:spAutoFit/>
            </a:bodyPr>
            <a:lstStyle/>
            <a:p>
              <a:endParaRPr lang="de-DE"/>
            </a:p>
          </p:txBody>
        </p:sp>
        <p:sp>
          <p:nvSpPr>
            <p:cNvPr id="374985" name="Rectangle 201"/>
            <p:cNvSpPr>
              <a:spLocks noChangeArrowheads="1"/>
            </p:cNvSpPr>
            <p:nvPr/>
          </p:nvSpPr>
          <p:spPr bwMode="auto">
            <a:xfrm>
              <a:off x="2336" y="2795"/>
              <a:ext cx="181" cy="182"/>
            </a:xfrm>
            <a:prstGeom prst="rect">
              <a:avLst/>
            </a:prstGeom>
            <a:solidFill>
              <a:srgbClr val="292929"/>
            </a:solidFill>
            <a:ln w="28575" algn="ctr">
              <a:solidFill>
                <a:schemeClr val="tx1"/>
              </a:solidFill>
              <a:miter lim="800000"/>
              <a:headEnd/>
              <a:tailEnd/>
            </a:ln>
            <a:effectLst/>
          </p:spPr>
          <p:txBody>
            <a:bodyPr wrap="none" anchor="ctr">
              <a:spAutoFit/>
            </a:bodyPr>
            <a:lstStyle/>
            <a:p>
              <a:endParaRPr lang="de-DE"/>
            </a:p>
          </p:txBody>
        </p:sp>
        <p:sp>
          <p:nvSpPr>
            <p:cNvPr id="374986" name="Rectangle 202"/>
            <p:cNvSpPr>
              <a:spLocks noChangeArrowheads="1"/>
            </p:cNvSpPr>
            <p:nvPr/>
          </p:nvSpPr>
          <p:spPr bwMode="auto">
            <a:xfrm>
              <a:off x="2336" y="2433"/>
              <a:ext cx="181" cy="182"/>
            </a:xfrm>
            <a:prstGeom prst="rect">
              <a:avLst/>
            </a:prstGeom>
            <a:solidFill>
              <a:srgbClr val="808080"/>
            </a:solidFill>
            <a:ln w="28575" algn="ctr">
              <a:solidFill>
                <a:schemeClr val="tx1"/>
              </a:solidFill>
              <a:miter lim="800000"/>
              <a:headEnd/>
              <a:tailEnd/>
            </a:ln>
            <a:effectLst/>
          </p:spPr>
          <p:txBody>
            <a:bodyPr wrap="none" anchor="ctr">
              <a:spAutoFit/>
            </a:bodyPr>
            <a:lstStyle/>
            <a:p>
              <a:endParaRPr lang="de-DE"/>
            </a:p>
          </p:txBody>
        </p:sp>
        <p:sp>
          <p:nvSpPr>
            <p:cNvPr id="374987" name="Rectangle 203"/>
            <p:cNvSpPr>
              <a:spLocks noChangeArrowheads="1"/>
            </p:cNvSpPr>
            <p:nvPr/>
          </p:nvSpPr>
          <p:spPr bwMode="auto">
            <a:xfrm>
              <a:off x="2518" y="2614"/>
              <a:ext cx="181" cy="182"/>
            </a:xfrm>
            <a:prstGeom prst="rect">
              <a:avLst/>
            </a:prstGeom>
            <a:solidFill>
              <a:srgbClr val="808080"/>
            </a:solidFill>
            <a:ln w="28575" algn="ctr">
              <a:solidFill>
                <a:schemeClr val="tx1"/>
              </a:solidFill>
              <a:miter lim="800000"/>
              <a:headEnd/>
              <a:tailEnd/>
            </a:ln>
            <a:effectLst/>
          </p:spPr>
          <p:txBody>
            <a:bodyPr wrap="none" anchor="ctr">
              <a:spAutoFit/>
            </a:bodyPr>
            <a:lstStyle/>
            <a:p>
              <a:endParaRPr lang="de-DE"/>
            </a:p>
          </p:txBody>
        </p:sp>
        <p:sp>
          <p:nvSpPr>
            <p:cNvPr id="374988" name="Rectangle 204"/>
            <p:cNvSpPr>
              <a:spLocks noChangeArrowheads="1"/>
            </p:cNvSpPr>
            <p:nvPr/>
          </p:nvSpPr>
          <p:spPr bwMode="auto">
            <a:xfrm>
              <a:off x="2699" y="2614"/>
              <a:ext cx="181" cy="182"/>
            </a:xfrm>
            <a:prstGeom prst="rect">
              <a:avLst/>
            </a:prstGeom>
            <a:solidFill>
              <a:srgbClr val="7F7F7F"/>
            </a:solidFill>
            <a:ln w="28575" algn="ctr">
              <a:solidFill>
                <a:schemeClr val="tx1"/>
              </a:solidFill>
              <a:miter lim="800000"/>
              <a:headEnd/>
              <a:tailEnd/>
            </a:ln>
            <a:effectLst/>
          </p:spPr>
          <p:txBody>
            <a:bodyPr wrap="none" anchor="ctr">
              <a:spAutoFit/>
            </a:bodyPr>
            <a:lstStyle/>
            <a:p>
              <a:endParaRPr lang="de-DE"/>
            </a:p>
          </p:txBody>
        </p:sp>
        <p:sp>
          <p:nvSpPr>
            <p:cNvPr id="374989" name="Rectangle 205"/>
            <p:cNvSpPr>
              <a:spLocks noChangeArrowheads="1"/>
            </p:cNvSpPr>
            <p:nvPr/>
          </p:nvSpPr>
          <p:spPr bwMode="auto">
            <a:xfrm>
              <a:off x="2336" y="2614"/>
              <a:ext cx="181" cy="182"/>
            </a:xfrm>
            <a:prstGeom prst="rect">
              <a:avLst/>
            </a:prstGeom>
            <a:solidFill>
              <a:srgbClr val="4D4D4D"/>
            </a:solidFill>
            <a:ln w="28575" algn="ctr">
              <a:solidFill>
                <a:schemeClr val="tx1"/>
              </a:solidFill>
              <a:miter lim="800000"/>
              <a:headEnd/>
              <a:tailEnd/>
            </a:ln>
            <a:effectLst/>
          </p:spPr>
          <p:txBody>
            <a:bodyPr wrap="none" anchor="ctr">
              <a:spAutoFit/>
            </a:bodyPr>
            <a:lstStyle/>
            <a:p>
              <a:endParaRPr lang="de-DE"/>
            </a:p>
          </p:txBody>
        </p:sp>
        <p:grpSp>
          <p:nvGrpSpPr>
            <p:cNvPr id="3" name="Group 206"/>
            <p:cNvGrpSpPr>
              <a:grpSpLocks/>
            </p:cNvGrpSpPr>
            <p:nvPr/>
          </p:nvGrpSpPr>
          <p:grpSpPr bwMode="auto">
            <a:xfrm>
              <a:off x="2155" y="2251"/>
              <a:ext cx="906" cy="907"/>
              <a:chOff x="2064" y="2160"/>
              <a:chExt cx="906" cy="907"/>
            </a:xfrm>
          </p:grpSpPr>
          <p:sp>
            <p:nvSpPr>
              <p:cNvPr id="374991" name="Rectangle 207"/>
              <p:cNvSpPr>
                <a:spLocks noChangeArrowheads="1"/>
              </p:cNvSpPr>
              <p:nvPr/>
            </p:nvSpPr>
            <p:spPr bwMode="auto">
              <a:xfrm>
                <a:off x="2427" y="2160"/>
                <a:ext cx="181" cy="182"/>
              </a:xfrm>
              <a:prstGeom prst="rect">
                <a:avLst/>
              </a:prstGeom>
              <a:solidFill>
                <a:schemeClr val="bg1"/>
              </a:solidFill>
              <a:ln w="28575" algn="ctr">
                <a:solidFill>
                  <a:schemeClr val="tx1"/>
                </a:solidFill>
                <a:miter lim="800000"/>
                <a:headEnd/>
                <a:tailEnd/>
              </a:ln>
              <a:effectLst/>
            </p:spPr>
            <p:txBody>
              <a:bodyPr wrap="none" anchor="ctr">
                <a:spAutoFit/>
              </a:bodyPr>
              <a:lstStyle/>
              <a:p>
                <a:endParaRPr lang="de-DE"/>
              </a:p>
            </p:txBody>
          </p:sp>
          <p:sp>
            <p:nvSpPr>
              <p:cNvPr id="374992" name="Rectangle 208"/>
              <p:cNvSpPr>
                <a:spLocks noChangeArrowheads="1"/>
              </p:cNvSpPr>
              <p:nvPr/>
            </p:nvSpPr>
            <p:spPr bwMode="auto">
              <a:xfrm>
                <a:off x="2608" y="2160"/>
                <a:ext cx="181" cy="182"/>
              </a:xfrm>
              <a:prstGeom prst="rect">
                <a:avLst/>
              </a:prstGeom>
              <a:solidFill>
                <a:srgbClr val="808080"/>
              </a:solidFill>
              <a:ln w="28575" algn="ctr">
                <a:solidFill>
                  <a:schemeClr val="tx1"/>
                </a:solidFill>
                <a:miter lim="800000"/>
                <a:headEnd/>
                <a:tailEnd/>
              </a:ln>
              <a:effectLst/>
            </p:spPr>
            <p:txBody>
              <a:bodyPr wrap="none" anchor="ctr">
                <a:spAutoFit/>
              </a:bodyPr>
              <a:lstStyle/>
              <a:p>
                <a:endParaRPr lang="de-DE"/>
              </a:p>
            </p:txBody>
          </p:sp>
          <p:sp>
            <p:nvSpPr>
              <p:cNvPr id="374993" name="Rectangle 209"/>
              <p:cNvSpPr>
                <a:spLocks noChangeArrowheads="1"/>
              </p:cNvSpPr>
              <p:nvPr/>
            </p:nvSpPr>
            <p:spPr bwMode="auto">
              <a:xfrm>
                <a:off x="2789" y="2160"/>
                <a:ext cx="181" cy="182"/>
              </a:xfrm>
              <a:prstGeom prst="rect">
                <a:avLst/>
              </a:prstGeom>
              <a:solidFill>
                <a:schemeClr val="tx1"/>
              </a:solidFill>
              <a:ln w="28575" algn="ctr">
                <a:solidFill>
                  <a:schemeClr val="tx1"/>
                </a:solidFill>
                <a:miter lim="800000"/>
                <a:headEnd/>
                <a:tailEnd/>
              </a:ln>
              <a:effectLst/>
            </p:spPr>
            <p:txBody>
              <a:bodyPr wrap="none" anchor="ctr">
                <a:spAutoFit/>
              </a:bodyPr>
              <a:lstStyle/>
              <a:p>
                <a:endParaRPr lang="de-DE"/>
              </a:p>
            </p:txBody>
          </p:sp>
          <p:sp>
            <p:nvSpPr>
              <p:cNvPr id="374994" name="Rectangle 210"/>
              <p:cNvSpPr>
                <a:spLocks noChangeArrowheads="1"/>
              </p:cNvSpPr>
              <p:nvPr/>
            </p:nvSpPr>
            <p:spPr bwMode="auto">
              <a:xfrm>
                <a:off x="2789" y="2704"/>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995" name="Rectangle 211"/>
              <p:cNvSpPr>
                <a:spLocks noChangeArrowheads="1"/>
              </p:cNvSpPr>
              <p:nvPr/>
            </p:nvSpPr>
            <p:spPr bwMode="auto">
              <a:xfrm>
                <a:off x="2789" y="2342"/>
                <a:ext cx="181" cy="182"/>
              </a:xfrm>
              <a:prstGeom prst="rect">
                <a:avLst/>
              </a:prstGeom>
              <a:solidFill>
                <a:schemeClr val="tx1"/>
              </a:solidFill>
              <a:ln w="28575" algn="ctr">
                <a:solidFill>
                  <a:schemeClr val="tx1"/>
                </a:solidFill>
                <a:miter lim="800000"/>
                <a:headEnd/>
                <a:tailEnd/>
              </a:ln>
              <a:effectLst/>
            </p:spPr>
            <p:txBody>
              <a:bodyPr wrap="none" anchor="ctr">
                <a:spAutoFit/>
              </a:bodyPr>
              <a:lstStyle/>
              <a:p>
                <a:endParaRPr lang="de-DE"/>
              </a:p>
            </p:txBody>
          </p:sp>
          <p:sp>
            <p:nvSpPr>
              <p:cNvPr id="374996" name="Rectangle 212"/>
              <p:cNvSpPr>
                <a:spLocks noChangeArrowheads="1"/>
              </p:cNvSpPr>
              <p:nvPr/>
            </p:nvSpPr>
            <p:spPr bwMode="auto">
              <a:xfrm>
                <a:off x="2245" y="2160"/>
                <a:ext cx="181" cy="182"/>
              </a:xfrm>
              <a:prstGeom prst="rect">
                <a:avLst/>
              </a:prstGeom>
              <a:solidFill>
                <a:srgbClr val="808080"/>
              </a:solidFill>
              <a:ln w="28575" algn="ctr">
                <a:solidFill>
                  <a:schemeClr val="tx1"/>
                </a:solidFill>
                <a:miter lim="800000"/>
                <a:headEnd/>
                <a:tailEnd/>
              </a:ln>
              <a:effectLst/>
            </p:spPr>
            <p:txBody>
              <a:bodyPr wrap="none" anchor="ctr">
                <a:spAutoFit/>
              </a:bodyPr>
              <a:lstStyle/>
              <a:p>
                <a:endParaRPr lang="de-DE"/>
              </a:p>
            </p:txBody>
          </p:sp>
          <p:sp>
            <p:nvSpPr>
              <p:cNvPr id="374997" name="Rectangle 213"/>
              <p:cNvSpPr>
                <a:spLocks noChangeArrowheads="1"/>
              </p:cNvSpPr>
              <p:nvPr/>
            </p:nvSpPr>
            <p:spPr bwMode="auto">
              <a:xfrm>
                <a:off x="2064" y="2160"/>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998" name="Rectangle 214"/>
              <p:cNvSpPr>
                <a:spLocks noChangeArrowheads="1"/>
              </p:cNvSpPr>
              <p:nvPr/>
            </p:nvSpPr>
            <p:spPr bwMode="auto">
              <a:xfrm>
                <a:off x="2064" y="2704"/>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999" name="Rectangle 215"/>
              <p:cNvSpPr>
                <a:spLocks noChangeArrowheads="1"/>
              </p:cNvSpPr>
              <p:nvPr/>
            </p:nvSpPr>
            <p:spPr bwMode="auto">
              <a:xfrm>
                <a:off x="2064" y="2342"/>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5000" name="Rectangle 216"/>
              <p:cNvSpPr>
                <a:spLocks noChangeArrowheads="1"/>
              </p:cNvSpPr>
              <p:nvPr/>
            </p:nvSpPr>
            <p:spPr bwMode="auto">
              <a:xfrm>
                <a:off x="2789" y="2523"/>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5001" name="Rectangle 217"/>
              <p:cNvSpPr>
                <a:spLocks noChangeArrowheads="1"/>
              </p:cNvSpPr>
              <p:nvPr/>
            </p:nvSpPr>
            <p:spPr bwMode="auto">
              <a:xfrm>
                <a:off x="2064" y="2523"/>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5002" name="Rectangle 218"/>
              <p:cNvSpPr>
                <a:spLocks noChangeArrowheads="1"/>
              </p:cNvSpPr>
              <p:nvPr/>
            </p:nvSpPr>
            <p:spPr bwMode="auto">
              <a:xfrm>
                <a:off x="2427" y="2885"/>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5003" name="Rectangle 219"/>
              <p:cNvSpPr>
                <a:spLocks noChangeArrowheads="1"/>
              </p:cNvSpPr>
              <p:nvPr/>
            </p:nvSpPr>
            <p:spPr bwMode="auto">
              <a:xfrm>
                <a:off x="2608" y="2885"/>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5004" name="Rectangle 220"/>
              <p:cNvSpPr>
                <a:spLocks noChangeArrowheads="1"/>
              </p:cNvSpPr>
              <p:nvPr/>
            </p:nvSpPr>
            <p:spPr bwMode="auto">
              <a:xfrm>
                <a:off x="2789" y="2885"/>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5005" name="Rectangle 221"/>
              <p:cNvSpPr>
                <a:spLocks noChangeArrowheads="1"/>
              </p:cNvSpPr>
              <p:nvPr/>
            </p:nvSpPr>
            <p:spPr bwMode="auto">
              <a:xfrm>
                <a:off x="2245" y="2885"/>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5006" name="Rectangle 222"/>
              <p:cNvSpPr>
                <a:spLocks noChangeArrowheads="1"/>
              </p:cNvSpPr>
              <p:nvPr/>
            </p:nvSpPr>
            <p:spPr bwMode="auto">
              <a:xfrm>
                <a:off x="2064" y="2885"/>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grpSp>
      </p:grpSp>
      <p:sp>
        <p:nvSpPr>
          <p:cNvPr id="374786" name="Rectangle 2"/>
          <p:cNvSpPr>
            <a:spLocks noGrp="1" noChangeArrowheads="1"/>
          </p:cNvSpPr>
          <p:nvPr>
            <p:ph type="title"/>
          </p:nvPr>
        </p:nvSpPr>
        <p:spPr/>
        <p:txBody>
          <a:bodyPr/>
          <a:lstStyle/>
          <a:p>
            <a:r>
              <a:rPr lang="de-DE"/>
              <a:t>Bildbasierte Verfahren</a:t>
            </a:r>
          </a:p>
        </p:txBody>
      </p:sp>
      <p:pic>
        <p:nvPicPr>
          <p:cNvPr id="374789" name="Picture 5" descr="Sobel"/>
          <p:cNvPicPr>
            <a:picLocks noChangeAspect="1" noChangeArrowheads="1"/>
          </p:cNvPicPr>
          <p:nvPr/>
        </p:nvPicPr>
        <p:blipFill>
          <a:blip r:embed="rId2"/>
          <a:srcRect l="54964"/>
          <a:stretch>
            <a:fillRect/>
          </a:stretch>
        </p:blipFill>
        <p:spPr bwMode="auto">
          <a:xfrm>
            <a:off x="5305425" y="2132013"/>
            <a:ext cx="2867025" cy="1181100"/>
          </a:xfrm>
          <a:prstGeom prst="rect">
            <a:avLst/>
          </a:prstGeom>
          <a:noFill/>
        </p:spPr>
      </p:pic>
      <p:pic>
        <p:nvPicPr>
          <p:cNvPr id="374790" name="Picture 6" descr="Sobel"/>
          <p:cNvPicPr>
            <a:picLocks noChangeAspect="1" noChangeArrowheads="1"/>
          </p:cNvPicPr>
          <p:nvPr/>
        </p:nvPicPr>
        <p:blipFill>
          <a:blip r:embed="rId2"/>
          <a:srcRect r="61386"/>
          <a:stretch>
            <a:fillRect/>
          </a:stretch>
        </p:blipFill>
        <p:spPr bwMode="auto">
          <a:xfrm>
            <a:off x="2374900" y="2132013"/>
            <a:ext cx="2457450" cy="1181100"/>
          </a:xfrm>
          <a:prstGeom prst="rect">
            <a:avLst/>
          </a:prstGeom>
          <a:noFill/>
        </p:spPr>
      </p:pic>
      <p:sp>
        <p:nvSpPr>
          <p:cNvPr id="374791" name="Rectangle 7"/>
          <p:cNvSpPr>
            <a:spLocks noGrp="1" noChangeArrowheads="1"/>
          </p:cNvSpPr>
          <p:nvPr>
            <p:ph type="body" idx="1"/>
          </p:nvPr>
        </p:nvSpPr>
        <p:spPr>
          <a:noFill/>
          <a:ln/>
        </p:spPr>
        <p:txBody>
          <a:bodyPr/>
          <a:lstStyle/>
          <a:p>
            <a:r>
              <a:rPr lang="de-DE" sz="2800"/>
              <a:t>Kantendetektion 2D bildbasiert</a:t>
            </a:r>
            <a:br>
              <a:rPr lang="de-DE" sz="2800"/>
            </a:br>
            <a:r>
              <a:rPr lang="de-DE" sz="2800"/>
              <a:t>z.B. durch linearen Filter (Sobel)</a:t>
            </a:r>
          </a:p>
        </p:txBody>
      </p:sp>
      <p:grpSp>
        <p:nvGrpSpPr>
          <p:cNvPr id="4" name="Group 251"/>
          <p:cNvGrpSpPr>
            <a:grpSpLocks/>
          </p:cNvGrpSpPr>
          <p:nvPr/>
        </p:nvGrpSpPr>
        <p:grpSpPr bwMode="auto">
          <a:xfrm>
            <a:off x="1116013" y="3429000"/>
            <a:ext cx="1438275" cy="1441450"/>
            <a:chOff x="703" y="2160"/>
            <a:chExt cx="906" cy="908"/>
          </a:xfrm>
        </p:grpSpPr>
        <p:sp>
          <p:nvSpPr>
            <p:cNvPr id="374796" name="Rectangle 12"/>
            <p:cNvSpPr>
              <a:spLocks noChangeArrowheads="1"/>
            </p:cNvSpPr>
            <p:nvPr/>
          </p:nvSpPr>
          <p:spPr bwMode="auto">
            <a:xfrm>
              <a:off x="1066" y="2160"/>
              <a:ext cx="181" cy="182"/>
            </a:xfrm>
            <a:prstGeom prst="rect">
              <a:avLst/>
            </a:prstGeom>
            <a:solidFill>
              <a:schemeClr val="bg2"/>
            </a:solidFill>
            <a:ln w="28575" algn="ctr">
              <a:solidFill>
                <a:schemeClr val="tx1"/>
              </a:solidFill>
              <a:miter lim="800000"/>
              <a:headEnd/>
              <a:tailEnd/>
            </a:ln>
            <a:effectLst/>
          </p:spPr>
          <p:txBody>
            <a:bodyPr wrap="none" anchor="ctr">
              <a:spAutoFit/>
            </a:bodyPr>
            <a:lstStyle/>
            <a:p>
              <a:endParaRPr lang="de-DE"/>
            </a:p>
          </p:txBody>
        </p:sp>
        <p:sp>
          <p:nvSpPr>
            <p:cNvPr id="374797" name="Rectangle 13"/>
            <p:cNvSpPr>
              <a:spLocks noChangeArrowheads="1"/>
            </p:cNvSpPr>
            <p:nvPr/>
          </p:nvSpPr>
          <p:spPr bwMode="auto">
            <a:xfrm>
              <a:off x="1066" y="2886"/>
              <a:ext cx="181" cy="182"/>
            </a:xfrm>
            <a:prstGeom prst="rect">
              <a:avLst/>
            </a:prstGeom>
            <a:solidFill>
              <a:schemeClr val="bg2"/>
            </a:solidFill>
            <a:ln w="28575" algn="ctr">
              <a:solidFill>
                <a:schemeClr val="tx1"/>
              </a:solidFill>
              <a:miter lim="800000"/>
              <a:headEnd/>
              <a:tailEnd/>
            </a:ln>
            <a:effectLst/>
          </p:spPr>
          <p:txBody>
            <a:bodyPr wrap="none" anchor="ctr">
              <a:spAutoFit/>
            </a:bodyPr>
            <a:lstStyle/>
            <a:p>
              <a:endParaRPr lang="de-DE"/>
            </a:p>
          </p:txBody>
        </p:sp>
        <p:sp>
          <p:nvSpPr>
            <p:cNvPr id="374798" name="Rectangle 14"/>
            <p:cNvSpPr>
              <a:spLocks noChangeArrowheads="1"/>
            </p:cNvSpPr>
            <p:nvPr/>
          </p:nvSpPr>
          <p:spPr bwMode="auto">
            <a:xfrm>
              <a:off x="1066" y="2160"/>
              <a:ext cx="181" cy="182"/>
            </a:xfrm>
            <a:prstGeom prst="rect">
              <a:avLst/>
            </a:prstGeom>
            <a:solidFill>
              <a:srgbClr val="7F7F7F"/>
            </a:solidFill>
            <a:ln w="28575" algn="ctr">
              <a:solidFill>
                <a:schemeClr val="tx1"/>
              </a:solidFill>
              <a:miter lim="800000"/>
              <a:headEnd/>
              <a:tailEnd/>
            </a:ln>
            <a:effectLst/>
          </p:spPr>
          <p:txBody>
            <a:bodyPr wrap="none" anchor="ctr">
              <a:spAutoFit/>
            </a:bodyPr>
            <a:lstStyle/>
            <a:p>
              <a:endParaRPr lang="de-DE"/>
            </a:p>
          </p:txBody>
        </p:sp>
        <p:sp>
          <p:nvSpPr>
            <p:cNvPr id="374799" name="Rectangle 15"/>
            <p:cNvSpPr>
              <a:spLocks noChangeArrowheads="1"/>
            </p:cNvSpPr>
            <p:nvPr/>
          </p:nvSpPr>
          <p:spPr bwMode="auto">
            <a:xfrm>
              <a:off x="1066" y="2886"/>
              <a:ext cx="181" cy="182"/>
            </a:xfrm>
            <a:prstGeom prst="rect">
              <a:avLst/>
            </a:prstGeom>
            <a:solidFill>
              <a:srgbClr val="DDDDDD"/>
            </a:solidFill>
            <a:ln w="28575" algn="ctr">
              <a:solidFill>
                <a:schemeClr val="tx1"/>
              </a:solidFill>
              <a:miter lim="800000"/>
              <a:headEnd/>
              <a:tailEnd/>
            </a:ln>
            <a:effectLst/>
          </p:spPr>
          <p:txBody>
            <a:bodyPr wrap="none" anchor="ctr">
              <a:spAutoFit/>
            </a:bodyPr>
            <a:lstStyle/>
            <a:p>
              <a:endParaRPr lang="de-DE"/>
            </a:p>
          </p:txBody>
        </p:sp>
        <p:sp>
          <p:nvSpPr>
            <p:cNvPr id="374800" name="Rectangle 16"/>
            <p:cNvSpPr>
              <a:spLocks noChangeArrowheads="1"/>
            </p:cNvSpPr>
            <p:nvPr/>
          </p:nvSpPr>
          <p:spPr bwMode="auto">
            <a:xfrm>
              <a:off x="1066" y="2704"/>
              <a:ext cx="181" cy="182"/>
            </a:xfrm>
            <a:prstGeom prst="rect">
              <a:avLst/>
            </a:prstGeom>
            <a:solidFill>
              <a:srgbClr val="DDDDDD"/>
            </a:solidFill>
            <a:ln w="28575" algn="ctr">
              <a:solidFill>
                <a:schemeClr val="tx1"/>
              </a:solidFill>
              <a:miter lim="800000"/>
              <a:headEnd/>
              <a:tailEnd/>
            </a:ln>
            <a:effectLst/>
          </p:spPr>
          <p:txBody>
            <a:bodyPr wrap="none" anchor="ctr">
              <a:spAutoFit/>
            </a:bodyPr>
            <a:lstStyle/>
            <a:p>
              <a:endParaRPr lang="de-DE"/>
            </a:p>
          </p:txBody>
        </p:sp>
        <p:sp>
          <p:nvSpPr>
            <p:cNvPr id="374801" name="Rectangle 17"/>
            <p:cNvSpPr>
              <a:spLocks noChangeArrowheads="1"/>
            </p:cNvSpPr>
            <p:nvPr/>
          </p:nvSpPr>
          <p:spPr bwMode="auto">
            <a:xfrm>
              <a:off x="1066" y="2342"/>
              <a:ext cx="181" cy="182"/>
            </a:xfrm>
            <a:prstGeom prst="rect">
              <a:avLst/>
            </a:prstGeom>
            <a:solidFill>
              <a:srgbClr val="7F7F7F"/>
            </a:solidFill>
            <a:ln w="28575" algn="ctr">
              <a:solidFill>
                <a:schemeClr val="tx1"/>
              </a:solidFill>
              <a:miter lim="800000"/>
              <a:headEnd/>
              <a:tailEnd/>
            </a:ln>
            <a:effectLst/>
          </p:spPr>
          <p:txBody>
            <a:bodyPr wrap="none" anchor="ctr">
              <a:spAutoFit/>
            </a:bodyPr>
            <a:lstStyle/>
            <a:p>
              <a:endParaRPr lang="de-DE"/>
            </a:p>
          </p:txBody>
        </p:sp>
        <p:sp>
          <p:nvSpPr>
            <p:cNvPr id="374802" name="Rectangle 18"/>
            <p:cNvSpPr>
              <a:spLocks noChangeArrowheads="1"/>
            </p:cNvSpPr>
            <p:nvPr/>
          </p:nvSpPr>
          <p:spPr bwMode="auto">
            <a:xfrm>
              <a:off x="1247" y="2160"/>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803" name="Rectangle 19"/>
            <p:cNvSpPr>
              <a:spLocks noChangeArrowheads="1"/>
            </p:cNvSpPr>
            <p:nvPr/>
          </p:nvSpPr>
          <p:spPr bwMode="auto">
            <a:xfrm>
              <a:off x="1247" y="2886"/>
              <a:ext cx="181" cy="182"/>
            </a:xfrm>
            <a:prstGeom prst="rect">
              <a:avLst/>
            </a:prstGeom>
            <a:solidFill>
              <a:srgbClr val="DDDDDD"/>
            </a:solidFill>
            <a:ln w="28575" algn="ctr">
              <a:solidFill>
                <a:schemeClr val="tx1"/>
              </a:solidFill>
              <a:miter lim="800000"/>
              <a:headEnd/>
              <a:tailEnd/>
            </a:ln>
            <a:effectLst/>
          </p:spPr>
          <p:txBody>
            <a:bodyPr wrap="none" anchor="ctr">
              <a:spAutoFit/>
            </a:bodyPr>
            <a:lstStyle/>
            <a:p>
              <a:endParaRPr lang="de-DE"/>
            </a:p>
          </p:txBody>
        </p:sp>
        <p:sp>
          <p:nvSpPr>
            <p:cNvPr id="374804" name="Rectangle 20"/>
            <p:cNvSpPr>
              <a:spLocks noChangeArrowheads="1"/>
            </p:cNvSpPr>
            <p:nvPr/>
          </p:nvSpPr>
          <p:spPr bwMode="auto">
            <a:xfrm>
              <a:off x="1247" y="2704"/>
              <a:ext cx="181" cy="182"/>
            </a:xfrm>
            <a:prstGeom prst="rect">
              <a:avLst/>
            </a:prstGeom>
            <a:solidFill>
              <a:srgbClr val="DDDDDD"/>
            </a:solidFill>
            <a:ln w="28575" algn="ctr">
              <a:solidFill>
                <a:schemeClr val="tx1"/>
              </a:solidFill>
              <a:miter lim="800000"/>
              <a:headEnd/>
              <a:tailEnd/>
            </a:ln>
            <a:effectLst/>
          </p:spPr>
          <p:txBody>
            <a:bodyPr wrap="none" anchor="ctr">
              <a:spAutoFit/>
            </a:bodyPr>
            <a:lstStyle/>
            <a:p>
              <a:endParaRPr lang="de-DE"/>
            </a:p>
          </p:txBody>
        </p:sp>
        <p:sp>
          <p:nvSpPr>
            <p:cNvPr id="374805" name="Rectangle 21"/>
            <p:cNvSpPr>
              <a:spLocks noChangeArrowheads="1"/>
            </p:cNvSpPr>
            <p:nvPr/>
          </p:nvSpPr>
          <p:spPr bwMode="auto">
            <a:xfrm>
              <a:off x="1247" y="2342"/>
              <a:ext cx="181" cy="182"/>
            </a:xfrm>
            <a:prstGeom prst="rect">
              <a:avLst/>
            </a:prstGeom>
            <a:solidFill>
              <a:schemeClr val="tx1"/>
            </a:solidFill>
            <a:ln w="28575" algn="ctr">
              <a:solidFill>
                <a:schemeClr val="tx1"/>
              </a:solidFill>
              <a:miter lim="800000"/>
              <a:headEnd/>
              <a:tailEnd/>
            </a:ln>
            <a:effectLst/>
          </p:spPr>
          <p:txBody>
            <a:bodyPr wrap="none" anchor="ctr">
              <a:spAutoFit/>
            </a:bodyPr>
            <a:lstStyle/>
            <a:p>
              <a:endParaRPr lang="de-DE"/>
            </a:p>
          </p:txBody>
        </p:sp>
        <p:sp>
          <p:nvSpPr>
            <p:cNvPr id="374806" name="Rectangle 22"/>
            <p:cNvSpPr>
              <a:spLocks noChangeArrowheads="1"/>
            </p:cNvSpPr>
            <p:nvPr/>
          </p:nvSpPr>
          <p:spPr bwMode="auto">
            <a:xfrm>
              <a:off x="1428" y="2160"/>
              <a:ext cx="181" cy="182"/>
            </a:xfrm>
            <a:prstGeom prst="rect">
              <a:avLst/>
            </a:prstGeom>
            <a:solidFill>
              <a:schemeClr val="tx1"/>
            </a:solidFill>
            <a:ln w="28575" algn="ctr">
              <a:solidFill>
                <a:schemeClr val="tx1"/>
              </a:solidFill>
              <a:miter lim="800000"/>
              <a:headEnd/>
              <a:tailEnd/>
            </a:ln>
            <a:effectLst/>
          </p:spPr>
          <p:txBody>
            <a:bodyPr wrap="none" anchor="ctr">
              <a:spAutoFit/>
            </a:bodyPr>
            <a:lstStyle/>
            <a:p>
              <a:endParaRPr lang="de-DE"/>
            </a:p>
          </p:txBody>
        </p:sp>
        <p:sp>
          <p:nvSpPr>
            <p:cNvPr id="374807" name="Rectangle 23"/>
            <p:cNvSpPr>
              <a:spLocks noChangeArrowheads="1"/>
            </p:cNvSpPr>
            <p:nvPr/>
          </p:nvSpPr>
          <p:spPr bwMode="auto">
            <a:xfrm>
              <a:off x="1428" y="2886"/>
              <a:ext cx="181" cy="182"/>
            </a:xfrm>
            <a:prstGeom prst="rect">
              <a:avLst/>
            </a:prstGeom>
            <a:solidFill>
              <a:srgbClr val="DDDDDD"/>
            </a:solidFill>
            <a:ln w="28575" algn="ctr">
              <a:solidFill>
                <a:schemeClr val="tx1"/>
              </a:solidFill>
              <a:miter lim="800000"/>
              <a:headEnd/>
              <a:tailEnd/>
            </a:ln>
            <a:effectLst/>
          </p:spPr>
          <p:txBody>
            <a:bodyPr wrap="none" anchor="ctr">
              <a:spAutoFit/>
            </a:bodyPr>
            <a:lstStyle/>
            <a:p>
              <a:endParaRPr lang="de-DE"/>
            </a:p>
          </p:txBody>
        </p:sp>
        <p:sp>
          <p:nvSpPr>
            <p:cNvPr id="374808" name="Rectangle 24"/>
            <p:cNvSpPr>
              <a:spLocks noChangeArrowheads="1"/>
            </p:cNvSpPr>
            <p:nvPr/>
          </p:nvSpPr>
          <p:spPr bwMode="auto">
            <a:xfrm>
              <a:off x="1428" y="2704"/>
              <a:ext cx="181" cy="182"/>
            </a:xfrm>
            <a:prstGeom prst="rect">
              <a:avLst/>
            </a:prstGeom>
            <a:solidFill>
              <a:srgbClr val="DDDDDD"/>
            </a:solidFill>
            <a:ln w="28575" algn="ctr">
              <a:solidFill>
                <a:schemeClr val="tx1"/>
              </a:solidFill>
              <a:miter lim="800000"/>
              <a:headEnd/>
              <a:tailEnd/>
            </a:ln>
            <a:effectLst/>
          </p:spPr>
          <p:txBody>
            <a:bodyPr wrap="none" anchor="ctr">
              <a:spAutoFit/>
            </a:bodyPr>
            <a:lstStyle/>
            <a:p>
              <a:endParaRPr lang="de-DE"/>
            </a:p>
          </p:txBody>
        </p:sp>
        <p:sp>
          <p:nvSpPr>
            <p:cNvPr id="374809" name="Rectangle 25"/>
            <p:cNvSpPr>
              <a:spLocks noChangeArrowheads="1"/>
            </p:cNvSpPr>
            <p:nvPr/>
          </p:nvSpPr>
          <p:spPr bwMode="auto">
            <a:xfrm>
              <a:off x="1428" y="2342"/>
              <a:ext cx="181" cy="182"/>
            </a:xfrm>
            <a:prstGeom prst="rect">
              <a:avLst/>
            </a:prstGeom>
            <a:solidFill>
              <a:schemeClr val="tx1"/>
            </a:solidFill>
            <a:ln w="28575" algn="ctr">
              <a:solidFill>
                <a:schemeClr val="tx1"/>
              </a:solidFill>
              <a:miter lim="800000"/>
              <a:headEnd/>
              <a:tailEnd/>
            </a:ln>
            <a:effectLst/>
          </p:spPr>
          <p:txBody>
            <a:bodyPr wrap="none" anchor="ctr">
              <a:spAutoFit/>
            </a:bodyPr>
            <a:lstStyle/>
            <a:p>
              <a:endParaRPr lang="de-DE"/>
            </a:p>
          </p:txBody>
        </p:sp>
        <p:sp>
          <p:nvSpPr>
            <p:cNvPr id="374810" name="Rectangle 26"/>
            <p:cNvSpPr>
              <a:spLocks noChangeArrowheads="1"/>
            </p:cNvSpPr>
            <p:nvPr/>
          </p:nvSpPr>
          <p:spPr bwMode="auto">
            <a:xfrm>
              <a:off x="884" y="2160"/>
              <a:ext cx="181" cy="182"/>
            </a:xfrm>
            <a:prstGeom prst="rect">
              <a:avLst/>
            </a:prstGeom>
            <a:solidFill>
              <a:srgbClr val="DDDDDD"/>
            </a:solidFill>
            <a:ln w="28575" algn="ctr">
              <a:solidFill>
                <a:schemeClr val="tx1"/>
              </a:solidFill>
              <a:miter lim="800000"/>
              <a:headEnd/>
              <a:tailEnd/>
            </a:ln>
            <a:effectLst/>
          </p:spPr>
          <p:txBody>
            <a:bodyPr wrap="none" anchor="ctr">
              <a:spAutoFit/>
            </a:bodyPr>
            <a:lstStyle/>
            <a:p>
              <a:endParaRPr lang="de-DE"/>
            </a:p>
          </p:txBody>
        </p:sp>
        <p:sp>
          <p:nvSpPr>
            <p:cNvPr id="374811" name="Rectangle 27"/>
            <p:cNvSpPr>
              <a:spLocks noChangeArrowheads="1"/>
            </p:cNvSpPr>
            <p:nvPr/>
          </p:nvSpPr>
          <p:spPr bwMode="auto">
            <a:xfrm>
              <a:off x="884" y="2886"/>
              <a:ext cx="181" cy="182"/>
            </a:xfrm>
            <a:prstGeom prst="rect">
              <a:avLst/>
            </a:prstGeom>
            <a:solidFill>
              <a:srgbClr val="DDDDDD"/>
            </a:solidFill>
            <a:ln w="28575" algn="ctr">
              <a:solidFill>
                <a:schemeClr val="tx1"/>
              </a:solidFill>
              <a:miter lim="800000"/>
              <a:headEnd/>
              <a:tailEnd/>
            </a:ln>
            <a:effectLst/>
          </p:spPr>
          <p:txBody>
            <a:bodyPr wrap="none" anchor="ctr">
              <a:spAutoFit/>
            </a:bodyPr>
            <a:lstStyle/>
            <a:p>
              <a:endParaRPr lang="de-DE"/>
            </a:p>
          </p:txBody>
        </p:sp>
        <p:sp>
          <p:nvSpPr>
            <p:cNvPr id="374812" name="Rectangle 28"/>
            <p:cNvSpPr>
              <a:spLocks noChangeArrowheads="1"/>
            </p:cNvSpPr>
            <p:nvPr/>
          </p:nvSpPr>
          <p:spPr bwMode="auto">
            <a:xfrm>
              <a:off x="884" y="2704"/>
              <a:ext cx="181" cy="182"/>
            </a:xfrm>
            <a:prstGeom prst="rect">
              <a:avLst/>
            </a:prstGeom>
            <a:solidFill>
              <a:srgbClr val="DDDDDD"/>
            </a:solidFill>
            <a:ln w="28575" algn="ctr">
              <a:solidFill>
                <a:schemeClr val="tx1"/>
              </a:solidFill>
              <a:miter lim="800000"/>
              <a:headEnd/>
              <a:tailEnd/>
            </a:ln>
            <a:effectLst/>
          </p:spPr>
          <p:txBody>
            <a:bodyPr wrap="none" anchor="ctr">
              <a:spAutoFit/>
            </a:bodyPr>
            <a:lstStyle/>
            <a:p>
              <a:endParaRPr lang="de-DE"/>
            </a:p>
          </p:txBody>
        </p:sp>
        <p:sp>
          <p:nvSpPr>
            <p:cNvPr id="374813" name="Rectangle 29"/>
            <p:cNvSpPr>
              <a:spLocks noChangeArrowheads="1"/>
            </p:cNvSpPr>
            <p:nvPr/>
          </p:nvSpPr>
          <p:spPr bwMode="auto">
            <a:xfrm>
              <a:off x="884" y="2342"/>
              <a:ext cx="181" cy="182"/>
            </a:xfrm>
            <a:prstGeom prst="rect">
              <a:avLst/>
            </a:prstGeom>
            <a:solidFill>
              <a:srgbClr val="DDDDDD"/>
            </a:solidFill>
            <a:ln w="28575" algn="ctr">
              <a:solidFill>
                <a:schemeClr val="tx1"/>
              </a:solidFill>
              <a:miter lim="800000"/>
              <a:headEnd/>
              <a:tailEnd/>
            </a:ln>
            <a:effectLst/>
          </p:spPr>
          <p:txBody>
            <a:bodyPr wrap="none" anchor="ctr">
              <a:spAutoFit/>
            </a:bodyPr>
            <a:lstStyle/>
            <a:p>
              <a:endParaRPr lang="de-DE"/>
            </a:p>
          </p:txBody>
        </p:sp>
        <p:sp>
          <p:nvSpPr>
            <p:cNvPr id="374814" name="Rectangle 30"/>
            <p:cNvSpPr>
              <a:spLocks noChangeArrowheads="1"/>
            </p:cNvSpPr>
            <p:nvPr/>
          </p:nvSpPr>
          <p:spPr bwMode="auto">
            <a:xfrm>
              <a:off x="703" y="2160"/>
              <a:ext cx="181" cy="182"/>
            </a:xfrm>
            <a:prstGeom prst="rect">
              <a:avLst/>
            </a:prstGeom>
            <a:solidFill>
              <a:srgbClr val="DDDDDD"/>
            </a:solidFill>
            <a:ln w="28575" algn="ctr">
              <a:solidFill>
                <a:schemeClr val="tx1"/>
              </a:solidFill>
              <a:miter lim="800000"/>
              <a:headEnd/>
              <a:tailEnd/>
            </a:ln>
            <a:effectLst/>
          </p:spPr>
          <p:txBody>
            <a:bodyPr wrap="none" anchor="ctr">
              <a:spAutoFit/>
            </a:bodyPr>
            <a:lstStyle/>
            <a:p>
              <a:endParaRPr lang="de-DE"/>
            </a:p>
          </p:txBody>
        </p:sp>
        <p:sp>
          <p:nvSpPr>
            <p:cNvPr id="374815" name="Rectangle 31"/>
            <p:cNvSpPr>
              <a:spLocks noChangeArrowheads="1"/>
            </p:cNvSpPr>
            <p:nvPr/>
          </p:nvSpPr>
          <p:spPr bwMode="auto">
            <a:xfrm>
              <a:off x="703" y="2886"/>
              <a:ext cx="181" cy="182"/>
            </a:xfrm>
            <a:prstGeom prst="rect">
              <a:avLst/>
            </a:prstGeom>
            <a:solidFill>
              <a:srgbClr val="DDDDDD"/>
            </a:solidFill>
            <a:ln w="28575" algn="ctr">
              <a:solidFill>
                <a:schemeClr val="tx1"/>
              </a:solidFill>
              <a:miter lim="800000"/>
              <a:headEnd/>
              <a:tailEnd/>
            </a:ln>
            <a:effectLst/>
          </p:spPr>
          <p:txBody>
            <a:bodyPr wrap="none" anchor="ctr">
              <a:spAutoFit/>
            </a:bodyPr>
            <a:lstStyle/>
            <a:p>
              <a:endParaRPr lang="de-DE"/>
            </a:p>
          </p:txBody>
        </p:sp>
        <p:sp>
          <p:nvSpPr>
            <p:cNvPr id="374816" name="Rectangle 32"/>
            <p:cNvSpPr>
              <a:spLocks noChangeArrowheads="1"/>
            </p:cNvSpPr>
            <p:nvPr/>
          </p:nvSpPr>
          <p:spPr bwMode="auto">
            <a:xfrm>
              <a:off x="703" y="2704"/>
              <a:ext cx="181" cy="182"/>
            </a:xfrm>
            <a:prstGeom prst="rect">
              <a:avLst/>
            </a:prstGeom>
            <a:solidFill>
              <a:srgbClr val="DDDDDD"/>
            </a:solidFill>
            <a:ln w="28575" algn="ctr">
              <a:solidFill>
                <a:schemeClr val="tx1"/>
              </a:solidFill>
              <a:miter lim="800000"/>
              <a:headEnd/>
              <a:tailEnd/>
            </a:ln>
            <a:effectLst/>
          </p:spPr>
          <p:txBody>
            <a:bodyPr wrap="none" anchor="ctr">
              <a:spAutoFit/>
            </a:bodyPr>
            <a:lstStyle/>
            <a:p>
              <a:endParaRPr lang="de-DE"/>
            </a:p>
          </p:txBody>
        </p:sp>
        <p:sp>
          <p:nvSpPr>
            <p:cNvPr id="374817" name="Rectangle 33"/>
            <p:cNvSpPr>
              <a:spLocks noChangeArrowheads="1"/>
            </p:cNvSpPr>
            <p:nvPr/>
          </p:nvSpPr>
          <p:spPr bwMode="auto">
            <a:xfrm>
              <a:off x="703" y="2342"/>
              <a:ext cx="181" cy="182"/>
            </a:xfrm>
            <a:prstGeom prst="rect">
              <a:avLst/>
            </a:prstGeom>
            <a:solidFill>
              <a:srgbClr val="DDDDDD"/>
            </a:solidFill>
            <a:ln w="28575" algn="ctr">
              <a:solidFill>
                <a:schemeClr val="tx1"/>
              </a:solidFill>
              <a:miter lim="800000"/>
              <a:headEnd/>
              <a:tailEnd/>
            </a:ln>
            <a:effectLst/>
          </p:spPr>
          <p:txBody>
            <a:bodyPr wrap="none" anchor="ctr">
              <a:spAutoFit/>
            </a:bodyPr>
            <a:lstStyle/>
            <a:p>
              <a:endParaRPr lang="de-DE"/>
            </a:p>
          </p:txBody>
        </p:sp>
        <p:sp>
          <p:nvSpPr>
            <p:cNvPr id="374818" name="Rectangle 34"/>
            <p:cNvSpPr>
              <a:spLocks noChangeArrowheads="1"/>
            </p:cNvSpPr>
            <p:nvPr/>
          </p:nvSpPr>
          <p:spPr bwMode="auto">
            <a:xfrm>
              <a:off x="1066" y="2523"/>
              <a:ext cx="181" cy="182"/>
            </a:xfrm>
            <a:prstGeom prst="rect">
              <a:avLst/>
            </a:prstGeom>
            <a:solidFill>
              <a:srgbClr val="7F7F7F"/>
            </a:solidFill>
            <a:ln w="28575" algn="ctr">
              <a:solidFill>
                <a:schemeClr val="tx1"/>
              </a:solidFill>
              <a:miter lim="800000"/>
              <a:headEnd/>
              <a:tailEnd/>
            </a:ln>
            <a:effectLst/>
          </p:spPr>
          <p:txBody>
            <a:bodyPr wrap="none" anchor="ctr">
              <a:spAutoFit/>
            </a:bodyPr>
            <a:lstStyle/>
            <a:p>
              <a:endParaRPr lang="de-DE"/>
            </a:p>
          </p:txBody>
        </p:sp>
        <p:sp>
          <p:nvSpPr>
            <p:cNvPr id="374819" name="Rectangle 35"/>
            <p:cNvSpPr>
              <a:spLocks noChangeArrowheads="1"/>
            </p:cNvSpPr>
            <p:nvPr/>
          </p:nvSpPr>
          <p:spPr bwMode="auto">
            <a:xfrm>
              <a:off x="1247" y="2523"/>
              <a:ext cx="181" cy="182"/>
            </a:xfrm>
            <a:prstGeom prst="rect">
              <a:avLst/>
            </a:prstGeom>
            <a:solidFill>
              <a:srgbClr val="7F7F7F"/>
            </a:solidFill>
            <a:ln w="28575" algn="ctr">
              <a:solidFill>
                <a:schemeClr val="tx1"/>
              </a:solidFill>
              <a:miter lim="800000"/>
              <a:headEnd/>
              <a:tailEnd/>
            </a:ln>
            <a:effectLst/>
          </p:spPr>
          <p:txBody>
            <a:bodyPr wrap="none" anchor="ctr">
              <a:spAutoFit/>
            </a:bodyPr>
            <a:lstStyle/>
            <a:p>
              <a:endParaRPr lang="de-DE"/>
            </a:p>
          </p:txBody>
        </p:sp>
        <p:sp>
          <p:nvSpPr>
            <p:cNvPr id="374820" name="Rectangle 36"/>
            <p:cNvSpPr>
              <a:spLocks noChangeArrowheads="1"/>
            </p:cNvSpPr>
            <p:nvPr/>
          </p:nvSpPr>
          <p:spPr bwMode="auto">
            <a:xfrm>
              <a:off x="1428" y="2523"/>
              <a:ext cx="181" cy="182"/>
            </a:xfrm>
            <a:prstGeom prst="rect">
              <a:avLst/>
            </a:prstGeom>
            <a:solidFill>
              <a:srgbClr val="7F7F7F"/>
            </a:solidFill>
            <a:ln w="28575" algn="ctr">
              <a:solidFill>
                <a:schemeClr val="tx1"/>
              </a:solidFill>
              <a:miter lim="800000"/>
              <a:headEnd/>
              <a:tailEnd/>
            </a:ln>
            <a:effectLst/>
          </p:spPr>
          <p:txBody>
            <a:bodyPr wrap="none" anchor="ctr">
              <a:spAutoFit/>
            </a:bodyPr>
            <a:lstStyle/>
            <a:p>
              <a:endParaRPr lang="de-DE"/>
            </a:p>
          </p:txBody>
        </p:sp>
        <p:sp>
          <p:nvSpPr>
            <p:cNvPr id="374821" name="Rectangle 37"/>
            <p:cNvSpPr>
              <a:spLocks noChangeArrowheads="1"/>
            </p:cNvSpPr>
            <p:nvPr/>
          </p:nvSpPr>
          <p:spPr bwMode="auto">
            <a:xfrm>
              <a:off x="884" y="2523"/>
              <a:ext cx="181" cy="182"/>
            </a:xfrm>
            <a:prstGeom prst="rect">
              <a:avLst/>
            </a:prstGeom>
            <a:solidFill>
              <a:srgbClr val="DDDDDD"/>
            </a:solidFill>
            <a:ln w="28575" algn="ctr">
              <a:solidFill>
                <a:schemeClr val="tx1"/>
              </a:solidFill>
              <a:miter lim="800000"/>
              <a:headEnd/>
              <a:tailEnd/>
            </a:ln>
            <a:effectLst/>
          </p:spPr>
          <p:txBody>
            <a:bodyPr wrap="none" anchor="ctr">
              <a:spAutoFit/>
            </a:bodyPr>
            <a:lstStyle/>
            <a:p>
              <a:endParaRPr lang="de-DE"/>
            </a:p>
          </p:txBody>
        </p:sp>
        <p:sp>
          <p:nvSpPr>
            <p:cNvPr id="374822" name="Rectangle 38"/>
            <p:cNvSpPr>
              <a:spLocks noChangeArrowheads="1"/>
            </p:cNvSpPr>
            <p:nvPr/>
          </p:nvSpPr>
          <p:spPr bwMode="auto">
            <a:xfrm>
              <a:off x="703" y="2523"/>
              <a:ext cx="181" cy="182"/>
            </a:xfrm>
            <a:prstGeom prst="rect">
              <a:avLst/>
            </a:prstGeom>
            <a:solidFill>
              <a:srgbClr val="DDDDDD"/>
            </a:solidFill>
            <a:ln w="28575" algn="ctr">
              <a:solidFill>
                <a:schemeClr val="tx1"/>
              </a:solidFill>
              <a:miter lim="800000"/>
              <a:headEnd/>
              <a:tailEnd/>
            </a:ln>
            <a:effectLst/>
          </p:spPr>
          <p:txBody>
            <a:bodyPr wrap="none" anchor="ctr">
              <a:spAutoFit/>
            </a:bodyPr>
            <a:lstStyle/>
            <a:p>
              <a:endParaRPr lang="de-DE"/>
            </a:p>
          </p:txBody>
        </p:sp>
      </p:grpSp>
      <p:sp>
        <p:nvSpPr>
          <p:cNvPr id="374853" name="Rectangle 69"/>
          <p:cNvSpPr>
            <a:spLocks noChangeArrowheads="1"/>
          </p:cNvSpPr>
          <p:nvPr/>
        </p:nvSpPr>
        <p:spPr bwMode="auto">
          <a:xfrm>
            <a:off x="1116013" y="3429000"/>
            <a:ext cx="863600" cy="863600"/>
          </a:xfrm>
          <a:prstGeom prst="rect">
            <a:avLst/>
          </a:prstGeom>
          <a:noFill/>
          <a:ln w="76200" algn="ctr">
            <a:solidFill>
              <a:srgbClr val="FF0000"/>
            </a:solidFill>
            <a:miter lim="800000"/>
            <a:headEnd/>
            <a:tailEnd/>
          </a:ln>
          <a:effectLst/>
        </p:spPr>
        <p:txBody>
          <a:bodyPr wrap="none" anchor="ctr">
            <a:spAutoFit/>
          </a:bodyPr>
          <a:lstStyle/>
          <a:p>
            <a:endParaRPr lang="de-DE"/>
          </a:p>
        </p:txBody>
      </p:sp>
      <p:sp>
        <p:nvSpPr>
          <p:cNvPr id="374854" name="Rectangle 70"/>
          <p:cNvSpPr>
            <a:spLocks noChangeArrowheads="1"/>
          </p:cNvSpPr>
          <p:nvPr/>
        </p:nvSpPr>
        <p:spPr bwMode="auto">
          <a:xfrm>
            <a:off x="1403350" y="3429000"/>
            <a:ext cx="863600" cy="863600"/>
          </a:xfrm>
          <a:prstGeom prst="rect">
            <a:avLst/>
          </a:prstGeom>
          <a:noFill/>
          <a:ln w="76200" algn="ctr">
            <a:solidFill>
              <a:srgbClr val="FF0000"/>
            </a:solidFill>
            <a:miter lim="800000"/>
            <a:headEnd/>
            <a:tailEnd/>
          </a:ln>
          <a:effectLst/>
        </p:spPr>
        <p:txBody>
          <a:bodyPr wrap="none" anchor="ctr">
            <a:spAutoFit/>
          </a:bodyPr>
          <a:lstStyle/>
          <a:p>
            <a:endParaRPr lang="de-DE"/>
          </a:p>
        </p:txBody>
      </p:sp>
      <p:sp>
        <p:nvSpPr>
          <p:cNvPr id="374855" name="Rectangle 71"/>
          <p:cNvSpPr>
            <a:spLocks noChangeArrowheads="1"/>
          </p:cNvSpPr>
          <p:nvPr/>
        </p:nvSpPr>
        <p:spPr bwMode="auto">
          <a:xfrm>
            <a:off x="1116013" y="3716338"/>
            <a:ext cx="863600" cy="863600"/>
          </a:xfrm>
          <a:prstGeom prst="rect">
            <a:avLst/>
          </a:prstGeom>
          <a:noFill/>
          <a:ln w="76200" algn="ctr">
            <a:solidFill>
              <a:srgbClr val="FF0000"/>
            </a:solidFill>
            <a:miter lim="800000"/>
            <a:headEnd/>
            <a:tailEnd/>
          </a:ln>
          <a:effectLst/>
        </p:spPr>
        <p:txBody>
          <a:bodyPr wrap="none" anchor="ctr">
            <a:spAutoFit/>
          </a:bodyPr>
          <a:lstStyle/>
          <a:p>
            <a:endParaRPr lang="de-DE"/>
          </a:p>
        </p:txBody>
      </p:sp>
      <p:sp>
        <p:nvSpPr>
          <p:cNvPr id="374856" name="Rectangle 72"/>
          <p:cNvSpPr>
            <a:spLocks noChangeArrowheads="1"/>
          </p:cNvSpPr>
          <p:nvPr/>
        </p:nvSpPr>
        <p:spPr bwMode="auto">
          <a:xfrm>
            <a:off x="1403350" y="3716338"/>
            <a:ext cx="863600" cy="863600"/>
          </a:xfrm>
          <a:prstGeom prst="rect">
            <a:avLst/>
          </a:prstGeom>
          <a:noFill/>
          <a:ln w="76200" algn="ctr">
            <a:solidFill>
              <a:srgbClr val="FF0000"/>
            </a:solidFill>
            <a:miter lim="800000"/>
            <a:headEnd/>
            <a:tailEnd/>
          </a:ln>
          <a:effectLst/>
        </p:spPr>
        <p:txBody>
          <a:bodyPr wrap="none" anchor="ctr">
            <a:spAutoFit/>
          </a:bodyPr>
          <a:lstStyle/>
          <a:p>
            <a:endParaRPr lang="de-DE"/>
          </a:p>
        </p:txBody>
      </p:sp>
      <p:sp>
        <p:nvSpPr>
          <p:cNvPr id="374857" name="Rectangle 73"/>
          <p:cNvSpPr>
            <a:spLocks noChangeArrowheads="1"/>
          </p:cNvSpPr>
          <p:nvPr/>
        </p:nvSpPr>
        <p:spPr bwMode="auto">
          <a:xfrm>
            <a:off x="1116013" y="4005263"/>
            <a:ext cx="863600" cy="863600"/>
          </a:xfrm>
          <a:prstGeom prst="rect">
            <a:avLst/>
          </a:prstGeom>
          <a:noFill/>
          <a:ln w="76200" algn="ctr">
            <a:solidFill>
              <a:srgbClr val="FF0000"/>
            </a:solidFill>
            <a:miter lim="800000"/>
            <a:headEnd/>
            <a:tailEnd/>
          </a:ln>
          <a:effectLst/>
        </p:spPr>
        <p:txBody>
          <a:bodyPr wrap="none" anchor="ctr">
            <a:spAutoFit/>
          </a:bodyPr>
          <a:lstStyle/>
          <a:p>
            <a:endParaRPr lang="de-DE"/>
          </a:p>
        </p:txBody>
      </p:sp>
      <p:sp>
        <p:nvSpPr>
          <p:cNvPr id="374858" name="Rectangle 74"/>
          <p:cNvSpPr>
            <a:spLocks noChangeArrowheads="1"/>
          </p:cNvSpPr>
          <p:nvPr/>
        </p:nvSpPr>
        <p:spPr bwMode="auto">
          <a:xfrm>
            <a:off x="1403350" y="4005263"/>
            <a:ext cx="863600" cy="863600"/>
          </a:xfrm>
          <a:prstGeom prst="rect">
            <a:avLst/>
          </a:prstGeom>
          <a:noFill/>
          <a:ln w="76200" algn="ctr">
            <a:solidFill>
              <a:srgbClr val="FF0000"/>
            </a:solidFill>
            <a:miter lim="800000"/>
            <a:headEnd/>
            <a:tailEnd/>
          </a:ln>
          <a:effectLst/>
        </p:spPr>
        <p:txBody>
          <a:bodyPr wrap="none" anchor="ctr">
            <a:spAutoFit/>
          </a:bodyPr>
          <a:lstStyle/>
          <a:p>
            <a:endParaRPr lang="de-DE"/>
          </a:p>
        </p:txBody>
      </p:sp>
      <p:sp>
        <p:nvSpPr>
          <p:cNvPr id="374830" name="Rectangle 46"/>
          <p:cNvSpPr>
            <a:spLocks noChangeArrowheads="1"/>
          </p:cNvSpPr>
          <p:nvPr/>
        </p:nvSpPr>
        <p:spPr bwMode="auto">
          <a:xfrm>
            <a:off x="3852863" y="4292600"/>
            <a:ext cx="287337" cy="288925"/>
          </a:xfrm>
          <a:prstGeom prst="rect">
            <a:avLst/>
          </a:prstGeom>
          <a:solidFill>
            <a:srgbClr val="292929"/>
          </a:solidFill>
          <a:ln w="28575" algn="ctr">
            <a:solidFill>
              <a:schemeClr val="tx1"/>
            </a:solidFill>
            <a:miter lim="800000"/>
            <a:headEnd/>
            <a:tailEnd/>
          </a:ln>
          <a:effectLst/>
        </p:spPr>
        <p:txBody>
          <a:bodyPr wrap="none" anchor="ctr">
            <a:spAutoFit/>
          </a:bodyPr>
          <a:lstStyle/>
          <a:p>
            <a:endParaRPr lang="de-DE"/>
          </a:p>
        </p:txBody>
      </p:sp>
      <p:sp>
        <p:nvSpPr>
          <p:cNvPr id="374831" name="Rectangle 47"/>
          <p:cNvSpPr>
            <a:spLocks noChangeArrowheads="1"/>
          </p:cNvSpPr>
          <p:nvPr/>
        </p:nvSpPr>
        <p:spPr bwMode="auto">
          <a:xfrm>
            <a:off x="3852863" y="3717925"/>
            <a:ext cx="287337" cy="288925"/>
          </a:xfrm>
          <a:prstGeom prst="rect">
            <a:avLst/>
          </a:prstGeom>
          <a:solidFill>
            <a:srgbClr val="DDDDDD"/>
          </a:solidFill>
          <a:ln w="28575" algn="ctr">
            <a:solidFill>
              <a:schemeClr val="tx1"/>
            </a:solidFill>
            <a:miter lim="800000"/>
            <a:headEnd/>
            <a:tailEnd/>
          </a:ln>
          <a:effectLst/>
        </p:spPr>
        <p:txBody>
          <a:bodyPr wrap="none" anchor="ctr">
            <a:spAutoFit/>
          </a:bodyPr>
          <a:lstStyle/>
          <a:p>
            <a:endParaRPr lang="de-DE"/>
          </a:p>
        </p:txBody>
      </p:sp>
      <p:sp>
        <p:nvSpPr>
          <p:cNvPr id="374834" name="Rectangle 50"/>
          <p:cNvSpPr>
            <a:spLocks noChangeArrowheads="1"/>
          </p:cNvSpPr>
          <p:nvPr/>
        </p:nvSpPr>
        <p:spPr bwMode="auto">
          <a:xfrm>
            <a:off x="4140200" y="4292600"/>
            <a:ext cx="287338" cy="288925"/>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835" name="Rectangle 51"/>
          <p:cNvSpPr>
            <a:spLocks noChangeArrowheads="1"/>
          </p:cNvSpPr>
          <p:nvPr/>
        </p:nvSpPr>
        <p:spPr bwMode="auto">
          <a:xfrm>
            <a:off x="4140200" y="3717925"/>
            <a:ext cx="287338" cy="288925"/>
          </a:xfrm>
          <a:prstGeom prst="rect">
            <a:avLst/>
          </a:prstGeom>
          <a:solidFill>
            <a:srgbClr val="4D4D4D"/>
          </a:solidFill>
          <a:ln w="28575" algn="ctr">
            <a:solidFill>
              <a:schemeClr val="tx1"/>
            </a:solidFill>
            <a:miter lim="800000"/>
            <a:headEnd/>
            <a:tailEnd/>
          </a:ln>
          <a:effectLst/>
        </p:spPr>
        <p:txBody>
          <a:bodyPr wrap="none" anchor="ctr">
            <a:spAutoFit/>
          </a:bodyPr>
          <a:lstStyle/>
          <a:p>
            <a:endParaRPr lang="de-DE"/>
          </a:p>
        </p:txBody>
      </p:sp>
      <p:sp>
        <p:nvSpPr>
          <p:cNvPr id="374842" name="Rectangle 58"/>
          <p:cNvSpPr>
            <a:spLocks noChangeArrowheads="1"/>
          </p:cNvSpPr>
          <p:nvPr/>
        </p:nvSpPr>
        <p:spPr bwMode="auto">
          <a:xfrm>
            <a:off x="3563938" y="4292600"/>
            <a:ext cx="287337" cy="288925"/>
          </a:xfrm>
          <a:prstGeom prst="rect">
            <a:avLst/>
          </a:prstGeom>
          <a:solidFill>
            <a:srgbClr val="292929"/>
          </a:solidFill>
          <a:ln w="28575" algn="ctr">
            <a:solidFill>
              <a:schemeClr val="tx1"/>
            </a:solidFill>
            <a:miter lim="800000"/>
            <a:headEnd/>
            <a:tailEnd/>
          </a:ln>
          <a:effectLst/>
        </p:spPr>
        <p:txBody>
          <a:bodyPr wrap="none" anchor="ctr">
            <a:spAutoFit/>
          </a:bodyPr>
          <a:lstStyle/>
          <a:p>
            <a:endParaRPr lang="de-DE"/>
          </a:p>
        </p:txBody>
      </p:sp>
      <p:sp>
        <p:nvSpPr>
          <p:cNvPr id="374843" name="Rectangle 59"/>
          <p:cNvSpPr>
            <a:spLocks noChangeArrowheads="1"/>
          </p:cNvSpPr>
          <p:nvPr/>
        </p:nvSpPr>
        <p:spPr bwMode="auto">
          <a:xfrm>
            <a:off x="3563938" y="3717925"/>
            <a:ext cx="287337" cy="288925"/>
          </a:xfrm>
          <a:prstGeom prst="rect">
            <a:avLst/>
          </a:prstGeom>
          <a:solidFill>
            <a:srgbClr val="808080"/>
          </a:solidFill>
          <a:ln w="28575" algn="ctr">
            <a:solidFill>
              <a:schemeClr val="tx1"/>
            </a:solidFill>
            <a:miter lim="800000"/>
            <a:headEnd/>
            <a:tailEnd/>
          </a:ln>
          <a:effectLst/>
        </p:spPr>
        <p:txBody>
          <a:bodyPr wrap="none" anchor="ctr">
            <a:spAutoFit/>
          </a:bodyPr>
          <a:lstStyle/>
          <a:p>
            <a:endParaRPr lang="de-DE"/>
          </a:p>
        </p:txBody>
      </p:sp>
      <p:sp>
        <p:nvSpPr>
          <p:cNvPr id="374848" name="Rectangle 64"/>
          <p:cNvSpPr>
            <a:spLocks noChangeArrowheads="1"/>
          </p:cNvSpPr>
          <p:nvPr/>
        </p:nvSpPr>
        <p:spPr bwMode="auto">
          <a:xfrm>
            <a:off x="3852863" y="4005263"/>
            <a:ext cx="287337" cy="288925"/>
          </a:xfrm>
          <a:prstGeom prst="rect">
            <a:avLst/>
          </a:prstGeom>
          <a:solidFill>
            <a:srgbClr val="808080"/>
          </a:solidFill>
          <a:ln w="28575" algn="ctr">
            <a:solidFill>
              <a:schemeClr val="tx1"/>
            </a:solidFill>
            <a:miter lim="800000"/>
            <a:headEnd/>
            <a:tailEnd/>
          </a:ln>
          <a:effectLst/>
        </p:spPr>
        <p:txBody>
          <a:bodyPr wrap="none" anchor="ctr">
            <a:spAutoFit/>
          </a:bodyPr>
          <a:lstStyle/>
          <a:p>
            <a:endParaRPr lang="de-DE"/>
          </a:p>
        </p:txBody>
      </p:sp>
      <p:sp>
        <p:nvSpPr>
          <p:cNvPr id="374849" name="Rectangle 65"/>
          <p:cNvSpPr>
            <a:spLocks noChangeArrowheads="1"/>
          </p:cNvSpPr>
          <p:nvPr/>
        </p:nvSpPr>
        <p:spPr bwMode="auto">
          <a:xfrm>
            <a:off x="4140200" y="4005263"/>
            <a:ext cx="287338" cy="288925"/>
          </a:xfrm>
          <a:prstGeom prst="rect">
            <a:avLst/>
          </a:prstGeom>
          <a:solidFill>
            <a:srgbClr val="7F7F7F"/>
          </a:solidFill>
          <a:ln w="28575" algn="ctr">
            <a:solidFill>
              <a:schemeClr val="tx1"/>
            </a:solidFill>
            <a:miter lim="800000"/>
            <a:headEnd/>
            <a:tailEnd/>
          </a:ln>
          <a:effectLst/>
        </p:spPr>
        <p:txBody>
          <a:bodyPr wrap="none" anchor="ctr">
            <a:spAutoFit/>
          </a:bodyPr>
          <a:lstStyle/>
          <a:p>
            <a:endParaRPr lang="de-DE"/>
          </a:p>
        </p:txBody>
      </p:sp>
      <p:sp>
        <p:nvSpPr>
          <p:cNvPr id="374851" name="Rectangle 67"/>
          <p:cNvSpPr>
            <a:spLocks noChangeArrowheads="1"/>
          </p:cNvSpPr>
          <p:nvPr/>
        </p:nvSpPr>
        <p:spPr bwMode="auto">
          <a:xfrm>
            <a:off x="3563938" y="4005263"/>
            <a:ext cx="287337" cy="288925"/>
          </a:xfrm>
          <a:prstGeom prst="rect">
            <a:avLst/>
          </a:prstGeom>
          <a:solidFill>
            <a:srgbClr val="4D4D4D"/>
          </a:solidFill>
          <a:ln w="28575" algn="ctr">
            <a:solidFill>
              <a:schemeClr val="tx1"/>
            </a:solidFill>
            <a:miter lim="800000"/>
            <a:headEnd/>
            <a:tailEnd/>
          </a:ln>
          <a:effectLst/>
        </p:spPr>
        <p:txBody>
          <a:bodyPr wrap="none" anchor="ctr">
            <a:spAutoFit/>
          </a:bodyPr>
          <a:lstStyle/>
          <a:p>
            <a:endParaRPr lang="de-DE"/>
          </a:p>
        </p:txBody>
      </p:sp>
      <p:grpSp>
        <p:nvGrpSpPr>
          <p:cNvPr id="5" name="Group 195"/>
          <p:cNvGrpSpPr>
            <a:grpSpLocks/>
          </p:cNvGrpSpPr>
          <p:nvPr/>
        </p:nvGrpSpPr>
        <p:grpSpPr bwMode="auto">
          <a:xfrm>
            <a:off x="3276600" y="3429000"/>
            <a:ext cx="1438275" cy="1439863"/>
            <a:chOff x="2064" y="2160"/>
            <a:chExt cx="906" cy="907"/>
          </a:xfrm>
        </p:grpSpPr>
        <p:sp>
          <p:nvSpPr>
            <p:cNvPr id="374828" name="Rectangle 44"/>
            <p:cNvSpPr>
              <a:spLocks noChangeArrowheads="1"/>
            </p:cNvSpPr>
            <p:nvPr/>
          </p:nvSpPr>
          <p:spPr bwMode="auto">
            <a:xfrm>
              <a:off x="2427" y="2160"/>
              <a:ext cx="181" cy="182"/>
            </a:xfrm>
            <a:prstGeom prst="rect">
              <a:avLst/>
            </a:prstGeom>
            <a:solidFill>
              <a:schemeClr val="bg1"/>
            </a:solidFill>
            <a:ln w="28575" algn="ctr">
              <a:solidFill>
                <a:schemeClr val="tx1"/>
              </a:solidFill>
              <a:miter lim="800000"/>
              <a:headEnd/>
              <a:tailEnd/>
            </a:ln>
            <a:effectLst/>
          </p:spPr>
          <p:txBody>
            <a:bodyPr wrap="none" anchor="ctr">
              <a:spAutoFit/>
            </a:bodyPr>
            <a:lstStyle/>
            <a:p>
              <a:endParaRPr lang="de-DE"/>
            </a:p>
          </p:txBody>
        </p:sp>
        <p:sp>
          <p:nvSpPr>
            <p:cNvPr id="374832" name="Rectangle 48"/>
            <p:cNvSpPr>
              <a:spLocks noChangeArrowheads="1"/>
            </p:cNvSpPr>
            <p:nvPr/>
          </p:nvSpPr>
          <p:spPr bwMode="auto">
            <a:xfrm>
              <a:off x="2608" y="2160"/>
              <a:ext cx="181" cy="182"/>
            </a:xfrm>
            <a:prstGeom prst="rect">
              <a:avLst/>
            </a:prstGeom>
            <a:solidFill>
              <a:srgbClr val="808080"/>
            </a:solidFill>
            <a:ln w="28575" algn="ctr">
              <a:solidFill>
                <a:schemeClr val="tx1"/>
              </a:solidFill>
              <a:miter lim="800000"/>
              <a:headEnd/>
              <a:tailEnd/>
            </a:ln>
            <a:effectLst/>
          </p:spPr>
          <p:txBody>
            <a:bodyPr wrap="none" anchor="ctr">
              <a:spAutoFit/>
            </a:bodyPr>
            <a:lstStyle/>
            <a:p>
              <a:endParaRPr lang="de-DE"/>
            </a:p>
          </p:txBody>
        </p:sp>
        <p:sp>
          <p:nvSpPr>
            <p:cNvPr id="374836" name="Rectangle 52"/>
            <p:cNvSpPr>
              <a:spLocks noChangeArrowheads="1"/>
            </p:cNvSpPr>
            <p:nvPr/>
          </p:nvSpPr>
          <p:spPr bwMode="auto">
            <a:xfrm>
              <a:off x="2789" y="2160"/>
              <a:ext cx="181" cy="182"/>
            </a:xfrm>
            <a:prstGeom prst="rect">
              <a:avLst/>
            </a:prstGeom>
            <a:solidFill>
              <a:schemeClr val="tx1"/>
            </a:solidFill>
            <a:ln w="28575" algn="ctr">
              <a:solidFill>
                <a:schemeClr val="tx1"/>
              </a:solidFill>
              <a:miter lim="800000"/>
              <a:headEnd/>
              <a:tailEnd/>
            </a:ln>
            <a:effectLst/>
          </p:spPr>
          <p:txBody>
            <a:bodyPr wrap="none" anchor="ctr">
              <a:spAutoFit/>
            </a:bodyPr>
            <a:lstStyle/>
            <a:p>
              <a:endParaRPr lang="de-DE"/>
            </a:p>
          </p:txBody>
        </p:sp>
        <p:sp>
          <p:nvSpPr>
            <p:cNvPr id="374838" name="Rectangle 54"/>
            <p:cNvSpPr>
              <a:spLocks noChangeArrowheads="1"/>
            </p:cNvSpPr>
            <p:nvPr/>
          </p:nvSpPr>
          <p:spPr bwMode="auto">
            <a:xfrm>
              <a:off x="2789" y="2704"/>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839" name="Rectangle 55"/>
            <p:cNvSpPr>
              <a:spLocks noChangeArrowheads="1"/>
            </p:cNvSpPr>
            <p:nvPr/>
          </p:nvSpPr>
          <p:spPr bwMode="auto">
            <a:xfrm>
              <a:off x="2789" y="2342"/>
              <a:ext cx="181" cy="182"/>
            </a:xfrm>
            <a:prstGeom prst="rect">
              <a:avLst/>
            </a:prstGeom>
            <a:solidFill>
              <a:schemeClr val="tx1"/>
            </a:solidFill>
            <a:ln w="28575" algn="ctr">
              <a:solidFill>
                <a:schemeClr val="tx1"/>
              </a:solidFill>
              <a:miter lim="800000"/>
              <a:headEnd/>
              <a:tailEnd/>
            </a:ln>
            <a:effectLst/>
          </p:spPr>
          <p:txBody>
            <a:bodyPr wrap="none" anchor="ctr">
              <a:spAutoFit/>
            </a:bodyPr>
            <a:lstStyle/>
            <a:p>
              <a:endParaRPr lang="de-DE"/>
            </a:p>
          </p:txBody>
        </p:sp>
        <p:sp>
          <p:nvSpPr>
            <p:cNvPr id="374840" name="Rectangle 56"/>
            <p:cNvSpPr>
              <a:spLocks noChangeArrowheads="1"/>
            </p:cNvSpPr>
            <p:nvPr/>
          </p:nvSpPr>
          <p:spPr bwMode="auto">
            <a:xfrm>
              <a:off x="2245" y="2160"/>
              <a:ext cx="181" cy="182"/>
            </a:xfrm>
            <a:prstGeom prst="rect">
              <a:avLst/>
            </a:prstGeom>
            <a:solidFill>
              <a:srgbClr val="808080"/>
            </a:solidFill>
            <a:ln w="28575" algn="ctr">
              <a:solidFill>
                <a:schemeClr val="tx1"/>
              </a:solidFill>
              <a:miter lim="800000"/>
              <a:headEnd/>
              <a:tailEnd/>
            </a:ln>
            <a:effectLst/>
          </p:spPr>
          <p:txBody>
            <a:bodyPr wrap="none" anchor="ctr">
              <a:spAutoFit/>
            </a:bodyPr>
            <a:lstStyle/>
            <a:p>
              <a:endParaRPr lang="de-DE"/>
            </a:p>
          </p:txBody>
        </p:sp>
        <p:sp>
          <p:nvSpPr>
            <p:cNvPr id="374844" name="Rectangle 60"/>
            <p:cNvSpPr>
              <a:spLocks noChangeArrowheads="1"/>
            </p:cNvSpPr>
            <p:nvPr/>
          </p:nvSpPr>
          <p:spPr bwMode="auto">
            <a:xfrm>
              <a:off x="2064" y="2160"/>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846" name="Rectangle 62"/>
            <p:cNvSpPr>
              <a:spLocks noChangeArrowheads="1"/>
            </p:cNvSpPr>
            <p:nvPr/>
          </p:nvSpPr>
          <p:spPr bwMode="auto">
            <a:xfrm>
              <a:off x="2064" y="2704"/>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847" name="Rectangle 63"/>
            <p:cNvSpPr>
              <a:spLocks noChangeArrowheads="1"/>
            </p:cNvSpPr>
            <p:nvPr/>
          </p:nvSpPr>
          <p:spPr bwMode="auto">
            <a:xfrm>
              <a:off x="2064" y="2342"/>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850" name="Rectangle 66"/>
            <p:cNvSpPr>
              <a:spLocks noChangeArrowheads="1"/>
            </p:cNvSpPr>
            <p:nvPr/>
          </p:nvSpPr>
          <p:spPr bwMode="auto">
            <a:xfrm>
              <a:off x="2789" y="2523"/>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852" name="Rectangle 68"/>
            <p:cNvSpPr>
              <a:spLocks noChangeArrowheads="1"/>
            </p:cNvSpPr>
            <p:nvPr/>
          </p:nvSpPr>
          <p:spPr bwMode="auto">
            <a:xfrm>
              <a:off x="2064" y="2523"/>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859" name="Rectangle 75"/>
            <p:cNvSpPr>
              <a:spLocks noChangeArrowheads="1"/>
            </p:cNvSpPr>
            <p:nvPr/>
          </p:nvSpPr>
          <p:spPr bwMode="auto">
            <a:xfrm>
              <a:off x="2427" y="2885"/>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860" name="Rectangle 76"/>
            <p:cNvSpPr>
              <a:spLocks noChangeArrowheads="1"/>
            </p:cNvSpPr>
            <p:nvPr/>
          </p:nvSpPr>
          <p:spPr bwMode="auto">
            <a:xfrm>
              <a:off x="2608" y="2885"/>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861" name="Rectangle 77"/>
            <p:cNvSpPr>
              <a:spLocks noChangeArrowheads="1"/>
            </p:cNvSpPr>
            <p:nvPr/>
          </p:nvSpPr>
          <p:spPr bwMode="auto">
            <a:xfrm>
              <a:off x="2789" y="2885"/>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862" name="Rectangle 78"/>
            <p:cNvSpPr>
              <a:spLocks noChangeArrowheads="1"/>
            </p:cNvSpPr>
            <p:nvPr/>
          </p:nvSpPr>
          <p:spPr bwMode="auto">
            <a:xfrm>
              <a:off x="2245" y="2885"/>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863" name="Rectangle 79"/>
            <p:cNvSpPr>
              <a:spLocks noChangeArrowheads="1"/>
            </p:cNvSpPr>
            <p:nvPr/>
          </p:nvSpPr>
          <p:spPr bwMode="auto">
            <a:xfrm>
              <a:off x="2064" y="2885"/>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grpSp>
      <p:grpSp>
        <p:nvGrpSpPr>
          <p:cNvPr id="6" name="Group 81"/>
          <p:cNvGrpSpPr>
            <a:grpSpLocks/>
          </p:cNvGrpSpPr>
          <p:nvPr/>
        </p:nvGrpSpPr>
        <p:grpSpPr bwMode="auto">
          <a:xfrm rot="16200000" flipV="1">
            <a:off x="6733381" y="3428207"/>
            <a:ext cx="1438275" cy="1439862"/>
            <a:chOff x="2064" y="2251"/>
            <a:chExt cx="906" cy="907"/>
          </a:xfrm>
        </p:grpSpPr>
        <p:sp>
          <p:nvSpPr>
            <p:cNvPr id="374866" name="Rectangle 82"/>
            <p:cNvSpPr>
              <a:spLocks noChangeArrowheads="1"/>
            </p:cNvSpPr>
            <p:nvPr/>
          </p:nvSpPr>
          <p:spPr bwMode="auto">
            <a:xfrm>
              <a:off x="2427" y="2251"/>
              <a:ext cx="181" cy="182"/>
            </a:xfrm>
            <a:prstGeom prst="rect">
              <a:avLst/>
            </a:prstGeom>
            <a:solidFill>
              <a:schemeClr val="bg2"/>
            </a:solidFill>
            <a:ln w="28575" algn="ctr">
              <a:solidFill>
                <a:schemeClr val="tx1"/>
              </a:solidFill>
              <a:miter lim="800000"/>
              <a:headEnd/>
              <a:tailEnd/>
            </a:ln>
            <a:effectLst/>
          </p:spPr>
          <p:txBody>
            <a:bodyPr wrap="none" anchor="ctr">
              <a:spAutoFit/>
            </a:bodyPr>
            <a:lstStyle/>
            <a:p>
              <a:endParaRPr lang="de-DE"/>
            </a:p>
          </p:txBody>
        </p:sp>
        <p:sp>
          <p:nvSpPr>
            <p:cNvPr id="374867" name="Rectangle 83"/>
            <p:cNvSpPr>
              <a:spLocks noChangeArrowheads="1"/>
            </p:cNvSpPr>
            <p:nvPr/>
          </p:nvSpPr>
          <p:spPr bwMode="auto">
            <a:xfrm>
              <a:off x="2427" y="2251"/>
              <a:ext cx="181" cy="182"/>
            </a:xfrm>
            <a:prstGeom prst="rect">
              <a:avLst/>
            </a:prstGeom>
            <a:solidFill>
              <a:schemeClr val="bg1"/>
            </a:solidFill>
            <a:ln w="28575" algn="ctr">
              <a:solidFill>
                <a:schemeClr val="tx1"/>
              </a:solidFill>
              <a:miter lim="800000"/>
              <a:headEnd/>
              <a:tailEnd/>
            </a:ln>
            <a:effectLst/>
          </p:spPr>
          <p:txBody>
            <a:bodyPr wrap="none" anchor="ctr">
              <a:spAutoFit/>
            </a:bodyPr>
            <a:lstStyle/>
            <a:p>
              <a:endParaRPr lang="de-DE"/>
            </a:p>
          </p:txBody>
        </p:sp>
        <p:sp>
          <p:nvSpPr>
            <p:cNvPr id="374868" name="Rectangle 84"/>
            <p:cNvSpPr>
              <a:spLocks noChangeArrowheads="1"/>
            </p:cNvSpPr>
            <p:nvPr/>
          </p:nvSpPr>
          <p:spPr bwMode="auto">
            <a:xfrm>
              <a:off x="2427" y="2795"/>
              <a:ext cx="181" cy="182"/>
            </a:xfrm>
            <a:prstGeom prst="rect">
              <a:avLst/>
            </a:prstGeom>
            <a:solidFill>
              <a:srgbClr val="292929"/>
            </a:solidFill>
            <a:ln w="28575" algn="ctr">
              <a:solidFill>
                <a:schemeClr val="tx1"/>
              </a:solidFill>
              <a:miter lim="800000"/>
              <a:headEnd/>
              <a:tailEnd/>
            </a:ln>
            <a:effectLst/>
          </p:spPr>
          <p:txBody>
            <a:bodyPr wrap="none" anchor="ctr">
              <a:spAutoFit/>
            </a:bodyPr>
            <a:lstStyle/>
            <a:p>
              <a:endParaRPr lang="de-DE"/>
            </a:p>
          </p:txBody>
        </p:sp>
        <p:sp>
          <p:nvSpPr>
            <p:cNvPr id="374869" name="Rectangle 85"/>
            <p:cNvSpPr>
              <a:spLocks noChangeArrowheads="1"/>
            </p:cNvSpPr>
            <p:nvPr/>
          </p:nvSpPr>
          <p:spPr bwMode="auto">
            <a:xfrm>
              <a:off x="2427" y="2433"/>
              <a:ext cx="181" cy="182"/>
            </a:xfrm>
            <a:prstGeom prst="rect">
              <a:avLst/>
            </a:prstGeom>
            <a:solidFill>
              <a:srgbClr val="DDDDDD"/>
            </a:solidFill>
            <a:ln w="28575" algn="ctr">
              <a:solidFill>
                <a:schemeClr val="tx1"/>
              </a:solidFill>
              <a:miter lim="800000"/>
              <a:headEnd/>
              <a:tailEnd/>
            </a:ln>
            <a:effectLst/>
          </p:spPr>
          <p:txBody>
            <a:bodyPr wrap="none" anchor="ctr">
              <a:spAutoFit/>
            </a:bodyPr>
            <a:lstStyle/>
            <a:p>
              <a:endParaRPr lang="de-DE"/>
            </a:p>
          </p:txBody>
        </p:sp>
        <p:sp>
          <p:nvSpPr>
            <p:cNvPr id="374870" name="Rectangle 86"/>
            <p:cNvSpPr>
              <a:spLocks noChangeArrowheads="1"/>
            </p:cNvSpPr>
            <p:nvPr/>
          </p:nvSpPr>
          <p:spPr bwMode="auto">
            <a:xfrm>
              <a:off x="2608" y="2251"/>
              <a:ext cx="181" cy="182"/>
            </a:xfrm>
            <a:prstGeom prst="rect">
              <a:avLst/>
            </a:prstGeom>
            <a:solidFill>
              <a:srgbClr val="808080"/>
            </a:solidFill>
            <a:ln w="28575" algn="ctr">
              <a:solidFill>
                <a:schemeClr val="tx1"/>
              </a:solidFill>
              <a:miter lim="800000"/>
              <a:headEnd/>
              <a:tailEnd/>
            </a:ln>
            <a:effectLst/>
          </p:spPr>
          <p:txBody>
            <a:bodyPr wrap="none" anchor="ctr">
              <a:spAutoFit/>
            </a:bodyPr>
            <a:lstStyle/>
            <a:p>
              <a:endParaRPr lang="de-DE"/>
            </a:p>
          </p:txBody>
        </p:sp>
        <p:sp>
          <p:nvSpPr>
            <p:cNvPr id="374871" name="Rectangle 87"/>
            <p:cNvSpPr>
              <a:spLocks noChangeArrowheads="1"/>
            </p:cNvSpPr>
            <p:nvPr/>
          </p:nvSpPr>
          <p:spPr bwMode="auto">
            <a:xfrm>
              <a:off x="2608" y="2795"/>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872" name="Rectangle 88"/>
            <p:cNvSpPr>
              <a:spLocks noChangeArrowheads="1"/>
            </p:cNvSpPr>
            <p:nvPr/>
          </p:nvSpPr>
          <p:spPr bwMode="auto">
            <a:xfrm>
              <a:off x="2608" y="2433"/>
              <a:ext cx="181" cy="182"/>
            </a:xfrm>
            <a:prstGeom prst="rect">
              <a:avLst/>
            </a:prstGeom>
            <a:solidFill>
              <a:srgbClr val="4D4D4D"/>
            </a:solidFill>
            <a:ln w="28575" algn="ctr">
              <a:solidFill>
                <a:schemeClr val="tx1"/>
              </a:solidFill>
              <a:miter lim="800000"/>
              <a:headEnd/>
              <a:tailEnd/>
            </a:ln>
            <a:effectLst/>
          </p:spPr>
          <p:txBody>
            <a:bodyPr wrap="none" anchor="ctr">
              <a:spAutoFit/>
            </a:bodyPr>
            <a:lstStyle/>
            <a:p>
              <a:endParaRPr lang="de-DE"/>
            </a:p>
          </p:txBody>
        </p:sp>
        <p:sp>
          <p:nvSpPr>
            <p:cNvPr id="374873" name="Rectangle 89"/>
            <p:cNvSpPr>
              <a:spLocks noChangeArrowheads="1"/>
            </p:cNvSpPr>
            <p:nvPr/>
          </p:nvSpPr>
          <p:spPr bwMode="auto">
            <a:xfrm>
              <a:off x="2789" y="2251"/>
              <a:ext cx="181" cy="182"/>
            </a:xfrm>
            <a:prstGeom prst="rect">
              <a:avLst/>
            </a:prstGeom>
            <a:solidFill>
              <a:schemeClr val="tx1"/>
            </a:solidFill>
            <a:ln w="28575" algn="ctr">
              <a:solidFill>
                <a:schemeClr val="tx1"/>
              </a:solidFill>
              <a:miter lim="800000"/>
              <a:headEnd/>
              <a:tailEnd/>
            </a:ln>
            <a:effectLst/>
          </p:spPr>
          <p:txBody>
            <a:bodyPr wrap="none" anchor="ctr">
              <a:spAutoFit/>
            </a:bodyPr>
            <a:lstStyle/>
            <a:p>
              <a:endParaRPr lang="de-DE"/>
            </a:p>
          </p:txBody>
        </p:sp>
        <p:sp>
          <p:nvSpPr>
            <p:cNvPr id="374874" name="Rectangle 90"/>
            <p:cNvSpPr>
              <a:spLocks noChangeArrowheads="1"/>
            </p:cNvSpPr>
            <p:nvPr/>
          </p:nvSpPr>
          <p:spPr bwMode="auto">
            <a:xfrm>
              <a:off x="2789" y="2795"/>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875" name="Rectangle 91"/>
            <p:cNvSpPr>
              <a:spLocks noChangeArrowheads="1"/>
            </p:cNvSpPr>
            <p:nvPr/>
          </p:nvSpPr>
          <p:spPr bwMode="auto">
            <a:xfrm>
              <a:off x="2789" y="2433"/>
              <a:ext cx="181" cy="182"/>
            </a:xfrm>
            <a:prstGeom prst="rect">
              <a:avLst/>
            </a:prstGeom>
            <a:solidFill>
              <a:schemeClr val="tx1"/>
            </a:solidFill>
            <a:ln w="28575" algn="ctr">
              <a:solidFill>
                <a:schemeClr val="tx1"/>
              </a:solidFill>
              <a:miter lim="800000"/>
              <a:headEnd/>
              <a:tailEnd/>
            </a:ln>
            <a:effectLst/>
          </p:spPr>
          <p:txBody>
            <a:bodyPr wrap="none" anchor="ctr">
              <a:spAutoFit/>
            </a:bodyPr>
            <a:lstStyle/>
            <a:p>
              <a:endParaRPr lang="de-DE"/>
            </a:p>
          </p:txBody>
        </p:sp>
        <p:sp>
          <p:nvSpPr>
            <p:cNvPr id="374876" name="Rectangle 92"/>
            <p:cNvSpPr>
              <a:spLocks noChangeArrowheads="1"/>
            </p:cNvSpPr>
            <p:nvPr/>
          </p:nvSpPr>
          <p:spPr bwMode="auto">
            <a:xfrm>
              <a:off x="2245" y="2251"/>
              <a:ext cx="181" cy="182"/>
            </a:xfrm>
            <a:prstGeom prst="rect">
              <a:avLst/>
            </a:prstGeom>
            <a:solidFill>
              <a:srgbClr val="808080"/>
            </a:solidFill>
            <a:ln w="28575" algn="ctr">
              <a:solidFill>
                <a:schemeClr val="tx1"/>
              </a:solidFill>
              <a:miter lim="800000"/>
              <a:headEnd/>
              <a:tailEnd/>
            </a:ln>
            <a:effectLst/>
          </p:spPr>
          <p:txBody>
            <a:bodyPr wrap="none" anchor="ctr">
              <a:spAutoFit/>
            </a:bodyPr>
            <a:lstStyle/>
            <a:p>
              <a:endParaRPr lang="de-DE"/>
            </a:p>
          </p:txBody>
        </p:sp>
        <p:sp>
          <p:nvSpPr>
            <p:cNvPr id="374877" name="Rectangle 93"/>
            <p:cNvSpPr>
              <a:spLocks noChangeArrowheads="1"/>
            </p:cNvSpPr>
            <p:nvPr/>
          </p:nvSpPr>
          <p:spPr bwMode="auto">
            <a:xfrm>
              <a:off x="2245" y="2795"/>
              <a:ext cx="181" cy="182"/>
            </a:xfrm>
            <a:prstGeom prst="rect">
              <a:avLst/>
            </a:prstGeom>
            <a:solidFill>
              <a:srgbClr val="292929"/>
            </a:solidFill>
            <a:ln w="28575" algn="ctr">
              <a:solidFill>
                <a:schemeClr val="tx1"/>
              </a:solidFill>
              <a:miter lim="800000"/>
              <a:headEnd/>
              <a:tailEnd/>
            </a:ln>
            <a:effectLst/>
          </p:spPr>
          <p:txBody>
            <a:bodyPr wrap="none" anchor="ctr">
              <a:spAutoFit/>
            </a:bodyPr>
            <a:lstStyle/>
            <a:p>
              <a:endParaRPr lang="de-DE"/>
            </a:p>
          </p:txBody>
        </p:sp>
        <p:sp>
          <p:nvSpPr>
            <p:cNvPr id="374878" name="Rectangle 94"/>
            <p:cNvSpPr>
              <a:spLocks noChangeArrowheads="1"/>
            </p:cNvSpPr>
            <p:nvPr/>
          </p:nvSpPr>
          <p:spPr bwMode="auto">
            <a:xfrm>
              <a:off x="2245" y="2433"/>
              <a:ext cx="181" cy="182"/>
            </a:xfrm>
            <a:prstGeom prst="rect">
              <a:avLst/>
            </a:prstGeom>
            <a:solidFill>
              <a:srgbClr val="808080"/>
            </a:solidFill>
            <a:ln w="28575" algn="ctr">
              <a:solidFill>
                <a:schemeClr val="tx1"/>
              </a:solidFill>
              <a:miter lim="800000"/>
              <a:headEnd/>
              <a:tailEnd/>
            </a:ln>
            <a:effectLst/>
          </p:spPr>
          <p:txBody>
            <a:bodyPr wrap="none" anchor="ctr">
              <a:spAutoFit/>
            </a:bodyPr>
            <a:lstStyle/>
            <a:p>
              <a:endParaRPr lang="de-DE"/>
            </a:p>
          </p:txBody>
        </p:sp>
        <p:sp>
          <p:nvSpPr>
            <p:cNvPr id="374879" name="Rectangle 95"/>
            <p:cNvSpPr>
              <a:spLocks noChangeArrowheads="1"/>
            </p:cNvSpPr>
            <p:nvPr/>
          </p:nvSpPr>
          <p:spPr bwMode="auto">
            <a:xfrm>
              <a:off x="2064" y="2251"/>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880" name="Rectangle 96"/>
            <p:cNvSpPr>
              <a:spLocks noChangeArrowheads="1"/>
            </p:cNvSpPr>
            <p:nvPr/>
          </p:nvSpPr>
          <p:spPr bwMode="auto">
            <a:xfrm>
              <a:off x="2064" y="2795"/>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881" name="Rectangle 97"/>
            <p:cNvSpPr>
              <a:spLocks noChangeArrowheads="1"/>
            </p:cNvSpPr>
            <p:nvPr/>
          </p:nvSpPr>
          <p:spPr bwMode="auto">
            <a:xfrm>
              <a:off x="2064" y="2433"/>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882" name="Rectangle 98"/>
            <p:cNvSpPr>
              <a:spLocks noChangeArrowheads="1"/>
            </p:cNvSpPr>
            <p:nvPr/>
          </p:nvSpPr>
          <p:spPr bwMode="auto">
            <a:xfrm>
              <a:off x="2427" y="2614"/>
              <a:ext cx="181" cy="182"/>
            </a:xfrm>
            <a:prstGeom prst="rect">
              <a:avLst/>
            </a:prstGeom>
            <a:solidFill>
              <a:srgbClr val="808080"/>
            </a:solidFill>
            <a:ln w="28575" algn="ctr">
              <a:solidFill>
                <a:schemeClr val="tx1"/>
              </a:solidFill>
              <a:miter lim="800000"/>
              <a:headEnd/>
              <a:tailEnd/>
            </a:ln>
            <a:effectLst/>
          </p:spPr>
          <p:txBody>
            <a:bodyPr wrap="none" anchor="ctr">
              <a:spAutoFit/>
            </a:bodyPr>
            <a:lstStyle/>
            <a:p>
              <a:endParaRPr lang="de-DE"/>
            </a:p>
          </p:txBody>
        </p:sp>
        <p:sp>
          <p:nvSpPr>
            <p:cNvPr id="374883" name="Rectangle 99"/>
            <p:cNvSpPr>
              <a:spLocks noChangeArrowheads="1"/>
            </p:cNvSpPr>
            <p:nvPr/>
          </p:nvSpPr>
          <p:spPr bwMode="auto">
            <a:xfrm>
              <a:off x="2608" y="2614"/>
              <a:ext cx="181" cy="182"/>
            </a:xfrm>
            <a:prstGeom prst="rect">
              <a:avLst/>
            </a:prstGeom>
            <a:solidFill>
              <a:srgbClr val="7F7F7F"/>
            </a:solidFill>
            <a:ln w="28575" algn="ctr">
              <a:solidFill>
                <a:schemeClr val="tx1"/>
              </a:solidFill>
              <a:miter lim="800000"/>
              <a:headEnd/>
              <a:tailEnd/>
            </a:ln>
            <a:effectLst/>
          </p:spPr>
          <p:txBody>
            <a:bodyPr wrap="none" anchor="ctr">
              <a:spAutoFit/>
            </a:bodyPr>
            <a:lstStyle/>
            <a:p>
              <a:endParaRPr lang="de-DE"/>
            </a:p>
          </p:txBody>
        </p:sp>
        <p:sp>
          <p:nvSpPr>
            <p:cNvPr id="374884" name="Rectangle 100"/>
            <p:cNvSpPr>
              <a:spLocks noChangeArrowheads="1"/>
            </p:cNvSpPr>
            <p:nvPr/>
          </p:nvSpPr>
          <p:spPr bwMode="auto">
            <a:xfrm>
              <a:off x="2789" y="2614"/>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885" name="Rectangle 101"/>
            <p:cNvSpPr>
              <a:spLocks noChangeArrowheads="1"/>
            </p:cNvSpPr>
            <p:nvPr/>
          </p:nvSpPr>
          <p:spPr bwMode="auto">
            <a:xfrm>
              <a:off x="2245" y="2614"/>
              <a:ext cx="181" cy="182"/>
            </a:xfrm>
            <a:prstGeom prst="rect">
              <a:avLst/>
            </a:prstGeom>
            <a:solidFill>
              <a:srgbClr val="4D4D4D"/>
            </a:solidFill>
            <a:ln w="28575" algn="ctr">
              <a:solidFill>
                <a:schemeClr val="tx1"/>
              </a:solidFill>
              <a:miter lim="800000"/>
              <a:headEnd/>
              <a:tailEnd/>
            </a:ln>
            <a:effectLst/>
          </p:spPr>
          <p:txBody>
            <a:bodyPr wrap="none" anchor="ctr">
              <a:spAutoFit/>
            </a:bodyPr>
            <a:lstStyle/>
            <a:p>
              <a:endParaRPr lang="de-DE"/>
            </a:p>
          </p:txBody>
        </p:sp>
        <p:sp>
          <p:nvSpPr>
            <p:cNvPr id="374886" name="Rectangle 102"/>
            <p:cNvSpPr>
              <a:spLocks noChangeArrowheads="1"/>
            </p:cNvSpPr>
            <p:nvPr/>
          </p:nvSpPr>
          <p:spPr bwMode="auto">
            <a:xfrm>
              <a:off x="2064" y="2614"/>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887" name="Rectangle 103"/>
            <p:cNvSpPr>
              <a:spLocks noChangeArrowheads="1"/>
            </p:cNvSpPr>
            <p:nvPr/>
          </p:nvSpPr>
          <p:spPr bwMode="auto">
            <a:xfrm>
              <a:off x="2427" y="2976"/>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888" name="Rectangle 104"/>
            <p:cNvSpPr>
              <a:spLocks noChangeArrowheads="1"/>
            </p:cNvSpPr>
            <p:nvPr/>
          </p:nvSpPr>
          <p:spPr bwMode="auto">
            <a:xfrm>
              <a:off x="2608" y="2976"/>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889" name="Rectangle 105"/>
            <p:cNvSpPr>
              <a:spLocks noChangeArrowheads="1"/>
            </p:cNvSpPr>
            <p:nvPr/>
          </p:nvSpPr>
          <p:spPr bwMode="auto">
            <a:xfrm>
              <a:off x="2789" y="2976"/>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890" name="Rectangle 106"/>
            <p:cNvSpPr>
              <a:spLocks noChangeArrowheads="1"/>
            </p:cNvSpPr>
            <p:nvPr/>
          </p:nvSpPr>
          <p:spPr bwMode="auto">
            <a:xfrm>
              <a:off x="2245" y="2976"/>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891" name="Rectangle 107"/>
            <p:cNvSpPr>
              <a:spLocks noChangeArrowheads="1"/>
            </p:cNvSpPr>
            <p:nvPr/>
          </p:nvSpPr>
          <p:spPr bwMode="auto">
            <a:xfrm>
              <a:off x="2064" y="2976"/>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grpSp>
      <p:grpSp>
        <p:nvGrpSpPr>
          <p:cNvPr id="7" name="Group 224"/>
          <p:cNvGrpSpPr>
            <a:grpSpLocks/>
          </p:cNvGrpSpPr>
          <p:nvPr/>
        </p:nvGrpSpPr>
        <p:grpSpPr bwMode="auto">
          <a:xfrm rot="16200000" flipV="1">
            <a:off x="6733381" y="3428207"/>
            <a:ext cx="1438275" cy="1439862"/>
            <a:chOff x="2064" y="2251"/>
            <a:chExt cx="906" cy="907"/>
          </a:xfrm>
        </p:grpSpPr>
        <p:sp>
          <p:nvSpPr>
            <p:cNvPr id="375009" name="Rectangle 225"/>
            <p:cNvSpPr>
              <a:spLocks noChangeArrowheads="1"/>
            </p:cNvSpPr>
            <p:nvPr/>
          </p:nvSpPr>
          <p:spPr bwMode="auto">
            <a:xfrm>
              <a:off x="2427" y="2251"/>
              <a:ext cx="181" cy="182"/>
            </a:xfrm>
            <a:prstGeom prst="rect">
              <a:avLst/>
            </a:prstGeom>
            <a:solidFill>
              <a:schemeClr val="bg2"/>
            </a:solidFill>
            <a:ln w="28575" algn="ctr">
              <a:solidFill>
                <a:schemeClr val="tx1"/>
              </a:solidFill>
              <a:miter lim="800000"/>
              <a:headEnd/>
              <a:tailEnd/>
            </a:ln>
            <a:effectLst/>
          </p:spPr>
          <p:txBody>
            <a:bodyPr wrap="none" anchor="ctr">
              <a:spAutoFit/>
            </a:bodyPr>
            <a:lstStyle/>
            <a:p>
              <a:endParaRPr lang="de-DE"/>
            </a:p>
          </p:txBody>
        </p:sp>
        <p:sp>
          <p:nvSpPr>
            <p:cNvPr id="375010" name="Rectangle 226"/>
            <p:cNvSpPr>
              <a:spLocks noChangeArrowheads="1"/>
            </p:cNvSpPr>
            <p:nvPr/>
          </p:nvSpPr>
          <p:spPr bwMode="auto">
            <a:xfrm>
              <a:off x="2427" y="2251"/>
              <a:ext cx="181" cy="182"/>
            </a:xfrm>
            <a:prstGeom prst="rect">
              <a:avLst/>
            </a:prstGeom>
            <a:solidFill>
              <a:schemeClr val="bg1"/>
            </a:solidFill>
            <a:ln w="28575" algn="ctr">
              <a:solidFill>
                <a:schemeClr val="tx1"/>
              </a:solidFill>
              <a:miter lim="800000"/>
              <a:headEnd/>
              <a:tailEnd/>
            </a:ln>
            <a:effectLst/>
          </p:spPr>
          <p:txBody>
            <a:bodyPr wrap="none" anchor="ctr">
              <a:spAutoFit/>
            </a:bodyPr>
            <a:lstStyle/>
            <a:p>
              <a:endParaRPr lang="de-DE"/>
            </a:p>
          </p:txBody>
        </p:sp>
        <p:sp>
          <p:nvSpPr>
            <p:cNvPr id="375011" name="Rectangle 227"/>
            <p:cNvSpPr>
              <a:spLocks noChangeArrowheads="1"/>
            </p:cNvSpPr>
            <p:nvPr/>
          </p:nvSpPr>
          <p:spPr bwMode="auto">
            <a:xfrm>
              <a:off x="2427" y="2795"/>
              <a:ext cx="181" cy="182"/>
            </a:xfrm>
            <a:prstGeom prst="rect">
              <a:avLst/>
            </a:prstGeom>
            <a:solidFill>
              <a:srgbClr val="292929"/>
            </a:solidFill>
            <a:ln w="28575" algn="ctr">
              <a:solidFill>
                <a:schemeClr val="tx1"/>
              </a:solidFill>
              <a:miter lim="800000"/>
              <a:headEnd/>
              <a:tailEnd/>
            </a:ln>
            <a:effectLst/>
          </p:spPr>
          <p:txBody>
            <a:bodyPr wrap="none" anchor="ctr">
              <a:spAutoFit/>
            </a:bodyPr>
            <a:lstStyle/>
            <a:p>
              <a:endParaRPr lang="de-DE"/>
            </a:p>
          </p:txBody>
        </p:sp>
        <p:sp>
          <p:nvSpPr>
            <p:cNvPr id="375012" name="Rectangle 228"/>
            <p:cNvSpPr>
              <a:spLocks noChangeArrowheads="1"/>
            </p:cNvSpPr>
            <p:nvPr/>
          </p:nvSpPr>
          <p:spPr bwMode="auto">
            <a:xfrm>
              <a:off x="2427" y="2433"/>
              <a:ext cx="181" cy="182"/>
            </a:xfrm>
            <a:prstGeom prst="rect">
              <a:avLst/>
            </a:prstGeom>
            <a:solidFill>
              <a:srgbClr val="DDDDDD"/>
            </a:solidFill>
            <a:ln w="28575" algn="ctr">
              <a:solidFill>
                <a:schemeClr val="tx1"/>
              </a:solidFill>
              <a:miter lim="800000"/>
              <a:headEnd/>
              <a:tailEnd/>
            </a:ln>
            <a:effectLst/>
          </p:spPr>
          <p:txBody>
            <a:bodyPr wrap="none" anchor="ctr">
              <a:spAutoFit/>
            </a:bodyPr>
            <a:lstStyle/>
            <a:p>
              <a:endParaRPr lang="de-DE"/>
            </a:p>
          </p:txBody>
        </p:sp>
        <p:sp>
          <p:nvSpPr>
            <p:cNvPr id="375013" name="Rectangle 229"/>
            <p:cNvSpPr>
              <a:spLocks noChangeArrowheads="1"/>
            </p:cNvSpPr>
            <p:nvPr/>
          </p:nvSpPr>
          <p:spPr bwMode="auto">
            <a:xfrm>
              <a:off x="2608" y="2251"/>
              <a:ext cx="181" cy="182"/>
            </a:xfrm>
            <a:prstGeom prst="rect">
              <a:avLst/>
            </a:prstGeom>
            <a:solidFill>
              <a:srgbClr val="808080"/>
            </a:solidFill>
            <a:ln w="28575" algn="ctr">
              <a:solidFill>
                <a:schemeClr val="tx1"/>
              </a:solidFill>
              <a:miter lim="800000"/>
              <a:headEnd/>
              <a:tailEnd/>
            </a:ln>
            <a:effectLst/>
          </p:spPr>
          <p:txBody>
            <a:bodyPr wrap="none" anchor="ctr">
              <a:spAutoFit/>
            </a:bodyPr>
            <a:lstStyle/>
            <a:p>
              <a:endParaRPr lang="de-DE"/>
            </a:p>
          </p:txBody>
        </p:sp>
        <p:sp>
          <p:nvSpPr>
            <p:cNvPr id="375014" name="Rectangle 230"/>
            <p:cNvSpPr>
              <a:spLocks noChangeArrowheads="1"/>
            </p:cNvSpPr>
            <p:nvPr/>
          </p:nvSpPr>
          <p:spPr bwMode="auto">
            <a:xfrm>
              <a:off x="2608" y="2795"/>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5015" name="Rectangle 231"/>
            <p:cNvSpPr>
              <a:spLocks noChangeArrowheads="1"/>
            </p:cNvSpPr>
            <p:nvPr/>
          </p:nvSpPr>
          <p:spPr bwMode="auto">
            <a:xfrm>
              <a:off x="2608" y="2433"/>
              <a:ext cx="181" cy="182"/>
            </a:xfrm>
            <a:prstGeom prst="rect">
              <a:avLst/>
            </a:prstGeom>
            <a:solidFill>
              <a:srgbClr val="4D4D4D"/>
            </a:solidFill>
            <a:ln w="28575" algn="ctr">
              <a:solidFill>
                <a:schemeClr val="tx1"/>
              </a:solidFill>
              <a:miter lim="800000"/>
              <a:headEnd/>
              <a:tailEnd/>
            </a:ln>
            <a:effectLst/>
          </p:spPr>
          <p:txBody>
            <a:bodyPr wrap="none" anchor="ctr">
              <a:spAutoFit/>
            </a:bodyPr>
            <a:lstStyle/>
            <a:p>
              <a:endParaRPr lang="de-DE"/>
            </a:p>
          </p:txBody>
        </p:sp>
        <p:sp>
          <p:nvSpPr>
            <p:cNvPr id="375016" name="Rectangle 232"/>
            <p:cNvSpPr>
              <a:spLocks noChangeArrowheads="1"/>
            </p:cNvSpPr>
            <p:nvPr/>
          </p:nvSpPr>
          <p:spPr bwMode="auto">
            <a:xfrm>
              <a:off x="2789" y="2251"/>
              <a:ext cx="181" cy="182"/>
            </a:xfrm>
            <a:prstGeom prst="rect">
              <a:avLst/>
            </a:prstGeom>
            <a:solidFill>
              <a:schemeClr val="tx1"/>
            </a:solidFill>
            <a:ln w="28575" algn="ctr">
              <a:solidFill>
                <a:schemeClr val="tx1"/>
              </a:solidFill>
              <a:miter lim="800000"/>
              <a:headEnd/>
              <a:tailEnd/>
            </a:ln>
            <a:effectLst/>
          </p:spPr>
          <p:txBody>
            <a:bodyPr wrap="none" anchor="ctr">
              <a:spAutoFit/>
            </a:bodyPr>
            <a:lstStyle/>
            <a:p>
              <a:endParaRPr lang="de-DE"/>
            </a:p>
          </p:txBody>
        </p:sp>
        <p:sp>
          <p:nvSpPr>
            <p:cNvPr id="375017" name="Rectangle 233"/>
            <p:cNvSpPr>
              <a:spLocks noChangeArrowheads="1"/>
            </p:cNvSpPr>
            <p:nvPr/>
          </p:nvSpPr>
          <p:spPr bwMode="auto">
            <a:xfrm>
              <a:off x="2789" y="2795"/>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5018" name="Rectangle 234"/>
            <p:cNvSpPr>
              <a:spLocks noChangeArrowheads="1"/>
            </p:cNvSpPr>
            <p:nvPr/>
          </p:nvSpPr>
          <p:spPr bwMode="auto">
            <a:xfrm>
              <a:off x="2789" y="2433"/>
              <a:ext cx="181" cy="182"/>
            </a:xfrm>
            <a:prstGeom prst="rect">
              <a:avLst/>
            </a:prstGeom>
            <a:solidFill>
              <a:schemeClr val="tx1"/>
            </a:solidFill>
            <a:ln w="28575" algn="ctr">
              <a:solidFill>
                <a:schemeClr val="tx1"/>
              </a:solidFill>
              <a:miter lim="800000"/>
              <a:headEnd/>
              <a:tailEnd/>
            </a:ln>
            <a:effectLst/>
          </p:spPr>
          <p:txBody>
            <a:bodyPr wrap="none" anchor="ctr">
              <a:spAutoFit/>
            </a:bodyPr>
            <a:lstStyle/>
            <a:p>
              <a:endParaRPr lang="de-DE"/>
            </a:p>
          </p:txBody>
        </p:sp>
        <p:sp>
          <p:nvSpPr>
            <p:cNvPr id="375019" name="Rectangle 235"/>
            <p:cNvSpPr>
              <a:spLocks noChangeArrowheads="1"/>
            </p:cNvSpPr>
            <p:nvPr/>
          </p:nvSpPr>
          <p:spPr bwMode="auto">
            <a:xfrm>
              <a:off x="2245" y="2251"/>
              <a:ext cx="181" cy="182"/>
            </a:xfrm>
            <a:prstGeom prst="rect">
              <a:avLst/>
            </a:prstGeom>
            <a:solidFill>
              <a:srgbClr val="808080"/>
            </a:solidFill>
            <a:ln w="28575" algn="ctr">
              <a:solidFill>
                <a:schemeClr val="tx1"/>
              </a:solidFill>
              <a:miter lim="800000"/>
              <a:headEnd/>
              <a:tailEnd/>
            </a:ln>
            <a:effectLst/>
          </p:spPr>
          <p:txBody>
            <a:bodyPr wrap="none" anchor="ctr">
              <a:spAutoFit/>
            </a:bodyPr>
            <a:lstStyle/>
            <a:p>
              <a:endParaRPr lang="de-DE"/>
            </a:p>
          </p:txBody>
        </p:sp>
        <p:sp>
          <p:nvSpPr>
            <p:cNvPr id="375020" name="Rectangle 236"/>
            <p:cNvSpPr>
              <a:spLocks noChangeArrowheads="1"/>
            </p:cNvSpPr>
            <p:nvPr/>
          </p:nvSpPr>
          <p:spPr bwMode="auto">
            <a:xfrm>
              <a:off x="2245" y="2795"/>
              <a:ext cx="181" cy="182"/>
            </a:xfrm>
            <a:prstGeom prst="rect">
              <a:avLst/>
            </a:prstGeom>
            <a:solidFill>
              <a:srgbClr val="292929"/>
            </a:solidFill>
            <a:ln w="28575" algn="ctr">
              <a:solidFill>
                <a:schemeClr val="tx1"/>
              </a:solidFill>
              <a:miter lim="800000"/>
              <a:headEnd/>
              <a:tailEnd/>
            </a:ln>
            <a:effectLst/>
          </p:spPr>
          <p:txBody>
            <a:bodyPr wrap="none" anchor="ctr">
              <a:spAutoFit/>
            </a:bodyPr>
            <a:lstStyle/>
            <a:p>
              <a:endParaRPr lang="de-DE"/>
            </a:p>
          </p:txBody>
        </p:sp>
        <p:sp>
          <p:nvSpPr>
            <p:cNvPr id="375021" name="Rectangle 237"/>
            <p:cNvSpPr>
              <a:spLocks noChangeArrowheads="1"/>
            </p:cNvSpPr>
            <p:nvPr/>
          </p:nvSpPr>
          <p:spPr bwMode="auto">
            <a:xfrm>
              <a:off x="2245" y="2433"/>
              <a:ext cx="181" cy="182"/>
            </a:xfrm>
            <a:prstGeom prst="rect">
              <a:avLst/>
            </a:prstGeom>
            <a:solidFill>
              <a:srgbClr val="808080"/>
            </a:solidFill>
            <a:ln w="28575" algn="ctr">
              <a:solidFill>
                <a:schemeClr val="tx1"/>
              </a:solidFill>
              <a:miter lim="800000"/>
              <a:headEnd/>
              <a:tailEnd/>
            </a:ln>
            <a:effectLst/>
          </p:spPr>
          <p:txBody>
            <a:bodyPr wrap="none" anchor="ctr">
              <a:spAutoFit/>
            </a:bodyPr>
            <a:lstStyle/>
            <a:p>
              <a:endParaRPr lang="de-DE"/>
            </a:p>
          </p:txBody>
        </p:sp>
        <p:sp>
          <p:nvSpPr>
            <p:cNvPr id="375022" name="Rectangle 238"/>
            <p:cNvSpPr>
              <a:spLocks noChangeArrowheads="1"/>
            </p:cNvSpPr>
            <p:nvPr/>
          </p:nvSpPr>
          <p:spPr bwMode="auto">
            <a:xfrm>
              <a:off x="2064" y="2251"/>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5023" name="Rectangle 239"/>
            <p:cNvSpPr>
              <a:spLocks noChangeArrowheads="1"/>
            </p:cNvSpPr>
            <p:nvPr/>
          </p:nvSpPr>
          <p:spPr bwMode="auto">
            <a:xfrm>
              <a:off x="2064" y="2795"/>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5024" name="Rectangle 240"/>
            <p:cNvSpPr>
              <a:spLocks noChangeArrowheads="1"/>
            </p:cNvSpPr>
            <p:nvPr/>
          </p:nvSpPr>
          <p:spPr bwMode="auto">
            <a:xfrm>
              <a:off x="2064" y="2433"/>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5025" name="Rectangle 241"/>
            <p:cNvSpPr>
              <a:spLocks noChangeArrowheads="1"/>
            </p:cNvSpPr>
            <p:nvPr/>
          </p:nvSpPr>
          <p:spPr bwMode="auto">
            <a:xfrm>
              <a:off x="2427" y="2614"/>
              <a:ext cx="181" cy="182"/>
            </a:xfrm>
            <a:prstGeom prst="rect">
              <a:avLst/>
            </a:prstGeom>
            <a:solidFill>
              <a:srgbClr val="808080"/>
            </a:solidFill>
            <a:ln w="28575" algn="ctr">
              <a:solidFill>
                <a:schemeClr val="tx1"/>
              </a:solidFill>
              <a:miter lim="800000"/>
              <a:headEnd/>
              <a:tailEnd/>
            </a:ln>
            <a:effectLst/>
          </p:spPr>
          <p:txBody>
            <a:bodyPr wrap="none" anchor="ctr">
              <a:spAutoFit/>
            </a:bodyPr>
            <a:lstStyle/>
            <a:p>
              <a:endParaRPr lang="de-DE"/>
            </a:p>
          </p:txBody>
        </p:sp>
        <p:sp>
          <p:nvSpPr>
            <p:cNvPr id="375026" name="Rectangle 242"/>
            <p:cNvSpPr>
              <a:spLocks noChangeArrowheads="1"/>
            </p:cNvSpPr>
            <p:nvPr/>
          </p:nvSpPr>
          <p:spPr bwMode="auto">
            <a:xfrm>
              <a:off x="2608" y="2614"/>
              <a:ext cx="181" cy="182"/>
            </a:xfrm>
            <a:prstGeom prst="rect">
              <a:avLst/>
            </a:prstGeom>
            <a:solidFill>
              <a:srgbClr val="7F7F7F"/>
            </a:solidFill>
            <a:ln w="28575" algn="ctr">
              <a:solidFill>
                <a:schemeClr val="tx1"/>
              </a:solidFill>
              <a:miter lim="800000"/>
              <a:headEnd/>
              <a:tailEnd/>
            </a:ln>
            <a:effectLst/>
          </p:spPr>
          <p:txBody>
            <a:bodyPr wrap="none" anchor="ctr">
              <a:spAutoFit/>
            </a:bodyPr>
            <a:lstStyle/>
            <a:p>
              <a:endParaRPr lang="de-DE"/>
            </a:p>
          </p:txBody>
        </p:sp>
        <p:sp>
          <p:nvSpPr>
            <p:cNvPr id="375027" name="Rectangle 243"/>
            <p:cNvSpPr>
              <a:spLocks noChangeArrowheads="1"/>
            </p:cNvSpPr>
            <p:nvPr/>
          </p:nvSpPr>
          <p:spPr bwMode="auto">
            <a:xfrm>
              <a:off x="2789" y="2614"/>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5028" name="Rectangle 244"/>
            <p:cNvSpPr>
              <a:spLocks noChangeArrowheads="1"/>
            </p:cNvSpPr>
            <p:nvPr/>
          </p:nvSpPr>
          <p:spPr bwMode="auto">
            <a:xfrm>
              <a:off x="2245" y="2614"/>
              <a:ext cx="181" cy="182"/>
            </a:xfrm>
            <a:prstGeom prst="rect">
              <a:avLst/>
            </a:prstGeom>
            <a:solidFill>
              <a:srgbClr val="4D4D4D"/>
            </a:solidFill>
            <a:ln w="28575" algn="ctr">
              <a:solidFill>
                <a:schemeClr val="tx1"/>
              </a:solidFill>
              <a:miter lim="800000"/>
              <a:headEnd/>
              <a:tailEnd/>
            </a:ln>
            <a:effectLst/>
          </p:spPr>
          <p:txBody>
            <a:bodyPr wrap="none" anchor="ctr">
              <a:spAutoFit/>
            </a:bodyPr>
            <a:lstStyle/>
            <a:p>
              <a:endParaRPr lang="de-DE"/>
            </a:p>
          </p:txBody>
        </p:sp>
        <p:sp>
          <p:nvSpPr>
            <p:cNvPr id="375029" name="Rectangle 245"/>
            <p:cNvSpPr>
              <a:spLocks noChangeArrowheads="1"/>
            </p:cNvSpPr>
            <p:nvPr/>
          </p:nvSpPr>
          <p:spPr bwMode="auto">
            <a:xfrm>
              <a:off x="2064" y="2614"/>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5030" name="Rectangle 246"/>
            <p:cNvSpPr>
              <a:spLocks noChangeArrowheads="1"/>
            </p:cNvSpPr>
            <p:nvPr/>
          </p:nvSpPr>
          <p:spPr bwMode="auto">
            <a:xfrm>
              <a:off x="2427" y="2976"/>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5031" name="Rectangle 247"/>
            <p:cNvSpPr>
              <a:spLocks noChangeArrowheads="1"/>
            </p:cNvSpPr>
            <p:nvPr/>
          </p:nvSpPr>
          <p:spPr bwMode="auto">
            <a:xfrm>
              <a:off x="2608" y="2976"/>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5032" name="Rectangle 248"/>
            <p:cNvSpPr>
              <a:spLocks noChangeArrowheads="1"/>
            </p:cNvSpPr>
            <p:nvPr/>
          </p:nvSpPr>
          <p:spPr bwMode="auto">
            <a:xfrm>
              <a:off x="2789" y="2976"/>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5033" name="Rectangle 249"/>
            <p:cNvSpPr>
              <a:spLocks noChangeArrowheads="1"/>
            </p:cNvSpPr>
            <p:nvPr/>
          </p:nvSpPr>
          <p:spPr bwMode="auto">
            <a:xfrm>
              <a:off x="2245" y="2976"/>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5034" name="Rectangle 250"/>
            <p:cNvSpPr>
              <a:spLocks noChangeArrowheads="1"/>
            </p:cNvSpPr>
            <p:nvPr/>
          </p:nvSpPr>
          <p:spPr bwMode="auto">
            <a:xfrm>
              <a:off x="2064" y="2976"/>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grpSp>
      <p:grpSp>
        <p:nvGrpSpPr>
          <p:cNvPr id="8" name="Group 196"/>
          <p:cNvGrpSpPr>
            <a:grpSpLocks/>
          </p:cNvGrpSpPr>
          <p:nvPr/>
        </p:nvGrpSpPr>
        <p:grpSpPr bwMode="auto">
          <a:xfrm>
            <a:off x="5003800" y="4868863"/>
            <a:ext cx="1438275" cy="1439862"/>
            <a:chOff x="3152" y="3067"/>
            <a:chExt cx="906" cy="907"/>
          </a:xfrm>
        </p:grpSpPr>
        <p:sp>
          <p:nvSpPr>
            <p:cNvPr id="374893" name="Rectangle 109"/>
            <p:cNvSpPr>
              <a:spLocks noChangeArrowheads="1"/>
            </p:cNvSpPr>
            <p:nvPr/>
          </p:nvSpPr>
          <p:spPr bwMode="auto">
            <a:xfrm>
              <a:off x="3515" y="3067"/>
              <a:ext cx="181" cy="182"/>
            </a:xfrm>
            <a:prstGeom prst="rect">
              <a:avLst/>
            </a:prstGeom>
            <a:solidFill>
              <a:schemeClr val="bg2"/>
            </a:solidFill>
            <a:ln w="28575" algn="ctr">
              <a:solidFill>
                <a:schemeClr val="tx1"/>
              </a:solidFill>
              <a:miter lim="800000"/>
              <a:headEnd/>
              <a:tailEnd/>
            </a:ln>
            <a:effectLst/>
          </p:spPr>
          <p:txBody>
            <a:bodyPr wrap="none" anchor="ctr">
              <a:spAutoFit/>
            </a:bodyPr>
            <a:lstStyle/>
            <a:p>
              <a:endParaRPr lang="de-DE"/>
            </a:p>
          </p:txBody>
        </p:sp>
        <p:sp>
          <p:nvSpPr>
            <p:cNvPr id="374894" name="Rectangle 110"/>
            <p:cNvSpPr>
              <a:spLocks noChangeArrowheads="1"/>
            </p:cNvSpPr>
            <p:nvPr/>
          </p:nvSpPr>
          <p:spPr bwMode="auto">
            <a:xfrm>
              <a:off x="3515" y="3067"/>
              <a:ext cx="181" cy="182"/>
            </a:xfrm>
            <a:prstGeom prst="rect">
              <a:avLst/>
            </a:prstGeom>
            <a:solidFill>
              <a:schemeClr val="bg1"/>
            </a:solidFill>
            <a:ln w="28575" algn="ctr">
              <a:solidFill>
                <a:schemeClr val="tx1"/>
              </a:solidFill>
              <a:miter lim="800000"/>
              <a:headEnd/>
              <a:tailEnd/>
            </a:ln>
            <a:effectLst/>
          </p:spPr>
          <p:txBody>
            <a:bodyPr wrap="none" anchor="ctr">
              <a:spAutoFit/>
            </a:bodyPr>
            <a:lstStyle/>
            <a:p>
              <a:endParaRPr lang="de-DE"/>
            </a:p>
          </p:txBody>
        </p:sp>
        <p:sp>
          <p:nvSpPr>
            <p:cNvPr id="374895" name="Rectangle 111"/>
            <p:cNvSpPr>
              <a:spLocks noChangeArrowheads="1"/>
            </p:cNvSpPr>
            <p:nvPr/>
          </p:nvSpPr>
          <p:spPr bwMode="auto">
            <a:xfrm>
              <a:off x="3515" y="3611"/>
              <a:ext cx="181" cy="182"/>
            </a:xfrm>
            <a:prstGeom prst="rect">
              <a:avLst/>
            </a:prstGeom>
            <a:solidFill>
              <a:srgbClr val="292929"/>
            </a:solidFill>
            <a:ln w="28575" algn="ctr">
              <a:solidFill>
                <a:schemeClr val="tx1"/>
              </a:solidFill>
              <a:miter lim="800000"/>
              <a:headEnd/>
              <a:tailEnd/>
            </a:ln>
            <a:effectLst/>
          </p:spPr>
          <p:txBody>
            <a:bodyPr wrap="none" anchor="ctr">
              <a:spAutoFit/>
            </a:bodyPr>
            <a:lstStyle/>
            <a:p>
              <a:endParaRPr lang="de-DE"/>
            </a:p>
          </p:txBody>
        </p:sp>
        <p:sp>
          <p:nvSpPr>
            <p:cNvPr id="374896" name="Rectangle 112"/>
            <p:cNvSpPr>
              <a:spLocks noChangeArrowheads="1"/>
            </p:cNvSpPr>
            <p:nvPr/>
          </p:nvSpPr>
          <p:spPr bwMode="auto">
            <a:xfrm>
              <a:off x="3515" y="3249"/>
              <a:ext cx="181" cy="182"/>
            </a:xfrm>
            <a:prstGeom prst="rect">
              <a:avLst/>
            </a:prstGeom>
            <a:solidFill>
              <a:srgbClr val="DDDDDD"/>
            </a:solidFill>
            <a:ln w="28575" algn="ctr">
              <a:solidFill>
                <a:schemeClr val="tx1"/>
              </a:solidFill>
              <a:miter lim="800000"/>
              <a:headEnd/>
              <a:tailEnd/>
            </a:ln>
            <a:effectLst/>
          </p:spPr>
          <p:txBody>
            <a:bodyPr wrap="none" anchor="ctr">
              <a:spAutoFit/>
            </a:bodyPr>
            <a:lstStyle/>
            <a:p>
              <a:endParaRPr lang="de-DE"/>
            </a:p>
          </p:txBody>
        </p:sp>
        <p:sp>
          <p:nvSpPr>
            <p:cNvPr id="374897" name="Rectangle 113"/>
            <p:cNvSpPr>
              <a:spLocks noChangeArrowheads="1"/>
            </p:cNvSpPr>
            <p:nvPr/>
          </p:nvSpPr>
          <p:spPr bwMode="auto">
            <a:xfrm>
              <a:off x="3696" y="3067"/>
              <a:ext cx="181" cy="182"/>
            </a:xfrm>
            <a:prstGeom prst="rect">
              <a:avLst/>
            </a:prstGeom>
            <a:solidFill>
              <a:srgbClr val="292929"/>
            </a:solidFill>
            <a:ln w="28575" algn="ctr">
              <a:solidFill>
                <a:schemeClr val="tx1"/>
              </a:solidFill>
              <a:miter lim="800000"/>
              <a:headEnd/>
              <a:tailEnd/>
            </a:ln>
            <a:effectLst/>
          </p:spPr>
          <p:txBody>
            <a:bodyPr wrap="none" anchor="ctr">
              <a:spAutoFit/>
            </a:bodyPr>
            <a:lstStyle/>
            <a:p>
              <a:endParaRPr lang="de-DE"/>
            </a:p>
          </p:txBody>
        </p:sp>
        <p:sp>
          <p:nvSpPr>
            <p:cNvPr id="374898" name="Rectangle 114"/>
            <p:cNvSpPr>
              <a:spLocks noChangeArrowheads="1"/>
            </p:cNvSpPr>
            <p:nvPr/>
          </p:nvSpPr>
          <p:spPr bwMode="auto">
            <a:xfrm>
              <a:off x="3696" y="3611"/>
              <a:ext cx="181" cy="182"/>
            </a:xfrm>
            <a:prstGeom prst="rect">
              <a:avLst/>
            </a:prstGeom>
            <a:solidFill>
              <a:srgbClr val="292929"/>
            </a:solidFill>
            <a:ln w="28575" algn="ctr">
              <a:solidFill>
                <a:schemeClr val="tx1"/>
              </a:solidFill>
              <a:miter lim="800000"/>
              <a:headEnd/>
              <a:tailEnd/>
            </a:ln>
            <a:effectLst/>
          </p:spPr>
          <p:txBody>
            <a:bodyPr wrap="none" anchor="ctr">
              <a:spAutoFit/>
            </a:bodyPr>
            <a:lstStyle/>
            <a:p>
              <a:endParaRPr lang="de-DE"/>
            </a:p>
          </p:txBody>
        </p:sp>
        <p:sp>
          <p:nvSpPr>
            <p:cNvPr id="374899" name="Rectangle 115"/>
            <p:cNvSpPr>
              <a:spLocks noChangeArrowheads="1"/>
            </p:cNvSpPr>
            <p:nvPr/>
          </p:nvSpPr>
          <p:spPr bwMode="auto">
            <a:xfrm>
              <a:off x="3696" y="3249"/>
              <a:ext cx="181" cy="182"/>
            </a:xfrm>
            <a:prstGeom prst="rect">
              <a:avLst/>
            </a:prstGeom>
            <a:solidFill>
              <a:srgbClr val="292929"/>
            </a:solidFill>
            <a:ln w="28575" algn="ctr">
              <a:solidFill>
                <a:schemeClr val="tx1"/>
              </a:solidFill>
              <a:miter lim="800000"/>
              <a:headEnd/>
              <a:tailEnd/>
            </a:ln>
            <a:effectLst/>
          </p:spPr>
          <p:txBody>
            <a:bodyPr wrap="none" anchor="ctr">
              <a:spAutoFit/>
            </a:bodyPr>
            <a:lstStyle/>
            <a:p>
              <a:endParaRPr lang="de-DE"/>
            </a:p>
          </p:txBody>
        </p:sp>
        <p:sp>
          <p:nvSpPr>
            <p:cNvPr id="374900" name="Rectangle 116"/>
            <p:cNvSpPr>
              <a:spLocks noChangeArrowheads="1"/>
            </p:cNvSpPr>
            <p:nvPr/>
          </p:nvSpPr>
          <p:spPr bwMode="auto">
            <a:xfrm>
              <a:off x="3877" y="3067"/>
              <a:ext cx="181" cy="182"/>
            </a:xfrm>
            <a:prstGeom prst="rect">
              <a:avLst/>
            </a:prstGeom>
            <a:solidFill>
              <a:schemeClr val="tx1"/>
            </a:solidFill>
            <a:ln w="28575" algn="ctr">
              <a:solidFill>
                <a:schemeClr val="tx1"/>
              </a:solidFill>
              <a:miter lim="800000"/>
              <a:headEnd/>
              <a:tailEnd/>
            </a:ln>
            <a:effectLst/>
          </p:spPr>
          <p:txBody>
            <a:bodyPr wrap="none" anchor="ctr">
              <a:spAutoFit/>
            </a:bodyPr>
            <a:lstStyle/>
            <a:p>
              <a:endParaRPr lang="de-DE"/>
            </a:p>
          </p:txBody>
        </p:sp>
        <p:sp>
          <p:nvSpPr>
            <p:cNvPr id="374901" name="Rectangle 117"/>
            <p:cNvSpPr>
              <a:spLocks noChangeArrowheads="1"/>
            </p:cNvSpPr>
            <p:nvPr/>
          </p:nvSpPr>
          <p:spPr bwMode="auto">
            <a:xfrm>
              <a:off x="3877" y="3611"/>
              <a:ext cx="181" cy="182"/>
            </a:xfrm>
            <a:prstGeom prst="rect">
              <a:avLst/>
            </a:prstGeom>
            <a:solidFill>
              <a:srgbClr val="292929"/>
            </a:solidFill>
            <a:ln w="28575" algn="ctr">
              <a:solidFill>
                <a:schemeClr val="tx1"/>
              </a:solidFill>
              <a:miter lim="800000"/>
              <a:headEnd/>
              <a:tailEnd/>
            </a:ln>
            <a:effectLst/>
          </p:spPr>
          <p:txBody>
            <a:bodyPr wrap="none" anchor="ctr">
              <a:spAutoFit/>
            </a:bodyPr>
            <a:lstStyle/>
            <a:p>
              <a:endParaRPr lang="de-DE"/>
            </a:p>
          </p:txBody>
        </p:sp>
        <p:sp>
          <p:nvSpPr>
            <p:cNvPr id="374902" name="Rectangle 118"/>
            <p:cNvSpPr>
              <a:spLocks noChangeArrowheads="1"/>
            </p:cNvSpPr>
            <p:nvPr/>
          </p:nvSpPr>
          <p:spPr bwMode="auto">
            <a:xfrm>
              <a:off x="3877" y="3249"/>
              <a:ext cx="181" cy="182"/>
            </a:xfrm>
            <a:prstGeom prst="rect">
              <a:avLst/>
            </a:prstGeom>
            <a:solidFill>
              <a:srgbClr val="292929"/>
            </a:solidFill>
            <a:ln w="28575" algn="ctr">
              <a:solidFill>
                <a:schemeClr val="tx1"/>
              </a:solidFill>
              <a:miter lim="800000"/>
              <a:headEnd/>
              <a:tailEnd/>
            </a:ln>
            <a:effectLst/>
          </p:spPr>
          <p:txBody>
            <a:bodyPr wrap="none" anchor="ctr">
              <a:spAutoFit/>
            </a:bodyPr>
            <a:lstStyle/>
            <a:p>
              <a:endParaRPr lang="de-DE"/>
            </a:p>
          </p:txBody>
        </p:sp>
        <p:sp>
          <p:nvSpPr>
            <p:cNvPr id="374903" name="Rectangle 119"/>
            <p:cNvSpPr>
              <a:spLocks noChangeArrowheads="1"/>
            </p:cNvSpPr>
            <p:nvPr/>
          </p:nvSpPr>
          <p:spPr bwMode="auto">
            <a:xfrm>
              <a:off x="3333" y="3067"/>
              <a:ext cx="181" cy="182"/>
            </a:xfrm>
            <a:prstGeom prst="rect">
              <a:avLst/>
            </a:prstGeom>
            <a:solidFill>
              <a:srgbClr val="292929"/>
            </a:solidFill>
            <a:ln w="28575" algn="ctr">
              <a:solidFill>
                <a:schemeClr val="tx1"/>
              </a:solidFill>
              <a:miter lim="800000"/>
              <a:headEnd/>
              <a:tailEnd/>
            </a:ln>
            <a:effectLst/>
          </p:spPr>
          <p:txBody>
            <a:bodyPr wrap="none" anchor="ctr">
              <a:spAutoFit/>
            </a:bodyPr>
            <a:lstStyle/>
            <a:p>
              <a:endParaRPr lang="de-DE"/>
            </a:p>
          </p:txBody>
        </p:sp>
        <p:sp>
          <p:nvSpPr>
            <p:cNvPr id="374904" name="Rectangle 120"/>
            <p:cNvSpPr>
              <a:spLocks noChangeArrowheads="1"/>
            </p:cNvSpPr>
            <p:nvPr/>
          </p:nvSpPr>
          <p:spPr bwMode="auto">
            <a:xfrm>
              <a:off x="3333" y="3611"/>
              <a:ext cx="181" cy="182"/>
            </a:xfrm>
            <a:prstGeom prst="rect">
              <a:avLst/>
            </a:prstGeom>
            <a:solidFill>
              <a:srgbClr val="1C1C1C"/>
            </a:solidFill>
            <a:ln w="28575" algn="ctr">
              <a:solidFill>
                <a:schemeClr val="tx1"/>
              </a:solidFill>
              <a:miter lim="800000"/>
              <a:headEnd/>
              <a:tailEnd/>
            </a:ln>
            <a:effectLst/>
          </p:spPr>
          <p:txBody>
            <a:bodyPr wrap="none" anchor="ctr">
              <a:spAutoFit/>
            </a:bodyPr>
            <a:lstStyle/>
            <a:p>
              <a:endParaRPr lang="de-DE"/>
            </a:p>
          </p:txBody>
        </p:sp>
        <p:sp>
          <p:nvSpPr>
            <p:cNvPr id="374905" name="Rectangle 121"/>
            <p:cNvSpPr>
              <a:spLocks noChangeArrowheads="1"/>
            </p:cNvSpPr>
            <p:nvPr/>
          </p:nvSpPr>
          <p:spPr bwMode="auto">
            <a:xfrm>
              <a:off x="3333" y="3249"/>
              <a:ext cx="181" cy="182"/>
            </a:xfrm>
            <a:prstGeom prst="rect">
              <a:avLst/>
            </a:prstGeom>
            <a:solidFill>
              <a:srgbClr val="292929"/>
            </a:solidFill>
            <a:ln w="28575" algn="ctr">
              <a:solidFill>
                <a:schemeClr val="tx1"/>
              </a:solidFill>
              <a:miter lim="800000"/>
              <a:headEnd/>
              <a:tailEnd/>
            </a:ln>
            <a:effectLst/>
          </p:spPr>
          <p:txBody>
            <a:bodyPr wrap="none" anchor="ctr">
              <a:spAutoFit/>
            </a:bodyPr>
            <a:lstStyle/>
            <a:p>
              <a:endParaRPr lang="de-DE"/>
            </a:p>
          </p:txBody>
        </p:sp>
        <p:sp>
          <p:nvSpPr>
            <p:cNvPr id="374906" name="Rectangle 122"/>
            <p:cNvSpPr>
              <a:spLocks noChangeArrowheads="1"/>
            </p:cNvSpPr>
            <p:nvPr/>
          </p:nvSpPr>
          <p:spPr bwMode="auto">
            <a:xfrm>
              <a:off x="3152" y="3067"/>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907" name="Rectangle 123"/>
            <p:cNvSpPr>
              <a:spLocks noChangeArrowheads="1"/>
            </p:cNvSpPr>
            <p:nvPr/>
          </p:nvSpPr>
          <p:spPr bwMode="auto">
            <a:xfrm>
              <a:off x="3152" y="3611"/>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908" name="Rectangle 124"/>
            <p:cNvSpPr>
              <a:spLocks noChangeArrowheads="1"/>
            </p:cNvSpPr>
            <p:nvPr/>
          </p:nvSpPr>
          <p:spPr bwMode="auto">
            <a:xfrm>
              <a:off x="3152" y="3249"/>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909" name="Rectangle 125"/>
            <p:cNvSpPr>
              <a:spLocks noChangeArrowheads="1"/>
            </p:cNvSpPr>
            <p:nvPr/>
          </p:nvSpPr>
          <p:spPr bwMode="auto">
            <a:xfrm>
              <a:off x="3515" y="3430"/>
              <a:ext cx="181" cy="182"/>
            </a:xfrm>
            <a:prstGeom prst="rect">
              <a:avLst/>
            </a:prstGeom>
            <a:solidFill>
              <a:schemeClr val="bg1"/>
            </a:solidFill>
            <a:ln w="28575" algn="ctr">
              <a:solidFill>
                <a:schemeClr val="tx1"/>
              </a:solidFill>
              <a:miter lim="800000"/>
              <a:headEnd/>
              <a:tailEnd/>
            </a:ln>
            <a:effectLst/>
          </p:spPr>
          <p:txBody>
            <a:bodyPr wrap="none" anchor="ctr">
              <a:spAutoFit/>
            </a:bodyPr>
            <a:lstStyle/>
            <a:p>
              <a:endParaRPr lang="de-DE"/>
            </a:p>
          </p:txBody>
        </p:sp>
        <p:sp>
          <p:nvSpPr>
            <p:cNvPr id="374910" name="Rectangle 126"/>
            <p:cNvSpPr>
              <a:spLocks noChangeArrowheads="1"/>
            </p:cNvSpPr>
            <p:nvPr/>
          </p:nvSpPr>
          <p:spPr bwMode="auto">
            <a:xfrm>
              <a:off x="3696" y="3430"/>
              <a:ext cx="181" cy="182"/>
            </a:xfrm>
            <a:prstGeom prst="rect">
              <a:avLst/>
            </a:prstGeom>
            <a:solidFill>
              <a:schemeClr val="bg1"/>
            </a:solidFill>
            <a:ln w="28575" algn="ctr">
              <a:solidFill>
                <a:schemeClr val="tx1"/>
              </a:solidFill>
              <a:miter lim="800000"/>
              <a:headEnd/>
              <a:tailEnd/>
            </a:ln>
            <a:effectLst/>
          </p:spPr>
          <p:txBody>
            <a:bodyPr wrap="none" anchor="ctr">
              <a:spAutoFit/>
            </a:bodyPr>
            <a:lstStyle/>
            <a:p>
              <a:endParaRPr lang="de-DE"/>
            </a:p>
          </p:txBody>
        </p:sp>
        <p:sp>
          <p:nvSpPr>
            <p:cNvPr id="374911" name="Rectangle 127"/>
            <p:cNvSpPr>
              <a:spLocks noChangeArrowheads="1"/>
            </p:cNvSpPr>
            <p:nvPr/>
          </p:nvSpPr>
          <p:spPr bwMode="auto">
            <a:xfrm>
              <a:off x="3877" y="3430"/>
              <a:ext cx="181" cy="182"/>
            </a:xfrm>
            <a:prstGeom prst="rect">
              <a:avLst/>
            </a:prstGeom>
            <a:solidFill>
              <a:srgbClr val="DDDDDD"/>
            </a:solidFill>
            <a:ln w="28575" algn="ctr">
              <a:solidFill>
                <a:schemeClr val="tx1"/>
              </a:solidFill>
              <a:miter lim="800000"/>
              <a:headEnd/>
              <a:tailEnd/>
            </a:ln>
            <a:effectLst/>
          </p:spPr>
          <p:txBody>
            <a:bodyPr wrap="none" anchor="ctr">
              <a:spAutoFit/>
            </a:bodyPr>
            <a:lstStyle/>
            <a:p>
              <a:endParaRPr lang="de-DE"/>
            </a:p>
          </p:txBody>
        </p:sp>
        <p:sp>
          <p:nvSpPr>
            <p:cNvPr id="374912" name="Rectangle 128"/>
            <p:cNvSpPr>
              <a:spLocks noChangeArrowheads="1"/>
            </p:cNvSpPr>
            <p:nvPr/>
          </p:nvSpPr>
          <p:spPr bwMode="auto">
            <a:xfrm>
              <a:off x="3333" y="3430"/>
              <a:ext cx="181" cy="182"/>
            </a:xfrm>
            <a:prstGeom prst="rect">
              <a:avLst/>
            </a:prstGeom>
            <a:solidFill>
              <a:srgbClr val="292929"/>
            </a:solidFill>
            <a:ln w="28575" algn="ctr">
              <a:solidFill>
                <a:schemeClr val="tx1"/>
              </a:solidFill>
              <a:miter lim="800000"/>
              <a:headEnd/>
              <a:tailEnd/>
            </a:ln>
            <a:effectLst/>
          </p:spPr>
          <p:txBody>
            <a:bodyPr wrap="none" anchor="ctr">
              <a:spAutoFit/>
            </a:bodyPr>
            <a:lstStyle/>
            <a:p>
              <a:endParaRPr lang="de-DE"/>
            </a:p>
          </p:txBody>
        </p:sp>
        <p:sp>
          <p:nvSpPr>
            <p:cNvPr id="374913" name="Rectangle 129"/>
            <p:cNvSpPr>
              <a:spLocks noChangeArrowheads="1"/>
            </p:cNvSpPr>
            <p:nvPr/>
          </p:nvSpPr>
          <p:spPr bwMode="auto">
            <a:xfrm>
              <a:off x="3152" y="3430"/>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914" name="Rectangle 130"/>
            <p:cNvSpPr>
              <a:spLocks noChangeArrowheads="1"/>
            </p:cNvSpPr>
            <p:nvPr/>
          </p:nvSpPr>
          <p:spPr bwMode="auto">
            <a:xfrm>
              <a:off x="3515" y="3792"/>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915" name="Rectangle 131"/>
            <p:cNvSpPr>
              <a:spLocks noChangeArrowheads="1"/>
            </p:cNvSpPr>
            <p:nvPr/>
          </p:nvSpPr>
          <p:spPr bwMode="auto">
            <a:xfrm>
              <a:off x="3696" y="3792"/>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916" name="Rectangle 132"/>
            <p:cNvSpPr>
              <a:spLocks noChangeArrowheads="1"/>
            </p:cNvSpPr>
            <p:nvPr/>
          </p:nvSpPr>
          <p:spPr bwMode="auto">
            <a:xfrm>
              <a:off x="3877" y="3792"/>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917" name="Rectangle 133"/>
            <p:cNvSpPr>
              <a:spLocks noChangeArrowheads="1"/>
            </p:cNvSpPr>
            <p:nvPr/>
          </p:nvSpPr>
          <p:spPr bwMode="auto">
            <a:xfrm>
              <a:off x="3333" y="3792"/>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sp>
          <p:nvSpPr>
            <p:cNvPr id="374918" name="Rectangle 134"/>
            <p:cNvSpPr>
              <a:spLocks noChangeArrowheads="1"/>
            </p:cNvSpPr>
            <p:nvPr/>
          </p:nvSpPr>
          <p:spPr bwMode="auto">
            <a:xfrm>
              <a:off x="3152" y="3792"/>
              <a:ext cx="181" cy="182"/>
            </a:xfrm>
            <a:prstGeom prst="rect">
              <a:avLst/>
            </a:prstGeom>
            <a:solidFill>
              <a:srgbClr val="000000"/>
            </a:solidFill>
            <a:ln w="28575" algn="ctr">
              <a:solidFill>
                <a:schemeClr val="tx1"/>
              </a:solidFill>
              <a:miter lim="800000"/>
              <a:headEnd/>
              <a:tailEnd/>
            </a:ln>
            <a:effectLst/>
          </p:spPr>
          <p:txBody>
            <a:bodyPr wrap="none" anchor="ctr">
              <a:spAutoFit/>
            </a:bodyPr>
            <a:lstStyle/>
            <a:p>
              <a:endParaRPr lang="de-DE"/>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4790"/>
                                        </p:tgtEl>
                                        <p:attrNameLst>
                                          <p:attrName>style.visibility</p:attrName>
                                        </p:attrNameLst>
                                      </p:cBhvr>
                                      <p:to>
                                        <p:strVal val="visible"/>
                                      </p:to>
                                    </p:set>
                                    <p:animEffect transition="in" filter="fade">
                                      <p:cBhvr>
                                        <p:cTn id="7" dur="500"/>
                                        <p:tgtEl>
                                          <p:spTgt spid="3747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4853"/>
                                        </p:tgtEl>
                                        <p:attrNameLst>
                                          <p:attrName>style.visibility</p:attrName>
                                        </p:attrNameLst>
                                      </p:cBhvr>
                                      <p:to>
                                        <p:strVal val="visible"/>
                                      </p:to>
                                    </p:set>
                                    <p:animEffect transition="in" filter="fade">
                                      <p:cBhvr>
                                        <p:cTn id="17" dur="500"/>
                                        <p:tgtEl>
                                          <p:spTgt spid="37485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74843"/>
                                        </p:tgtEl>
                                        <p:attrNameLst>
                                          <p:attrName>style.visibility</p:attrName>
                                        </p:attrNameLst>
                                      </p:cBhvr>
                                      <p:to>
                                        <p:strVal val="visible"/>
                                      </p:to>
                                    </p:set>
                                    <p:animEffect transition="in" filter="fade">
                                      <p:cBhvr>
                                        <p:cTn id="21" dur="500"/>
                                        <p:tgtEl>
                                          <p:spTgt spid="374843"/>
                                        </p:tgtEl>
                                      </p:cBhvr>
                                    </p:animEffect>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grpId="1" nodeType="clickEffect">
                                  <p:stCondLst>
                                    <p:cond delay="0"/>
                                  </p:stCondLst>
                                  <p:childTnLst>
                                    <p:animMotion origin="layout" path="M 1.38889E-6 -5.3284E-6 L 0.03142 -5.3284E-6 " pathEditMode="relative" ptsTypes="AA">
                                      <p:cBhvr>
                                        <p:cTn id="25" dur="500" fill="hold"/>
                                        <p:tgtEl>
                                          <p:spTgt spid="374853"/>
                                        </p:tgtEl>
                                        <p:attrNameLst>
                                          <p:attrName>ppt_x</p:attrName>
                                          <p:attrName>ppt_y</p:attrName>
                                        </p:attrNameLst>
                                      </p:cBhvr>
                                    </p:animMotion>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374854"/>
                                        </p:tgtEl>
                                        <p:attrNameLst>
                                          <p:attrName>style.visibility</p:attrName>
                                        </p:attrNameLst>
                                      </p:cBhvr>
                                      <p:to>
                                        <p:strVal val="visible"/>
                                      </p:to>
                                    </p:se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374831"/>
                                        </p:tgtEl>
                                        <p:attrNameLst>
                                          <p:attrName>style.visibility</p:attrName>
                                        </p:attrNameLst>
                                      </p:cBhvr>
                                      <p:to>
                                        <p:strVal val="visible"/>
                                      </p:to>
                                    </p:set>
                                    <p:animEffect transition="in" filter="fade">
                                      <p:cBhvr>
                                        <p:cTn id="32" dur="500"/>
                                        <p:tgtEl>
                                          <p:spTgt spid="374831"/>
                                        </p:tgtEl>
                                      </p:cBhvr>
                                    </p:animEffect>
                                  </p:childTnLst>
                                </p:cTn>
                              </p:par>
                            </p:childTnLst>
                          </p:cTn>
                        </p:par>
                        <p:par>
                          <p:cTn id="33" fill="hold">
                            <p:stCondLst>
                              <p:cond delay="1000"/>
                            </p:stCondLst>
                            <p:childTnLst>
                              <p:par>
                                <p:cTn id="34" presetID="1" presetClass="exit" presetSubtype="0" fill="hold" grpId="2" nodeType="afterEffect">
                                  <p:stCondLst>
                                    <p:cond delay="0"/>
                                  </p:stCondLst>
                                  <p:childTnLst>
                                    <p:set>
                                      <p:cBhvr>
                                        <p:cTn id="35" dur="1" fill="hold">
                                          <p:stCondLst>
                                            <p:cond delay="0"/>
                                          </p:stCondLst>
                                        </p:cTn>
                                        <p:tgtEl>
                                          <p:spTgt spid="37485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grpId="1" nodeType="clickEffect">
                                  <p:stCondLst>
                                    <p:cond delay="0"/>
                                  </p:stCondLst>
                                  <p:childTnLst>
                                    <p:animMotion origin="layout" path="M 1.38889E-6 -5.3284E-6 L 0.03142 -5.3284E-6 " pathEditMode="relative" ptsTypes="AA">
                                      <p:cBhvr>
                                        <p:cTn id="39" dur="500" fill="hold"/>
                                        <p:tgtEl>
                                          <p:spTgt spid="374854"/>
                                        </p:tgtEl>
                                        <p:attrNameLst>
                                          <p:attrName>ppt_x</p:attrName>
                                          <p:attrName>ppt_y</p:attrName>
                                        </p:attrNameLst>
                                      </p:cBhvr>
                                    </p:animMotion>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374835"/>
                                        </p:tgtEl>
                                        <p:attrNameLst>
                                          <p:attrName>style.visibility</p:attrName>
                                        </p:attrNameLst>
                                      </p:cBhvr>
                                      <p:to>
                                        <p:strVal val="visible"/>
                                      </p:to>
                                    </p:set>
                                    <p:animEffect transition="in" filter="fade">
                                      <p:cBhvr>
                                        <p:cTn id="43" dur="500"/>
                                        <p:tgtEl>
                                          <p:spTgt spid="37483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74855"/>
                                        </p:tgtEl>
                                        <p:attrNameLst>
                                          <p:attrName>style.visibility</p:attrName>
                                        </p:attrNameLst>
                                      </p:cBhvr>
                                      <p:to>
                                        <p:strVal val="visible"/>
                                      </p:to>
                                    </p:set>
                                    <p:animEffect transition="in" filter="fade">
                                      <p:cBhvr>
                                        <p:cTn id="48" dur="500"/>
                                        <p:tgtEl>
                                          <p:spTgt spid="374855"/>
                                        </p:tgtEl>
                                      </p:cBhvr>
                                    </p:animEffect>
                                  </p:childTnLst>
                                </p:cTn>
                              </p:par>
                              <p:par>
                                <p:cTn id="49" presetID="10" presetClass="exit" presetSubtype="0" fill="hold" grpId="2" nodeType="withEffect">
                                  <p:stCondLst>
                                    <p:cond delay="0"/>
                                  </p:stCondLst>
                                  <p:childTnLst>
                                    <p:animEffect transition="out" filter="fade">
                                      <p:cBhvr>
                                        <p:cTn id="50" dur="500"/>
                                        <p:tgtEl>
                                          <p:spTgt spid="374854"/>
                                        </p:tgtEl>
                                      </p:cBhvr>
                                    </p:animEffect>
                                    <p:set>
                                      <p:cBhvr>
                                        <p:cTn id="51" dur="1" fill="hold">
                                          <p:stCondLst>
                                            <p:cond delay="499"/>
                                          </p:stCondLst>
                                        </p:cTn>
                                        <p:tgtEl>
                                          <p:spTgt spid="374854"/>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374851"/>
                                        </p:tgtEl>
                                        <p:attrNameLst>
                                          <p:attrName>style.visibility</p:attrName>
                                        </p:attrNameLst>
                                      </p:cBhvr>
                                      <p:to>
                                        <p:strVal val="visible"/>
                                      </p:to>
                                    </p:set>
                                    <p:animEffect transition="in" filter="fade">
                                      <p:cBhvr>
                                        <p:cTn id="55" dur="500"/>
                                        <p:tgtEl>
                                          <p:spTgt spid="374851"/>
                                        </p:tgtEl>
                                      </p:cBhvr>
                                    </p:animEffect>
                                  </p:childTnLst>
                                </p:cTn>
                              </p:par>
                            </p:childTnLst>
                          </p:cTn>
                        </p:par>
                      </p:childTnLst>
                    </p:cTn>
                  </p:par>
                  <p:par>
                    <p:cTn id="56" fill="hold">
                      <p:stCondLst>
                        <p:cond delay="indefinite"/>
                      </p:stCondLst>
                      <p:childTnLst>
                        <p:par>
                          <p:cTn id="57" fill="hold">
                            <p:stCondLst>
                              <p:cond delay="0"/>
                            </p:stCondLst>
                            <p:childTnLst>
                              <p:par>
                                <p:cTn id="58" presetID="0" presetClass="path" presetSubtype="0" accel="50000" decel="50000" fill="hold" grpId="1" nodeType="clickEffect">
                                  <p:stCondLst>
                                    <p:cond delay="0"/>
                                  </p:stCondLst>
                                  <p:childTnLst>
                                    <p:animMotion origin="layout" path="M 1.38889E-6 -5.3284E-6 L 0.03142 -5.3284E-6 " pathEditMode="relative" ptsTypes="AA">
                                      <p:cBhvr>
                                        <p:cTn id="59" dur="500" fill="hold"/>
                                        <p:tgtEl>
                                          <p:spTgt spid="374855"/>
                                        </p:tgtEl>
                                        <p:attrNameLst>
                                          <p:attrName>ppt_x</p:attrName>
                                          <p:attrName>ppt_y</p:attrName>
                                        </p:attrNameLst>
                                      </p:cBhvr>
                                    </p:animMotion>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374848"/>
                                        </p:tgtEl>
                                        <p:attrNameLst>
                                          <p:attrName>style.visibility</p:attrName>
                                        </p:attrNameLst>
                                      </p:cBhvr>
                                      <p:to>
                                        <p:strVal val="visible"/>
                                      </p:to>
                                    </p:set>
                                    <p:animEffect transition="in" filter="fade">
                                      <p:cBhvr>
                                        <p:cTn id="63" dur="500"/>
                                        <p:tgtEl>
                                          <p:spTgt spid="374848"/>
                                        </p:tgtEl>
                                      </p:cBhvr>
                                    </p:animEffect>
                                  </p:childTnLst>
                                </p:cTn>
                              </p:par>
                            </p:childTnLst>
                          </p:cTn>
                        </p:par>
                        <p:par>
                          <p:cTn id="64" fill="hold">
                            <p:stCondLst>
                              <p:cond delay="1000"/>
                            </p:stCondLst>
                            <p:childTnLst>
                              <p:par>
                                <p:cTn id="65" presetID="1" presetClass="entr" presetSubtype="0" fill="hold" grpId="0" nodeType="afterEffect">
                                  <p:stCondLst>
                                    <p:cond delay="0"/>
                                  </p:stCondLst>
                                  <p:childTnLst>
                                    <p:set>
                                      <p:cBhvr>
                                        <p:cTn id="66" dur="1" fill="hold">
                                          <p:stCondLst>
                                            <p:cond delay="0"/>
                                          </p:stCondLst>
                                        </p:cTn>
                                        <p:tgtEl>
                                          <p:spTgt spid="374856"/>
                                        </p:tgtEl>
                                        <p:attrNameLst>
                                          <p:attrName>style.visibility</p:attrName>
                                        </p:attrNameLst>
                                      </p:cBhvr>
                                      <p:to>
                                        <p:strVal val="visible"/>
                                      </p:to>
                                    </p:set>
                                  </p:childTnLst>
                                </p:cTn>
                              </p:par>
                            </p:childTnLst>
                          </p:cTn>
                        </p:par>
                        <p:par>
                          <p:cTn id="67" fill="hold">
                            <p:stCondLst>
                              <p:cond delay="1000"/>
                            </p:stCondLst>
                            <p:childTnLst>
                              <p:par>
                                <p:cTn id="68" presetID="1" presetClass="exit" presetSubtype="0" fill="hold" grpId="2" nodeType="afterEffect">
                                  <p:stCondLst>
                                    <p:cond delay="0"/>
                                  </p:stCondLst>
                                  <p:childTnLst>
                                    <p:set>
                                      <p:cBhvr>
                                        <p:cTn id="69" dur="1" fill="hold">
                                          <p:stCondLst>
                                            <p:cond delay="0"/>
                                          </p:stCondLst>
                                        </p:cTn>
                                        <p:tgtEl>
                                          <p:spTgt spid="374855"/>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0" presetClass="path" presetSubtype="0" accel="50000" decel="50000" fill="hold" grpId="1" nodeType="clickEffect">
                                  <p:stCondLst>
                                    <p:cond delay="0"/>
                                  </p:stCondLst>
                                  <p:childTnLst>
                                    <p:animMotion origin="layout" path="M 1.38889E-6 -5.3284E-6 L 0.03142 -5.3284E-6 " pathEditMode="relative" ptsTypes="AA">
                                      <p:cBhvr>
                                        <p:cTn id="73" dur="500" fill="hold"/>
                                        <p:tgtEl>
                                          <p:spTgt spid="374856"/>
                                        </p:tgtEl>
                                        <p:attrNameLst>
                                          <p:attrName>ppt_x</p:attrName>
                                          <p:attrName>ppt_y</p:attrName>
                                        </p:attrNameLst>
                                      </p:cBhvr>
                                    </p:animMotion>
                                  </p:childTnLst>
                                </p:cTn>
                              </p:par>
                            </p:childTnLst>
                          </p:cTn>
                        </p:par>
                        <p:par>
                          <p:cTn id="74" fill="hold">
                            <p:stCondLst>
                              <p:cond delay="500"/>
                            </p:stCondLst>
                            <p:childTnLst>
                              <p:par>
                                <p:cTn id="75" presetID="10" presetClass="entr" presetSubtype="0" fill="hold" grpId="0" nodeType="afterEffect">
                                  <p:stCondLst>
                                    <p:cond delay="0"/>
                                  </p:stCondLst>
                                  <p:childTnLst>
                                    <p:set>
                                      <p:cBhvr>
                                        <p:cTn id="76" dur="1" fill="hold">
                                          <p:stCondLst>
                                            <p:cond delay="0"/>
                                          </p:stCondLst>
                                        </p:cTn>
                                        <p:tgtEl>
                                          <p:spTgt spid="374849"/>
                                        </p:tgtEl>
                                        <p:attrNameLst>
                                          <p:attrName>style.visibility</p:attrName>
                                        </p:attrNameLst>
                                      </p:cBhvr>
                                      <p:to>
                                        <p:strVal val="visible"/>
                                      </p:to>
                                    </p:set>
                                    <p:animEffect transition="in" filter="fade">
                                      <p:cBhvr>
                                        <p:cTn id="77" dur="500"/>
                                        <p:tgtEl>
                                          <p:spTgt spid="37484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74857"/>
                                        </p:tgtEl>
                                        <p:attrNameLst>
                                          <p:attrName>style.visibility</p:attrName>
                                        </p:attrNameLst>
                                      </p:cBhvr>
                                      <p:to>
                                        <p:strVal val="visible"/>
                                      </p:to>
                                    </p:set>
                                    <p:animEffect transition="in" filter="fade">
                                      <p:cBhvr>
                                        <p:cTn id="82" dur="500"/>
                                        <p:tgtEl>
                                          <p:spTgt spid="374857"/>
                                        </p:tgtEl>
                                      </p:cBhvr>
                                    </p:animEffect>
                                  </p:childTnLst>
                                </p:cTn>
                              </p:par>
                              <p:par>
                                <p:cTn id="83" presetID="10" presetClass="exit" presetSubtype="0" fill="hold" grpId="2" nodeType="withEffect">
                                  <p:stCondLst>
                                    <p:cond delay="0"/>
                                  </p:stCondLst>
                                  <p:childTnLst>
                                    <p:animEffect transition="out" filter="fade">
                                      <p:cBhvr>
                                        <p:cTn id="84" dur="500"/>
                                        <p:tgtEl>
                                          <p:spTgt spid="374856"/>
                                        </p:tgtEl>
                                      </p:cBhvr>
                                    </p:animEffect>
                                    <p:set>
                                      <p:cBhvr>
                                        <p:cTn id="85" dur="1" fill="hold">
                                          <p:stCondLst>
                                            <p:cond delay="499"/>
                                          </p:stCondLst>
                                        </p:cTn>
                                        <p:tgtEl>
                                          <p:spTgt spid="374856"/>
                                        </p:tgtEl>
                                        <p:attrNameLst>
                                          <p:attrName>style.visibility</p:attrName>
                                        </p:attrNameLst>
                                      </p:cBhvr>
                                      <p:to>
                                        <p:strVal val="hidden"/>
                                      </p:to>
                                    </p:set>
                                  </p:childTnLst>
                                </p:cTn>
                              </p:par>
                            </p:childTnLst>
                          </p:cTn>
                        </p:par>
                        <p:par>
                          <p:cTn id="86" fill="hold">
                            <p:stCondLst>
                              <p:cond delay="500"/>
                            </p:stCondLst>
                            <p:childTnLst>
                              <p:par>
                                <p:cTn id="87" presetID="10" presetClass="entr" presetSubtype="0" fill="hold" grpId="0" nodeType="afterEffect">
                                  <p:stCondLst>
                                    <p:cond delay="0"/>
                                  </p:stCondLst>
                                  <p:childTnLst>
                                    <p:set>
                                      <p:cBhvr>
                                        <p:cTn id="88" dur="1" fill="hold">
                                          <p:stCondLst>
                                            <p:cond delay="0"/>
                                          </p:stCondLst>
                                        </p:cTn>
                                        <p:tgtEl>
                                          <p:spTgt spid="374842"/>
                                        </p:tgtEl>
                                        <p:attrNameLst>
                                          <p:attrName>style.visibility</p:attrName>
                                        </p:attrNameLst>
                                      </p:cBhvr>
                                      <p:to>
                                        <p:strVal val="visible"/>
                                      </p:to>
                                    </p:set>
                                    <p:animEffect transition="in" filter="fade">
                                      <p:cBhvr>
                                        <p:cTn id="89" dur="500"/>
                                        <p:tgtEl>
                                          <p:spTgt spid="374842"/>
                                        </p:tgtEl>
                                      </p:cBhvr>
                                    </p:animEffect>
                                  </p:childTnLst>
                                </p:cTn>
                              </p:par>
                            </p:childTnLst>
                          </p:cTn>
                        </p:par>
                      </p:childTnLst>
                    </p:cTn>
                  </p:par>
                  <p:par>
                    <p:cTn id="90" fill="hold">
                      <p:stCondLst>
                        <p:cond delay="indefinite"/>
                      </p:stCondLst>
                      <p:childTnLst>
                        <p:par>
                          <p:cTn id="91" fill="hold">
                            <p:stCondLst>
                              <p:cond delay="0"/>
                            </p:stCondLst>
                            <p:childTnLst>
                              <p:par>
                                <p:cTn id="92" presetID="0" presetClass="path" presetSubtype="0" accel="50000" decel="50000" fill="hold" grpId="1" nodeType="clickEffect">
                                  <p:stCondLst>
                                    <p:cond delay="0"/>
                                  </p:stCondLst>
                                  <p:childTnLst>
                                    <p:animMotion origin="layout" path="M 1.38889E-6 -5.3284E-6 L 0.03142 -5.3284E-6 " pathEditMode="relative" ptsTypes="AA">
                                      <p:cBhvr>
                                        <p:cTn id="93" dur="500" fill="hold"/>
                                        <p:tgtEl>
                                          <p:spTgt spid="374857"/>
                                        </p:tgtEl>
                                        <p:attrNameLst>
                                          <p:attrName>ppt_x</p:attrName>
                                          <p:attrName>ppt_y</p:attrName>
                                        </p:attrNameLst>
                                      </p:cBhvr>
                                    </p:animMotion>
                                  </p:childTnLst>
                                </p:cTn>
                              </p:par>
                            </p:childTnLst>
                          </p:cTn>
                        </p:par>
                        <p:par>
                          <p:cTn id="94" fill="hold">
                            <p:stCondLst>
                              <p:cond delay="500"/>
                            </p:stCondLst>
                            <p:childTnLst>
                              <p:par>
                                <p:cTn id="95" presetID="1" presetClass="entr" presetSubtype="0" fill="hold" grpId="0" nodeType="afterEffect">
                                  <p:stCondLst>
                                    <p:cond delay="0"/>
                                  </p:stCondLst>
                                  <p:childTnLst>
                                    <p:set>
                                      <p:cBhvr>
                                        <p:cTn id="96" dur="1" fill="hold">
                                          <p:stCondLst>
                                            <p:cond delay="0"/>
                                          </p:stCondLst>
                                        </p:cTn>
                                        <p:tgtEl>
                                          <p:spTgt spid="374858"/>
                                        </p:tgtEl>
                                        <p:attrNameLst>
                                          <p:attrName>style.visibility</p:attrName>
                                        </p:attrNameLst>
                                      </p:cBhvr>
                                      <p:to>
                                        <p:strVal val="visible"/>
                                      </p:to>
                                    </p:set>
                                  </p:childTnLst>
                                </p:cTn>
                              </p:par>
                            </p:childTnLst>
                          </p:cTn>
                        </p:par>
                        <p:par>
                          <p:cTn id="97" fill="hold">
                            <p:stCondLst>
                              <p:cond delay="500"/>
                            </p:stCondLst>
                            <p:childTnLst>
                              <p:par>
                                <p:cTn id="98" presetID="1" presetClass="exit" presetSubtype="0" fill="hold" grpId="2" nodeType="afterEffect">
                                  <p:stCondLst>
                                    <p:cond delay="0"/>
                                  </p:stCondLst>
                                  <p:childTnLst>
                                    <p:set>
                                      <p:cBhvr>
                                        <p:cTn id="99" dur="1" fill="hold">
                                          <p:stCondLst>
                                            <p:cond delay="0"/>
                                          </p:stCondLst>
                                        </p:cTn>
                                        <p:tgtEl>
                                          <p:spTgt spid="374857"/>
                                        </p:tgtEl>
                                        <p:attrNameLst>
                                          <p:attrName>style.visibility</p:attrName>
                                        </p:attrNameLst>
                                      </p:cBhvr>
                                      <p:to>
                                        <p:strVal val="hidden"/>
                                      </p:to>
                                    </p:set>
                                  </p:childTnLst>
                                </p:cTn>
                              </p:par>
                            </p:childTnLst>
                          </p:cTn>
                        </p:par>
                        <p:par>
                          <p:cTn id="100" fill="hold">
                            <p:stCondLst>
                              <p:cond delay="500"/>
                            </p:stCondLst>
                            <p:childTnLst>
                              <p:par>
                                <p:cTn id="101" presetID="10" presetClass="entr" presetSubtype="0" fill="hold" grpId="0" nodeType="afterEffect">
                                  <p:stCondLst>
                                    <p:cond delay="0"/>
                                  </p:stCondLst>
                                  <p:childTnLst>
                                    <p:set>
                                      <p:cBhvr>
                                        <p:cTn id="102" dur="1" fill="hold">
                                          <p:stCondLst>
                                            <p:cond delay="0"/>
                                          </p:stCondLst>
                                        </p:cTn>
                                        <p:tgtEl>
                                          <p:spTgt spid="374830"/>
                                        </p:tgtEl>
                                        <p:attrNameLst>
                                          <p:attrName>style.visibility</p:attrName>
                                        </p:attrNameLst>
                                      </p:cBhvr>
                                      <p:to>
                                        <p:strVal val="visible"/>
                                      </p:to>
                                    </p:set>
                                    <p:animEffect transition="in" filter="fade">
                                      <p:cBhvr>
                                        <p:cTn id="103" dur="500"/>
                                        <p:tgtEl>
                                          <p:spTgt spid="374830"/>
                                        </p:tgtEl>
                                      </p:cBhvr>
                                    </p:animEffect>
                                  </p:childTnLst>
                                </p:cTn>
                              </p:par>
                            </p:childTnLst>
                          </p:cTn>
                        </p:par>
                      </p:childTnLst>
                    </p:cTn>
                  </p:par>
                  <p:par>
                    <p:cTn id="104" fill="hold">
                      <p:stCondLst>
                        <p:cond delay="indefinite"/>
                      </p:stCondLst>
                      <p:childTnLst>
                        <p:par>
                          <p:cTn id="105" fill="hold">
                            <p:stCondLst>
                              <p:cond delay="0"/>
                            </p:stCondLst>
                            <p:childTnLst>
                              <p:par>
                                <p:cTn id="106" presetID="0" presetClass="path" presetSubtype="0" accel="50000" decel="50000" fill="hold" grpId="1" nodeType="clickEffect">
                                  <p:stCondLst>
                                    <p:cond delay="0"/>
                                  </p:stCondLst>
                                  <p:childTnLst>
                                    <p:animMotion origin="layout" path="M 1.38889E-6 -5.3284E-6 L 0.03142 -5.3284E-6 " pathEditMode="relative" ptsTypes="AA">
                                      <p:cBhvr>
                                        <p:cTn id="107" dur="500" fill="hold"/>
                                        <p:tgtEl>
                                          <p:spTgt spid="374858"/>
                                        </p:tgtEl>
                                        <p:attrNameLst>
                                          <p:attrName>ppt_x</p:attrName>
                                          <p:attrName>ppt_y</p:attrName>
                                        </p:attrNameLst>
                                      </p:cBhvr>
                                    </p:animMotion>
                                  </p:childTnLst>
                                </p:cTn>
                              </p:par>
                            </p:childTnLst>
                          </p:cTn>
                        </p:par>
                        <p:par>
                          <p:cTn id="108" fill="hold">
                            <p:stCondLst>
                              <p:cond delay="500"/>
                            </p:stCondLst>
                            <p:childTnLst>
                              <p:par>
                                <p:cTn id="109" presetID="10" presetClass="entr" presetSubtype="0" fill="hold" grpId="0" nodeType="afterEffect">
                                  <p:stCondLst>
                                    <p:cond delay="0"/>
                                  </p:stCondLst>
                                  <p:childTnLst>
                                    <p:set>
                                      <p:cBhvr>
                                        <p:cTn id="110" dur="1" fill="hold">
                                          <p:stCondLst>
                                            <p:cond delay="0"/>
                                          </p:stCondLst>
                                        </p:cTn>
                                        <p:tgtEl>
                                          <p:spTgt spid="374834"/>
                                        </p:tgtEl>
                                        <p:attrNameLst>
                                          <p:attrName>style.visibility</p:attrName>
                                        </p:attrNameLst>
                                      </p:cBhvr>
                                      <p:to>
                                        <p:strVal val="visible"/>
                                      </p:to>
                                    </p:set>
                                    <p:animEffect transition="in" filter="fade">
                                      <p:cBhvr>
                                        <p:cTn id="111" dur="500"/>
                                        <p:tgtEl>
                                          <p:spTgt spid="374834"/>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grpId="2" nodeType="clickEffect">
                                  <p:stCondLst>
                                    <p:cond delay="0"/>
                                  </p:stCondLst>
                                  <p:childTnLst>
                                    <p:animEffect transition="out" filter="fade">
                                      <p:cBhvr>
                                        <p:cTn id="115" dur="500"/>
                                        <p:tgtEl>
                                          <p:spTgt spid="374858"/>
                                        </p:tgtEl>
                                      </p:cBhvr>
                                    </p:animEffect>
                                    <p:set>
                                      <p:cBhvr>
                                        <p:cTn id="116" dur="1" fill="hold">
                                          <p:stCondLst>
                                            <p:cond delay="499"/>
                                          </p:stCondLst>
                                        </p:cTn>
                                        <p:tgtEl>
                                          <p:spTgt spid="374858"/>
                                        </p:tgtEl>
                                        <p:attrNameLst>
                                          <p:attrName>style.visibility</p:attrName>
                                        </p:attrNameLst>
                                      </p:cBhvr>
                                      <p:to>
                                        <p:strVal val="hidden"/>
                                      </p:to>
                                    </p:set>
                                  </p:childTnLst>
                                </p:cTn>
                              </p:par>
                            </p:childTnLst>
                          </p:cTn>
                        </p:par>
                        <p:par>
                          <p:cTn id="117" fill="hold">
                            <p:stCondLst>
                              <p:cond delay="500"/>
                            </p:stCondLst>
                            <p:childTnLst>
                              <p:par>
                                <p:cTn id="118" presetID="10"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animEffect transition="in" filter="fade">
                                      <p:cBhvr>
                                        <p:cTn id="120" dur="500"/>
                                        <p:tgtEl>
                                          <p:spTgt spid="5"/>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374789"/>
                                        </p:tgtEl>
                                        <p:attrNameLst>
                                          <p:attrName>style.visibility</p:attrName>
                                        </p:attrNameLst>
                                      </p:cBhvr>
                                      <p:to>
                                        <p:strVal val="visible"/>
                                      </p:to>
                                    </p:set>
                                    <p:animEffect transition="in" filter="fade">
                                      <p:cBhvr>
                                        <p:cTn id="125" dur="500"/>
                                        <p:tgtEl>
                                          <p:spTgt spid="374789"/>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6"/>
                                        </p:tgtEl>
                                        <p:attrNameLst>
                                          <p:attrName>style.visibility</p:attrName>
                                        </p:attrNameLst>
                                      </p:cBhvr>
                                      <p:to>
                                        <p:strVal val="visible"/>
                                      </p:to>
                                    </p:set>
                                    <p:animEffect transition="in" filter="fade">
                                      <p:cBhvr>
                                        <p:cTn id="130" dur="500"/>
                                        <p:tgtEl>
                                          <p:spTgt spid="6"/>
                                        </p:tgtEl>
                                      </p:cBhvr>
                                    </p:animEffec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7"/>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2"/>
                                        </p:tgtEl>
                                        <p:attrNameLst>
                                          <p:attrName>style.visibility</p:attrName>
                                        </p:attrNameLst>
                                      </p:cBhvr>
                                      <p:to>
                                        <p:strVal val="visible"/>
                                      </p:to>
                                    </p:set>
                                  </p:childTnLst>
                                </p:cTn>
                              </p:par>
                            </p:childTnLst>
                          </p:cTn>
                        </p:par>
                        <p:par>
                          <p:cTn id="137" fill="hold">
                            <p:stCondLst>
                              <p:cond delay="0"/>
                            </p:stCondLst>
                            <p:childTnLst>
                              <p:par>
                                <p:cTn id="138" presetID="0" presetClass="path" presetSubtype="0" accel="50000" decel="50000" fill="hold" nodeType="afterEffect">
                                  <p:stCondLst>
                                    <p:cond delay="0"/>
                                  </p:stCondLst>
                                  <p:childTnLst>
                                    <p:animMotion origin="layout" path="M 1.38889E-6 4.06105E-6 L 0.18889 0.20976 " pathEditMode="relative" ptsTypes="AA">
                                      <p:cBhvr>
                                        <p:cTn id="139" dur="1000" fill="hold"/>
                                        <p:tgtEl>
                                          <p:spTgt spid="2"/>
                                        </p:tgtEl>
                                        <p:attrNameLst>
                                          <p:attrName>ppt_x</p:attrName>
                                          <p:attrName>ppt_y</p:attrName>
                                        </p:attrNameLst>
                                      </p:cBhvr>
                                    </p:animMotion>
                                  </p:childTnLst>
                                </p:cTn>
                              </p:par>
                              <p:par>
                                <p:cTn id="140" presetID="0" presetClass="path" presetSubtype="0" accel="50000" decel="50000" fill="hold" nodeType="withEffect">
                                  <p:stCondLst>
                                    <p:cond delay="0"/>
                                  </p:stCondLst>
                                  <p:childTnLst>
                                    <p:animMotion origin="layout" path="M 1.38889E-6 4.06105E-6 L -0.18906 0.20976 " pathEditMode="relative" ptsTypes="AA">
                                      <p:cBhvr>
                                        <p:cTn id="141" dur="1000" fill="hold"/>
                                        <p:tgtEl>
                                          <p:spTgt spid="7"/>
                                        </p:tgtEl>
                                        <p:attrNameLst>
                                          <p:attrName>ppt_x</p:attrName>
                                          <p:attrName>ppt_y</p:attrName>
                                        </p:attrNameLst>
                                      </p:cBhvr>
                                    </p:animMotion>
                                  </p:childTnLst>
                                </p:cTn>
                              </p:par>
                            </p:childTnLst>
                          </p:cTn>
                        </p:par>
                        <p:par>
                          <p:cTn id="142" fill="hold">
                            <p:stCondLst>
                              <p:cond delay="1000"/>
                            </p:stCondLst>
                            <p:childTnLst>
                              <p:par>
                                <p:cTn id="143" presetID="10" presetClass="entr" presetSubtype="0" fill="hold" nodeType="afterEffect">
                                  <p:stCondLst>
                                    <p:cond delay="0"/>
                                  </p:stCondLst>
                                  <p:childTnLst>
                                    <p:set>
                                      <p:cBhvr>
                                        <p:cTn id="144" dur="1" fill="hold">
                                          <p:stCondLst>
                                            <p:cond delay="0"/>
                                          </p:stCondLst>
                                        </p:cTn>
                                        <p:tgtEl>
                                          <p:spTgt spid="8"/>
                                        </p:tgtEl>
                                        <p:attrNameLst>
                                          <p:attrName>style.visibility</p:attrName>
                                        </p:attrNameLst>
                                      </p:cBhvr>
                                      <p:to>
                                        <p:strVal val="visible"/>
                                      </p:to>
                                    </p:set>
                                    <p:animEffect transition="in" filter="fade">
                                      <p:cBhvr>
                                        <p:cTn id="1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853" grpId="0" animBg="1"/>
      <p:bldP spid="374853" grpId="1" animBg="1"/>
      <p:bldP spid="374853" grpId="2" animBg="1"/>
      <p:bldP spid="374854" grpId="0" animBg="1"/>
      <p:bldP spid="374854" grpId="1" animBg="1"/>
      <p:bldP spid="374854" grpId="2" animBg="1"/>
      <p:bldP spid="374855" grpId="0" animBg="1"/>
      <p:bldP spid="374855" grpId="1" animBg="1"/>
      <p:bldP spid="374855" grpId="2" animBg="1"/>
      <p:bldP spid="374856" grpId="0" animBg="1"/>
      <p:bldP spid="374856" grpId="1" animBg="1"/>
      <p:bldP spid="374856" grpId="2" animBg="1"/>
      <p:bldP spid="374857" grpId="0" animBg="1"/>
      <p:bldP spid="374857" grpId="1" animBg="1"/>
      <p:bldP spid="374857" grpId="2" animBg="1"/>
      <p:bldP spid="374858" grpId="0" animBg="1"/>
      <p:bldP spid="374858" grpId="1" animBg="1"/>
      <p:bldP spid="374858" grpId="2" animBg="1"/>
      <p:bldP spid="374830" grpId="0" animBg="1"/>
      <p:bldP spid="374831" grpId="0" animBg="1"/>
      <p:bldP spid="374834" grpId="0" animBg="1"/>
      <p:bldP spid="374835" grpId="0" animBg="1"/>
      <p:bldP spid="374842" grpId="0" animBg="1"/>
      <p:bldP spid="374843" grpId="0" animBg="1"/>
      <p:bldP spid="374848" grpId="0" animBg="1"/>
      <p:bldP spid="374849" grpId="0" animBg="1"/>
      <p:bldP spid="374851"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53" name="Rectangle 29"/>
          <p:cNvSpPr>
            <a:spLocks noGrp="1" noChangeArrowheads="1"/>
          </p:cNvSpPr>
          <p:nvPr>
            <p:ph type="title"/>
          </p:nvPr>
        </p:nvSpPr>
        <p:spPr/>
        <p:txBody>
          <a:bodyPr/>
          <a:lstStyle/>
          <a:p>
            <a:r>
              <a:rPr lang="de-DE"/>
              <a:t>Bildbasierte Verfahren</a:t>
            </a:r>
          </a:p>
        </p:txBody>
      </p:sp>
      <p:pic>
        <p:nvPicPr>
          <p:cNvPr id="385054" name="Picture 30" descr="Sobel"/>
          <p:cNvPicPr>
            <a:picLocks noChangeAspect="1" noChangeArrowheads="1"/>
          </p:cNvPicPr>
          <p:nvPr/>
        </p:nvPicPr>
        <p:blipFill>
          <a:blip r:embed="rId2"/>
          <a:srcRect l="54964"/>
          <a:stretch>
            <a:fillRect/>
          </a:stretch>
        </p:blipFill>
        <p:spPr bwMode="auto">
          <a:xfrm>
            <a:off x="5305425" y="2132013"/>
            <a:ext cx="2867025" cy="1181100"/>
          </a:xfrm>
          <a:prstGeom prst="rect">
            <a:avLst/>
          </a:prstGeom>
          <a:noFill/>
        </p:spPr>
      </p:pic>
      <p:pic>
        <p:nvPicPr>
          <p:cNvPr id="385055" name="Picture 31" descr="Sobel"/>
          <p:cNvPicPr>
            <a:picLocks noChangeAspect="1" noChangeArrowheads="1"/>
          </p:cNvPicPr>
          <p:nvPr/>
        </p:nvPicPr>
        <p:blipFill>
          <a:blip r:embed="rId2"/>
          <a:srcRect r="61386"/>
          <a:stretch>
            <a:fillRect/>
          </a:stretch>
        </p:blipFill>
        <p:spPr bwMode="auto">
          <a:xfrm>
            <a:off x="2374900" y="2132013"/>
            <a:ext cx="2457450" cy="1181100"/>
          </a:xfrm>
          <a:prstGeom prst="rect">
            <a:avLst/>
          </a:prstGeom>
          <a:noFill/>
        </p:spPr>
      </p:pic>
      <p:sp>
        <p:nvSpPr>
          <p:cNvPr id="385056" name="Rectangle 32"/>
          <p:cNvSpPr>
            <a:spLocks noGrp="1" noChangeArrowheads="1"/>
          </p:cNvSpPr>
          <p:nvPr>
            <p:ph type="body" idx="1"/>
          </p:nvPr>
        </p:nvSpPr>
        <p:spPr>
          <a:xfrm>
            <a:off x="581025" y="1176338"/>
            <a:ext cx="7981950" cy="995362"/>
          </a:xfrm>
          <a:noFill/>
          <a:ln/>
        </p:spPr>
        <p:txBody>
          <a:bodyPr/>
          <a:lstStyle/>
          <a:p>
            <a:r>
              <a:rPr lang="de-DE" sz="2800"/>
              <a:t>Kantendetektion 2D bildbasiert</a:t>
            </a:r>
            <a:br>
              <a:rPr lang="de-DE" sz="2800"/>
            </a:br>
            <a:r>
              <a:rPr lang="de-DE" sz="2800"/>
              <a:t>z.B. durch linearen Filter (Sobel)</a:t>
            </a:r>
          </a:p>
        </p:txBody>
      </p:sp>
      <p:pic>
        <p:nvPicPr>
          <p:cNvPr id="385198" name="Picture 174" descr="I_y"/>
          <p:cNvPicPr>
            <a:picLocks noChangeAspect="1" noChangeArrowheads="1"/>
          </p:cNvPicPr>
          <p:nvPr/>
        </p:nvPicPr>
        <p:blipFill>
          <a:blip r:embed="rId3"/>
          <a:srcRect/>
          <a:stretch>
            <a:fillRect/>
          </a:stretch>
        </p:blipFill>
        <p:spPr bwMode="auto">
          <a:xfrm>
            <a:off x="4930775" y="3511550"/>
            <a:ext cx="3433763" cy="465138"/>
          </a:xfrm>
          <a:prstGeom prst="rect">
            <a:avLst/>
          </a:prstGeom>
          <a:noFill/>
        </p:spPr>
      </p:pic>
      <p:pic>
        <p:nvPicPr>
          <p:cNvPr id="385199" name="Picture 175" descr="I_x"/>
          <p:cNvPicPr>
            <a:picLocks noChangeAspect="1" noChangeArrowheads="1"/>
          </p:cNvPicPr>
          <p:nvPr/>
        </p:nvPicPr>
        <p:blipFill>
          <a:blip r:embed="rId4"/>
          <a:srcRect/>
          <a:stretch>
            <a:fillRect/>
          </a:stretch>
        </p:blipFill>
        <p:spPr bwMode="auto">
          <a:xfrm>
            <a:off x="642938" y="3494088"/>
            <a:ext cx="3502025" cy="482600"/>
          </a:xfrm>
          <a:prstGeom prst="rect">
            <a:avLst/>
          </a:prstGeom>
          <a:noFill/>
        </p:spPr>
      </p:pic>
      <p:grpSp>
        <p:nvGrpSpPr>
          <p:cNvPr id="2" name="Group 181"/>
          <p:cNvGrpSpPr>
            <a:grpSpLocks/>
          </p:cNvGrpSpPr>
          <p:nvPr/>
        </p:nvGrpSpPr>
        <p:grpSpPr bwMode="auto">
          <a:xfrm>
            <a:off x="490538" y="5129213"/>
            <a:ext cx="6894512" cy="1152525"/>
            <a:chOff x="309" y="3231"/>
            <a:chExt cx="4343" cy="726"/>
          </a:xfrm>
        </p:grpSpPr>
        <p:pic>
          <p:nvPicPr>
            <p:cNvPr id="385201" name="Picture 177" descr="Edge"/>
            <p:cNvPicPr>
              <a:picLocks noChangeAspect="1" noChangeArrowheads="1"/>
            </p:cNvPicPr>
            <p:nvPr/>
          </p:nvPicPr>
          <p:blipFill>
            <a:blip r:embed="rId5"/>
            <a:srcRect/>
            <a:stretch>
              <a:fillRect/>
            </a:stretch>
          </p:blipFill>
          <p:spPr bwMode="auto">
            <a:xfrm>
              <a:off x="815" y="3366"/>
              <a:ext cx="3837" cy="591"/>
            </a:xfrm>
            <a:prstGeom prst="rect">
              <a:avLst/>
            </a:prstGeom>
            <a:noFill/>
          </p:spPr>
        </p:pic>
        <p:sp>
          <p:nvSpPr>
            <p:cNvPr id="385202" name="Text Box 178"/>
            <p:cNvSpPr txBox="1">
              <a:spLocks noChangeArrowheads="1"/>
            </p:cNvSpPr>
            <p:nvPr/>
          </p:nvSpPr>
          <p:spPr bwMode="auto">
            <a:xfrm>
              <a:off x="309" y="3231"/>
              <a:ext cx="934" cy="250"/>
            </a:xfrm>
            <a:prstGeom prst="rect">
              <a:avLst/>
            </a:prstGeom>
            <a:noFill/>
            <a:ln w="28575" algn="ctr">
              <a:noFill/>
              <a:miter lim="800000"/>
              <a:headEnd/>
              <a:tailEnd/>
            </a:ln>
            <a:effectLst/>
          </p:spPr>
          <p:txBody>
            <a:bodyPr wrap="none">
              <a:spAutoFit/>
            </a:bodyPr>
            <a:lstStyle/>
            <a:p>
              <a:pPr marL="342900" indent="-342900">
                <a:spcBef>
                  <a:spcPct val="20000"/>
                </a:spcBef>
              </a:pPr>
              <a:r>
                <a:rPr lang="de-DE"/>
                <a:t>Schwellwert:</a:t>
              </a:r>
            </a:p>
          </p:txBody>
        </p:sp>
      </p:grpSp>
      <p:grpSp>
        <p:nvGrpSpPr>
          <p:cNvPr id="3" name="Group 180"/>
          <p:cNvGrpSpPr>
            <a:grpSpLocks/>
          </p:cNvGrpSpPr>
          <p:nvPr/>
        </p:nvGrpSpPr>
        <p:grpSpPr bwMode="auto">
          <a:xfrm>
            <a:off x="490538" y="4016375"/>
            <a:ext cx="7099300" cy="1092200"/>
            <a:chOff x="309" y="2530"/>
            <a:chExt cx="4472" cy="688"/>
          </a:xfrm>
        </p:grpSpPr>
        <p:pic>
          <p:nvPicPr>
            <p:cNvPr id="385200" name="Picture 176" descr="I_mag"/>
            <p:cNvPicPr>
              <a:picLocks noChangeAspect="1" noChangeArrowheads="1"/>
            </p:cNvPicPr>
            <p:nvPr/>
          </p:nvPicPr>
          <p:blipFill>
            <a:blip r:embed="rId6"/>
            <a:srcRect/>
            <a:stretch>
              <a:fillRect/>
            </a:stretch>
          </p:blipFill>
          <p:spPr bwMode="auto">
            <a:xfrm>
              <a:off x="766" y="2690"/>
              <a:ext cx="4015" cy="528"/>
            </a:xfrm>
            <a:prstGeom prst="rect">
              <a:avLst/>
            </a:prstGeom>
            <a:noFill/>
          </p:spPr>
        </p:pic>
        <p:sp>
          <p:nvSpPr>
            <p:cNvPr id="385203" name="Text Box 179"/>
            <p:cNvSpPr txBox="1">
              <a:spLocks noChangeArrowheads="1"/>
            </p:cNvSpPr>
            <p:nvPr/>
          </p:nvSpPr>
          <p:spPr bwMode="auto">
            <a:xfrm>
              <a:off x="309" y="2530"/>
              <a:ext cx="879" cy="250"/>
            </a:xfrm>
            <a:prstGeom prst="rect">
              <a:avLst/>
            </a:prstGeom>
            <a:noFill/>
            <a:ln w="28575" algn="ctr">
              <a:noFill/>
              <a:miter lim="800000"/>
              <a:headEnd/>
              <a:tailEnd/>
            </a:ln>
            <a:effectLst/>
          </p:spPr>
          <p:txBody>
            <a:bodyPr wrap="none">
              <a:spAutoFit/>
            </a:bodyPr>
            <a:lstStyle/>
            <a:p>
              <a:pPr marL="342900" indent="-342900">
                <a:spcBef>
                  <a:spcPct val="20000"/>
                </a:spcBef>
              </a:pPr>
              <a:r>
                <a:rPr lang="de-DE"/>
                <a:t>Kantenbild:</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5199"/>
                                        </p:tgtEl>
                                        <p:attrNameLst>
                                          <p:attrName>style.visibility</p:attrName>
                                        </p:attrNameLst>
                                      </p:cBhvr>
                                      <p:to>
                                        <p:strVal val="visible"/>
                                      </p:to>
                                    </p:set>
                                    <p:animEffect transition="in" filter="fade">
                                      <p:cBhvr>
                                        <p:cTn id="7" dur="500"/>
                                        <p:tgtEl>
                                          <p:spTgt spid="3851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5198"/>
                                        </p:tgtEl>
                                        <p:attrNameLst>
                                          <p:attrName>style.visibility</p:attrName>
                                        </p:attrNameLst>
                                      </p:cBhvr>
                                      <p:to>
                                        <p:strVal val="visible"/>
                                      </p:to>
                                    </p:set>
                                    <p:animEffect transition="in" filter="fade">
                                      <p:cBhvr>
                                        <p:cTn id="12" dur="500"/>
                                        <p:tgtEl>
                                          <p:spTgt spid="3851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r>
              <a:rPr lang="de-DE"/>
              <a:t>Kantendetektion</a:t>
            </a:r>
          </a:p>
        </p:txBody>
      </p:sp>
      <p:graphicFrame>
        <p:nvGraphicFramePr>
          <p:cNvPr id="382980" name="Object 4"/>
          <p:cNvGraphicFramePr>
            <a:graphicFrameLocks noChangeAspect="1"/>
          </p:cNvGraphicFramePr>
          <p:nvPr/>
        </p:nvGraphicFramePr>
        <p:xfrm>
          <a:off x="4648200" y="1487488"/>
          <a:ext cx="3248025" cy="2598737"/>
        </p:xfrm>
        <a:graphic>
          <a:graphicData uri="http://schemas.openxmlformats.org/presentationml/2006/ole">
            <p:oleObj spid="_x0000_s396290" name="CorelPhotoPaint.Image.11" r:id="rId3" imgW="6349206" imgH="5079365" progId="CorelPhotoPaint.Image.11">
              <p:embed/>
            </p:oleObj>
          </a:graphicData>
        </a:graphic>
      </p:graphicFrame>
      <p:pic>
        <p:nvPicPr>
          <p:cNvPr id="382981" name="Picture 5" descr="hemisphere_light6"/>
          <p:cNvPicPr>
            <a:picLocks noChangeAspect="1" noChangeArrowheads="1"/>
          </p:cNvPicPr>
          <p:nvPr/>
        </p:nvPicPr>
        <p:blipFill>
          <a:blip r:embed="rId4" cstate="print"/>
          <a:srcRect/>
          <a:stretch>
            <a:fillRect/>
          </a:stretch>
        </p:blipFill>
        <p:spPr bwMode="auto">
          <a:xfrm>
            <a:off x="915988" y="1473200"/>
            <a:ext cx="3254375" cy="2603500"/>
          </a:xfrm>
          <a:prstGeom prst="rect">
            <a:avLst/>
          </a:prstGeom>
          <a:noFill/>
          <a:ln w="28575">
            <a:solidFill>
              <a:schemeClr val="tx1"/>
            </a:solidFill>
            <a:miter lim="800000"/>
            <a:headEnd/>
            <a:tailEnd/>
          </a:ln>
        </p:spPr>
      </p:pic>
      <p:sp>
        <p:nvSpPr>
          <p:cNvPr id="382982" name="Text Box 6"/>
          <p:cNvSpPr txBox="1">
            <a:spLocks noChangeArrowheads="1"/>
          </p:cNvSpPr>
          <p:nvPr/>
        </p:nvSpPr>
        <p:spPr bwMode="auto">
          <a:xfrm>
            <a:off x="876300" y="4232275"/>
            <a:ext cx="7122784" cy="1643527"/>
          </a:xfrm>
          <a:prstGeom prst="rect">
            <a:avLst/>
          </a:prstGeom>
          <a:noFill/>
          <a:ln w="28575" algn="ctr">
            <a:noFill/>
            <a:miter lim="800000"/>
            <a:headEnd/>
            <a:tailEnd/>
          </a:ln>
          <a:effectLst/>
        </p:spPr>
        <p:txBody>
          <a:bodyPr wrap="none">
            <a:spAutoFit/>
          </a:bodyPr>
          <a:lstStyle/>
          <a:p>
            <a:pPr marL="342900" indent="-342900">
              <a:spcBef>
                <a:spcPct val="20000"/>
              </a:spcBef>
            </a:pPr>
            <a:r>
              <a:rPr lang="de-DE" sz="2400" dirty="0"/>
              <a:t>Kantenfilter auf gerendertem Bild</a:t>
            </a:r>
            <a:endParaRPr lang="de-DE" sz="2000" dirty="0"/>
          </a:p>
          <a:p>
            <a:pPr marL="342900" indent="-342900">
              <a:spcBef>
                <a:spcPct val="20000"/>
              </a:spcBef>
              <a:buFontTx/>
              <a:buBlip>
                <a:blip r:embed="rId5"/>
              </a:buBlip>
            </a:pPr>
            <a:r>
              <a:rPr lang="de-DE" sz="2000" dirty="0"/>
              <a:t>Kanten, die im Bild nicht sichtbar sind, werden nicht gefunden</a:t>
            </a:r>
          </a:p>
          <a:p>
            <a:pPr marL="342900" indent="-342900">
              <a:spcBef>
                <a:spcPct val="20000"/>
              </a:spcBef>
              <a:buFontTx/>
              <a:buBlip>
                <a:blip r:embed="rId5"/>
              </a:buBlip>
            </a:pPr>
            <a:r>
              <a:rPr lang="de-DE" sz="2000" dirty="0"/>
              <a:t>Zusätzliche Kanten durch </a:t>
            </a:r>
            <a:r>
              <a:rPr lang="de-DE" sz="2000" dirty="0" err="1"/>
              <a:t>Shading</a:t>
            </a:r>
            <a:r>
              <a:rPr lang="de-DE" sz="2000" dirty="0"/>
              <a:t>/Textur/Schatten</a:t>
            </a:r>
          </a:p>
          <a:p>
            <a:pPr marL="342900" indent="-342900">
              <a:spcBef>
                <a:spcPct val="20000"/>
              </a:spcBef>
            </a:pPr>
            <a:r>
              <a:rPr lang="de-DE" sz="2400" b="1" i="1" dirty="0"/>
              <a:t>Besser:</a:t>
            </a:r>
            <a:r>
              <a:rPr lang="de-DE" sz="2400" dirty="0"/>
              <a:t> Kantendetektion im </a:t>
            </a:r>
            <a:r>
              <a:rPr lang="de-DE" sz="2400" dirty="0" err="1"/>
              <a:t>Depth-Buffer</a:t>
            </a:r>
            <a:endParaRPr lang="de-DE" sz="2400" dirty="0"/>
          </a:p>
        </p:txBody>
      </p:sp>
      <p:graphicFrame>
        <p:nvGraphicFramePr>
          <p:cNvPr id="382983" name="Object 7"/>
          <p:cNvGraphicFramePr>
            <a:graphicFrameLocks noChangeAspect="1"/>
          </p:cNvGraphicFramePr>
          <p:nvPr/>
        </p:nvGraphicFramePr>
        <p:xfrm>
          <a:off x="4873625" y="1373188"/>
          <a:ext cx="2803525" cy="2803525"/>
        </p:xfrm>
        <a:graphic>
          <a:graphicData uri="http://schemas.openxmlformats.org/presentationml/2006/ole">
            <p:oleObj spid="_x0000_s396291" name="CorelPhotoPaint.Image.11" r:id="rId6" imgW="6501587" imgH="6501587" progId="CorelPhotoPaint.Image.11">
              <p:embed/>
            </p:oleObj>
          </a:graphicData>
        </a:graphic>
      </p:graphicFrame>
      <p:pic>
        <p:nvPicPr>
          <p:cNvPr id="382984" name="Picture 8" descr="cbox1"/>
          <p:cNvPicPr>
            <a:picLocks noChangeAspect="1" noChangeArrowheads="1"/>
          </p:cNvPicPr>
          <p:nvPr/>
        </p:nvPicPr>
        <p:blipFill>
          <a:blip r:embed="rId7"/>
          <a:srcRect/>
          <a:stretch>
            <a:fillRect/>
          </a:stretch>
        </p:blipFill>
        <p:spPr bwMode="auto">
          <a:xfrm>
            <a:off x="1168400" y="1376363"/>
            <a:ext cx="2797175" cy="2797175"/>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2982">
                                            <p:txEl>
                                              <p:pRg st="2" end="2"/>
                                            </p:txEl>
                                          </p:spTgt>
                                        </p:tgtEl>
                                        <p:attrNameLst>
                                          <p:attrName>style.visibility</p:attrName>
                                        </p:attrNameLst>
                                      </p:cBhvr>
                                      <p:to>
                                        <p:strVal val="visible"/>
                                      </p:to>
                                    </p:set>
                                    <p:animEffect transition="in" filter="fade">
                                      <p:cBhvr>
                                        <p:cTn id="7" dur="500"/>
                                        <p:tgtEl>
                                          <p:spTgt spid="382982">
                                            <p:txEl>
                                              <p:pRg st="2" end="2"/>
                                            </p:txEl>
                                          </p:spTgt>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382981"/>
                                        </p:tgtEl>
                                      </p:cBhvr>
                                    </p:animEffect>
                                    <p:set>
                                      <p:cBhvr>
                                        <p:cTn id="11" dur="1" fill="hold">
                                          <p:stCondLst>
                                            <p:cond delay="499"/>
                                          </p:stCondLst>
                                        </p:cTn>
                                        <p:tgtEl>
                                          <p:spTgt spid="382981"/>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382980"/>
                                        </p:tgtEl>
                                      </p:cBhvr>
                                    </p:animEffect>
                                    <p:set>
                                      <p:cBhvr>
                                        <p:cTn id="14" dur="1" fill="hold">
                                          <p:stCondLst>
                                            <p:cond delay="499"/>
                                          </p:stCondLst>
                                        </p:cTn>
                                        <p:tgtEl>
                                          <p:spTgt spid="382980"/>
                                        </p:tgtEl>
                                        <p:attrNameLst>
                                          <p:attrName>style.visibility</p:attrName>
                                        </p:attrNameLst>
                                      </p:cBhvr>
                                      <p:to>
                                        <p:strVal val="hidden"/>
                                      </p:to>
                                    </p:se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82983"/>
                                        </p:tgtEl>
                                        <p:attrNameLst>
                                          <p:attrName>style.visibility</p:attrName>
                                        </p:attrNameLst>
                                      </p:cBhvr>
                                      <p:to>
                                        <p:strVal val="visible"/>
                                      </p:to>
                                    </p:set>
                                    <p:animEffect transition="in" filter="fade">
                                      <p:cBhvr>
                                        <p:cTn id="18" dur="500"/>
                                        <p:tgtEl>
                                          <p:spTgt spid="382983"/>
                                        </p:tgtEl>
                                      </p:cBhvr>
                                    </p:animEffect>
                                  </p:childTnLst>
                                </p:cTn>
                              </p:par>
                              <p:par>
                                <p:cTn id="19" presetID="10" presetClass="entr" presetSubtype="0" fill="hold" nodeType="withEffect">
                                  <p:stCondLst>
                                    <p:cond delay="0"/>
                                  </p:stCondLst>
                                  <p:childTnLst>
                                    <p:set>
                                      <p:cBhvr>
                                        <p:cTn id="20" dur="1" fill="hold">
                                          <p:stCondLst>
                                            <p:cond delay="0"/>
                                          </p:stCondLst>
                                        </p:cTn>
                                        <p:tgtEl>
                                          <p:spTgt spid="382984"/>
                                        </p:tgtEl>
                                        <p:attrNameLst>
                                          <p:attrName>style.visibility</p:attrName>
                                        </p:attrNameLst>
                                      </p:cBhvr>
                                      <p:to>
                                        <p:strVal val="visible"/>
                                      </p:to>
                                    </p:set>
                                    <p:animEffect transition="in" filter="fade">
                                      <p:cBhvr>
                                        <p:cTn id="21" dur="500"/>
                                        <p:tgtEl>
                                          <p:spTgt spid="38298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82982">
                                            <p:txEl>
                                              <p:pRg st="3" end="3"/>
                                            </p:txEl>
                                          </p:spTgt>
                                        </p:tgtEl>
                                        <p:attrNameLst>
                                          <p:attrName>style.visibility</p:attrName>
                                        </p:attrNameLst>
                                      </p:cBhvr>
                                      <p:to>
                                        <p:strVal val="visible"/>
                                      </p:to>
                                    </p:set>
                                    <p:animEffect transition="in" filter="fade">
                                      <p:cBhvr>
                                        <p:cTn id="26" dur="500"/>
                                        <p:tgtEl>
                                          <p:spTgt spid="38298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
          <p:cNvGrpSpPr>
            <a:grpSpLocks/>
          </p:cNvGrpSpPr>
          <p:nvPr/>
        </p:nvGrpSpPr>
        <p:grpSpPr bwMode="auto">
          <a:xfrm>
            <a:off x="4670425" y="1289050"/>
            <a:ext cx="4167188" cy="5037138"/>
            <a:chOff x="2942" y="724"/>
            <a:chExt cx="2625" cy="3173"/>
          </a:xfrm>
        </p:grpSpPr>
        <p:pic>
          <p:nvPicPr>
            <p:cNvPr id="371731" name="Picture 19" descr="Silhouette_a"/>
            <p:cNvPicPr>
              <a:picLocks noChangeAspect="1" noChangeArrowheads="1"/>
            </p:cNvPicPr>
            <p:nvPr/>
          </p:nvPicPr>
          <p:blipFill>
            <a:blip r:embed="rId2">
              <a:clrChange>
                <a:clrFrom>
                  <a:srgbClr val="FFFFFF"/>
                </a:clrFrom>
                <a:clrTo>
                  <a:srgbClr val="FFFFFF">
                    <a:alpha val="0"/>
                  </a:srgbClr>
                </a:clrTo>
              </a:clrChange>
            </a:blip>
            <a:srcRect l="30057" r="46848" b="54770"/>
            <a:stretch>
              <a:fillRect/>
            </a:stretch>
          </p:blipFill>
          <p:spPr bwMode="auto">
            <a:xfrm>
              <a:off x="2942" y="724"/>
              <a:ext cx="2625" cy="2936"/>
            </a:xfrm>
            <a:prstGeom prst="rect">
              <a:avLst/>
            </a:prstGeom>
            <a:noFill/>
          </p:spPr>
        </p:pic>
        <p:sp>
          <p:nvSpPr>
            <p:cNvPr id="371743" name="Text Box 31"/>
            <p:cNvSpPr txBox="1">
              <a:spLocks noChangeArrowheads="1"/>
            </p:cNvSpPr>
            <p:nvPr/>
          </p:nvSpPr>
          <p:spPr bwMode="auto">
            <a:xfrm>
              <a:off x="3099" y="3609"/>
              <a:ext cx="1989" cy="288"/>
            </a:xfrm>
            <a:prstGeom prst="rect">
              <a:avLst/>
            </a:prstGeom>
            <a:noFill/>
            <a:ln w="28575" algn="ctr">
              <a:noFill/>
              <a:miter lim="800000"/>
              <a:headEnd/>
              <a:tailEnd/>
            </a:ln>
            <a:effectLst/>
          </p:spPr>
          <p:txBody>
            <a:bodyPr wrap="none">
              <a:spAutoFit/>
            </a:bodyPr>
            <a:lstStyle/>
            <a:p>
              <a:pPr marL="342900" indent="-342900">
                <a:spcBef>
                  <a:spcPct val="20000"/>
                </a:spcBef>
              </a:pPr>
              <a:r>
                <a:rPr lang="de-DE" sz="2400"/>
                <a:t>Kanten im Depth-Buffer</a:t>
              </a:r>
            </a:p>
          </p:txBody>
        </p:sp>
      </p:grpSp>
      <p:sp>
        <p:nvSpPr>
          <p:cNvPr id="371717" name="Rectangle 5"/>
          <p:cNvSpPr>
            <a:spLocks noGrp="1" noChangeArrowheads="1"/>
          </p:cNvSpPr>
          <p:nvPr>
            <p:ph type="title"/>
          </p:nvPr>
        </p:nvSpPr>
        <p:spPr/>
        <p:txBody>
          <a:bodyPr/>
          <a:lstStyle/>
          <a:p>
            <a:r>
              <a:rPr lang="de-DE"/>
              <a:t>Bildbasierte Verfahren</a:t>
            </a:r>
          </a:p>
        </p:txBody>
      </p:sp>
      <p:grpSp>
        <p:nvGrpSpPr>
          <p:cNvPr id="3" name="Group 27"/>
          <p:cNvGrpSpPr>
            <a:grpSpLocks/>
          </p:cNvGrpSpPr>
          <p:nvPr/>
        </p:nvGrpSpPr>
        <p:grpSpPr bwMode="auto">
          <a:xfrm>
            <a:off x="4930775" y="2247900"/>
            <a:ext cx="3206750" cy="3298825"/>
            <a:chOff x="3122" y="1328"/>
            <a:chExt cx="2020" cy="2078"/>
          </a:xfrm>
        </p:grpSpPr>
        <p:sp>
          <p:nvSpPr>
            <p:cNvPr id="371732" name="Line 20"/>
            <p:cNvSpPr>
              <a:spLocks noChangeShapeType="1"/>
            </p:cNvSpPr>
            <p:nvPr/>
          </p:nvSpPr>
          <p:spPr bwMode="auto">
            <a:xfrm>
              <a:off x="3122" y="1962"/>
              <a:ext cx="2020" cy="184"/>
            </a:xfrm>
            <a:prstGeom prst="line">
              <a:avLst/>
            </a:prstGeom>
            <a:noFill/>
            <a:ln w="28575">
              <a:solidFill>
                <a:srgbClr val="FF0000"/>
              </a:solidFill>
              <a:round/>
              <a:headEnd/>
              <a:tailEnd/>
            </a:ln>
            <a:effectLst/>
          </p:spPr>
          <p:txBody>
            <a:bodyPr>
              <a:spAutoFit/>
            </a:bodyPr>
            <a:lstStyle/>
            <a:p>
              <a:endParaRPr lang="de-DE"/>
            </a:p>
          </p:txBody>
        </p:sp>
        <p:sp>
          <p:nvSpPr>
            <p:cNvPr id="371734" name="Line 22"/>
            <p:cNvSpPr>
              <a:spLocks noChangeShapeType="1"/>
            </p:cNvSpPr>
            <p:nvPr/>
          </p:nvSpPr>
          <p:spPr bwMode="auto">
            <a:xfrm flipV="1">
              <a:off x="4358" y="1328"/>
              <a:ext cx="41" cy="2078"/>
            </a:xfrm>
            <a:prstGeom prst="line">
              <a:avLst/>
            </a:prstGeom>
            <a:noFill/>
            <a:ln w="28575">
              <a:solidFill>
                <a:srgbClr val="FF0000"/>
              </a:solidFill>
              <a:round/>
              <a:headEnd/>
              <a:tailEnd/>
            </a:ln>
            <a:effectLst/>
          </p:spPr>
          <p:txBody>
            <a:bodyPr>
              <a:spAutoFit/>
            </a:bodyPr>
            <a:lstStyle/>
            <a:p>
              <a:endParaRPr lang="de-DE"/>
            </a:p>
          </p:txBody>
        </p:sp>
        <p:sp>
          <p:nvSpPr>
            <p:cNvPr id="371735" name="Line 23"/>
            <p:cNvSpPr>
              <a:spLocks noChangeShapeType="1"/>
            </p:cNvSpPr>
            <p:nvPr/>
          </p:nvSpPr>
          <p:spPr bwMode="auto">
            <a:xfrm flipV="1">
              <a:off x="3373" y="2421"/>
              <a:ext cx="734" cy="526"/>
            </a:xfrm>
            <a:prstGeom prst="line">
              <a:avLst/>
            </a:prstGeom>
            <a:noFill/>
            <a:ln w="28575">
              <a:solidFill>
                <a:srgbClr val="FF0000"/>
              </a:solidFill>
              <a:round/>
              <a:headEnd/>
              <a:tailEnd/>
            </a:ln>
            <a:effectLst/>
          </p:spPr>
          <p:txBody>
            <a:bodyPr>
              <a:spAutoFit/>
            </a:bodyPr>
            <a:lstStyle/>
            <a:p>
              <a:endParaRPr lang="de-DE"/>
            </a:p>
          </p:txBody>
        </p:sp>
        <p:sp>
          <p:nvSpPr>
            <p:cNvPr id="371736" name="Line 24"/>
            <p:cNvSpPr>
              <a:spLocks noChangeShapeType="1"/>
            </p:cNvSpPr>
            <p:nvPr/>
          </p:nvSpPr>
          <p:spPr bwMode="auto">
            <a:xfrm flipH="1" flipV="1">
              <a:off x="3723" y="2463"/>
              <a:ext cx="368" cy="33"/>
            </a:xfrm>
            <a:prstGeom prst="line">
              <a:avLst/>
            </a:prstGeom>
            <a:noFill/>
            <a:ln w="28575">
              <a:solidFill>
                <a:srgbClr val="FF0000"/>
              </a:solidFill>
              <a:round/>
              <a:headEnd/>
              <a:tailEnd/>
            </a:ln>
            <a:effectLst/>
          </p:spPr>
          <p:txBody>
            <a:bodyPr>
              <a:spAutoFit/>
            </a:bodyPr>
            <a:lstStyle/>
            <a:p>
              <a:endParaRPr lang="de-DE"/>
            </a:p>
          </p:txBody>
        </p:sp>
        <p:sp>
          <p:nvSpPr>
            <p:cNvPr id="371737" name="Line 25"/>
            <p:cNvSpPr>
              <a:spLocks noChangeShapeType="1"/>
            </p:cNvSpPr>
            <p:nvPr/>
          </p:nvSpPr>
          <p:spPr bwMode="auto">
            <a:xfrm>
              <a:off x="4015" y="2254"/>
              <a:ext cx="0" cy="459"/>
            </a:xfrm>
            <a:prstGeom prst="line">
              <a:avLst/>
            </a:prstGeom>
            <a:noFill/>
            <a:ln w="28575">
              <a:solidFill>
                <a:srgbClr val="FF0000"/>
              </a:solidFill>
              <a:round/>
              <a:headEnd/>
              <a:tailEnd/>
            </a:ln>
            <a:effectLst/>
          </p:spPr>
          <p:txBody>
            <a:bodyPr>
              <a:spAutoFit/>
            </a:bodyPr>
            <a:lstStyle/>
            <a:p>
              <a:endParaRPr lang="de-DE"/>
            </a:p>
          </p:txBody>
        </p:sp>
        <p:sp>
          <p:nvSpPr>
            <p:cNvPr id="371738" name="Line 26"/>
            <p:cNvSpPr>
              <a:spLocks noChangeShapeType="1"/>
            </p:cNvSpPr>
            <p:nvPr/>
          </p:nvSpPr>
          <p:spPr bwMode="auto">
            <a:xfrm flipV="1">
              <a:off x="4099" y="1845"/>
              <a:ext cx="618" cy="418"/>
            </a:xfrm>
            <a:prstGeom prst="line">
              <a:avLst/>
            </a:prstGeom>
            <a:noFill/>
            <a:ln w="28575">
              <a:solidFill>
                <a:srgbClr val="FF0000"/>
              </a:solidFill>
              <a:round/>
              <a:headEnd/>
              <a:tailEnd/>
            </a:ln>
            <a:effectLst/>
          </p:spPr>
          <p:txBody>
            <a:bodyPr>
              <a:spAutoFit/>
            </a:bodyPr>
            <a:lstStyle/>
            <a:p>
              <a:endParaRPr lang="de-DE"/>
            </a:p>
          </p:txBody>
        </p:sp>
      </p:grpSp>
      <p:grpSp>
        <p:nvGrpSpPr>
          <p:cNvPr id="4" name="Group 33"/>
          <p:cNvGrpSpPr>
            <a:grpSpLocks/>
          </p:cNvGrpSpPr>
          <p:nvPr/>
        </p:nvGrpSpPr>
        <p:grpSpPr bwMode="auto">
          <a:xfrm>
            <a:off x="461963" y="1303338"/>
            <a:ext cx="4276725" cy="5022850"/>
            <a:chOff x="291" y="733"/>
            <a:chExt cx="2694" cy="3164"/>
          </a:xfrm>
        </p:grpSpPr>
        <p:pic>
          <p:nvPicPr>
            <p:cNvPr id="371728" name="Picture 16" descr="Silhouette_a"/>
            <p:cNvPicPr>
              <a:picLocks noChangeAspect="1" noChangeArrowheads="1"/>
            </p:cNvPicPr>
            <p:nvPr/>
          </p:nvPicPr>
          <p:blipFill>
            <a:blip r:embed="rId2">
              <a:clrChange>
                <a:clrFrom>
                  <a:srgbClr val="FFFFFF"/>
                </a:clrFrom>
                <a:clrTo>
                  <a:srgbClr val="FFFFFF">
                    <a:alpha val="0"/>
                  </a:srgbClr>
                </a:clrTo>
              </a:clrChange>
            </a:blip>
            <a:srcRect r="76295" b="54770"/>
            <a:stretch>
              <a:fillRect/>
            </a:stretch>
          </p:blipFill>
          <p:spPr bwMode="auto">
            <a:xfrm>
              <a:off x="291" y="733"/>
              <a:ext cx="2694" cy="2936"/>
            </a:xfrm>
            <a:prstGeom prst="rect">
              <a:avLst/>
            </a:prstGeom>
            <a:noFill/>
          </p:spPr>
        </p:pic>
        <p:sp>
          <p:nvSpPr>
            <p:cNvPr id="371742" name="Text Box 30"/>
            <p:cNvSpPr txBox="1">
              <a:spLocks noChangeArrowheads="1"/>
            </p:cNvSpPr>
            <p:nvPr/>
          </p:nvSpPr>
          <p:spPr bwMode="auto">
            <a:xfrm>
              <a:off x="411" y="3609"/>
              <a:ext cx="1126" cy="288"/>
            </a:xfrm>
            <a:prstGeom prst="rect">
              <a:avLst/>
            </a:prstGeom>
            <a:noFill/>
            <a:ln w="28575" algn="ctr">
              <a:noFill/>
              <a:miter lim="800000"/>
              <a:headEnd/>
              <a:tailEnd/>
            </a:ln>
            <a:effectLst/>
          </p:spPr>
          <p:txBody>
            <a:bodyPr wrap="none">
              <a:spAutoFit/>
            </a:bodyPr>
            <a:lstStyle/>
            <a:p>
              <a:pPr marL="342900" indent="-342900">
                <a:spcBef>
                  <a:spcPct val="20000"/>
                </a:spcBef>
              </a:pPr>
              <a:r>
                <a:rPr lang="de-DE" sz="2400"/>
                <a:t>Depth-Buffer</a:t>
              </a:r>
            </a:p>
          </p:txBody>
        </p:sp>
      </p:grpSp>
      <p:sp>
        <p:nvSpPr>
          <p:cNvPr id="371744" name="Text Box 32"/>
          <p:cNvSpPr txBox="1">
            <a:spLocks noChangeArrowheads="1"/>
          </p:cNvSpPr>
          <p:nvPr/>
        </p:nvSpPr>
        <p:spPr bwMode="auto">
          <a:xfrm>
            <a:off x="4784725" y="1277938"/>
            <a:ext cx="3570288" cy="1187450"/>
          </a:xfrm>
          <a:prstGeom prst="rect">
            <a:avLst/>
          </a:prstGeom>
          <a:noFill/>
          <a:ln w="28575" algn="ctr">
            <a:noFill/>
            <a:miter lim="800000"/>
            <a:headEnd/>
            <a:tailEnd/>
          </a:ln>
          <a:effectLst/>
        </p:spPr>
        <p:txBody>
          <a:bodyPr wrap="none">
            <a:spAutoFit/>
          </a:bodyPr>
          <a:lstStyle/>
          <a:p>
            <a:pPr marL="342900" indent="-342900">
              <a:spcBef>
                <a:spcPct val="20000"/>
              </a:spcBef>
            </a:pPr>
            <a:r>
              <a:rPr lang="de-DE" sz="2400"/>
              <a:t>Rendere die Szene und lies</a:t>
            </a:r>
            <a:br>
              <a:rPr lang="de-DE" sz="2400"/>
            </a:br>
            <a:r>
              <a:rPr lang="de-DE" sz="2400"/>
              <a:t>anschließend den </a:t>
            </a:r>
            <a:br>
              <a:rPr lang="de-DE" sz="2400"/>
            </a:br>
            <a:r>
              <a:rPr lang="de-DE" sz="2400"/>
              <a:t>Depth-Buffer (z-Buffer)</a:t>
            </a:r>
          </a:p>
        </p:txBody>
      </p:sp>
      <p:sp>
        <p:nvSpPr>
          <p:cNvPr id="371747" name="Text Box 35"/>
          <p:cNvSpPr txBox="1">
            <a:spLocks noChangeArrowheads="1"/>
          </p:cNvSpPr>
          <p:nvPr/>
        </p:nvSpPr>
        <p:spPr bwMode="auto">
          <a:xfrm>
            <a:off x="4810125" y="2892425"/>
            <a:ext cx="3676650" cy="822325"/>
          </a:xfrm>
          <a:prstGeom prst="rect">
            <a:avLst/>
          </a:prstGeom>
          <a:noFill/>
          <a:ln w="28575" algn="ctr">
            <a:noFill/>
            <a:miter lim="800000"/>
            <a:headEnd/>
            <a:tailEnd/>
          </a:ln>
          <a:effectLst/>
        </p:spPr>
        <p:txBody>
          <a:bodyPr wrap="none">
            <a:spAutoFit/>
          </a:bodyPr>
          <a:lstStyle/>
          <a:p>
            <a:pPr marL="342900" indent="-342900">
              <a:spcBef>
                <a:spcPct val="20000"/>
              </a:spcBef>
            </a:pPr>
            <a:r>
              <a:rPr lang="de-DE" sz="2400"/>
              <a:t>Filtere den Depth-Buffer mit</a:t>
            </a:r>
            <a:br>
              <a:rPr lang="de-DE" sz="2400"/>
            </a:br>
            <a:r>
              <a:rPr lang="de-DE" sz="2400"/>
              <a:t>dem Sobel-Filter:</a:t>
            </a:r>
          </a:p>
        </p:txBody>
      </p:sp>
      <p:grpSp>
        <p:nvGrpSpPr>
          <p:cNvPr id="5" name="Group 38"/>
          <p:cNvGrpSpPr>
            <a:grpSpLocks/>
          </p:cNvGrpSpPr>
          <p:nvPr/>
        </p:nvGrpSpPr>
        <p:grpSpPr bwMode="auto">
          <a:xfrm>
            <a:off x="2252663" y="4200525"/>
            <a:ext cx="2743200" cy="1404938"/>
            <a:chOff x="1419" y="2646"/>
            <a:chExt cx="1728" cy="885"/>
          </a:xfrm>
        </p:grpSpPr>
        <p:sp>
          <p:nvSpPr>
            <p:cNvPr id="371749" name="AutoShape 37"/>
            <p:cNvSpPr>
              <a:spLocks noChangeArrowheads="1"/>
            </p:cNvSpPr>
            <p:nvPr/>
          </p:nvSpPr>
          <p:spPr bwMode="auto">
            <a:xfrm>
              <a:off x="1419" y="2646"/>
              <a:ext cx="1728" cy="885"/>
            </a:xfrm>
            <a:prstGeom prst="wedgeRectCallout">
              <a:avLst>
                <a:gd name="adj1" fmla="val 56250"/>
                <a:gd name="adj2" fmla="val -112032"/>
              </a:avLst>
            </a:prstGeom>
            <a:solidFill>
              <a:srgbClr val="FF9900"/>
            </a:solidFill>
            <a:ln w="28575" algn="ctr">
              <a:solidFill>
                <a:schemeClr val="tx1"/>
              </a:solidFill>
              <a:miter lim="800000"/>
              <a:headEnd/>
              <a:tailEnd/>
            </a:ln>
            <a:effectLst/>
          </p:spPr>
          <p:txBody>
            <a:bodyPr/>
            <a:lstStyle/>
            <a:p>
              <a:pPr marL="342900" indent="-342900" algn="ctr">
                <a:spcBef>
                  <a:spcPct val="20000"/>
                </a:spcBef>
              </a:pPr>
              <a:endParaRPr lang="de-DE" sz="3200"/>
            </a:p>
          </p:txBody>
        </p:sp>
        <p:sp>
          <p:nvSpPr>
            <p:cNvPr id="371748" name="Text Box 36"/>
            <p:cNvSpPr txBox="1">
              <a:spLocks noChangeArrowheads="1"/>
            </p:cNvSpPr>
            <p:nvPr/>
          </p:nvSpPr>
          <p:spPr bwMode="auto">
            <a:xfrm>
              <a:off x="1486" y="2713"/>
              <a:ext cx="1586" cy="748"/>
            </a:xfrm>
            <a:prstGeom prst="rect">
              <a:avLst/>
            </a:prstGeom>
            <a:noFill/>
            <a:ln w="28575" algn="ctr">
              <a:noFill/>
              <a:miter lim="800000"/>
              <a:headEnd/>
              <a:tailEnd/>
            </a:ln>
            <a:effectLst/>
          </p:spPr>
          <p:txBody>
            <a:bodyPr>
              <a:spAutoFit/>
            </a:bodyPr>
            <a:lstStyle/>
            <a:p>
              <a:pPr marL="342900" indent="-342900">
                <a:spcBef>
                  <a:spcPct val="50000"/>
                </a:spcBef>
              </a:pPr>
              <a:r>
                <a:rPr lang="de-DE" sz="2400"/>
                <a:t>Bestimmte Kanten werden hierbei nicht erkannt!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1747">
                                            <p:txEl>
                                              <p:pRg st="0" end="0"/>
                                            </p:txEl>
                                          </p:spTgt>
                                        </p:tgtEl>
                                        <p:attrNameLst>
                                          <p:attrName>style.visibility</p:attrName>
                                        </p:attrNameLst>
                                      </p:cBhvr>
                                      <p:to>
                                        <p:strVal val="visible"/>
                                      </p:to>
                                    </p:set>
                                    <p:animEffect transition="in" filter="fade">
                                      <p:cBhvr>
                                        <p:cTn id="12" dur="500"/>
                                        <p:tgtEl>
                                          <p:spTgt spid="37174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71744">
                                            <p:txEl>
                                              <p:pRg st="0" end="0"/>
                                            </p:txEl>
                                          </p:spTgt>
                                        </p:tgtEl>
                                      </p:cBhvr>
                                    </p:animEffect>
                                    <p:set>
                                      <p:cBhvr>
                                        <p:cTn id="17" dur="1" fill="hold">
                                          <p:stCondLst>
                                            <p:cond delay="499"/>
                                          </p:stCondLst>
                                        </p:cTn>
                                        <p:tgtEl>
                                          <p:spTgt spid="371744">
                                            <p:txEl>
                                              <p:pRg st="0" end="0"/>
                                            </p:txEl>
                                          </p:spTgt>
                                        </p:tgtEl>
                                        <p:attrNameLst>
                                          <p:attrName>style.visibility</p:attrName>
                                        </p:attrNameLst>
                                      </p:cBhvr>
                                      <p:to>
                                        <p:strVal val="hidden"/>
                                      </p:to>
                                    </p:set>
                                  </p:childTnLst>
                                </p:cTn>
                              </p:par>
                            </p:childTnLst>
                          </p:cTn>
                        </p:par>
                        <p:par>
                          <p:cTn id="18" fill="hold">
                            <p:stCondLst>
                              <p:cond delay="500"/>
                            </p:stCondLst>
                            <p:childTnLst>
                              <p:par>
                                <p:cTn id="19" presetID="0" presetClass="path" presetSubtype="0" accel="50000" decel="50000" fill="hold" grpId="0" nodeType="afterEffect">
                                  <p:stCondLst>
                                    <p:cond delay="0"/>
                                  </p:stCondLst>
                                  <p:childTnLst>
                                    <p:animMotion origin="layout" path="M -3.33333E-6 2.65495E-6 L -3.33333E-6 -0.24515 " pathEditMode="relative" rAng="0" ptsTypes="AA">
                                      <p:cBhvr>
                                        <p:cTn id="20" dur="500" fill="hold"/>
                                        <p:tgtEl>
                                          <p:spTgt spid="371747">
                                            <p:txEl>
                                              <p:pRg st="0" end="0"/>
                                            </p:txEl>
                                          </p:spTgt>
                                        </p:tgtEl>
                                        <p:attrNameLst>
                                          <p:attrName>ppt_x</p:attrName>
                                          <p:attrName>ppt_y</p:attrName>
                                        </p:attrNameLst>
                                      </p:cBhvr>
                                      <p:rCtr x="0" y="-123"/>
                                    </p:animMotion>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744" grpId="0" build="allAtOnce"/>
      <p:bldP spid="371747" grpId="0" build="allAtOnce"/>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p:txBody>
          <a:bodyPr/>
          <a:lstStyle/>
          <a:p>
            <a:r>
              <a:rPr lang="de-DE"/>
              <a:t>Bildbasierte Verfahren</a:t>
            </a:r>
          </a:p>
        </p:txBody>
      </p:sp>
      <p:grpSp>
        <p:nvGrpSpPr>
          <p:cNvPr id="2" name="Group 13"/>
          <p:cNvGrpSpPr>
            <a:grpSpLocks/>
          </p:cNvGrpSpPr>
          <p:nvPr/>
        </p:nvGrpSpPr>
        <p:grpSpPr bwMode="auto">
          <a:xfrm>
            <a:off x="644525" y="1411288"/>
            <a:ext cx="3990975" cy="4914900"/>
            <a:chOff x="406" y="889"/>
            <a:chExt cx="2514" cy="3096"/>
          </a:xfrm>
        </p:grpSpPr>
        <p:pic>
          <p:nvPicPr>
            <p:cNvPr id="376838" name="Picture 6" descr="Silhouette_a"/>
            <p:cNvPicPr>
              <a:picLocks noChangeAspect="1" noChangeArrowheads="1"/>
            </p:cNvPicPr>
            <p:nvPr/>
          </p:nvPicPr>
          <p:blipFill>
            <a:blip r:embed="rId2">
              <a:clrChange>
                <a:clrFrom>
                  <a:srgbClr val="FFFFFF"/>
                </a:clrFrom>
                <a:clrTo>
                  <a:srgbClr val="FFFFFF">
                    <a:alpha val="0"/>
                  </a:srgbClr>
                </a:clrTo>
              </a:clrChange>
            </a:blip>
            <a:srcRect l="871" t="53722" r="77046" b="3053"/>
            <a:stretch>
              <a:fillRect/>
            </a:stretch>
          </p:blipFill>
          <p:spPr bwMode="auto">
            <a:xfrm>
              <a:off x="406" y="889"/>
              <a:ext cx="2514" cy="2811"/>
            </a:xfrm>
            <a:prstGeom prst="rect">
              <a:avLst/>
            </a:prstGeom>
            <a:noFill/>
          </p:spPr>
        </p:pic>
        <p:sp>
          <p:nvSpPr>
            <p:cNvPr id="376841" name="Text Box 9"/>
            <p:cNvSpPr txBox="1">
              <a:spLocks noChangeArrowheads="1"/>
            </p:cNvSpPr>
            <p:nvPr/>
          </p:nvSpPr>
          <p:spPr bwMode="auto">
            <a:xfrm>
              <a:off x="411" y="3697"/>
              <a:ext cx="1217" cy="288"/>
            </a:xfrm>
            <a:prstGeom prst="rect">
              <a:avLst/>
            </a:prstGeom>
            <a:noFill/>
            <a:ln w="28575" algn="ctr">
              <a:noFill/>
              <a:miter lim="800000"/>
              <a:headEnd/>
              <a:tailEnd/>
            </a:ln>
            <a:effectLst/>
          </p:spPr>
          <p:txBody>
            <a:bodyPr wrap="none">
              <a:spAutoFit/>
            </a:bodyPr>
            <a:lstStyle/>
            <a:p>
              <a:pPr marL="342900" indent="-342900">
                <a:spcBef>
                  <a:spcPct val="20000"/>
                </a:spcBef>
              </a:pPr>
              <a:r>
                <a:rPr lang="de-DE" sz="2400"/>
                <a:t>Normalenbild</a:t>
              </a:r>
            </a:p>
          </p:txBody>
        </p:sp>
      </p:grpSp>
      <p:grpSp>
        <p:nvGrpSpPr>
          <p:cNvPr id="3" name="Group 15"/>
          <p:cNvGrpSpPr>
            <a:grpSpLocks/>
          </p:cNvGrpSpPr>
          <p:nvPr/>
        </p:nvGrpSpPr>
        <p:grpSpPr bwMode="auto">
          <a:xfrm>
            <a:off x="4622800" y="1381125"/>
            <a:ext cx="4235450" cy="4945063"/>
            <a:chOff x="2912" y="870"/>
            <a:chExt cx="2668" cy="3115"/>
          </a:xfrm>
        </p:grpSpPr>
        <p:pic>
          <p:nvPicPr>
            <p:cNvPr id="376840" name="Picture 8" descr="Silhouette_a"/>
            <p:cNvPicPr>
              <a:picLocks noChangeAspect="1" noChangeArrowheads="1"/>
            </p:cNvPicPr>
            <p:nvPr/>
          </p:nvPicPr>
          <p:blipFill>
            <a:blip r:embed="rId2">
              <a:clrChange>
                <a:clrFrom>
                  <a:srgbClr val="FFFFFF"/>
                </a:clrFrom>
                <a:clrTo>
                  <a:srgbClr val="FFFFFF">
                    <a:alpha val="0"/>
                  </a:srgbClr>
                </a:clrTo>
              </a:clrChange>
            </a:blip>
            <a:srcRect l="29718" t="53722" r="46848" b="3053"/>
            <a:stretch>
              <a:fillRect/>
            </a:stretch>
          </p:blipFill>
          <p:spPr bwMode="auto">
            <a:xfrm>
              <a:off x="2912" y="870"/>
              <a:ext cx="2668" cy="2811"/>
            </a:xfrm>
            <a:prstGeom prst="rect">
              <a:avLst/>
            </a:prstGeom>
            <a:noFill/>
          </p:spPr>
        </p:pic>
        <p:sp>
          <p:nvSpPr>
            <p:cNvPr id="376842" name="Text Box 10"/>
            <p:cNvSpPr txBox="1">
              <a:spLocks noChangeArrowheads="1"/>
            </p:cNvSpPr>
            <p:nvPr/>
          </p:nvSpPr>
          <p:spPr bwMode="auto">
            <a:xfrm>
              <a:off x="3099" y="3697"/>
              <a:ext cx="2080" cy="288"/>
            </a:xfrm>
            <a:prstGeom prst="rect">
              <a:avLst/>
            </a:prstGeom>
            <a:noFill/>
            <a:ln w="28575" algn="ctr">
              <a:noFill/>
              <a:miter lim="800000"/>
              <a:headEnd/>
              <a:tailEnd/>
            </a:ln>
            <a:effectLst/>
          </p:spPr>
          <p:txBody>
            <a:bodyPr wrap="none">
              <a:spAutoFit/>
            </a:bodyPr>
            <a:lstStyle/>
            <a:p>
              <a:pPr marL="342900" indent="-342900">
                <a:spcBef>
                  <a:spcPct val="20000"/>
                </a:spcBef>
              </a:pPr>
              <a:r>
                <a:rPr lang="de-DE" sz="2400"/>
                <a:t>Kanten im Normalenbild</a:t>
              </a:r>
            </a:p>
          </p:txBody>
        </p:sp>
      </p:grpSp>
      <p:sp>
        <p:nvSpPr>
          <p:cNvPr id="376844" name="Text Box 12"/>
          <p:cNvSpPr txBox="1">
            <a:spLocks noChangeArrowheads="1"/>
          </p:cNvSpPr>
          <p:nvPr/>
        </p:nvSpPr>
        <p:spPr bwMode="auto">
          <a:xfrm>
            <a:off x="4784725" y="1277938"/>
            <a:ext cx="3541713" cy="1187450"/>
          </a:xfrm>
          <a:prstGeom prst="rect">
            <a:avLst/>
          </a:prstGeom>
          <a:noFill/>
          <a:ln w="28575" algn="ctr">
            <a:noFill/>
            <a:miter lim="800000"/>
            <a:headEnd/>
            <a:tailEnd/>
          </a:ln>
          <a:effectLst/>
        </p:spPr>
        <p:txBody>
          <a:bodyPr wrap="none">
            <a:spAutoFit/>
          </a:bodyPr>
          <a:lstStyle/>
          <a:p>
            <a:pPr marL="342900" indent="-342900">
              <a:spcBef>
                <a:spcPct val="20000"/>
              </a:spcBef>
            </a:pPr>
            <a:r>
              <a:rPr lang="de-DE" sz="2400"/>
              <a:t>Rendere die Szene mit den</a:t>
            </a:r>
            <a:br>
              <a:rPr lang="de-DE" sz="2400"/>
            </a:br>
            <a:r>
              <a:rPr lang="de-DE" sz="2400"/>
              <a:t>Oberflächennormalen</a:t>
            </a:r>
            <a:br>
              <a:rPr lang="de-DE" sz="2400"/>
            </a:br>
            <a:r>
              <a:rPr lang="de-DE" sz="2400"/>
              <a:t>als Farbwerte kodiert.</a:t>
            </a:r>
          </a:p>
        </p:txBody>
      </p:sp>
      <p:sp>
        <p:nvSpPr>
          <p:cNvPr id="376846" name="Text Box 14"/>
          <p:cNvSpPr txBox="1">
            <a:spLocks noChangeArrowheads="1"/>
          </p:cNvSpPr>
          <p:nvPr/>
        </p:nvSpPr>
        <p:spPr bwMode="auto">
          <a:xfrm>
            <a:off x="4810125" y="2892425"/>
            <a:ext cx="3792538" cy="822325"/>
          </a:xfrm>
          <a:prstGeom prst="rect">
            <a:avLst/>
          </a:prstGeom>
          <a:noFill/>
          <a:ln w="28575" algn="ctr">
            <a:noFill/>
            <a:miter lim="800000"/>
            <a:headEnd/>
            <a:tailEnd/>
          </a:ln>
          <a:effectLst/>
        </p:spPr>
        <p:txBody>
          <a:bodyPr wrap="none">
            <a:spAutoFit/>
          </a:bodyPr>
          <a:lstStyle/>
          <a:p>
            <a:pPr marL="342900" indent="-342900">
              <a:spcBef>
                <a:spcPct val="20000"/>
              </a:spcBef>
            </a:pPr>
            <a:r>
              <a:rPr lang="de-DE" sz="2400"/>
              <a:t>Filtere das Normalenbild mit</a:t>
            </a:r>
            <a:br>
              <a:rPr lang="de-DE" sz="2400"/>
            </a:br>
            <a:r>
              <a:rPr lang="de-DE" sz="2400"/>
              <a:t>dem Sobel-Filter:</a:t>
            </a:r>
          </a:p>
        </p:txBody>
      </p:sp>
      <p:grpSp>
        <p:nvGrpSpPr>
          <p:cNvPr id="4" name="Group 19"/>
          <p:cNvGrpSpPr>
            <a:grpSpLocks/>
          </p:cNvGrpSpPr>
          <p:nvPr/>
        </p:nvGrpSpPr>
        <p:grpSpPr bwMode="auto">
          <a:xfrm>
            <a:off x="6359525" y="2187575"/>
            <a:ext cx="1790700" cy="2092325"/>
            <a:chOff x="4006" y="1378"/>
            <a:chExt cx="1128" cy="1318"/>
          </a:xfrm>
        </p:grpSpPr>
        <p:sp>
          <p:nvSpPr>
            <p:cNvPr id="376848" name="Line 16"/>
            <p:cNvSpPr>
              <a:spLocks noChangeShapeType="1"/>
            </p:cNvSpPr>
            <p:nvPr/>
          </p:nvSpPr>
          <p:spPr bwMode="auto">
            <a:xfrm flipV="1">
              <a:off x="5109" y="2221"/>
              <a:ext cx="25" cy="475"/>
            </a:xfrm>
            <a:prstGeom prst="line">
              <a:avLst/>
            </a:prstGeom>
            <a:noFill/>
            <a:ln w="38100">
              <a:solidFill>
                <a:srgbClr val="FF0000"/>
              </a:solidFill>
              <a:round/>
              <a:headEnd/>
              <a:tailEnd/>
            </a:ln>
            <a:effectLst/>
          </p:spPr>
          <p:txBody>
            <a:bodyPr>
              <a:spAutoFit/>
            </a:bodyPr>
            <a:lstStyle/>
            <a:p>
              <a:endParaRPr lang="de-DE"/>
            </a:p>
          </p:txBody>
        </p:sp>
        <p:sp>
          <p:nvSpPr>
            <p:cNvPr id="376849" name="Line 17"/>
            <p:cNvSpPr>
              <a:spLocks noChangeShapeType="1"/>
            </p:cNvSpPr>
            <p:nvPr/>
          </p:nvSpPr>
          <p:spPr bwMode="auto">
            <a:xfrm flipH="1" flipV="1">
              <a:off x="4107" y="2338"/>
              <a:ext cx="0" cy="150"/>
            </a:xfrm>
            <a:prstGeom prst="line">
              <a:avLst/>
            </a:prstGeom>
            <a:noFill/>
            <a:ln w="38100">
              <a:solidFill>
                <a:srgbClr val="FF0000"/>
              </a:solidFill>
              <a:round/>
              <a:headEnd/>
              <a:tailEnd/>
            </a:ln>
            <a:effectLst/>
          </p:spPr>
          <p:txBody>
            <a:bodyPr>
              <a:spAutoFit/>
            </a:bodyPr>
            <a:lstStyle/>
            <a:p>
              <a:endParaRPr lang="de-DE"/>
            </a:p>
          </p:txBody>
        </p:sp>
        <p:sp>
          <p:nvSpPr>
            <p:cNvPr id="376850" name="Line 18"/>
            <p:cNvSpPr>
              <a:spLocks noChangeShapeType="1"/>
            </p:cNvSpPr>
            <p:nvPr/>
          </p:nvSpPr>
          <p:spPr bwMode="auto">
            <a:xfrm flipH="1" flipV="1">
              <a:off x="4006" y="1378"/>
              <a:ext cx="384" cy="16"/>
            </a:xfrm>
            <a:prstGeom prst="line">
              <a:avLst/>
            </a:prstGeom>
            <a:noFill/>
            <a:ln w="38100">
              <a:solidFill>
                <a:srgbClr val="FF0000"/>
              </a:solidFill>
              <a:round/>
              <a:headEnd/>
              <a:tailEnd/>
            </a:ln>
            <a:effectLst/>
          </p:spPr>
          <p:txBody>
            <a:bodyPr>
              <a:spAutoFit/>
            </a:bodyPr>
            <a:lstStyle/>
            <a:p>
              <a:endParaRPr lang="de-DE"/>
            </a:p>
          </p:txBody>
        </p:sp>
      </p:grpSp>
      <p:grpSp>
        <p:nvGrpSpPr>
          <p:cNvPr id="5" name="Group 23"/>
          <p:cNvGrpSpPr>
            <a:grpSpLocks/>
          </p:cNvGrpSpPr>
          <p:nvPr/>
        </p:nvGrpSpPr>
        <p:grpSpPr bwMode="auto">
          <a:xfrm>
            <a:off x="4003675" y="4335463"/>
            <a:ext cx="2743200" cy="1404937"/>
            <a:chOff x="1586" y="2555"/>
            <a:chExt cx="1728" cy="885"/>
          </a:xfrm>
        </p:grpSpPr>
        <p:sp>
          <p:nvSpPr>
            <p:cNvPr id="376853" name="AutoShape 21"/>
            <p:cNvSpPr>
              <a:spLocks noChangeArrowheads="1"/>
            </p:cNvSpPr>
            <p:nvPr/>
          </p:nvSpPr>
          <p:spPr bwMode="auto">
            <a:xfrm>
              <a:off x="1586" y="2555"/>
              <a:ext cx="1728" cy="885"/>
            </a:xfrm>
            <a:prstGeom prst="wedgeRectCallout">
              <a:avLst>
                <a:gd name="adj1" fmla="val 93926"/>
                <a:gd name="adj2" fmla="val -61074"/>
              </a:avLst>
            </a:prstGeom>
            <a:solidFill>
              <a:srgbClr val="FF9900"/>
            </a:solidFill>
            <a:ln w="28575" algn="ctr">
              <a:solidFill>
                <a:schemeClr val="tx1"/>
              </a:solidFill>
              <a:miter lim="800000"/>
              <a:headEnd/>
              <a:tailEnd/>
            </a:ln>
            <a:effectLst/>
          </p:spPr>
          <p:txBody>
            <a:bodyPr/>
            <a:lstStyle/>
            <a:p>
              <a:pPr marL="342900" indent="-342900" algn="ctr">
                <a:spcBef>
                  <a:spcPct val="20000"/>
                </a:spcBef>
              </a:pPr>
              <a:endParaRPr lang="de-DE" sz="3200"/>
            </a:p>
          </p:txBody>
        </p:sp>
        <p:sp>
          <p:nvSpPr>
            <p:cNvPr id="376854" name="Text Box 22"/>
            <p:cNvSpPr txBox="1">
              <a:spLocks noChangeArrowheads="1"/>
            </p:cNvSpPr>
            <p:nvPr/>
          </p:nvSpPr>
          <p:spPr bwMode="auto">
            <a:xfrm>
              <a:off x="1653" y="2622"/>
              <a:ext cx="1586" cy="748"/>
            </a:xfrm>
            <a:prstGeom prst="rect">
              <a:avLst/>
            </a:prstGeom>
            <a:noFill/>
            <a:ln w="28575" algn="ctr">
              <a:noFill/>
              <a:miter lim="800000"/>
              <a:headEnd/>
              <a:tailEnd/>
            </a:ln>
            <a:effectLst/>
          </p:spPr>
          <p:txBody>
            <a:bodyPr>
              <a:spAutoFit/>
            </a:bodyPr>
            <a:lstStyle/>
            <a:p>
              <a:pPr marL="342900" indent="-342900">
                <a:spcBef>
                  <a:spcPct val="50000"/>
                </a:spcBef>
              </a:pPr>
              <a:r>
                <a:rPr lang="de-DE" sz="2400"/>
                <a:t>Auch hier fehlen bestimmte Kanten!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6846">
                                            <p:txEl>
                                              <p:pRg st="0" end="0"/>
                                            </p:txEl>
                                          </p:spTgt>
                                        </p:tgtEl>
                                        <p:attrNameLst>
                                          <p:attrName>style.visibility</p:attrName>
                                        </p:attrNameLst>
                                      </p:cBhvr>
                                      <p:to>
                                        <p:strVal val="visible"/>
                                      </p:to>
                                    </p:set>
                                    <p:animEffect transition="in" filter="fade">
                                      <p:cBhvr>
                                        <p:cTn id="12" dur="500"/>
                                        <p:tgtEl>
                                          <p:spTgt spid="37684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76844">
                                            <p:txEl>
                                              <p:pRg st="0" end="0"/>
                                            </p:txEl>
                                          </p:spTgt>
                                        </p:tgtEl>
                                      </p:cBhvr>
                                    </p:animEffect>
                                    <p:set>
                                      <p:cBhvr>
                                        <p:cTn id="17" dur="1" fill="hold">
                                          <p:stCondLst>
                                            <p:cond delay="499"/>
                                          </p:stCondLst>
                                        </p:cTn>
                                        <p:tgtEl>
                                          <p:spTgt spid="376844">
                                            <p:txEl>
                                              <p:pRg st="0" end="0"/>
                                            </p:txEl>
                                          </p:spTgt>
                                        </p:tgtEl>
                                        <p:attrNameLst>
                                          <p:attrName>style.visibility</p:attrName>
                                        </p:attrNameLst>
                                      </p:cBhvr>
                                      <p:to>
                                        <p:strVal val="hidden"/>
                                      </p:to>
                                    </p:set>
                                  </p:childTnLst>
                                </p:cTn>
                              </p:par>
                            </p:childTnLst>
                          </p:cTn>
                        </p:par>
                        <p:par>
                          <p:cTn id="18" fill="hold">
                            <p:stCondLst>
                              <p:cond delay="500"/>
                            </p:stCondLst>
                            <p:childTnLst>
                              <p:par>
                                <p:cTn id="19" presetID="0" presetClass="path" presetSubtype="0" accel="50000" decel="50000" fill="hold" grpId="0" nodeType="afterEffect">
                                  <p:stCondLst>
                                    <p:cond delay="0"/>
                                  </p:stCondLst>
                                  <p:childTnLst>
                                    <p:animMotion origin="layout" path="M -3.33333E-6 2.65495E-6 L -3.33333E-6 -0.24515 " pathEditMode="relative" rAng="0" ptsTypes="AA">
                                      <p:cBhvr>
                                        <p:cTn id="20" dur="500" fill="hold"/>
                                        <p:tgtEl>
                                          <p:spTgt spid="376846">
                                            <p:txEl>
                                              <p:pRg st="0" end="0"/>
                                            </p:txEl>
                                          </p:spTgt>
                                        </p:tgtEl>
                                        <p:attrNameLst>
                                          <p:attrName>ppt_x</p:attrName>
                                          <p:attrName>ppt_y</p:attrName>
                                        </p:attrNameLst>
                                      </p:cBhvr>
                                      <p:rCtr x="0" y="-123"/>
                                    </p:animMotion>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844" grpId="0" build="allAtOnce"/>
      <p:bldP spid="376846"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977" name="Text Box 129"/>
          <p:cNvSpPr txBox="1">
            <a:spLocks noChangeArrowheads="1"/>
          </p:cNvSpPr>
          <p:nvPr/>
        </p:nvSpPr>
        <p:spPr bwMode="auto">
          <a:xfrm>
            <a:off x="681038" y="2155825"/>
            <a:ext cx="3698875" cy="4108450"/>
          </a:xfrm>
          <a:prstGeom prst="rect">
            <a:avLst/>
          </a:prstGeom>
          <a:noFill/>
          <a:ln w="28575" algn="ctr">
            <a:noFill/>
            <a:miter lim="800000"/>
            <a:headEnd/>
            <a:tailEnd/>
          </a:ln>
          <a:effectLst/>
        </p:spPr>
        <p:txBody>
          <a:bodyPr>
            <a:spAutoFit/>
          </a:bodyPr>
          <a:lstStyle/>
          <a:p>
            <a:pPr marL="342900" indent="-342900">
              <a:spcBef>
                <a:spcPct val="50000"/>
              </a:spcBef>
            </a:pPr>
            <a:r>
              <a:rPr lang="de-DE" sz="2400" b="1" i="1"/>
              <a:t>Wie bestimme ich denn jetzt die Farbe des Pixels?</a:t>
            </a:r>
          </a:p>
          <a:p>
            <a:pPr marL="342900" indent="-342900">
              <a:spcBef>
                <a:spcPct val="50000"/>
              </a:spcBef>
            </a:pPr>
            <a:r>
              <a:rPr lang="de-DE" sz="2400" b="1" i="1"/>
              <a:t>Exakte Lösung:</a:t>
            </a:r>
            <a:br>
              <a:rPr lang="de-DE" sz="2400" b="1" i="1"/>
            </a:br>
            <a:r>
              <a:rPr lang="de-DE" sz="2400"/>
              <a:t>Gewichte jeden Texel mit seiner verdeckten Fläche und summiere auf.</a:t>
            </a:r>
          </a:p>
          <a:p>
            <a:pPr marL="342900" indent="-342900">
              <a:spcBef>
                <a:spcPct val="50000"/>
              </a:spcBef>
            </a:pPr>
            <a:r>
              <a:rPr lang="de-DE" sz="2400" b="1" i="1"/>
              <a:t>Nicht praktikabel in Hardware!</a:t>
            </a:r>
          </a:p>
        </p:txBody>
      </p:sp>
      <p:grpSp>
        <p:nvGrpSpPr>
          <p:cNvPr id="2" name="Group 114"/>
          <p:cNvGrpSpPr>
            <a:grpSpLocks/>
          </p:cNvGrpSpPr>
          <p:nvPr/>
        </p:nvGrpSpPr>
        <p:grpSpPr bwMode="auto">
          <a:xfrm>
            <a:off x="4672013" y="2187575"/>
            <a:ext cx="3500437" cy="4098925"/>
            <a:chOff x="2943" y="1378"/>
            <a:chExt cx="2205" cy="2582"/>
          </a:xfrm>
        </p:grpSpPr>
        <p:grpSp>
          <p:nvGrpSpPr>
            <p:cNvPr id="3" name="Group 112"/>
            <p:cNvGrpSpPr>
              <a:grpSpLocks/>
            </p:cNvGrpSpPr>
            <p:nvPr/>
          </p:nvGrpSpPr>
          <p:grpSpPr bwMode="auto">
            <a:xfrm>
              <a:off x="2943" y="1378"/>
              <a:ext cx="2203" cy="2582"/>
              <a:chOff x="2943" y="1378"/>
              <a:chExt cx="2203" cy="2582"/>
            </a:xfrm>
          </p:grpSpPr>
          <p:grpSp>
            <p:nvGrpSpPr>
              <p:cNvPr id="4" name="Group 90"/>
              <p:cNvGrpSpPr>
                <a:grpSpLocks/>
              </p:cNvGrpSpPr>
              <p:nvPr/>
            </p:nvGrpSpPr>
            <p:grpSpPr bwMode="auto">
              <a:xfrm>
                <a:off x="2943" y="1378"/>
                <a:ext cx="2203" cy="2578"/>
                <a:chOff x="2703" y="1426"/>
                <a:chExt cx="2203" cy="2578"/>
              </a:xfrm>
            </p:grpSpPr>
            <p:grpSp>
              <p:nvGrpSpPr>
                <p:cNvPr id="5" name="Group 86"/>
                <p:cNvGrpSpPr>
                  <a:grpSpLocks/>
                </p:cNvGrpSpPr>
                <p:nvPr/>
              </p:nvGrpSpPr>
              <p:grpSpPr bwMode="auto">
                <a:xfrm>
                  <a:off x="2703" y="1431"/>
                  <a:ext cx="1299" cy="2573"/>
                  <a:chOff x="2703" y="1431"/>
                  <a:chExt cx="1299" cy="2573"/>
                </a:xfrm>
              </p:grpSpPr>
              <p:pic>
                <p:nvPicPr>
                  <p:cNvPr id="334931" name="Picture 83" descr="texture03"/>
                  <p:cNvPicPr>
                    <a:picLocks noChangeAspect="1" noChangeArrowheads="1"/>
                  </p:cNvPicPr>
                  <p:nvPr/>
                </p:nvPicPr>
                <p:blipFill>
                  <a:blip r:embed="rId2"/>
                  <a:srcRect/>
                  <a:stretch>
                    <a:fillRect/>
                  </a:stretch>
                </p:blipFill>
                <p:spPr bwMode="auto">
                  <a:xfrm>
                    <a:off x="2703" y="1431"/>
                    <a:ext cx="1299" cy="1295"/>
                  </a:xfrm>
                  <a:prstGeom prst="rect">
                    <a:avLst/>
                  </a:prstGeom>
                  <a:noFill/>
                  <a:ln w="3175">
                    <a:noFill/>
                    <a:miter lim="800000"/>
                    <a:headEnd/>
                    <a:tailEnd/>
                  </a:ln>
                  <a:effectLst/>
                </p:spPr>
              </p:pic>
              <p:pic>
                <p:nvPicPr>
                  <p:cNvPr id="334933" name="Picture 85" descr="texture03"/>
                  <p:cNvPicPr>
                    <a:picLocks noChangeAspect="1" noChangeArrowheads="1"/>
                  </p:cNvPicPr>
                  <p:nvPr/>
                </p:nvPicPr>
                <p:blipFill>
                  <a:blip r:embed="rId2"/>
                  <a:srcRect/>
                  <a:stretch>
                    <a:fillRect/>
                  </a:stretch>
                </p:blipFill>
                <p:spPr bwMode="auto">
                  <a:xfrm flipV="1">
                    <a:off x="2703" y="2720"/>
                    <a:ext cx="1299" cy="1284"/>
                  </a:xfrm>
                  <a:prstGeom prst="rect">
                    <a:avLst/>
                  </a:prstGeom>
                  <a:noFill/>
                  <a:ln w="3175">
                    <a:noFill/>
                    <a:miter lim="800000"/>
                    <a:headEnd/>
                    <a:tailEnd/>
                  </a:ln>
                  <a:effectLst/>
                </p:spPr>
              </p:pic>
            </p:grpSp>
            <p:pic>
              <p:nvPicPr>
                <p:cNvPr id="334936" name="Picture 88" descr="texture03"/>
                <p:cNvPicPr>
                  <a:picLocks noChangeAspect="1" noChangeArrowheads="1"/>
                </p:cNvPicPr>
                <p:nvPr/>
              </p:nvPicPr>
              <p:blipFill>
                <a:blip r:embed="rId2"/>
                <a:srcRect/>
                <a:stretch>
                  <a:fillRect/>
                </a:stretch>
              </p:blipFill>
              <p:spPr bwMode="auto">
                <a:xfrm flipH="1">
                  <a:off x="3612" y="1426"/>
                  <a:ext cx="1294" cy="1295"/>
                </a:xfrm>
                <a:prstGeom prst="rect">
                  <a:avLst/>
                </a:prstGeom>
                <a:noFill/>
                <a:ln w="3175">
                  <a:noFill/>
                  <a:miter lim="800000"/>
                  <a:headEnd/>
                  <a:tailEnd/>
                </a:ln>
                <a:effectLst/>
              </p:spPr>
            </p:pic>
            <p:pic>
              <p:nvPicPr>
                <p:cNvPr id="334937" name="Picture 89" descr="texture03"/>
                <p:cNvPicPr>
                  <a:picLocks noChangeAspect="1" noChangeArrowheads="1"/>
                </p:cNvPicPr>
                <p:nvPr/>
              </p:nvPicPr>
              <p:blipFill>
                <a:blip r:embed="rId2"/>
                <a:srcRect l="30139"/>
                <a:stretch>
                  <a:fillRect/>
                </a:stretch>
              </p:blipFill>
              <p:spPr bwMode="auto">
                <a:xfrm flipH="1" flipV="1">
                  <a:off x="3996" y="2715"/>
                  <a:ext cx="904" cy="1284"/>
                </a:xfrm>
                <a:prstGeom prst="rect">
                  <a:avLst/>
                </a:prstGeom>
                <a:noFill/>
                <a:ln w="3175">
                  <a:noFill/>
                  <a:miter lim="800000"/>
                  <a:headEnd/>
                  <a:tailEnd/>
                </a:ln>
                <a:effectLst/>
              </p:spPr>
            </p:pic>
          </p:grpSp>
          <p:sp>
            <p:nvSpPr>
              <p:cNvPr id="334939" name="Rectangle 91"/>
              <p:cNvSpPr>
                <a:spLocks noChangeArrowheads="1"/>
              </p:cNvSpPr>
              <p:nvPr/>
            </p:nvSpPr>
            <p:spPr bwMode="auto">
              <a:xfrm>
                <a:off x="3204" y="1380"/>
                <a:ext cx="132" cy="2568"/>
              </a:xfrm>
              <a:prstGeom prst="rect">
                <a:avLst/>
              </a:prstGeom>
              <a:noFill/>
              <a:ln w="3175" algn="ctr">
                <a:solidFill>
                  <a:schemeClr val="tx1"/>
                </a:solidFill>
                <a:miter lim="800000"/>
                <a:headEnd/>
                <a:tailEnd/>
              </a:ln>
              <a:effectLst/>
            </p:spPr>
            <p:txBody>
              <a:bodyPr wrap="none" anchor="ctr">
                <a:spAutoFit/>
              </a:bodyPr>
              <a:lstStyle/>
              <a:p>
                <a:endParaRPr lang="de-DE"/>
              </a:p>
            </p:txBody>
          </p:sp>
          <p:sp>
            <p:nvSpPr>
              <p:cNvPr id="334940" name="Rectangle 92"/>
              <p:cNvSpPr>
                <a:spLocks noChangeArrowheads="1"/>
              </p:cNvSpPr>
              <p:nvPr/>
            </p:nvSpPr>
            <p:spPr bwMode="auto">
              <a:xfrm>
                <a:off x="2946" y="1380"/>
                <a:ext cx="132" cy="2568"/>
              </a:xfrm>
              <a:prstGeom prst="rect">
                <a:avLst/>
              </a:prstGeom>
              <a:noFill/>
              <a:ln w="3175" algn="ctr">
                <a:solidFill>
                  <a:schemeClr val="tx1"/>
                </a:solidFill>
                <a:miter lim="800000"/>
                <a:headEnd/>
                <a:tailEnd/>
              </a:ln>
              <a:effectLst/>
            </p:spPr>
            <p:txBody>
              <a:bodyPr wrap="none" anchor="ctr">
                <a:spAutoFit/>
              </a:bodyPr>
              <a:lstStyle/>
              <a:p>
                <a:endParaRPr lang="de-DE"/>
              </a:p>
            </p:txBody>
          </p:sp>
          <p:sp>
            <p:nvSpPr>
              <p:cNvPr id="334941" name="Rectangle 93"/>
              <p:cNvSpPr>
                <a:spLocks noChangeArrowheads="1"/>
              </p:cNvSpPr>
              <p:nvPr/>
            </p:nvSpPr>
            <p:spPr bwMode="auto">
              <a:xfrm>
                <a:off x="3450" y="1380"/>
                <a:ext cx="132" cy="2568"/>
              </a:xfrm>
              <a:prstGeom prst="rect">
                <a:avLst/>
              </a:prstGeom>
              <a:noFill/>
              <a:ln w="3175" algn="ctr">
                <a:solidFill>
                  <a:schemeClr val="tx1"/>
                </a:solidFill>
                <a:miter lim="800000"/>
                <a:headEnd/>
                <a:tailEnd/>
              </a:ln>
              <a:effectLst/>
            </p:spPr>
            <p:txBody>
              <a:bodyPr wrap="none" anchor="ctr">
                <a:spAutoFit/>
              </a:bodyPr>
              <a:lstStyle/>
              <a:p>
                <a:endParaRPr lang="de-DE"/>
              </a:p>
            </p:txBody>
          </p:sp>
          <p:sp>
            <p:nvSpPr>
              <p:cNvPr id="334942" name="Rectangle 94"/>
              <p:cNvSpPr>
                <a:spLocks noChangeArrowheads="1"/>
              </p:cNvSpPr>
              <p:nvPr/>
            </p:nvSpPr>
            <p:spPr bwMode="auto">
              <a:xfrm>
                <a:off x="3714" y="1380"/>
                <a:ext cx="132" cy="2568"/>
              </a:xfrm>
              <a:prstGeom prst="rect">
                <a:avLst/>
              </a:prstGeom>
              <a:noFill/>
              <a:ln w="3175" algn="ctr">
                <a:solidFill>
                  <a:schemeClr val="tx1"/>
                </a:solidFill>
                <a:miter lim="800000"/>
                <a:headEnd/>
                <a:tailEnd/>
              </a:ln>
              <a:effectLst/>
            </p:spPr>
            <p:txBody>
              <a:bodyPr wrap="none" anchor="ctr">
                <a:spAutoFit/>
              </a:bodyPr>
              <a:lstStyle/>
              <a:p>
                <a:endParaRPr lang="de-DE"/>
              </a:p>
            </p:txBody>
          </p:sp>
          <p:sp>
            <p:nvSpPr>
              <p:cNvPr id="334943" name="Rectangle 95"/>
              <p:cNvSpPr>
                <a:spLocks noChangeArrowheads="1"/>
              </p:cNvSpPr>
              <p:nvPr/>
            </p:nvSpPr>
            <p:spPr bwMode="auto">
              <a:xfrm>
                <a:off x="3984" y="1380"/>
                <a:ext cx="132" cy="2568"/>
              </a:xfrm>
              <a:prstGeom prst="rect">
                <a:avLst/>
              </a:prstGeom>
              <a:noFill/>
              <a:ln w="3175" algn="ctr">
                <a:solidFill>
                  <a:schemeClr val="tx1"/>
                </a:solidFill>
                <a:miter lim="800000"/>
                <a:headEnd/>
                <a:tailEnd/>
              </a:ln>
              <a:effectLst/>
            </p:spPr>
            <p:txBody>
              <a:bodyPr wrap="none" anchor="ctr">
                <a:spAutoFit/>
              </a:bodyPr>
              <a:lstStyle/>
              <a:p>
                <a:endParaRPr lang="de-DE"/>
              </a:p>
            </p:txBody>
          </p:sp>
          <p:sp>
            <p:nvSpPr>
              <p:cNvPr id="334944" name="Rectangle 96"/>
              <p:cNvSpPr>
                <a:spLocks noChangeArrowheads="1"/>
              </p:cNvSpPr>
              <p:nvPr/>
            </p:nvSpPr>
            <p:spPr bwMode="auto">
              <a:xfrm>
                <a:off x="4230" y="1380"/>
                <a:ext cx="132" cy="2568"/>
              </a:xfrm>
              <a:prstGeom prst="rect">
                <a:avLst/>
              </a:prstGeom>
              <a:noFill/>
              <a:ln w="3175" algn="ctr">
                <a:solidFill>
                  <a:schemeClr val="tx1"/>
                </a:solidFill>
                <a:miter lim="800000"/>
                <a:headEnd/>
                <a:tailEnd/>
              </a:ln>
              <a:effectLst/>
            </p:spPr>
            <p:txBody>
              <a:bodyPr wrap="none" anchor="ctr">
                <a:spAutoFit/>
              </a:bodyPr>
              <a:lstStyle/>
              <a:p>
                <a:endParaRPr lang="de-DE"/>
              </a:p>
            </p:txBody>
          </p:sp>
          <p:sp>
            <p:nvSpPr>
              <p:cNvPr id="334945" name="Rectangle 97"/>
              <p:cNvSpPr>
                <a:spLocks noChangeArrowheads="1"/>
              </p:cNvSpPr>
              <p:nvPr/>
            </p:nvSpPr>
            <p:spPr bwMode="auto">
              <a:xfrm>
                <a:off x="4494" y="1380"/>
                <a:ext cx="132" cy="2568"/>
              </a:xfrm>
              <a:prstGeom prst="rect">
                <a:avLst/>
              </a:prstGeom>
              <a:noFill/>
              <a:ln w="3175" algn="ctr">
                <a:solidFill>
                  <a:schemeClr val="tx1"/>
                </a:solidFill>
                <a:miter lim="800000"/>
                <a:headEnd/>
                <a:tailEnd/>
              </a:ln>
              <a:effectLst/>
            </p:spPr>
            <p:txBody>
              <a:bodyPr wrap="none" anchor="ctr">
                <a:spAutoFit/>
              </a:bodyPr>
              <a:lstStyle/>
              <a:p>
                <a:endParaRPr lang="de-DE"/>
              </a:p>
            </p:txBody>
          </p:sp>
          <p:sp>
            <p:nvSpPr>
              <p:cNvPr id="334946" name="Rectangle 98"/>
              <p:cNvSpPr>
                <a:spLocks noChangeArrowheads="1"/>
              </p:cNvSpPr>
              <p:nvPr/>
            </p:nvSpPr>
            <p:spPr bwMode="auto">
              <a:xfrm>
                <a:off x="4764" y="1380"/>
                <a:ext cx="132" cy="2568"/>
              </a:xfrm>
              <a:prstGeom prst="rect">
                <a:avLst/>
              </a:prstGeom>
              <a:noFill/>
              <a:ln w="3175" algn="ctr">
                <a:solidFill>
                  <a:schemeClr val="tx1"/>
                </a:solidFill>
                <a:miter lim="800000"/>
                <a:headEnd/>
                <a:tailEnd/>
              </a:ln>
              <a:effectLst/>
            </p:spPr>
            <p:txBody>
              <a:bodyPr wrap="none" anchor="ctr">
                <a:spAutoFit/>
              </a:bodyPr>
              <a:lstStyle/>
              <a:p>
                <a:endParaRPr lang="de-DE"/>
              </a:p>
            </p:txBody>
          </p:sp>
          <p:sp>
            <p:nvSpPr>
              <p:cNvPr id="334947" name="Rectangle 99"/>
              <p:cNvSpPr>
                <a:spLocks noChangeArrowheads="1"/>
              </p:cNvSpPr>
              <p:nvPr/>
            </p:nvSpPr>
            <p:spPr bwMode="auto">
              <a:xfrm>
                <a:off x="5010" y="1380"/>
                <a:ext cx="132" cy="2568"/>
              </a:xfrm>
              <a:prstGeom prst="rect">
                <a:avLst/>
              </a:prstGeom>
              <a:noFill/>
              <a:ln w="3175" algn="ctr">
                <a:solidFill>
                  <a:schemeClr val="tx1"/>
                </a:solidFill>
                <a:miter lim="800000"/>
                <a:headEnd/>
                <a:tailEnd/>
              </a:ln>
              <a:effectLst/>
            </p:spPr>
            <p:txBody>
              <a:bodyPr wrap="none" anchor="ctr">
                <a:spAutoFit/>
              </a:bodyPr>
              <a:lstStyle/>
              <a:p>
                <a:endParaRPr lang="de-DE"/>
              </a:p>
            </p:txBody>
          </p:sp>
          <p:grpSp>
            <p:nvGrpSpPr>
              <p:cNvPr id="6" name="Group 111"/>
              <p:cNvGrpSpPr>
                <a:grpSpLocks/>
              </p:cNvGrpSpPr>
              <p:nvPr/>
            </p:nvGrpSpPr>
            <p:grpSpPr bwMode="auto">
              <a:xfrm>
                <a:off x="2946" y="1506"/>
                <a:ext cx="2196" cy="2454"/>
                <a:chOff x="2922" y="1506"/>
                <a:chExt cx="2478" cy="2454"/>
              </a:xfrm>
            </p:grpSpPr>
            <p:sp>
              <p:nvSpPr>
                <p:cNvPr id="334949" name="Rectangle 101"/>
                <p:cNvSpPr>
                  <a:spLocks noChangeArrowheads="1"/>
                </p:cNvSpPr>
                <p:nvPr/>
              </p:nvSpPr>
              <p:spPr bwMode="auto">
                <a:xfrm>
                  <a:off x="2922" y="1506"/>
                  <a:ext cx="2478" cy="126"/>
                </a:xfrm>
                <a:prstGeom prst="rect">
                  <a:avLst/>
                </a:prstGeom>
                <a:noFill/>
                <a:ln w="3175" algn="ctr">
                  <a:solidFill>
                    <a:schemeClr val="tx1"/>
                  </a:solidFill>
                  <a:miter lim="800000"/>
                  <a:headEnd/>
                  <a:tailEnd/>
                </a:ln>
                <a:effectLst/>
              </p:spPr>
              <p:txBody>
                <a:bodyPr wrap="none" anchor="ctr">
                  <a:spAutoFit/>
                </a:bodyPr>
                <a:lstStyle/>
                <a:p>
                  <a:endParaRPr lang="de-DE"/>
                </a:p>
              </p:txBody>
            </p:sp>
            <p:sp>
              <p:nvSpPr>
                <p:cNvPr id="334950" name="Rectangle 102"/>
                <p:cNvSpPr>
                  <a:spLocks noChangeArrowheads="1"/>
                </p:cNvSpPr>
                <p:nvPr/>
              </p:nvSpPr>
              <p:spPr bwMode="auto">
                <a:xfrm>
                  <a:off x="2922" y="1764"/>
                  <a:ext cx="2478" cy="126"/>
                </a:xfrm>
                <a:prstGeom prst="rect">
                  <a:avLst/>
                </a:prstGeom>
                <a:noFill/>
                <a:ln w="3175" algn="ctr">
                  <a:solidFill>
                    <a:schemeClr val="tx1"/>
                  </a:solidFill>
                  <a:miter lim="800000"/>
                  <a:headEnd/>
                  <a:tailEnd/>
                </a:ln>
                <a:effectLst/>
              </p:spPr>
              <p:txBody>
                <a:bodyPr wrap="none" anchor="ctr">
                  <a:spAutoFit/>
                </a:bodyPr>
                <a:lstStyle/>
                <a:p>
                  <a:endParaRPr lang="de-DE"/>
                </a:p>
              </p:txBody>
            </p:sp>
            <p:sp>
              <p:nvSpPr>
                <p:cNvPr id="334951" name="Rectangle 103"/>
                <p:cNvSpPr>
                  <a:spLocks noChangeArrowheads="1"/>
                </p:cNvSpPr>
                <p:nvPr/>
              </p:nvSpPr>
              <p:spPr bwMode="auto">
                <a:xfrm>
                  <a:off x="2922" y="2016"/>
                  <a:ext cx="2478" cy="126"/>
                </a:xfrm>
                <a:prstGeom prst="rect">
                  <a:avLst/>
                </a:prstGeom>
                <a:noFill/>
                <a:ln w="3175" algn="ctr">
                  <a:solidFill>
                    <a:schemeClr val="tx1"/>
                  </a:solidFill>
                  <a:miter lim="800000"/>
                  <a:headEnd/>
                  <a:tailEnd/>
                </a:ln>
                <a:effectLst/>
              </p:spPr>
              <p:txBody>
                <a:bodyPr wrap="none" anchor="ctr">
                  <a:spAutoFit/>
                </a:bodyPr>
                <a:lstStyle/>
                <a:p>
                  <a:endParaRPr lang="de-DE"/>
                </a:p>
              </p:txBody>
            </p:sp>
            <p:sp>
              <p:nvSpPr>
                <p:cNvPr id="334952" name="Rectangle 104"/>
                <p:cNvSpPr>
                  <a:spLocks noChangeArrowheads="1"/>
                </p:cNvSpPr>
                <p:nvPr/>
              </p:nvSpPr>
              <p:spPr bwMode="auto">
                <a:xfrm>
                  <a:off x="2922" y="2286"/>
                  <a:ext cx="2478" cy="126"/>
                </a:xfrm>
                <a:prstGeom prst="rect">
                  <a:avLst/>
                </a:prstGeom>
                <a:noFill/>
                <a:ln w="3175" algn="ctr">
                  <a:solidFill>
                    <a:schemeClr val="tx1"/>
                  </a:solidFill>
                  <a:miter lim="800000"/>
                  <a:headEnd/>
                  <a:tailEnd/>
                </a:ln>
                <a:effectLst/>
              </p:spPr>
              <p:txBody>
                <a:bodyPr wrap="none" anchor="ctr">
                  <a:spAutoFit/>
                </a:bodyPr>
                <a:lstStyle/>
                <a:p>
                  <a:endParaRPr lang="de-DE"/>
                </a:p>
              </p:txBody>
            </p:sp>
            <p:sp>
              <p:nvSpPr>
                <p:cNvPr id="334953" name="Rectangle 105"/>
                <p:cNvSpPr>
                  <a:spLocks noChangeArrowheads="1"/>
                </p:cNvSpPr>
                <p:nvPr/>
              </p:nvSpPr>
              <p:spPr bwMode="auto">
                <a:xfrm>
                  <a:off x="2922" y="2544"/>
                  <a:ext cx="2478" cy="126"/>
                </a:xfrm>
                <a:prstGeom prst="rect">
                  <a:avLst/>
                </a:prstGeom>
                <a:noFill/>
                <a:ln w="3175" algn="ctr">
                  <a:solidFill>
                    <a:schemeClr val="tx1"/>
                  </a:solidFill>
                  <a:miter lim="800000"/>
                  <a:headEnd/>
                  <a:tailEnd/>
                </a:ln>
                <a:effectLst/>
              </p:spPr>
              <p:txBody>
                <a:bodyPr wrap="none" anchor="ctr">
                  <a:spAutoFit/>
                </a:bodyPr>
                <a:lstStyle/>
                <a:p>
                  <a:endParaRPr lang="de-DE"/>
                </a:p>
              </p:txBody>
            </p:sp>
            <p:sp>
              <p:nvSpPr>
                <p:cNvPr id="334954" name="Rectangle 106"/>
                <p:cNvSpPr>
                  <a:spLocks noChangeArrowheads="1"/>
                </p:cNvSpPr>
                <p:nvPr/>
              </p:nvSpPr>
              <p:spPr bwMode="auto">
                <a:xfrm>
                  <a:off x="2922" y="2796"/>
                  <a:ext cx="2478" cy="126"/>
                </a:xfrm>
                <a:prstGeom prst="rect">
                  <a:avLst/>
                </a:prstGeom>
                <a:noFill/>
                <a:ln w="3175" algn="ctr">
                  <a:solidFill>
                    <a:schemeClr val="tx1"/>
                  </a:solidFill>
                  <a:miter lim="800000"/>
                  <a:headEnd/>
                  <a:tailEnd/>
                </a:ln>
                <a:effectLst/>
              </p:spPr>
              <p:txBody>
                <a:bodyPr wrap="none" anchor="ctr">
                  <a:spAutoFit/>
                </a:bodyPr>
                <a:lstStyle/>
                <a:p>
                  <a:endParaRPr lang="de-DE"/>
                </a:p>
              </p:txBody>
            </p:sp>
            <p:sp>
              <p:nvSpPr>
                <p:cNvPr id="334955" name="Rectangle 107"/>
                <p:cNvSpPr>
                  <a:spLocks noChangeArrowheads="1"/>
                </p:cNvSpPr>
                <p:nvPr/>
              </p:nvSpPr>
              <p:spPr bwMode="auto">
                <a:xfrm>
                  <a:off x="2922" y="3054"/>
                  <a:ext cx="2478" cy="126"/>
                </a:xfrm>
                <a:prstGeom prst="rect">
                  <a:avLst/>
                </a:prstGeom>
                <a:noFill/>
                <a:ln w="3175" algn="ctr">
                  <a:solidFill>
                    <a:schemeClr val="tx1"/>
                  </a:solidFill>
                  <a:miter lim="800000"/>
                  <a:headEnd/>
                  <a:tailEnd/>
                </a:ln>
                <a:effectLst/>
              </p:spPr>
              <p:txBody>
                <a:bodyPr wrap="none" anchor="ctr">
                  <a:spAutoFit/>
                </a:bodyPr>
                <a:lstStyle/>
                <a:p>
                  <a:endParaRPr lang="de-DE"/>
                </a:p>
              </p:txBody>
            </p:sp>
            <p:sp>
              <p:nvSpPr>
                <p:cNvPr id="334956" name="Rectangle 108"/>
                <p:cNvSpPr>
                  <a:spLocks noChangeArrowheads="1"/>
                </p:cNvSpPr>
                <p:nvPr/>
              </p:nvSpPr>
              <p:spPr bwMode="auto">
                <a:xfrm>
                  <a:off x="2922" y="3312"/>
                  <a:ext cx="2478" cy="126"/>
                </a:xfrm>
                <a:prstGeom prst="rect">
                  <a:avLst/>
                </a:prstGeom>
                <a:noFill/>
                <a:ln w="3175" algn="ctr">
                  <a:solidFill>
                    <a:schemeClr val="tx1"/>
                  </a:solidFill>
                  <a:miter lim="800000"/>
                  <a:headEnd/>
                  <a:tailEnd/>
                </a:ln>
                <a:effectLst/>
              </p:spPr>
              <p:txBody>
                <a:bodyPr wrap="none" anchor="ctr">
                  <a:spAutoFit/>
                </a:bodyPr>
                <a:lstStyle/>
                <a:p>
                  <a:endParaRPr lang="de-DE"/>
                </a:p>
              </p:txBody>
            </p:sp>
            <p:sp>
              <p:nvSpPr>
                <p:cNvPr id="334957" name="Rectangle 109"/>
                <p:cNvSpPr>
                  <a:spLocks noChangeArrowheads="1"/>
                </p:cNvSpPr>
                <p:nvPr/>
              </p:nvSpPr>
              <p:spPr bwMode="auto">
                <a:xfrm>
                  <a:off x="2922" y="3564"/>
                  <a:ext cx="2478" cy="126"/>
                </a:xfrm>
                <a:prstGeom prst="rect">
                  <a:avLst/>
                </a:prstGeom>
                <a:noFill/>
                <a:ln w="3175" algn="ctr">
                  <a:solidFill>
                    <a:schemeClr val="tx1"/>
                  </a:solidFill>
                  <a:miter lim="800000"/>
                  <a:headEnd/>
                  <a:tailEnd/>
                </a:ln>
                <a:effectLst/>
              </p:spPr>
              <p:txBody>
                <a:bodyPr wrap="none" anchor="ctr">
                  <a:spAutoFit/>
                </a:bodyPr>
                <a:lstStyle/>
                <a:p>
                  <a:endParaRPr lang="de-DE"/>
                </a:p>
              </p:txBody>
            </p:sp>
            <p:sp>
              <p:nvSpPr>
                <p:cNvPr id="334958" name="Rectangle 110"/>
                <p:cNvSpPr>
                  <a:spLocks noChangeArrowheads="1"/>
                </p:cNvSpPr>
                <p:nvPr/>
              </p:nvSpPr>
              <p:spPr bwMode="auto">
                <a:xfrm>
                  <a:off x="2922" y="3834"/>
                  <a:ext cx="2478" cy="126"/>
                </a:xfrm>
                <a:prstGeom prst="rect">
                  <a:avLst/>
                </a:prstGeom>
                <a:noFill/>
                <a:ln w="3175" algn="ctr">
                  <a:solidFill>
                    <a:schemeClr val="tx1"/>
                  </a:solidFill>
                  <a:miter lim="800000"/>
                  <a:headEnd/>
                  <a:tailEnd/>
                </a:ln>
                <a:effectLst/>
              </p:spPr>
              <p:txBody>
                <a:bodyPr wrap="none" anchor="ctr">
                  <a:spAutoFit/>
                </a:bodyPr>
                <a:lstStyle/>
                <a:p>
                  <a:endParaRPr lang="de-DE"/>
                </a:p>
              </p:txBody>
            </p:sp>
          </p:grpSp>
        </p:grpSp>
        <p:sp>
          <p:nvSpPr>
            <p:cNvPr id="334961" name="Rectangle 113"/>
            <p:cNvSpPr>
              <a:spLocks noChangeArrowheads="1"/>
            </p:cNvSpPr>
            <p:nvPr/>
          </p:nvSpPr>
          <p:spPr bwMode="auto">
            <a:xfrm>
              <a:off x="2946" y="1380"/>
              <a:ext cx="2202" cy="2574"/>
            </a:xfrm>
            <a:prstGeom prst="rect">
              <a:avLst/>
            </a:prstGeom>
            <a:noFill/>
            <a:ln w="28575" algn="ctr">
              <a:solidFill>
                <a:schemeClr val="tx1"/>
              </a:solidFill>
              <a:miter lim="800000"/>
              <a:headEnd/>
              <a:tailEnd/>
            </a:ln>
            <a:effectLst/>
          </p:spPr>
          <p:txBody>
            <a:bodyPr wrap="none" anchor="ctr">
              <a:spAutoFit/>
            </a:bodyPr>
            <a:lstStyle/>
            <a:p>
              <a:endParaRPr lang="de-DE"/>
            </a:p>
          </p:txBody>
        </p:sp>
      </p:grpSp>
      <p:sp>
        <p:nvSpPr>
          <p:cNvPr id="334857" name="Rectangle 9"/>
          <p:cNvSpPr>
            <a:spLocks noGrp="1" noChangeArrowheads="1"/>
          </p:cNvSpPr>
          <p:nvPr>
            <p:ph type="title"/>
          </p:nvPr>
        </p:nvSpPr>
        <p:spPr/>
        <p:txBody>
          <a:bodyPr/>
          <a:lstStyle/>
          <a:p>
            <a:r>
              <a:rPr lang="de-DE"/>
              <a:t>Textur Interpolation</a:t>
            </a:r>
          </a:p>
        </p:txBody>
      </p:sp>
      <p:sp>
        <p:nvSpPr>
          <p:cNvPr id="334858" name="Rectangle 10"/>
          <p:cNvSpPr>
            <a:spLocks noGrp="1" noChangeArrowheads="1"/>
          </p:cNvSpPr>
          <p:nvPr>
            <p:ph type="body" idx="1"/>
          </p:nvPr>
        </p:nvSpPr>
        <p:spPr>
          <a:xfrm>
            <a:off x="581025" y="1176338"/>
            <a:ext cx="7981950" cy="1035050"/>
          </a:xfrm>
        </p:spPr>
        <p:txBody>
          <a:bodyPr/>
          <a:lstStyle/>
          <a:p>
            <a:r>
              <a:rPr lang="de-DE" sz="2800" b="1" i="1"/>
              <a:t>Fall 2: Minification. </a:t>
            </a:r>
            <a:br>
              <a:rPr lang="de-DE" sz="2800" b="1" i="1"/>
            </a:br>
            <a:r>
              <a:rPr lang="de-DE" sz="2400"/>
              <a:t>Das Pixel-Raster ist gröber als das Textur-Raster</a:t>
            </a:r>
          </a:p>
        </p:txBody>
      </p:sp>
      <p:grpSp>
        <p:nvGrpSpPr>
          <p:cNvPr id="7" name="Group 11"/>
          <p:cNvGrpSpPr>
            <a:grpSpLocks/>
          </p:cNvGrpSpPr>
          <p:nvPr/>
        </p:nvGrpSpPr>
        <p:grpSpPr bwMode="auto">
          <a:xfrm>
            <a:off x="977900" y="2995613"/>
            <a:ext cx="1978025" cy="1978025"/>
            <a:chOff x="1474" y="2296"/>
            <a:chExt cx="726" cy="726"/>
          </a:xfrm>
        </p:grpSpPr>
        <p:sp>
          <p:nvSpPr>
            <p:cNvPr id="334860" name="Freeform 12"/>
            <p:cNvSpPr>
              <a:spLocks/>
            </p:cNvSpPr>
            <p:nvPr/>
          </p:nvSpPr>
          <p:spPr bwMode="auto">
            <a:xfrm>
              <a:off x="1474" y="2296"/>
              <a:ext cx="726" cy="726"/>
            </a:xfrm>
            <a:custGeom>
              <a:avLst/>
              <a:gdLst/>
              <a:ahLst/>
              <a:cxnLst>
                <a:cxn ang="0">
                  <a:pos x="181" y="635"/>
                </a:cxn>
                <a:cxn ang="0">
                  <a:pos x="181" y="544"/>
                </a:cxn>
                <a:cxn ang="0">
                  <a:pos x="0" y="544"/>
                </a:cxn>
                <a:cxn ang="0">
                  <a:pos x="0" y="454"/>
                </a:cxn>
                <a:cxn ang="0">
                  <a:pos x="91" y="454"/>
                </a:cxn>
                <a:cxn ang="0">
                  <a:pos x="91" y="272"/>
                </a:cxn>
                <a:cxn ang="0">
                  <a:pos x="181" y="272"/>
                </a:cxn>
                <a:cxn ang="0">
                  <a:pos x="181" y="91"/>
                </a:cxn>
                <a:cxn ang="0">
                  <a:pos x="272" y="91"/>
                </a:cxn>
                <a:cxn ang="0">
                  <a:pos x="272" y="0"/>
                </a:cxn>
                <a:cxn ang="0">
                  <a:pos x="453" y="0"/>
                </a:cxn>
                <a:cxn ang="0">
                  <a:pos x="453" y="182"/>
                </a:cxn>
                <a:cxn ang="0">
                  <a:pos x="544" y="182"/>
                </a:cxn>
                <a:cxn ang="0">
                  <a:pos x="544" y="363"/>
                </a:cxn>
                <a:cxn ang="0">
                  <a:pos x="635" y="363"/>
                </a:cxn>
                <a:cxn ang="0">
                  <a:pos x="635" y="544"/>
                </a:cxn>
                <a:cxn ang="0">
                  <a:pos x="726" y="544"/>
                </a:cxn>
                <a:cxn ang="0">
                  <a:pos x="726" y="726"/>
                </a:cxn>
                <a:cxn ang="0">
                  <a:pos x="544" y="726"/>
                </a:cxn>
                <a:cxn ang="0">
                  <a:pos x="544" y="635"/>
                </a:cxn>
                <a:cxn ang="0">
                  <a:pos x="181" y="635"/>
                </a:cxn>
              </a:cxnLst>
              <a:rect l="0" t="0" r="r" b="b"/>
              <a:pathLst>
                <a:path w="726" h="726">
                  <a:moveTo>
                    <a:pt x="181" y="635"/>
                  </a:moveTo>
                  <a:lnTo>
                    <a:pt x="181" y="544"/>
                  </a:lnTo>
                  <a:lnTo>
                    <a:pt x="0" y="544"/>
                  </a:lnTo>
                  <a:lnTo>
                    <a:pt x="0" y="454"/>
                  </a:lnTo>
                  <a:lnTo>
                    <a:pt x="91" y="454"/>
                  </a:lnTo>
                  <a:lnTo>
                    <a:pt x="91" y="272"/>
                  </a:lnTo>
                  <a:lnTo>
                    <a:pt x="181" y="272"/>
                  </a:lnTo>
                  <a:lnTo>
                    <a:pt x="181" y="91"/>
                  </a:lnTo>
                  <a:lnTo>
                    <a:pt x="272" y="91"/>
                  </a:lnTo>
                  <a:lnTo>
                    <a:pt x="272" y="0"/>
                  </a:lnTo>
                  <a:lnTo>
                    <a:pt x="453" y="0"/>
                  </a:lnTo>
                  <a:lnTo>
                    <a:pt x="453" y="182"/>
                  </a:lnTo>
                  <a:lnTo>
                    <a:pt x="544" y="182"/>
                  </a:lnTo>
                  <a:lnTo>
                    <a:pt x="544" y="363"/>
                  </a:lnTo>
                  <a:lnTo>
                    <a:pt x="635" y="363"/>
                  </a:lnTo>
                  <a:lnTo>
                    <a:pt x="635" y="544"/>
                  </a:lnTo>
                  <a:lnTo>
                    <a:pt x="726" y="544"/>
                  </a:lnTo>
                  <a:lnTo>
                    <a:pt x="726" y="726"/>
                  </a:lnTo>
                  <a:lnTo>
                    <a:pt x="544" y="726"/>
                  </a:lnTo>
                  <a:lnTo>
                    <a:pt x="544" y="635"/>
                  </a:lnTo>
                  <a:lnTo>
                    <a:pt x="181" y="635"/>
                  </a:lnTo>
                  <a:close/>
                </a:path>
              </a:pathLst>
            </a:custGeom>
            <a:solidFill>
              <a:schemeClr val="accent2"/>
            </a:solidFill>
            <a:ln w="19050" cap="flat" cmpd="sng">
              <a:solidFill>
                <a:schemeClr val="tx1"/>
              </a:solidFill>
              <a:prstDash val="solid"/>
              <a:round/>
              <a:headEnd/>
              <a:tailEnd/>
            </a:ln>
            <a:effectLst/>
          </p:spPr>
          <p:txBody>
            <a:bodyPr>
              <a:spAutoFit/>
            </a:bodyPr>
            <a:lstStyle/>
            <a:p>
              <a:endParaRPr lang="de-DE"/>
            </a:p>
          </p:txBody>
        </p:sp>
        <p:sp>
          <p:nvSpPr>
            <p:cNvPr id="334861" name="Rectangle 13"/>
            <p:cNvSpPr>
              <a:spLocks noChangeArrowheads="1"/>
            </p:cNvSpPr>
            <p:nvPr/>
          </p:nvSpPr>
          <p:spPr bwMode="auto">
            <a:xfrm>
              <a:off x="2019" y="2931"/>
              <a:ext cx="181" cy="90"/>
            </a:xfrm>
            <a:prstGeom prst="rect">
              <a:avLst/>
            </a:prstGeom>
            <a:solidFill>
              <a:schemeClr val="accent2"/>
            </a:solidFill>
            <a:ln w="9525" algn="ctr">
              <a:solidFill>
                <a:schemeClr val="tx1"/>
              </a:solidFill>
              <a:miter lim="800000"/>
              <a:headEnd/>
              <a:tailEnd/>
            </a:ln>
            <a:effectLst/>
          </p:spPr>
          <p:txBody>
            <a:bodyPr anchor="ctr">
              <a:spAutoFit/>
            </a:bodyPr>
            <a:lstStyle/>
            <a:p>
              <a:endParaRPr lang="de-DE"/>
            </a:p>
          </p:txBody>
        </p:sp>
        <p:sp>
          <p:nvSpPr>
            <p:cNvPr id="334862" name="Rectangle 14"/>
            <p:cNvSpPr>
              <a:spLocks noChangeArrowheads="1"/>
            </p:cNvSpPr>
            <p:nvPr/>
          </p:nvSpPr>
          <p:spPr bwMode="auto">
            <a:xfrm>
              <a:off x="1474" y="2749"/>
              <a:ext cx="635" cy="90"/>
            </a:xfrm>
            <a:prstGeom prst="rect">
              <a:avLst/>
            </a:prstGeom>
            <a:solidFill>
              <a:schemeClr val="accent2"/>
            </a:solidFill>
            <a:ln w="9525" algn="ctr">
              <a:solidFill>
                <a:schemeClr val="tx1"/>
              </a:solidFill>
              <a:miter lim="800000"/>
              <a:headEnd/>
              <a:tailEnd/>
            </a:ln>
            <a:effectLst/>
          </p:spPr>
          <p:txBody>
            <a:bodyPr anchor="ctr">
              <a:spAutoFit/>
            </a:bodyPr>
            <a:lstStyle/>
            <a:p>
              <a:endParaRPr lang="de-DE"/>
            </a:p>
          </p:txBody>
        </p:sp>
        <p:sp>
          <p:nvSpPr>
            <p:cNvPr id="334863" name="Rectangle 15"/>
            <p:cNvSpPr>
              <a:spLocks noChangeArrowheads="1"/>
            </p:cNvSpPr>
            <p:nvPr/>
          </p:nvSpPr>
          <p:spPr bwMode="auto">
            <a:xfrm>
              <a:off x="1565" y="2568"/>
              <a:ext cx="454" cy="90"/>
            </a:xfrm>
            <a:prstGeom prst="rect">
              <a:avLst/>
            </a:prstGeom>
            <a:solidFill>
              <a:schemeClr val="accent2"/>
            </a:solidFill>
            <a:ln w="9525" algn="ctr">
              <a:solidFill>
                <a:schemeClr val="tx1"/>
              </a:solidFill>
              <a:miter lim="800000"/>
              <a:headEnd/>
              <a:tailEnd/>
            </a:ln>
            <a:effectLst/>
          </p:spPr>
          <p:txBody>
            <a:bodyPr anchor="ctr">
              <a:spAutoFit/>
            </a:bodyPr>
            <a:lstStyle/>
            <a:p>
              <a:endParaRPr lang="de-DE"/>
            </a:p>
          </p:txBody>
        </p:sp>
        <p:sp>
          <p:nvSpPr>
            <p:cNvPr id="334864" name="Rectangle 16"/>
            <p:cNvSpPr>
              <a:spLocks noChangeArrowheads="1"/>
            </p:cNvSpPr>
            <p:nvPr/>
          </p:nvSpPr>
          <p:spPr bwMode="auto">
            <a:xfrm>
              <a:off x="1656" y="2387"/>
              <a:ext cx="272" cy="90"/>
            </a:xfrm>
            <a:prstGeom prst="rect">
              <a:avLst/>
            </a:prstGeom>
            <a:solidFill>
              <a:schemeClr val="accent2"/>
            </a:solidFill>
            <a:ln w="9525" algn="ctr">
              <a:solidFill>
                <a:schemeClr val="tx1"/>
              </a:solidFill>
              <a:miter lim="800000"/>
              <a:headEnd/>
              <a:tailEnd/>
            </a:ln>
            <a:effectLst/>
          </p:spPr>
          <p:txBody>
            <a:bodyPr anchor="ctr">
              <a:spAutoFit/>
            </a:bodyPr>
            <a:lstStyle/>
            <a:p>
              <a:endParaRPr lang="de-DE"/>
            </a:p>
          </p:txBody>
        </p:sp>
        <p:sp>
          <p:nvSpPr>
            <p:cNvPr id="334865" name="Rectangle 17"/>
            <p:cNvSpPr>
              <a:spLocks noChangeArrowheads="1"/>
            </p:cNvSpPr>
            <p:nvPr/>
          </p:nvSpPr>
          <p:spPr bwMode="auto">
            <a:xfrm>
              <a:off x="1565" y="2568"/>
              <a:ext cx="91" cy="272"/>
            </a:xfrm>
            <a:prstGeom prst="rect">
              <a:avLst/>
            </a:prstGeom>
            <a:noFill/>
            <a:ln w="9525" algn="ctr">
              <a:solidFill>
                <a:schemeClr val="tx1"/>
              </a:solidFill>
              <a:miter lim="800000"/>
              <a:headEnd/>
              <a:tailEnd/>
            </a:ln>
            <a:effectLst/>
          </p:spPr>
          <p:txBody>
            <a:bodyPr anchor="ctr">
              <a:spAutoFit/>
            </a:bodyPr>
            <a:lstStyle/>
            <a:p>
              <a:endParaRPr lang="de-DE"/>
            </a:p>
          </p:txBody>
        </p:sp>
        <p:sp>
          <p:nvSpPr>
            <p:cNvPr id="334866" name="Rectangle 18"/>
            <p:cNvSpPr>
              <a:spLocks noChangeArrowheads="1"/>
            </p:cNvSpPr>
            <p:nvPr/>
          </p:nvSpPr>
          <p:spPr bwMode="auto">
            <a:xfrm>
              <a:off x="1928" y="2477"/>
              <a:ext cx="91" cy="454"/>
            </a:xfrm>
            <a:prstGeom prst="rect">
              <a:avLst/>
            </a:prstGeom>
            <a:noFill/>
            <a:ln w="9525" algn="ctr">
              <a:solidFill>
                <a:schemeClr val="tx1"/>
              </a:solidFill>
              <a:miter lim="800000"/>
              <a:headEnd/>
              <a:tailEnd/>
            </a:ln>
            <a:effectLst/>
          </p:spPr>
          <p:txBody>
            <a:bodyPr anchor="ctr">
              <a:spAutoFit/>
            </a:bodyPr>
            <a:lstStyle/>
            <a:p>
              <a:endParaRPr lang="de-DE"/>
            </a:p>
          </p:txBody>
        </p:sp>
        <p:sp>
          <p:nvSpPr>
            <p:cNvPr id="334867" name="Rectangle 19"/>
            <p:cNvSpPr>
              <a:spLocks noChangeArrowheads="1"/>
            </p:cNvSpPr>
            <p:nvPr/>
          </p:nvSpPr>
          <p:spPr bwMode="auto">
            <a:xfrm>
              <a:off x="1747" y="2296"/>
              <a:ext cx="91" cy="635"/>
            </a:xfrm>
            <a:prstGeom prst="rect">
              <a:avLst/>
            </a:prstGeom>
            <a:noFill/>
            <a:ln w="9525" algn="ctr">
              <a:solidFill>
                <a:schemeClr val="tx1"/>
              </a:solidFill>
              <a:miter lim="800000"/>
              <a:headEnd/>
              <a:tailEnd/>
            </a:ln>
            <a:effectLst/>
          </p:spPr>
          <p:txBody>
            <a:bodyPr anchor="ctr">
              <a:spAutoFit/>
            </a:bodyPr>
            <a:lstStyle/>
            <a:p>
              <a:endParaRPr lang="de-DE"/>
            </a:p>
          </p:txBody>
        </p:sp>
        <p:sp>
          <p:nvSpPr>
            <p:cNvPr id="334868" name="Rectangle 20"/>
            <p:cNvSpPr>
              <a:spLocks noChangeArrowheads="1"/>
            </p:cNvSpPr>
            <p:nvPr/>
          </p:nvSpPr>
          <p:spPr bwMode="auto">
            <a:xfrm>
              <a:off x="2109" y="2840"/>
              <a:ext cx="91" cy="181"/>
            </a:xfrm>
            <a:prstGeom prst="rect">
              <a:avLst/>
            </a:prstGeom>
            <a:noFill/>
            <a:ln w="9525" algn="ctr">
              <a:solidFill>
                <a:schemeClr val="tx1"/>
              </a:solidFill>
              <a:miter lim="800000"/>
              <a:headEnd/>
              <a:tailEnd/>
            </a:ln>
            <a:effectLst/>
          </p:spPr>
          <p:txBody>
            <a:bodyPr anchor="ctr">
              <a:spAutoFit/>
            </a:bodyPr>
            <a:lstStyle/>
            <a:p>
              <a:endParaRPr lang="de-DE"/>
            </a:p>
          </p:txBody>
        </p:sp>
        <p:sp>
          <p:nvSpPr>
            <p:cNvPr id="334869" name="Freeform 21"/>
            <p:cNvSpPr>
              <a:spLocks/>
            </p:cNvSpPr>
            <p:nvPr/>
          </p:nvSpPr>
          <p:spPr bwMode="auto">
            <a:xfrm>
              <a:off x="1474" y="2296"/>
              <a:ext cx="726" cy="726"/>
            </a:xfrm>
            <a:custGeom>
              <a:avLst/>
              <a:gdLst/>
              <a:ahLst/>
              <a:cxnLst>
                <a:cxn ang="0">
                  <a:pos x="181" y="635"/>
                </a:cxn>
                <a:cxn ang="0">
                  <a:pos x="181" y="544"/>
                </a:cxn>
                <a:cxn ang="0">
                  <a:pos x="0" y="544"/>
                </a:cxn>
                <a:cxn ang="0">
                  <a:pos x="0" y="454"/>
                </a:cxn>
                <a:cxn ang="0">
                  <a:pos x="91" y="454"/>
                </a:cxn>
                <a:cxn ang="0">
                  <a:pos x="91" y="272"/>
                </a:cxn>
                <a:cxn ang="0">
                  <a:pos x="181" y="272"/>
                </a:cxn>
                <a:cxn ang="0">
                  <a:pos x="181" y="91"/>
                </a:cxn>
                <a:cxn ang="0">
                  <a:pos x="272" y="91"/>
                </a:cxn>
                <a:cxn ang="0">
                  <a:pos x="272" y="0"/>
                </a:cxn>
                <a:cxn ang="0">
                  <a:pos x="453" y="0"/>
                </a:cxn>
                <a:cxn ang="0">
                  <a:pos x="453" y="182"/>
                </a:cxn>
                <a:cxn ang="0">
                  <a:pos x="544" y="182"/>
                </a:cxn>
                <a:cxn ang="0">
                  <a:pos x="544" y="363"/>
                </a:cxn>
                <a:cxn ang="0">
                  <a:pos x="635" y="363"/>
                </a:cxn>
                <a:cxn ang="0">
                  <a:pos x="635" y="544"/>
                </a:cxn>
                <a:cxn ang="0">
                  <a:pos x="726" y="544"/>
                </a:cxn>
                <a:cxn ang="0">
                  <a:pos x="726" y="726"/>
                </a:cxn>
                <a:cxn ang="0">
                  <a:pos x="544" y="726"/>
                </a:cxn>
                <a:cxn ang="0">
                  <a:pos x="544" y="635"/>
                </a:cxn>
                <a:cxn ang="0">
                  <a:pos x="181" y="635"/>
                </a:cxn>
              </a:cxnLst>
              <a:rect l="0" t="0" r="r" b="b"/>
              <a:pathLst>
                <a:path w="726" h="726">
                  <a:moveTo>
                    <a:pt x="181" y="635"/>
                  </a:moveTo>
                  <a:lnTo>
                    <a:pt x="181" y="544"/>
                  </a:lnTo>
                  <a:lnTo>
                    <a:pt x="0" y="544"/>
                  </a:lnTo>
                  <a:lnTo>
                    <a:pt x="0" y="454"/>
                  </a:lnTo>
                  <a:lnTo>
                    <a:pt x="91" y="454"/>
                  </a:lnTo>
                  <a:lnTo>
                    <a:pt x="91" y="272"/>
                  </a:lnTo>
                  <a:lnTo>
                    <a:pt x="181" y="272"/>
                  </a:lnTo>
                  <a:lnTo>
                    <a:pt x="181" y="91"/>
                  </a:lnTo>
                  <a:lnTo>
                    <a:pt x="272" y="91"/>
                  </a:lnTo>
                  <a:lnTo>
                    <a:pt x="272" y="0"/>
                  </a:lnTo>
                  <a:lnTo>
                    <a:pt x="453" y="0"/>
                  </a:lnTo>
                  <a:lnTo>
                    <a:pt x="453" y="182"/>
                  </a:lnTo>
                  <a:lnTo>
                    <a:pt x="544" y="182"/>
                  </a:lnTo>
                  <a:lnTo>
                    <a:pt x="544" y="363"/>
                  </a:lnTo>
                  <a:lnTo>
                    <a:pt x="635" y="363"/>
                  </a:lnTo>
                  <a:lnTo>
                    <a:pt x="635" y="544"/>
                  </a:lnTo>
                  <a:lnTo>
                    <a:pt x="726" y="544"/>
                  </a:lnTo>
                  <a:lnTo>
                    <a:pt x="726" y="726"/>
                  </a:lnTo>
                  <a:lnTo>
                    <a:pt x="544" y="726"/>
                  </a:lnTo>
                  <a:lnTo>
                    <a:pt x="544" y="635"/>
                  </a:lnTo>
                  <a:lnTo>
                    <a:pt x="181" y="635"/>
                  </a:lnTo>
                  <a:close/>
                </a:path>
              </a:pathLst>
            </a:custGeom>
            <a:noFill/>
            <a:ln w="19050" cap="flat" cmpd="sng">
              <a:solidFill>
                <a:schemeClr val="tx1"/>
              </a:solidFill>
              <a:prstDash val="solid"/>
              <a:round/>
              <a:headEnd/>
              <a:tailEnd/>
            </a:ln>
            <a:effectLst/>
          </p:spPr>
          <p:txBody>
            <a:bodyPr>
              <a:spAutoFit/>
            </a:bodyPr>
            <a:lstStyle/>
            <a:p>
              <a:endParaRPr lang="de-DE"/>
            </a:p>
          </p:txBody>
        </p:sp>
      </p:grpSp>
      <p:grpSp>
        <p:nvGrpSpPr>
          <p:cNvPr id="8" name="Group 22"/>
          <p:cNvGrpSpPr>
            <a:grpSpLocks/>
          </p:cNvGrpSpPr>
          <p:nvPr/>
        </p:nvGrpSpPr>
        <p:grpSpPr bwMode="auto">
          <a:xfrm rot="-1500172">
            <a:off x="3994150" y="2378075"/>
            <a:ext cx="3856038" cy="3856038"/>
            <a:chOff x="1474" y="2296"/>
            <a:chExt cx="726" cy="726"/>
          </a:xfrm>
        </p:grpSpPr>
        <p:sp>
          <p:nvSpPr>
            <p:cNvPr id="334871" name="Freeform 23"/>
            <p:cNvSpPr>
              <a:spLocks/>
            </p:cNvSpPr>
            <p:nvPr/>
          </p:nvSpPr>
          <p:spPr bwMode="auto">
            <a:xfrm>
              <a:off x="1474" y="2296"/>
              <a:ext cx="726" cy="726"/>
            </a:xfrm>
            <a:custGeom>
              <a:avLst/>
              <a:gdLst/>
              <a:ahLst/>
              <a:cxnLst>
                <a:cxn ang="0">
                  <a:pos x="181" y="635"/>
                </a:cxn>
                <a:cxn ang="0">
                  <a:pos x="181" y="544"/>
                </a:cxn>
                <a:cxn ang="0">
                  <a:pos x="0" y="544"/>
                </a:cxn>
                <a:cxn ang="0">
                  <a:pos x="0" y="454"/>
                </a:cxn>
                <a:cxn ang="0">
                  <a:pos x="91" y="454"/>
                </a:cxn>
                <a:cxn ang="0">
                  <a:pos x="91" y="272"/>
                </a:cxn>
                <a:cxn ang="0">
                  <a:pos x="181" y="272"/>
                </a:cxn>
                <a:cxn ang="0">
                  <a:pos x="181" y="91"/>
                </a:cxn>
                <a:cxn ang="0">
                  <a:pos x="272" y="91"/>
                </a:cxn>
                <a:cxn ang="0">
                  <a:pos x="272" y="0"/>
                </a:cxn>
                <a:cxn ang="0">
                  <a:pos x="453" y="0"/>
                </a:cxn>
                <a:cxn ang="0">
                  <a:pos x="453" y="182"/>
                </a:cxn>
                <a:cxn ang="0">
                  <a:pos x="544" y="182"/>
                </a:cxn>
                <a:cxn ang="0">
                  <a:pos x="544" y="363"/>
                </a:cxn>
                <a:cxn ang="0">
                  <a:pos x="635" y="363"/>
                </a:cxn>
                <a:cxn ang="0">
                  <a:pos x="635" y="544"/>
                </a:cxn>
                <a:cxn ang="0">
                  <a:pos x="726" y="544"/>
                </a:cxn>
                <a:cxn ang="0">
                  <a:pos x="726" y="726"/>
                </a:cxn>
                <a:cxn ang="0">
                  <a:pos x="544" y="726"/>
                </a:cxn>
                <a:cxn ang="0">
                  <a:pos x="544" y="635"/>
                </a:cxn>
                <a:cxn ang="0">
                  <a:pos x="181" y="635"/>
                </a:cxn>
              </a:cxnLst>
              <a:rect l="0" t="0" r="r" b="b"/>
              <a:pathLst>
                <a:path w="726" h="726">
                  <a:moveTo>
                    <a:pt x="181" y="635"/>
                  </a:moveTo>
                  <a:lnTo>
                    <a:pt x="181" y="544"/>
                  </a:lnTo>
                  <a:lnTo>
                    <a:pt x="0" y="544"/>
                  </a:lnTo>
                  <a:lnTo>
                    <a:pt x="0" y="454"/>
                  </a:lnTo>
                  <a:lnTo>
                    <a:pt x="91" y="454"/>
                  </a:lnTo>
                  <a:lnTo>
                    <a:pt x="91" y="272"/>
                  </a:lnTo>
                  <a:lnTo>
                    <a:pt x="181" y="272"/>
                  </a:lnTo>
                  <a:lnTo>
                    <a:pt x="181" y="91"/>
                  </a:lnTo>
                  <a:lnTo>
                    <a:pt x="272" y="91"/>
                  </a:lnTo>
                  <a:lnTo>
                    <a:pt x="272" y="0"/>
                  </a:lnTo>
                  <a:lnTo>
                    <a:pt x="453" y="0"/>
                  </a:lnTo>
                  <a:lnTo>
                    <a:pt x="453" y="182"/>
                  </a:lnTo>
                  <a:lnTo>
                    <a:pt x="544" y="182"/>
                  </a:lnTo>
                  <a:lnTo>
                    <a:pt x="544" y="363"/>
                  </a:lnTo>
                  <a:lnTo>
                    <a:pt x="635" y="363"/>
                  </a:lnTo>
                  <a:lnTo>
                    <a:pt x="635" y="544"/>
                  </a:lnTo>
                  <a:lnTo>
                    <a:pt x="726" y="544"/>
                  </a:lnTo>
                  <a:lnTo>
                    <a:pt x="726" y="726"/>
                  </a:lnTo>
                  <a:lnTo>
                    <a:pt x="544" y="726"/>
                  </a:lnTo>
                  <a:lnTo>
                    <a:pt x="544" y="635"/>
                  </a:lnTo>
                  <a:lnTo>
                    <a:pt x="181" y="635"/>
                  </a:lnTo>
                  <a:close/>
                </a:path>
              </a:pathLst>
            </a:custGeom>
            <a:solidFill>
              <a:srgbClr val="FFFFFF">
                <a:alpha val="10001"/>
              </a:srgbClr>
            </a:solidFill>
            <a:ln w="19050" cap="flat" cmpd="sng">
              <a:solidFill>
                <a:schemeClr val="tx1"/>
              </a:solidFill>
              <a:prstDash val="solid"/>
              <a:round/>
              <a:headEnd/>
              <a:tailEnd/>
            </a:ln>
            <a:effectLst/>
          </p:spPr>
          <p:txBody>
            <a:bodyPr>
              <a:spAutoFit/>
            </a:bodyPr>
            <a:lstStyle/>
            <a:p>
              <a:endParaRPr lang="de-DE"/>
            </a:p>
          </p:txBody>
        </p:sp>
        <p:sp>
          <p:nvSpPr>
            <p:cNvPr id="334872" name="Rectangle 24"/>
            <p:cNvSpPr>
              <a:spLocks noChangeArrowheads="1"/>
            </p:cNvSpPr>
            <p:nvPr/>
          </p:nvSpPr>
          <p:spPr bwMode="auto">
            <a:xfrm>
              <a:off x="2019" y="2931"/>
              <a:ext cx="181" cy="90"/>
            </a:xfrm>
            <a:prstGeom prst="rect">
              <a:avLst/>
            </a:prstGeom>
            <a:solidFill>
              <a:srgbClr val="FFFFFF">
                <a:alpha val="10001"/>
              </a:srgbClr>
            </a:solidFill>
            <a:ln w="9525" algn="ctr">
              <a:solidFill>
                <a:schemeClr val="tx1"/>
              </a:solidFill>
              <a:miter lim="800000"/>
              <a:headEnd/>
              <a:tailEnd/>
            </a:ln>
            <a:effectLst/>
          </p:spPr>
          <p:txBody>
            <a:bodyPr anchor="ctr">
              <a:spAutoFit/>
            </a:bodyPr>
            <a:lstStyle/>
            <a:p>
              <a:endParaRPr lang="de-DE"/>
            </a:p>
          </p:txBody>
        </p:sp>
        <p:sp>
          <p:nvSpPr>
            <p:cNvPr id="334873" name="Rectangle 25"/>
            <p:cNvSpPr>
              <a:spLocks noChangeArrowheads="1"/>
            </p:cNvSpPr>
            <p:nvPr/>
          </p:nvSpPr>
          <p:spPr bwMode="auto">
            <a:xfrm>
              <a:off x="1474" y="2749"/>
              <a:ext cx="635" cy="90"/>
            </a:xfrm>
            <a:prstGeom prst="rect">
              <a:avLst/>
            </a:prstGeom>
            <a:solidFill>
              <a:srgbClr val="FFFFFF">
                <a:alpha val="10001"/>
              </a:srgbClr>
            </a:solidFill>
            <a:ln w="9525" algn="ctr">
              <a:solidFill>
                <a:schemeClr val="tx1"/>
              </a:solidFill>
              <a:miter lim="800000"/>
              <a:headEnd/>
              <a:tailEnd/>
            </a:ln>
            <a:effectLst/>
          </p:spPr>
          <p:txBody>
            <a:bodyPr anchor="ctr">
              <a:spAutoFit/>
            </a:bodyPr>
            <a:lstStyle/>
            <a:p>
              <a:endParaRPr lang="de-DE"/>
            </a:p>
          </p:txBody>
        </p:sp>
        <p:sp>
          <p:nvSpPr>
            <p:cNvPr id="334874" name="Rectangle 26"/>
            <p:cNvSpPr>
              <a:spLocks noChangeArrowheads="1"/>
            </p:cNvSpPr>
            <p:nvPr/>
          </p:nvSpPr>
          <p:spPr bwMode="auto">
            <a:xfrm>
              <a:off x="1565" y="2568"/>
              <a:ext cx="454" cy="90"/>
            </a:xfrm>
            <a:prstGeom prst="rect">
              <a:avLst/>
            </a:prstGeom>
            <a:solidFill>
              <a:srgbClr val="FFFFFF">
                <a:alpha val="10001"/>
              </a:srgbClr>
            </a:solidFill>
            <a:ln w="9525" algn="ctr">
              <a:solidFill>
                <a:schemeClr val="tx1"/>
              </a:solidFill>
              <a:miter lim="800000"/>
              <a:headEnd/>
              <a:tailEnd/>
            </a:ln>
            <a:effectLst/>
          </p:spPr>
          <p:txBody>
            <a:bodyPr anchor="ctr">
              <a:spAutoFit/>
            </a:bodyPr>
            <a:lstStyle/>
            <a:p>
              <a:endParaRPr lang="de-DE"/>
            </a:p>
          </p:txBody>
        </p:sp>
        <p:sp>
          <p:nvSpPr>
            <p:cNvPr id="334875" name="Rectangle 27"/>
            <p:cNvSpPr>
              <a:spLocks noChangeArrowheads="1"/>
            </p:cNvSpPr>
            <p:nvPr/>
          </p:nvSpPr>
          <p:spPr bwMode="auto">
            <a:xfrm>
              <a:off x="1656" y="2387"/>
              <a:ext cx="272" cy="90"/>
            </a:xfrm>
            <a:prstGeom prst="rect">
              <a:avLst/>
            </a:prstGeom>
            <a:solidFill>
              <a:srgbClr val="FFFFFF">
                <a:alpha val="10001"/>
              </a:srgbClr>
            </a:solidFill>
            <a:ln w="9525" algn="ctr">
              <a:solidFill>
                <a:schemeClr val="tx1"/>
              </a:solidFill>
              <a:miter lim="800000"/>
              <a:headEnd/>
              <a:tailEnd/>
            </a:ln>
            <a:effectLst/>
          </p:spPr>
          <p:txBody>
            <a:bodyPr anchor="ctr">
              <a:spAutoFit/>
            </a:bodyPr>
            <a:lstStyle/>
            <a:p>
              <a:endParaRPr lang="de-DE"/>
            </a:p>
          </p:txBody>
        </p:sp>
        <p:sp>
          <p:nvSpPr>
            <p:cNvPr id="334876" name="Rectangle 28"/>
            <p:cNvSpPr>
              <a:spLocks noChangeArrowheads="1"/>
            </p:cNvSpPr>
            <p:nvPr/>
          </p:nvSpPr>
          <p:spPr bwMode="auto">
            <a:xfrm>
              <a:off x="1565" y="2568"/>
              <a:ext cx="91" cy="272"/>
            </a:xfrm>
            <a:prstGeom prst="rect">
              <a:avLst/>
            </a:prstGeom>
            <a:solidFill>
              <a:srgbClr val="FFFFFF">
                <a:alpha val="10001"/>
              </a:srgbClr>
            </a:solidFill>
            <a:ln w="9525" algn="ctr">
              <a:solidFill>
                <a:schemeClr val="tx1"/>
              </a:solidFill>
              <a:miter lim="800000"/>
              <a:headEnd/>
              <a:tailEnd/>
            </a:ln>
            <a:effectLst/>
          </p:spPr>
          <p:txBody>
            <a:bodyPr anchor="ctr">
              <a:spAutoFit/>
            </a:bodyPr>
            <a:lstStyle/>
            <a:p>
              <a:endParaRPr lang="de-DE"/>
            </a:p>
          </p:txBody>
        </p:sp>
        <p:sp>
          <p:nvSpPr>
            <p:cNvPr id="334877" name="Rectangle 29"/>
            <p:cNvSpPr>
              <a:spLocks noChangeArrowheads="1"/>
            </p:cNvSpPr>
            <p:nvPr/>
          </p:nvSpPr>
          <p:spPr bwMode="auto">
            <a:xfrm>
              <a:off x="1928" y="2477"/>
              <a:ext cx="91" cy="454"/>
            </a:xfrm>
            <a:prstGeom prst="rect">
              <a:avLst/>
            </a:prstGeom>
            <a:solidFill>
              <a:srgbClr val="FFFFFF">
                <a:alpha val="10001"/>
              </a:srgbClr>
            </a:solidFill>
            <a:ln w="9525" algn="ctr">
              <a:solidFill>
                <a:schemeClr val="tx1"/>
              </a:solidFill>
              <a:miter lim="800000"/>
              <a:headEnd/>
              <a:tailEnd/>
            </a:ln>
            <a:effectLst/>
          </p:spPr>
          <p:txBody>
            <a:bodyPr anchor="ctr">
              <a:spAutoFit/>
            </a:bodyPr>
            <a:lstStyle/>
            <a:p>
              <a:endParaRPr lang="de-DE"/>
            </a:p>
          </p:txBody>
        </p:sp>
        <p:sp>
          <p:nvSpPr>
            <p:cNvPr id="334878" name="Rectangle 30"/>
            <p:cNvSpPr>
              <a:spLocks noChangeArrowheads="1"/>
            </p:cNvSpPr>
            <p:nvPr/>
          </p:nvSpPr>
          <p:spPr bwMode="auto">
            <a:xfrm>
              <a:off x="1747" y="2296"/>
              <a:ext cx="91" cy="635"/>
            </a:xfrm>
            <a:prstGeom prst="rect">
              <a:avLst/>
            </a:prstGeom>
            <a:solidFill>
              <a:srgbClr val="FFFFFF">
                <a:alpha val="10001"/>
              </a:srgbClr>
            </a:solidFill>
            <a:ln w="9525" algn="ctr">
              <a:solidFill>
                <a:schemeClr val="tx1"/>
              </a:solidFill>
              <a:miter lim="800000"/>
              <a:headEnd/>
              <a:tailEnd/>
            </a:ln>
            <a:effectLst/>
          </p:spPr>
          <p:txBody>
            <a:bodyPr anchor="ctr">
              <a:spAutoFit/>
            </a:bodyPr>
            <a:lstStyle/>
            <a:p>
              <a:endParaRPr lang="de-DE"/>
            </a:p>
          </p:txBody>
        </p:sp>
        <p:sp>
          <p:nvSpPr>
            <p:cNvPr id="334879" name="Rectangle 31"/>
            <p:cNvSpPr>
              <a:spLocks noChangeArrowheads="1"/>
            </p:cNvSpPr>
            <p:nvPr/>
          </p:nvSpPr>
          <p:spPr bwMode="auto">
            <a:xfrm>
              <a:off x="2109" y="2840"/>
              <a:ext cx="91" cy="181"/>
            </a:xfrm>
            <a:prstGeom prst="rect">
              <a:avLst/>
            </a:prstGeom>
            <a:solidFill>
              <a:srgbClr val="FFFFFF">
                <a:alpha val="10001"/>
              </a:srgbClr>
            </a:solidFill>
            <a:ln w="9525" algn="ctr">
              <a:solidFill>
                <a:schemeClr val="tx1"/>
              </a:solidFill>
              <a:miter lim="800000"/>
              <a:headEnd/>
              <a:tailEnd/>
            </a:ln>
            <a:effectLst/>
          </p:spPr>
          <p:txBody>
            <a:bodyPr anchor="ctr">
              <a:spAutoFit/>
            </a:bodyPr>
            <a:lstStyle/>
            <a:p>
              <a:endParaRPr lang="de-DE"/>
            </a:p>
          </p:txBody>
        </p:sp>
        <p:sp>
          <p:nvSpPr>
            <p:cNvPr id="334880" name="Freeform 32"/>
            <p:cNvSpPr>
              <a:spLocks/>
            </p:cNvSpPr>
            <p:nvPr/>
          </p:nvSpPr>
          <p:spPr bwMode="auto">
            <a:xfrm>
              <a:off x="1474" y="2296"/>
              <a:ext cx="726" cy="726"/>
            </a:xfrm>
            <a:custGeom>
              <a:avLst/>
              <a:gdLst/>
              <a:ahLst/>
              <a:cxnLst>
                <a:cxn ang="0">
                  <a:pos x="181" y="635"/>
                </a:cxn>
                <a:cxn ang="0">
                  <a:pos x="181" y="544"/>
                </a:cxn>
                <a:cxn ang="0">
                  <a:pos x="0" y="544"/>
                </a:cxn>
                <a:cxn ang="0">
                  <a:pos x="0" y="454"/>
                </a:cxn>
                <a:cxn ang="0">
                  <a:pos x="91" y="454"/>
                </a:cxn>
                <a:cxn ang="0">
                  <a:pos x="91" y="272"/>
                </a:cxn>
                <a:cxn ang="0">
                  <a:pos x="181" y="272"/>
                </a:cxn>
                <a:cxn ang="0">
                  <a:pos x="181" y="91"/>
                </a:cxn>
                <a:cxn ang="0">
                  <a:pos x="272" y="91"/>
                </a:cxn>
                <a:cxn ang="0">
                  <a:pos x="272" y="0"/>
                </a:cxn>
                <a:cxn ang="0">
                  <a:pos x="453" y="0"/>
                </a:cxn>
                <a:cxn ang="0">
                  <a:pos x="453" y="182"/>
                </a:cxn>
                <a:cxn ang="0">
                  <a:pos x="544" y="182"/>
                </a:cxn>
                <a:cxn ang="0">
                  <a:pos x="544" y="363"/>
                </a:cxn>
                <a:cxn ang="0">
                  <a:pos x="635" y="363"/>
                </a:cxn>
                <a:cxn ang="0">
                  <a:pos x="635" y="544"/>
                </a:cxn>
                <a:cxn ang="0">
                  <a:pos x="726" y="544"/>
                </a:cxn>
                <a:cxn ang="0">
                  <a:pos x="726" y="726"/>
                </a:cxn>
                <a:cxn ang="0">
                  <a:pos x="544" y="726"/>
                </a:cxn>
                <a:cxn ang="0">
                  <a:pos x="544" y="635"/>
                </a:cxn>
                <a:cxn ang="0">
                  <a:pos x="181" y="635"/>
                </a:cxn>
              </a:cxnLst>
              <a:rect l="0" t="0" r="r" b="b"/>
              <a:pathLst>
                <a:path w="726" h="726">
                  <a:moveTo>
                    <a:pt x="181" y="635"/>
                  </a:moveTo>
                  <a:lnTo>
                    <a:pt x="181" y="544"/>
                  </a:lnTo>
                  <a:lnTo>
                    <a:pt x="0" y="544"/>
                  </a:lnTo>
                  <a:lnTo>
                    <a:pt x="0" y="454"/>
                  </a:lnTo>
                  <a:lnTo>
                    <a:pt x="91" y="454"/>
                  </a:lnTo>
                  <a:lnTo>
                    <a:pt x="91" y="272"/>
                  </a:lnTo>
                  <a:lnTo>
                    <a:pt x="181" y="272"/>
                  </a:lnTo>
                  <a:lnTo>
                    <a:pt x="181" y="91"/>
                  </a:lnTo>
                  <a:lnTo>
                    <a:pt x="272" y="91"/>
                  </a:lnTo>
                  <a:lnTo>
                    <a:pt x="272" y="0"/>
                  </a:lnTo>
                  <a:lnTo>
                    <a:pt x="453" y="0"/>
                  </a:lnTo>
                  <a:lnTo>
                    <a:pt x="453" y="182"/>
                  </a:lnTo>
                  <a:lnTo>
                    <a:pt x="544" y="182"/>
                  </a:lnTo>
                  <a:lnTo>
                    <a:pt x="544" y="363"/>
                  </a:lnTo>
                  <a:lnTo>
                    <a:pt x="635" y="363"/>
                  </a:lnTo>
                  <a:lnTo>
                    <a:pt x="635" y="544"/>
                  </a:lnTo>
                  <a:lnTo>
                    <a:pt x="726" y="544"/>
                  </a:lnTo>
                  <a:lnTo>
                    <a:pt x="726" y="726"/>
                  </a:lnTo>
                  <a:lnTo>
                    <a:pt x="544" y="726"/>
                  </a:lnTo>
                  <a:lnTo>
                    <a:pt x="544" y="635"/>
                  </a:lnTo>
                  <a:lnTo>
                    <a:pt x="181" y="635"/>
                  </a:lnTo>
                  <a:close/>
                </a:path>
              </a:pathLst>
            </a:custGeom>
            <a:solidFill>
              <a:srgbClr val="FFFFFF">
                <a:alpha val="10001"/>
              </a:srgbClr>
            </a:solidFill>
            <a:ln w="19050" cap="flat" cmpd="sng">
              <a:solidFill>
                <a:schemeClr val="tx1"/>
              </a:solidFill>
              <a:prstDash val="solid"/>
              <a:round/>
              <a:headEnd/>
              <a:tailEnd/>
            </a:ln>
            <a:effectLst/>
          </p:spPr>
          <p:txBody>
            <a:bodyPr>
              <a:spAutoFit/>
            </a:bodyPr>
            <a:lstStyle/>
            <a:p>
              <a:endParaRPr lang="de-DE"/>
            </a:p>
          </p:txBody>
        </p:sp>
      </p:grpSp>
      <p:sp>
        <p:nvSpPr>
          <p:cNvPr id="334964" name="Rectangle 116"/>
          <p:cNvSpPr>
            <a:spLocks noChangeArrowheads="1"/>
          </p:cNvSpPr>
          <p:nvPr/>
        </p:nvSpPr>
        <p:spPr bwMode="auto">
          <a:xfrm rot="-1534466">
            <a:off x="5167313" y="3502025"/>
            <a:ext cx="485775" cy="490538"/>
          </a:xfrm>
          <a:prstGeom prst="rect">
            <a:avLst/>
          </a:prstGeom>
          <a:noFill/>
          <a:ln w="76200" algn="ctr">
            <a:solidFill>
              <a:srgbClr val="A50021"/>
            </a:solidFill>
            <a:miter lim="800000"/>
            <a:headEnd/>
            <a:tailEnd/>
          </a:ln>
          <a:effectLst/>
        </p:spPr>
        <p:txBody>
          <a:bodyPr anchor="ctr">
            <a:spAutoFit/>
          </a:bodyPr>
          <a:lstStyle/>
          <a:p>
            <a:endParaRPr lang="de-DE"/>
          </a:p>
        </p:txBody>
      </p:sp>
      <p:grpSp>
        <p:nvGrpSpPr>
          <p:cNvPr id="9" name="Group 117"/>
          <p:cNvGrpSpPr>
            <a:grpSpLocks/>
          </p:cNvGrpSpPr>
          <p:nvPr/>
        </p:nvGrpSpPr>
        <p:grpSpPr bwMode="auto">
          <a:xfrm>
            <a:off x="5378450" y="4600575"/>
            <a:ext cx="2965450" cy="1460500"/>
            <a:chOff x="3526" y="2906"/>
            <a:chExt cx="1868" cy="920"/>
          </a:xfrm>
        </p:grpSpPr>
        <p:sp>
          <p:nvSpPr>
            <p:cNvPr id="334899" name="AutoShape 51"/>
            <p:cNvSpPr>
              <a:spLocks noChangeArrowheads="1"/>
            </p:cNvSpPr>
            <p:nvPr/>
          </p:nvSpPr>
          <p:spPr bwMode="auto">
            <a:xfrm>
              <a:off x="3526" y="2906"/>
              <a:ext cx="1796" cy="920"/>
            </a:xfrm>
            <a:prstGeom prst="wedgeRectCallout">
              <a:avLst>
                <a:gd name="adj1" fmla="val -44764"/>
                <a:gd name="adj2" fmla="val -101958"/>
              </a:avLst>
            </a:prstGeom>
            <a:solidFill>
              <a:srgbClr val="FF9900"/>
            </a:solidFill>
            <a:ln w="28575" algn="ctr">
              <a:solidFill>
                <a:schemeClr val="tx1"/>
              </a:solidFill>
              <a:miter lim="800000"/>
              <a:headEnd/>
              <a:tailEnd/>
            </a:ln>
            <a:effectLst/>
          </p:spPr>
          <p:txBody>
            <a:bodyPr/>
            <a:lstStyle/>
            <a:p>
              <a:pPr marL="342900" indent="-342900" algn="ctr"/>
              <a:endParaRPr lang="de-DE"/>
            </a:p>
          </p:txBody>
        </p:sp>
        <p:sp>
          <p:nvSpPr>
            <p:cNvPr id="334900" name="Text Box 52"/>
            <p:cNvSpPr txBox="1">
              <a:spLocks noChangeArrowheads="1"/>
            </p:cNvSpPr>
            <p:nvPr/>
          </p:nvSpPr>
          <p:spPr bwMode="auto">
            <a:xfrm>
              <a:off x="3579" y="2932"/>
              <a:ext cx="1815" cy="840"/>
            </a:xfrm>
            <a:prstGeom prst="rect">
              <a:avLst/>
            </a:prstGeom>
            <a:noFill/>
            <a:ln w="28575" algn="ctr">
              <a:noFill/>
              <a:miter lim="800000"/>
              <a:headEnd/>
              <a:tailEnd/>
            </a:ln>
            <a:effectLst/>
          </p:spPr>
          <p:txBody>
            <a:bodyPr>
              <a:spAutoFit/>
            </a:bodyPr>
            <a:lstStyle/>
            <a:p>
              <a:pPr marL="342900" indent="-342900"/>
              <a:r>
                <a:rPr lang="de-DE" sz="2400" b="1"/>
                <a:t>Ein Pixel wird auf </a:t>
              </a:r>
            </a:p>
            <a:p>
              <a:pPr marL="342900" indent="-342900"/>
              <a:r>
                <a:rPr lang="de-DE" sz="2400" b="1"/>
                <a:t>mehrere Texel </a:t>
              </a:r>
            </a:p>
            <a:p>
              <a:pPr marL="342900" indent="-342900"/>
              <a:r>
                <a:rPr lang="de-DE" sz="2400" b="1"/>
                <a:t>abgebildet.</a:t>
              </a:r>
            </a:p>
          </p:txBody>
        </p:sp>
      </p:grpSp>
      <p:grpSp>
        <p:nvGrpSpPr>
          <p:cNvPr id="10" name="Group 118"/>
          <p:cNvGrpSpPr>
            <a:grpSpLocks/>
          </p:cNvGrpSpPr>
          <p:nvPr/>
        </p:nvGrpSpPr>
        <p:grpSpPr bwMode="auto">
          <a:xfrm>
            <a:off x="981075" y="2995613"/>
            <a:ext cx="1978025" cy="1978025"/>
            <a:chOff x="1474" y="2296"/>
            <a:chExt cx="726" cy="726"/>
          </a:xfrm>
        </p:grpSpPr>
        <p:sp>
          <p:nvSpPr>
            <p:cNvPr id="334967" name="Freeform 119"/>
            <p:cNvSpPr>
              <a:spLocks/>
            </p:cNvSpPr>
            <p:nvPr/>
          </p:nvSpPr>
          <p:spPr bwMode="auto">
            <a:xfrm>
              <a:off x="1474" y="2296"/>
              <a:ext cx="726" cy="726"/>
            </a:xfrm>
            <a:custGeom>
              <a:avLst/>
              <a:gdLst/>
              <a:ahLst/>
              <a:cxnLst>
                <a:cxn ang="0">
                  <a:pos x="181" y="635"/>
                </a:cxn>
                <a:cxn ang="0">
                  <a:pos x="181" y="544"/>
                </a:cxn>
                <a:cxn ang="0">
                  <a:pos x="0" y="544"/>
                </a:cxn>
                <a:cxn ang="0">
                  <a:pos x="0" y="454"/>
                </a:cxn>
                <a:cxn ang="0">
                  <a:pos x="91" y="454"/>
                </a:cxn>
                <a:cxn ang="0">
                  <a:pos x="91" y="272"/>
                </a:cxn>
                <a:cxn ang="0">
                  <a:pos x="181" y="272"/>
                </a:cxn>
                <a:cxn ang="0">
                  <a:pos x="181" y="91"/>
                </a:cxn>
                <a:cxn ang="0">
                  <a:pos x="272" y="91"/>
                </a:cxn>
                <a:cxn ang="0">
                  <a:pos x="272" y="0"/>
                </a:cxn>
                <a:cxn ang="0">
                  <a:pos x="453" y="0"/>
                </a:cxn>
                <a:cxn ang="0">
                  <a:pos x="453" y="182"/>
                </a:cxn>
                <a:cxn ang="0">
                  <a:pos x="544" y="182"/>
                </a:cxn>
                <a:cxn ang="0">
                  <a:pos x="544" y="363"/>
                </a:cxn>
                <a:cxn ang="0">
                  <a:pos x="635" y="363"/>
                </a:cxn>
                <a:cxn ang="0">
                  <a:pos x="635" y="544"/>
                </a:cxn>
                <a:cxn ang="0">
                  <a:pos x="726" y="544"/>
                </a:cxn>
                <a:cxn ang="0">
                  <a:pos x="726" y="726"/>
                </a:cxn>
                <a:cxn ang="0">
                  <a:pos x="544" y="726"/>
                </a:cxn>
                <a:cxn ang="0">
                  <a:pos x="544" y="635"/>
                </a:cxn>
                <a:cxn ang="0">
                  <a:pos x="181" y="635"/>
                </a:cxn>
              </a:cxnLst>
              <a:rect l="0" t="0" r="r" b="b"/>
              <a:pathLst>
                <a:path w="726" h="726">
                  <a:moveTo>
                    <a:pt x="181" y="635"/>
                  </a:moveTo>
                  <a:lnTo>
                    <a:pt x="181" y="544"/>
                  </a:lnTo>
                  <a:lnTo>
                    <a:pt x="0" y="544"/>
                  </a:lnTo>
                  <a:lnTo>
                    <a:pt x="0" y="454"/>
                  </a:lnTo>
                  <a:lnTo>
                    <a:pt x="91" y="454"/>
                  </a:lnTo>
                  <a:lnTo>
                    <a:pt x="91" y="272"/>
                  </a:lnTo>
                  <a:lnTo>
                    <a:pt x="181" y="272"/>
                  </a:lnTo>
                  <a:lnTo>
                    <a:pt x="181" y="91"/>
                  </a:lnTo>
                  <a:lnTo>
                    <a:pt x="272" y="91"/>
                  </a:lnTo>
                  <a:lnTo>
                    <a:pt x="272" y="0"/>
                  </a:lnTo>
                  <a:lnTo>
                    <a:pt x="453" y="0"/>
                  </a:lnTo>
                  <a:lnTo>
                    <a:pt x="453" y="182"/>
                  </a:lnTo>
                  <a:lnTo>
                    <a:pt x="544" y="182"/>
                  </a:lnTo>
                  <a:lnTo>
                    <a:pt x="544" y="363"/>
                  </a:lnTo>
                  <a:lnTo>
                    <a:pt x="635" y="363"/>
                  </a:lnTo>
                  <a:lnTo>
                    <a:pt x="635" y="544"/>
                  </a:lnTo>
                  <a:lnTo>
                    <a:pt x="726" y="544"/>
                  </a:lnTo>
                  <a:lnTo>
                    <a:pt x="726" y="726"/>
                  </a:lnTo>
                  <a:lnTo>
                    <a:pt x="544" y="726"/>
                  </a:lnTo>
                  <a:lnTo>
                    <a:pt x="544" y="635"/>
                  </a:lnTo>
                  <a:lnTo>
                    <a:pt x="181" y="635"/>
                  </a:lnTo>
                  <a:close/>
                </a:path>
              </a:pathLst>
            </a:custGeom>
            <a:noFill/>
            <a:ln w="19050" cap="flat" cmpd="sng">
              <a:solidFill>
                <a:schemeClr val="tx1"/>
              </a:solidFill>
              <a:prstDash val="solid"/>
              <a:round/>
              <a:headEnd/>
              <a:tailEnd/>
            </a:ln>
            <a:effectLst/>
          </p:spPr>
          <p:txBody>
            <a:bodyPr>
              <a:spAutoFit/>
            </a:bodyPr>
            <a:lstStyle/>
            <a:p>
              <a:endParaRPr lang="de-DE"/>
            </a:p>
          </p:txBody>
        </p:sp>
        <p:sp>
          <p:nvSpPr>
            <p:cNvPr id="334968" name="Rectangle 120"/>
            <p:cNvSpPr>
              <a:spLocks noChangeArrowheads="1"/>
            </p:cNvSpPr>
            <p:nvPr/>
          </p:nvSpPr>
          <p:spPr bwMode="auto">
            <a:xfrm>
              <a:off x="2019" y="2931"/>
              <a:ext cx="181" cy="90"/>
            </a:xfrm>
            <a:prstGeom prst="rect">
              <a:avLst/>
            </a:prstGeom>
            <a:noFill/>
            <a:ln w="9525" algn="ctr">
              <a:solidFill>
                <a:schemeClr val="tx1"/>
              </a:solidFill>
              <a:miter lim="800000"/>
              <a:headEnd/>
              <a:tailEnd/>
            </a:ln>
            <a:effectLst/>
          </p:spPr>
          <p:txBody>
            <a:bodyPr anchor="ctr">
              <a:spAutoFit/>
            </a:bodyPr>
            <a:lstStyle/>
            <a:p>
              <a:endParaRPr lang="de-DE"/>
            </a:p>
          </p:txBody>
        </p:sp>
        <p:sp>
          <p:nvSpPr>
            <p:cNvPr id="334969" name="Rectangle 121"/>
            <p:cNvSpPr>
              <a:spLocks noChangeArrowheads="1"/>
            </p:cNvSpPr>
            <p:nvPr/>
          </p:nvSpPr>
          <p:spPr bwMode="auto">
            <a:xfrm>
              <a:off x="1474" y="2749"/>
              <a:ext cx="635" cy="90"/>
            </a:xfrm>
            <a:prstGeom prst="rect">
              <a:avLst/>
            </a:prstGeom>
            <a:noFill/>
            <a:ln w="9525" algn="ctr">
              <a:solidFill>
                <a:schemeClr val="tx1"/>
              </a:solidFill>
              <a:miter lim="800000"/>
              <a:headEnd/>
              <a:tailEnd/>
            </a:ln>
            <a:effectLst/>
          </p:spPr>
          <p:txBody>
            <a:bodyPr anchor="ctr">
              <a:spAutoFit/>
            </a:bodyPr>
            <a:lstStyle/>
            <a:p>
              <a:endParaRPr lang="de-DE"/>
            </a:p>
          </p:txBody>
        </p:sp>
        <p:sp>
          <p:nvSpPr>
            <p:cNvPr id="334970" name="Rectangle 122"/>
            <p:cNvSpPr>
              <a:spLocks noChangeArrowheads="1"/>
            </p:cNvSpPr>
            <p:nvPr/>
          </p:nvSpPr>
          <p:spPr bwMode="auto">
            <a:xfrm>
              <a:off x="1565" y="2568"/>
              <a:ext cx="454" cy="90"/>
            </a:xfrm>
            <a:prstGeom prst="rect">
              <a:avLst/>
            </a:prstGeom>
            <a:noFill/>
            <a:ln w="9525" algn="ctr">
              <a:solidFill>
                <a:schemeClr val="tx1"/>
              </a:solidFill>
              <a:miter lim="800000"/>
              <a:headEnd/>
              <a:tailEnd/>
            </a:ln>
            <a:effectLst/>
          </p:spPr>
          <p:txBody>
            <a:bodyPr anchor="ctr">
              <a:spAutoFit/>
            </a:bodyPr>
            <a:lstStyle/>
            <a:p>
              <a:endParaRPr lang="de-DE"/>
            </a:p>
          </p:txBody>
        </p:sp>
        <p:sp>
          <p:nvSpPr>
            <p:cNvPr id="334971" name="Rectangle 123"/>
            <p:cNvSpPr>
              <a:spLocks noChangeArrowheads="1"/>
            </p:cNvSpPr>
            <p:nvPr/>
          </p:nvSpPr>
          <p:spPr bwMode="auto">
            <a:xfrm>
              <a:off x="1656" y="2387"/>
              <a:ext cx="272" cy="90"/>
            </a:xfrm>
            <a:prstGeom prst="rect">
              <a:avLst/>
            </a:prstGeom>
            <a:noFill/>
            <a:ln w="9525" algn="ctr">
              <a:solidFill>
                <a:schemeClr val="tx1"/>
              </a:solidFill>
              <a:miter lim="800000"/>
              <a:headEnd/>
              <a:tailEnd/>
            </a:ln>
            <a:effectLst/>
          </p:spPr>
          <p:txBody>
            <a:bodyPr anchor="ctr">
              <a:spAutoFit/>
            </a:bodyPr>
            <a:lstStyle/>
            <a:p>
              <a:endParaRPr lang="de-DE"/>
            </a:p>
          </p:txBody>
        </p:sp>
        <p:sp>
          <p:nvSpPr>
            <p:cNvPr id="334972" name="Rectangle 124"/>
            <p:cNvSpPr>
              <a:spLocks noChangeArrowheads="1"/>
            </p:cNvSpPr>
            <p:nvPr/>
          </p:nvSpPr>
          <p:spPr bwMode="auto">
            <a:xfrm>
              <a:off x="1565" y="2568"/>
              <a:ext cx="91" cy="272"/>
            </a:xfrm>
            <a:prstGeom prst="rect">
              <a:avLst/>
            </a:prstGeom>
            <a:noFill/>
            <a:ln w="9525" algn="ctr">
              <a:solidFill>
                <a:schemeClr val="tx1"/>
              </a:solidFill>
              <a:miter lim="800000"/>
              <a:headEnd/>
              <a:tailEnd/>
            </a:ln>
            <a:effectLst/>
          </p:spPr>
          <p:txBody>
            <a:bodyPr anchor="ctr">
              <a:spAutoFit/>
            </a:bodyPr>
            <a:lstStyle/>
            <a:p>
              <a:endParaRPr lang="de-DE"/>
            </a:p>
          </p:txBody>
        </p:sp>
        <p:sp>
          <p:nvSpPr>
            <p:cNvPr id="334973" name="Rectangle 125"/>
            <p:cNvSpPr>
              <a:spLocks noChangeArrowheads="1"/>
            </p:cNvSpPr>
            <p:nvPr/>
          </p:nvSpPr>
          <p:spPr bwMode="auto">
            <a:xfrm>
              <a:off x="1928" y="2477"/>
              <a:ext cx="91" cy="454"/>
            </a:xfrm>
            <a:prstGeom prst="rect">
              <a:avLst/>
            </a:prstGeom>
            <a:noFill/>
            <a:ln w="9525" algn="ctr">
              <a:solidFill>
                <a:schemeClr val="tx1"/>
              </a:solidFill>
              <a:miter lim="800000"/>
              <a:headEnd/>
              <a:tailEnd/>
            </a:ln>
            <a:effectLst/>
          </p:spPr>
          <p:txBody>
            <a:bodyPr anchor="ctr">
              <a:spAutoFit/>
            </a:bodyPr>
            <a:lstStyle/>
            <a:p>
              <a:endParaRPr lang="de-DE"/>
            </a:p>
          </p:txBody>
        </p:sp>
        <p:sp>
          <p:nvSpPr>
            <p:cNvPr id="334974" name="Rectangle 126"/>
            <p:cNvSpPr>
              <a:spLocks noChangeArrowheads="1"/>
            </p:cNvSpPr>
            <p:nvPr/>
          </p:nvSpPr>
          <p:spPr bwMode="auto">
            <a:xfrm>
              <a:off x="1747" y="2296"/>
              <a:ext cx="91" cy="635"/>
            </a:xfrm>
            <a:prstGeom prst="rect">
              <a:avLst/>
            </a:prstGeom>
            <a:noFill/>
            <a:ln w="9525" algn="ctr">
              <a:solidFill>
                <a:schemeClr val="tx1"/>
              </a:solidFill>
              <a:miter lim="800000"/>
              <a:headEnd/>
              <a:tailEnd/>
            </a:ln>
            <a:effectLst/>
          </p:spPr>
          <p:txBody>
            <a:bodyPr anchor="ctr">
              <a:spAutoFit/>
            </a:bodyPr>
            <a:lstStyle/>
            <a:p>
              <a:endParaRPr lang="de-DE"/>
            </a:p>
          </p:txBody>
        </p:sp>
        <p:sp>
          <p:nvSpPr>
            <p:cNvPr id="334975" name="Rectangle 127"/>
            <p:cNvSpPr>
              <a:spLocks noChangeArrowheads="1"/>
            </p:cNvSpPr>
            <p:nvPr/>
          </p:nvSpPr>
          <p:spPr bwMode="auto">
            <a:xfrm>
              <a:off x="2109" y="2840"/>
              <a:ext cx="91" cy="181"/>
            </a:xfrm>
            <a:prstGeom prst="rect">
              <a:avLst/>
            </a:prstGeom>
            <a:noFill/>
            <a:ln w="9525" algn="ctr">
              <a:solidFill>
                <a:schemeClr val="tx1"/>
              </a:solidFill>
              <a:miter lim="800000"/>
              <a:headEnd/>
              <a:tailEnd/>
            </a:ln>
            <a:effectLst/>
          </p:spPr>
          <p:txBody>
            <a:bodyPr anchor="ctr">
              <a:spAutoFit/>
            </a:bodyPr>
            <a:lstStyle/>
            <a:p>
              <a:endParaRPr lang="de-DE"/>
            </a:p>
          </p:txBody>
        </p:sp>
        <p:sp>
          <p:nvSpPr>
            <p:cNvPr id="334976" name="Freeform 128"/>
            <p:cNvSpPr>
              <a:spLocks/>
            </p:cNvSpPr>
            <p:nvPr/>
          </p:nvSpPr>
          <p:spPr bwMode="auto">
            <a:xfrm>
              <a:off x="1474" y="2296"/>
              <a:ext cx="726" cy="726"/>
            </a:xfrm>
            <a:custGeom>
              <a:avLst/>
              <a:gdLst/>
              <a:ahLst/>
              <a:cxnLst>
                <a:cxn ang="0">
                  <a:pos x="181" y="635"/>
                </a:cxn>
                <a:cxn ang="0">
                  <a:pos x="181" y="544"/>
                </a:cxn>
                <a:cxn ang="0">
                  <a:pos x="0" y="544"/>
                </a:cxn>
                <a:cxn ang="0">
                  <a:pos x="0" y="454"/>
                </a:cxn>
                <a:cxn ang="0">
                  <a:pos x="91" y="454"/>
                </a:cxn>
                <a:cxn ang="0">
                  <a:pos x="91" y="272"/>
                </a:cxn>
                <a:cxn ang="0">
                  <a:pos x="181" y="272"/>
                </a:cxn>
                <a:cxn ang="0">
                  <a:pos x="181" y="91"/>
                </a:cxn>
                <a:cxn ang="0">
                  <a:pos x="272" y="91"/>
                </a:cxn>
                <a:cxn ang="0">
                  <a:pos x="272" y="0"/>
                </a:cxn>
                <a:cxn ang="0">
                  <a:pos x="453" y="0"/>
                </a:cxn>
                <a:cxn ang="0">
                  <a:pos x="453" y="182"/>
                </a:cxn>
                <a:cxn ang="0">
                  <a:pos x="544" y="182"/>
                </a:cxn>
                <a:cxn ang="0">
                  <a:pos x="544" y="363"/>
                </a:cxn>
                <a:cxn ang="0">
                  <a:pos x="635" y="363"/>
                </a:cxn>
                <a:cxn ang="0">
                  <a:pos x="635" y="544"/>
                </a:cxn>
                <a:cxn ang="0">
                  <a:pos x="726" y="544"/>
                </a:cxn>
                <a:cxn ang="0">
                  <a:pos x="726" y="726"/>
                </a:cxn>
                <a:cxn ang="0">
                  <a:pos x="544" y="726"/>
                </a:cxn>
                <a:cxn ang="0">
                  <a:pos x="544" y="635"/>
                </a:cxn>
                <a:cxn ang="0">
                  <a:pos x="181" y="635"/>
                </a:cxn>
              </a:cxnLst>
              <a:rect l="0" t="0" r="r" b="b"/>
              <a:pathLst>
                <a:path w="726" h="726">
                  <a:moveTo>
                    <a:pt x="181" y="635"/>
                  </a:moveTo>
                  <a:lnTo>
                    <a:pt x="181" y="544"/>
                  </a:lnTo>
                  <a:lnTo>
                    <a:pt x="0" y="544"/>
                  </a:lnTo>
                  <a:lnTo>
                    <a:pt x="0" y="454"/>
                  </a:lnTo>
                  <a:lnTo>
                    <a:pt x="91" y="454"/>
                  </a:lnTo>
                  <a:lnTo>
                    <a:pt x="91" y="272"/>
                  </a:lnTo>
                  <a:lnTo>
                    <a:pt x="181" y="272"/>
                  </a:lnTo>
                  <a:lnTo>
                    <a:pt x="181" y="91"/>
                  </a:lnTo>
                  <a:lnTo>
                    <a:pt x="272" y="91"/>
                  </a:lnTo>
                  <a:lnTo>
                    <a:pt x="272" y="0"/>
                  </a:lnTo>
                  <a:lnTo>
                    <a:pt x="453" y="0"/>
                  </a:lnTo>
                  <a:lnTo>
                    <a:pt x="453" y="182"/>
                  </a:lnTo>
                  <a:lnTo>
                    <a:pt x="544" y="182"/>
                  </a:lnTo>
                  <a:lnTo>
                    <a:pt x="544" y="363"/>
                  </a:lnTo>
                  <a:lnTo>
                    <a:pt x="635" y="363"/>
                  </a:lnTo>
                  <a:lnTo>
                    <a:pt x="635" y="544"/>
                  </a:lnTo>
                  <a:lnTo>
                    <a:pt x="726" y="544"/>
                  </a:lnTo>
                  <a:lnTo>
                    <a:pt x="726" y="726"/>
                  </a:lnTo>
                  <a:lnTo>
                    <a:pt x="544" y="726"/>
                  </a:lnTo>
                  <a:lnTo>
                    <a:pt x="544" y="635"/>
                  </a:lnTo>
                  <a:lnTo>
                    <a:pt x="181" y="635"/>
                  </a:lnTo>
                  <a:close/>
                </a:path>
              </a:pathLst>
            </a:custGeom>
            <a:noFill/>
            <a:ln w="19050" cap="flat" cmpd="sng">
              <a:solidFill>
                <a:schemeClr val="tx1"/>
              </a:solidFill>
              <a:prstDash val="solid"/>
              <a:round/>
              <a:headEnd/>
              <a:tailEnd/>
            </a:ln>
            <a:effectLst/>
          </p:spPr>
          <p:txBody>
            <a:bodyPr>
              <a:spAutoFit/>
            </a:bodyPr>
            <a:lstStyle/>
            <a:p>
              <a:endParaRPr lang="de-DE"/>
            </a:p>
          </p:txBody>
        </p:sp>
      </p:grpSp>
      <p:sp>
        <p:nvSpPr>
          <p:cNvPr id="334978" name="Text Box 130"/>
          <p:cNvSpPr txBox="1">
            <a:spLocks noChangeArrowheads="1"/>
          </p:cNvSpPr>
          <p:nvPr/>
        </p:nvSpPr>
        <p:spPr bwMode="auto">
          <a:xfrm>
            <a:off x="633413" y="2108200"/>
            <a:ext cx="4108450" cy="2892425"/>
          </a:xfrm>
          <a:prstGeom prst="rect">
            <a:avLst/>
          </a:prstGeom>
          <a:noFill/>
          <a:ln w="28575" algn="ctr">
            <a:noFill/>
            <a:miter lim="800000"/>
            <a:headEnd/>
            <a:tailEnd/>
          </a:ln>
          <a:effectLst/>
        </p:spPr>
        <p:txBody>
          <a:bodyPr>
            <a:spAutoFit/>
          </a:bodyPr>
          <a:lstStyle/>
          <a:p>
            <a:pPr marL="342900" indent="-342900">
              <a:spcBef>
                <a:spcPct val="50000"/>
              </a:spcBef>
            </a:pPr>
            <a:r>
              <a:rPr lang="de-DE" sz="2400" b="1" i="1"/>
              <a:t>Machen wir's doch wie bisher: </a:t>
            </a:r>
            <a:br>
              <a:rPr lang="de-DE" sz="2400" b="1" i="1"/>
            </a:br>
            <a:r>
              <a:rPr lang="de-DE" sz="2400"/>
              <a:t>Lineare Interpolation am </a:t>
            </a:r>
            <a:br>
              <a:rPr lang="de-DE" sz="2400"/>
            </a:br>
            <a:r>
              <a:rPr lang="de-DE" sz="2400"/>
              <a:t>Pixelmittelpunkt.</a:t>
            </a:r>
          </a:p>
          <a:p>
            <a:pPr marL="342900" indent="-342900">
              <a:spcBef>
                <a:spcPct val="50000"/>
              </a:spcBef>
            </a:pPr>
            <a:r>
              <a:rPr lang="de-DE" sz="2400" b="1" i="1"/>
              <a:t>Problem dabei:</a:t>
            </a:r>
            <a:br>
              <a:rPr lang="de-DE" sz="2400" b="1" i="1"/>
            </a:br>
            <a:r>
              <a:rPr lang="de-DE" sz="2400"/>
              <a:t>Wir tasten ein feines Gitter auf einem groben ab:</a:t>
            </a:r>
            <a:br>
              <a:rPr lang="de-DE" sz="2400"/>
            </a:br>
            <a:r>
              <a:rPr lang="de-DE" sz="2800" b="1" i="1"/>
              <a:t>Textur Aliasing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33333E-7 -2.81221E-6 L 0.43576 0.04764 " pathEditMode="relative" ptsTypes="AA">
                                      <p:cBhvr>
                                        <p:cTn id="6" dur="1000" fill="hold"/>
                                        <p:tgtEl>
                                          <p:spTgt spid="10"/>
                                        </p:tgtEl>
                                        <p:attrNameLst>
                                          <p:attrName>ppt_x</p:attrName>
                                          <p:attrName>ppt_y</p:attrName>
                                        </p:attrNameLst>
                                      </p:cBhvr>
                                    </p:animMotion>
                                  </p:childTnLst>
                                </p:cTn>
                              </p:par>
                              <p:par>
                                <p:cTn id="7" presetID="8" presetClass="emph" presetSubtype="0" fill="hold" nodeType="withEffect">
                                  <p:stCondLst>
                                    <p:cond delay="0"/>
                                  </p:stCondLst>
                                  <p:childTnLst>
                                    <p:animRot by="-1500000">
                                      <p:cBhvr>
                                        <p:cTn id="8" dur="500" fill="hold"/>
                                        <p:tgtEl>
                                          <p:spTgt spid="10"/>
                                        </p:tgtEl>
                                        <p:attrNameLst>
                                          <p:attrName>r</p:attrName>
                                        </p:attrNameLst>
                                      </p:cBhvr>
                                    </p:animRot>
                                  </p:childTnLst>
                                </p:cTn>
                              </p:par>
                              <p:par>
                                <p:cTn id="9" presetID="6" presetClass="emph" presetSubtype="0" fill="hold" nodeType="withEffect">
                                  <p:stCondLst>
                                    <p:cond delay="0"/>
                                  </p:stCondLst>
                                  <p:childTnLst>
                                    <p:animScale>
                                      <p:cBhvr>
                                        <p:cTn id="10" dur="500" fill="hold"/>
                                        <p:tgtEl>
                                          <p:spTgt spid="10"/>
                                        </p:tgtEl>
                                      </p:cBhvr>
                                      <p:by x="185000" y="185000"/>
                                    </p:animScale>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xit" presetSubtype="0" fill="hold" nodeType="withEffect">
                                  <p:stCondLst>
                                    <p:cond delay="0"/>
                                  </p:stCondLst>
                                  <p:childTnLst>
                                    <p:set>
                                      <p:cBhvr>
                                        <p:cTn id="15" dur="1" fill="hold">
                                          <p:stCondLst>
                                            <p:cond delay="0"/>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4964"/>
                                        </p:tgtEl>
                                        <p:attrNameLst>
                                          <p:attrName>style.visibility</p:attrName>
                                        </p:attrNameLst>
                                      </p:cBhvr>
                                      <p:to>
                                        <p:strVal val="visible"/>
                                      </p:to>
                                    </p:set>
                                    <p:animEffect transition="in" filter="fade">
                                      <p:cBhvr>
                                        <p:cTn id="20" dur="500"/>
                                        <p:tgtEl>
                                          <p:spTgt spid="334964"/>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334977">
                                            <p:txEl>
                                              <p:pRg st="0" end="0"/>
                                            </p:txEl>
                                          </p:spTgt>
                                        </p:tgtEl>
                                        <p:attrNameLst>
                                          <p:attrName>style.visibility</p:attrName>
                                        </p:attrNameLst>
                                      </p:cBhvr>
                                      <p:to>
                                        <p:strVal val="visible"/>
                                      </p:to>
                                    </p:set>
                                    <p:animEffect transition="in" filter="fade">
                                      <p:cBhvr>
                                        <p:cTn id="33" dur="500"/>
                                        <p:tgtEl>
                                          <p:spTgt spid="33497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34977">
                                            <p:txEl>
                                              <p:pRg st="1" end="1"/>
                                            </p:txEl>
                                          </p:spTgt>
                                        </p:tgtEl>
                                        <p:attrNameLst>
                                          <p:attrName>style.visibility</p:attrName>
                                        </p:attrNameLst>
                                      </p:cBhvr>
                                      <p:to>
                                        <p:strVal val="visible"/>
                                      </p:to>
                                    </p:set>
                                    <p:animEffect transition="in" filter="fade">
                                      <p:cBhvr>
                                        <p:cTn id="38" dur="500"/>
                                        <p:tgtEl>
                                          <p:spTgt spid="334977">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34977">
                                            <p:txEl>
                                              <p:pRg st="2" end="2"/>
                                            </p:txEl>
                                          </p:spTgt>
                                        </p:tgtEl>
                                        <p:attrNameLst>
                                          <p:attrName>style.visibility</p:attrName>
                                        </p:attrNameLst>
                                      </p:cBhvr>
                                      <p:to>
                                        <p:strVal val="visible"/>
                                      </p:to>
                                    </p:set>
                                    <p:animEffect transition="in" filter="fade">
                                      <p:cBhvr>
                                        <p:cTn id="43" dur="500"/>
                                        <p:tgtEl>
                                          <p:spTgt spid="334977">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334977">
                                            <p:txEl>
                                              <p:pRg st="0" end="0"/>
                                            </p:txEl>
                                          </p:spTgt>
                                        </p:tgtEl>
                                      </p:cBhvr>
                                    </p:animEffect>
                                    <p:set>
                                      <p:cBhvr>
                                        <p:cTn id="48" dur="1" fill="hold">
                                          <p:stCondLst>
                                            <p:cond delay="499"/>
                                          </p:stCondLst>
                                        </p:cTn>
                                        <p:tgtEl>
                                          <p:spTgt spid="334977">
                                            <p:txEl>
                                              <p:pRg st="0" end="0"/>
                                            </p:txEl>
                                          </p:spTgt>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334977">
                                            <p:txEl>
                                              <p:pRg st="1" end="1"/>
                                            </p:txEl>
                                          </p:spTgt>
                                        </p:tgtEl>
                                      </p:cBhvr>
                                    </p:animEffect>
                                    <p:set>
                                      <p:cBhvr>
                                        <p:cTn id="51" dur="1" fill="hold">
                                          <p:stCondLst>
                                            <p:cond delay="499"/>
                                          </p:stCondLst>
                                        </p:cTn>
                                        <p:tgtEl>
                                          <p:spTgt spid="334977">
                                            <p:txEl>
                                              <p:pRg st="1" end="1"/>
                                            </p:txEl>
                                          </p:spTgt>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334977">
                                            <p:txEl>
                                              <p:pRg st="2" end="2"/>
                                            </p:txEl>
                                          </p:spTgt>
                                        </p:tgtEl>
                                      </p:cBhvr>
                                    </p:animEffect>
                                    <p:set>
                                      <p:cBhvr>
                                        <p:cTn id="54" dur="1" fill="hold">
                                          <p:stCondLst>
                                            <p:cond delay="499"/>
                                          </p:stCondLst>
                                        </p:cTn>
                                        <p:tgtEl>
                                          <p:spTgt spid="334977">
                                            <p:txEl>
                                              <p:pRg st="2" end="2"/>
                                            </p:txEl>
                                          </p:spTgt>
                                        </p:tgtEl>
                                        <p:attrNameLst>
                                          <p:attrName>style.visibility</p:attrName>
                                        </p:attrNameLst>
                                      </p:cBhvr>
                                      <p:to>
                                        <p:strVal val="hidden"/>
                                      </p:to>
                                    </p:se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334978">
                                            <p:txEl>
                                              <p:pRg st="0" end="0"/>
                                            </p:txEl>
                                          </p:spTgt>
                                        </p:tgtEl>
                                        <p:attrNameLst>
                                          <p:attrName>style.visibility</p:attrName>
                                        </p:attrNameLst>
                                      </p:cBhvr>
                                      <p:to>
                                        <p:strVal val="visible"/>
                                      </p:to>
                                    </p:set>
                                    <p:animEffect transition="in" filter="fade">
                                      <p:cBhvr>
                                        <p:cTn id="58" dur="500"/>
                                        <p:tgtEl>
                                          <p:spTgt spid="334978">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34978">
                                            <p:txEl>
                                              <p:pRg st="1" end="1"/>
                                            </p:txEl>
                                          </p:spTgt>
                                        </p:tgtEl>
                                        <p:attrNameLst>
                                          <p:attrName>style.visibility</p:attrName>
                                        </p:attrNameLst>
                                      </p:cBhvr>
                                      <p:to>
                                        <p:strVal val="visible"/>
                                      </p:to>
                                    </p:set>
                                    <p:animEffect transition="in" filter="fade">
                                      <p:cBhvr>
                                        <p:cTn id="63" dur="500"/>
                                        <p:tgtEl>
                                          <p:spTgt spid="3349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977" grpId="0" build="allAtOnce"/>
      <p:bldP spid="334964"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p:txBody>
          <a:bodyPr/>
          <a:lstStyle/>
          <a:p>
            <a:r>
              <a:rPr lang="de-DE"/>
              <a:t>Bildbasierte Verfahren</a:t>
            </a:r>
          </a:p>
        </p:txBody>
      </p:sp>
      <p:pic>
        <p:nvPicPr>
          <p:cNvPr id="384005" name="Picture 5" descr="Silhouette_a"/>
          <p:cNvPicPr>
            <a:picLocks noChangeAspect="1" noChangeArrowheads="1"/>
          </p:cNvPicPr>
          <p:nvPr/>
        </p:nvPicPr>
        <p:blipFill>
          <a:blip r:embed="rId2">
            <a:clrChange>
              <a:clrFrom>
                <a:srgbClr val="FFFFFF"/>
              </a:clrFrom>
              <a:clrTo>
                <a:srgbClr val="FFFFFF">
                  <a:alpha val="0"/>
                </a:srgbClr>
              </a:clrTo>
            </a:clrChange>
          </a:blip>
          <a:srcRect l="29718" t="53722" r="46848" b="3053"/>
          <a:stretch>
            <a:fillRect/>
          </a:stretch>
        </p:blipFill>
        <p:spPr bwMode="auto">
          <a:xfrm>
            <a:off x="4622800" y="1381125"/>
            <a:ext cx="4235450" cy="4462463"/>
          </a:xfrm>
          <a:prstGeom prst="rect">
            <a:avLst/>
          </a:prstGeom>
          <a:noFill/>
        </p:spPr>
      </p:pic>
      <p:sp>
        <p:nvSpPr>
          <p:cNvPr id="384006" name="Text Box 6"/>
          <p:cNvSpPr txBox="1">
            <a:spLocks noChangeArrowheads="1"/>
          </p:cNvSpPr>
          <p:nvPr/>
        </p:nvSpPr>
        <p:spPr bwMode="auto">
          <a:xfrm>
            <a:off x="4919663" y="5868988"/>
            <a:ext cx="3302000" cy="457200"/>
          </a:xfrm>
          <a:prstGeom prst="rect">
            <a:avLst/>
          </a:prstGeom>
          <a:noFill/>
          <a:ln w="28575" algn="ctr">
            <a:noFill/>
            <a:miter lim="800000"/>
            <a:headEnd/>
            <a:tailEnd/>
          </a:ln>
          <a:effectLst/>
        </p:spPr>
        <p:txBody>
          <a:bodyPr wrap="none">
            <a:spAutoFit/>
          </a:bodyPr>
          <a:lstStyle/>
          <a:p>
            <a:pPr marL="342900" indent="-342900">
              <a:spcBef>
                <a:spcPct val="20000"/>
              </a:spcBef>
            </a:pPr>
            <a:r>
              <a:rPr lang="de-DE" sz="2400"/>
              <a:t>Kanten im Normalenbild</a:t>
            </a:r>
          </a:p>
        </p:txBody>
      </p:sp>
      <p:grpSp>
        <p:nvGrpSpPr>
          <p:cNvPr id="2" name="Group 7"/>
          <p:cNvGrpSpPr>
            <a:grpSpLocks/>
          </p:cNvGrpSpPr>
          <p:nvPr/>
        </p:nvGrpSpPr>
        <p:grpSpPr bwMode="auto">
          <a:xfrm>
            <a:off x="6359525" y="2187575"/>
            <a:ext cx="1790700" cy="2092325"/>
            <a:chOff x="4006" y="1378"/>
            <a:chExt cx="1128" cy="1318"/>
          </a:xfrm>
        </p:grpSpPr>
        <p:sp>
          <p:nvSpPr>
            <p:cNvPr id="384008" name="Line 8"/>
            <p:cNvSpPr>
              <a:spLocks noChangeShapeType="1"/>
            </p:cNvSpPr>
            <p:nvPr/>
          </p:nvSpPr>
          <p:spPr bwMode="auto">
            <a:xfrm flipV="1">
              <a:off x="5109" y="2221"/>
              <a:ext cx="25" cy="475"/>
            </a:xfrm>
            <a:prstGeom prst="line">
              <a:avLst/>
            </a:prstGeom>
            <a:noFill/>
            <a:ln w="38100">
              <a:solidFill>
                <a:srgbClr val="FF0000"/>
              </a:solidFill>
              <a:round/>
              <a:headEnd/>
              <a:tailEnd/>
            </a:ln>
            <a:effectLst/>
          </p:spPr>
          <p:txBody>
            <a:bodyPr>
              <a:spAutoFit/>
            </a:bodyPr>
            <a:lstStyle/>
            <a:p>
              <a:endParaRPr lang="de-DE"/>
            </a:p>
          </p:txBody>
        </p:sp>
        <p:sp>
          <p:nvSpPr>
            <p:cNvPr id="384009" name="Line 9"/>
            <p:cNvSpPr>
              <a:spLocks noChangeShapeType="1"/>
            </p:cNvSpPr>
            <p:nvPr/>
          </p:nvSpPr>
          <p:spPr bwMode="auto">
            <a:xfrm flipH="1" flipV="1">
              <a:off x="4107" y="2338"/>
              <a:ext cx="0" cy="150"/>
            </a:xfrm>
            <a:prstGeom prst="line">
              <a:avLst/>
            </a:prstGeom>
            <a:noFill/>
            <a:ln w="38100">
              <a:solidFill>
                <a:srgbClr val="FF0000"/>
              </a:solidFill>
              <a:round/>
              <a:headEnd/>
              <a:tailEnd/>
            </a:ln>
            <a:effectLst/>
          </p:spPr>
          <p:txBody>
            <a:bodyPr>
              <a:spAutoFit/>
            </a:bodyPr>
            <a:lstStyle/>
            <a:p>
              <a:endParaRPr lang="de-DE"/>
            </a:p>
          </p:txBody>
        </p:sp>
        <p:sp>
          <p:nvSpPr>
            <p:cNvPr id="384010" name="Line 10"/>
            <p:cNvSpPr>
              <a:spLocks noChangeShapeType="1"/>
            </p:cNvSpPr>
            <p:nvPr/>
          </p:nvSpPr>
          <p:spPr bwMode="auto">
            <a:xfrm flipH="1" flipV="1">
              <a:off x="4006" y="1378"/>
              <a:ext cx="384" cy="16"/>
            </a:xfrm>
            <a:prstGeom prst="line">
              <a:avLst/>
            </a:prstGeom>
            <a:noFill/>
            <a:ln w="38100">
              <a:solidFill>
                <a:srgbClr val="FF0000"/>
              </a:solidFill>
              <a:round/>
              <a:headEnd/>
              <a:tailEnd/>
            </a:ln>
            <a:effectLst/>
          </p:spPr>
          <p:txBody>
            <a:bodyPr>
              <a:spAutoFit/>
            </a:bodyPr>
            <a:lstStyle/>
            <a:p>
              <a:endParaRPr lang="de-DE"/>
            </a:p>
          </p:txBody>
        </p:sp>
      </p:grpSp>
      <p:pic>
        <p:nvPicPr>
          <p:cNvPr id="384012" name="Picture 12" descr="Silhouette_a"/>
          <p:cNvPicPr>
            <a:picLocks noChangeAspect="1" noChangeArrowheads="1"/>
          </p:cNvPicPr>
          <p:nvPr/>
        </p:nvPicPr>
        <p:blipFill>
          <a:blip r:embed="rId2">
            <a:clrChange>
              <a:clrFrom>
                <a:srgbClr val="FFFFFF"/>
              </a:clrFrom>
              <a:clrTo>
                <a:srgbClr val="FFFFFF">
                  <a:alpha val="0"/>
                </a:srgbClr>
              </a:clrTo>
            </a:clrChange>
          </a:blip>
          <a:srcRect l="30057" r="46848" b="54770"/>
          <a:stretch>
            <a:fillRect/>
          </a:stretch>
        </p:blipFill>
        <p:spPr bwMode="auto">
          <a:xfrm>
            <a:off x="625475" y="1289050"/>
            <a:ext cx="4167188" cy="4660900"/>
          </a:xfrm>
          <a:prstGeom prst="rect">
            <a:avLst/>
          </a:prstGeom>
          <a:noFill/>
        </p:spPr>
      </p:pic>
      <p:sp>
        <p:nvSpPr>
          <p:cNvPr id="384013" name="Text Box 13"/>
          <p:cNvSpPr txBox="1">
            <a:spLocks noChangeArrowheads="1"/>
          </p:cNvSpPr>
          <p:nvPr/>
        </p:nvSpPr>
        <p:spPr bwMode="auto">
          <a:xfrm>
            <a:off x="874713" y="5868988"/>
            <a:ext cx="3157537" cy="457200"/>
          </a:xfrm>
          <a:prstGeom prst="rect">
            <a:avLst/>
          </a:prstGeom>
          <a:noFill/>
          <a:ln w="28575" algn="ctr">
            <a:noFill/>
            <a:miter lim="800000"/>
            <a:headEnd/>
            <a:tailEnd/>
          </a:ln>
          <a:effectLst/>
        </p:spPr>
        <p:txBody>
          <a:bodyPr wrap="none">
            <a:spAutoFit/>
          </a:bodyPr>
          <a:lstStyle/>
          <a:p>
            <a:pPr marL="342900" indent="-342900">
              <a:spcBef>
                <a:spcPct val="20000"/>
              </a:spcBef>
            </a:pPr>
            <a:r>
              <a:rPr lang="de-DE" sz="2400"/>
              <a:t>Kanten im Depth-Buffer</a:t>
            </a:r>
          </a:p>
        </p:txBody>
      </p:sp>
      <p:grpSp>
        <p:nvGrpSpPr>
          <p:cNvPr id="3" name="Group 14"/>
          <p:cNvGrpSpPr>
            <a:grpSpLocks/>
          </p:cNvGrpSpPr>
          <p:nvPr/>
        </p:nvGrpSpPr>
        <p:grpSpPr bwMode="auto">
          <a:xfrm>
            <a:off x="885825" y="2247900"/>
            <a:ext cx="3206750" cy="3298825"/>
            <a:chOff x="3122" y="1328"/>
            <a:chExt cx="2020" cy="2078"/>
          </a:xfrm>
        </p:grpSpPr>
        <p:sp>
          <p:nvSpPr>
            <p:cNvPr id="384015" name="Line 15"/>
            <p:cNvSpPr>
              <a:spLocks noChangeShapeType="1"/>
            </p:cNvSpPr>
            <p:nvPr/>
          </p:nvSpPr>
          <p:spPr bwMode="auto">
            <a:xfrm>
              <a:off x="3122" y="1962"/>
              <a:ext cx="2020" cy="184"/>
            </a:xfrm>
            <a:prstGeom prst="line">
              <a:avLst/>
            </a:prstGeom>
            <a:noFill/>
            <a:ln w="28575">
              <a:solidFill>
                <a:srgbClr val="FF0000"/>
              </a:solidFill>
              <a:round/>
              <a:headEnd/>
              <a:tailEnd/>
            </a:ln>
            <a:effectLst/>
          </p:spPr>
          <p:txBody>
            <a:bodyPr>
              <a:spAutoFit/>
            </a:bodyPr>
            <a:lstStyle/>
            <a:p>
              <a:endParaRPr lang="de-DE"/>
            </a:p>
          </p:txBody>
        </p:sp>
        <p:sp>
          <p:nvSpPr>
            <p:cNvPr id="384016" name="Line 16"/>
            <p:cNvSpPr>
              <a:spLocks noChangeShapeType="1"/>
            </p:cNvSpPr>
            <p:nvPr/>
          </p:nvSpPr>
          <p:spPr bwMode="auto">
            <a:xfrm flipV="1">
              <a:off x="4358" y="1328"/>
              <a:ext cx="41" cy="2078"/>
            </a:xfrm>
            <a:prstGeom prst="line">
              <a:avLst/>
            </a:prstGeom>
            <a:noFill/>
            <a:ln w="28575">
              <a:solidFill>
                <a:srgbClr val="FF0000"/>
              </a:solidFill>
              <a:round/>
              <a:headEnd/>
              <a:tailEnd/>
            </a:ln>
            <a:effectLst/>
          </p:spPr>
          <p:txBody>
            <a:bodyPr>
              <a:spAutoFit/>
            </a:bodyPr>
            <a:lstStyle/>
            <a:p>
              <a:endParaRPr lang="de-DE"/>
            </a:p>
          </p:txBody>
        </p:sp>
        <p:sp>
          <p:nvSpPr>
            <p:cNvPr id="384017" name="Line 17"/>
            <p:cNvSpPr>
              <a:spLocks noChangeShapeType="1"/>
            </p:cNvSpPr>
            <p:nvPr/>
          </p:nvSpPr>
          <p:spPr bwMode="auto">
            <a:xfrm flipV="1">
              <a:off x="3373" y="2421"/>
              <a:ext cx="734" cy="526"/>
            </a:xfrm>
            <a:prstGeom prst="line">
              <a:avLst/>
            </a:prstGeom>
            <a:noFill/>
            <a:ln w="28575">
              <a:solidFill>
                <a:srgbClr val="FF0000"/>
              </a:solidFill>
              <a:round/>
              <a:headEnd/>
              <a:tailEnd/>
            </a:ln>
            <a:effectLst/>
          </p:spPr>
          <p:txBody>
            <a:bodyPr>
              <a:spAutoFit/>
            </a:bodyPr>
            <a:lstStyle/>
            <a:p>
              <a:endParaRPr lang="de-DE"/>
            </a:p>
          </p:txBody>
        </p:sp>
        <p:sp>
          <p:nvSpPr>
            <p:cNvPr id="384018" name="Line 18"/>
            <p:cNvSpPr>
              <a:spLocks noChangeShapeType="1"/>
            </p:cNvSpPr>
            <p:nvPr/>
          </p:nvSpPr>
          <p:spPr bwMode="auto">
            <a:xfrm flipH="1" flipV="1">
              <a:off x="3723" y="2463"/>
              <a:ext cx="368" cy="33"/>
            </a:xfrm>
            <a:prstGeom prst="line">
              <a:avLst/>
            </a:prstGeom>
            <a:noFill/>
            <a:ln w="28575">
              <a:solidFill>
                <a:srgbClr val="FF0000"/>
              </a:solidFill>
              <a:round/>
              <a:headEnd/>
              <a:tailEnd/>
            </a:ln>
            <a:effectLst/>
          </p:spPr>
          <p:txBody>
            <a:bodyPr>
              <a:spAutoFit/>
            </a:bodyPr>
            <a:lstStyle/>
            <a:p>
              <a:endParaRPr lang="de-DE"/>
            </a:p>
          </p:txBody>
        </p:sp>
        <p:sp>
          <p:nvSpPr>
            <p:cNvPr id="384019" name="Line 19"/>
            <p:cNvSpPr>
              <a:spLocks noChangeShapeType="1"/>
            </p:cNvSpPr>
            <p:nvPr/>
          </p:nvSpPr>
          <p:spPr bwMode="auto">
            <a:xfrm>
              <a:off x="4015" y="2254"/>
              <a:ext cx="0" cy="459"/>
            </a:xfrm>
            <a:prstGeom prst="line">
              <a:avLst/>
            </a:prstGeom>
            <a:noFill/>
            <a:ln w="28575">
              <a:solidFill>
                <a:srgbClr val="FF0000"/>
              </a:solidFill>
              <a:round/>
              <a:headEnd/>
              <a:tailEnd/>
            </a:ln>
            <a:effectLst/>
          </p:spPr>
          <p:txBody>
            <a:bodyPr>
              <a:spAutoFit/>
            </a:bodyPr>
            <a:lstStyle/>
            <a:p>
              <a:endParaRPr lang="de-DE"/>
            </a:p>
          </p:txBody>
        </p:sp>
        <p:sp>
          <p:nvSpPr>
            <p:cNvPr id="384020" name="Line 20"/>
            <p:cNvSpPr>
              <a:spLocks noChangeShapeType="1"/>
            </p:cNvSpPr>
            <p:nvPr/>
          </p:nvSpPr>
          <p:spPr bwMode="auto">
            <a:xfrm flipV="1">
              <a:off x="4099" y="1845"/>
              <a:ext cx="618" cy="418"/>
            </a:xfrm>
            <a:prstGeom prst="line">
              <a:avLst/>
            </a:prstGeom>
            <a:noFill/>
            <a:ln w="28575">
              <a:solidFill>
                <a:srgbClr val="FF0000"/>
              </a:solidFill>
              <a:round/>
              <a:headEnd/>
              <a:tailEnd/>
            </a:ln>
            <a:effectLst/>
          </p:spPr>
          <p:txBody>
            <a:bodyPr>
              <a:spAutoFit/>
            </a:bodyPr>
            <a:lstStyle/>
            <a:p>
              <a:endParaRPr lang="de-DE"/>
            </a:p>
          </p:txBody>
        </p:sp>
      </p:grpSp>
      <p:pic>
        <p:nvPicPr>
          <p:cNvPr id="384021" name="Picture 21" descr="Silhouette_a"/>
          <p:cNvPicPr>
            <a:picLocks noChangeAspect="1" noChangeArrowheads="1"/>
          </p:cNvPicPr>
          <p:nvPr/>
        </p:nvPicPr>
        <p:blipFill>
          <a:blip r:embed="rId2">
            <a:clrChange>
              <a:clrFrom>
                <a:srgbClr val="FFFFFF"/>
              </a:clrFrom>
              <a:clrTo>
                <a:srgbClr val="FFFFFF">
                  <a:alpha val="0"/>
                </a:srgbClr>
              </a:clrTo>
            </a:clrChange>
          </a:blip>
          <a:srcRect l="59262" t="17152" r="-3354" b="9738"/>
          <a:stretch>
            <a:fillRect/>
          </a:stretch>
        </p:blipFill>
        <p:spPr bwMode="auto">
          <a:xfrm>
            <a:off x="2768600" y="1395413"/>
            <a:ext cx="3965575" cy="3756025"/>
          </a:xfrm>
          <a:prstGeom prst="rect">
            <a:avLst/>
          </a:prstGeom>
          <a:noFill/>
        </p:spPr>
      </p:pic>
      <p:sp>
        <p:nvSpPr>
          <p:cNvPr id="384022" name="Text Box 22"/>
          <p:cNvSpPr txBox="1">
            <a:spLocks noChangeArrowheads="1"/>
          </p:cNvSpPr>
          <p:nvPr/>
        </p:nvSpPr>
        <p:spPr bwMode="auto">
          <a:xfrm>
            <a:off x="1695450" y="5233988"/>
            <a:ext cx="5905500" cy="485775"/>
          </a:xfrm>
          <a:prstGeom prst="rect">
            <a:avLst/>
          </a:prstGeom>
          <a:solidFill>
            <a:srgbClr val="FFFF00"/>
          </a:solidFill>
          <a:ln w="28575" algn="ctr">
            <a:solidFill>
              <a:srgbClr val="FF0000"/>
            </a:solidFill>
            <a:miter lim="800000"/>
            <a:headEnd/>
            <a:tailEnd/>
          </a:ln>
          <a:effectLst/>
        </p:spPr>
        <p:txBody>
          <a:bodyPr wrap="none">
            <a:spAutoFit/>
          </a:bodyPr>
          <a:lstStyle/>
          <a:p>
            <a:pPr marL="342900" indent="-342900">
              <a:spcBef>
                <a:spcPct val="20000"/>
              </a:spcBef>
            </a:pPr>
            <a:r>
              <a:rPr lang="de-DE" sz="2400"/>
              <a:t>Kanten im Normalenbild ODER Depth-Buffer</a:t>
            </a:r>
          </a:p>
        </p:txBody>
      </p:sp>
      <p:sp>
        <p:nvSpPr>
          <p:cNvPr id="384023" name="Text Box 23"/>
          <p:cNvSpPr txBox="1">
            <a:spLocks noChangeArrowheads="1"/>
          </p:cNvSpPr>
          <p:nvPr/>
        </p:nvSpPr>
        <p:spPr bwMode="auto">
          <a:xfrm>
            <a:off x="636588" y="1092200"/>
            <a:ext cx="3576637" cy="822325"/>
          </a:xfrm>
          <a:prstGeom prst="rect">
            <a:avLst/>
          </a:prstGeom>
          <a:noFill/>
          <a:ln w="28575" algn="ctr">
            <a:noFill/>
            <a:miter lim="800000"/>
            <a:headEnd/>
            <a:tailEnd/>
          </a:ln>
          <a:effectLst/>
        </p:spPr>
        <p:txBody>
          <a:bodyPr wrap="none">
            <a:spAutoFit/>
          </a:bodyPr>
          <a:lstStyle/>
          <a:p>
            <a:pPr marL="342900" indent="-342900"/>
            <a:r>
              <a:rPr lang="de-DE" sz="2400"/>
              <a:t>Silhouette und Randkanten</a:t>
            </a:r>
          </a:p>
          <a:p>
            <a:pPr marL="342900" indent="-342900"/>
            <a:r>
              <a:rPr lang="de-DE" sz="2400"/>
              <a:t>Keine Falzkanten</a:t>
            </a:r>
          </a:p>
        </p:txBody>
      </p:sp>
      <p:sp>
        <p:nvSpPr>
          <p:cNvPr id="384024" name="Text Box 24"/>
          <p:cNvSpPr txBox="1">
            <a:spLocks noChangeArrowheads="1"/>
          </p:cNvSpPr>
          <p:nvPr/>
        </p:nvSpPr>
        <p:spPr bwMode="auto">
          <a:xfrm>
            <a:off x="5154613" y="1092200"/>
            <a:ext cx="3444875" cy="822325"/>
          </a:xfrm>
          <a:prstGeom prst="rect">
            <a:avLst/>
          </a:prstGeom>
          <a:noFill/>
          <a:ln w="28575" algn="ctr">
            <a:noFill/>
            <a:miter lim="800000"/>
            <a:headEnd/>
            <a:tailEnd/>
          </a:ln>
          <a:effectLst/>
        </p:spPr>
        <p:txBody>
          <a:bodyPr wrap="none">
            <a:spAutoFit/>
          </a:bodyPr>
          <a:lstStyle/>
          <a:p>
            <a:pPr marL="342900" indent="-342900"/>
            <a:r>
              <a:rPr lang="de-DE" sz="2400"/>
              <a:t>Falzkanten sichtbar</a:t>
            </a:r>
          </a:p>
          <a:p>
            <a:pPr marL="342900" indent="-342900"/>
            <a:r>
              <a:rPr lang="de-DE" sz="2400"/>
              <a:t>Randkanten unvollständig</a:t>
            </a:r>
          </a:p>
        </p:txBody>
      </p:sp>
      <p:sp>
        <p:nvSpPr>
          <p:cNvPr id="384025" name="Text Box 25"/>
          <p:cNvSpPr txBox="1">
            <a:spLocks noChangeArrowheads="1"/>
          </p:cNvSpPr>
          <p:nvPr/>
        </p:nvSpPr>
        <p:spPr bwMode="auto">
          <a:xfrm>
            <a:off x="663575" y="1184275"/>
            <a:ext cx="2863850" cy="1552575"/>
          </a:xfrm>
          <a:prstGeom prst="rect">
            <a:avLst/>
          </a:prstGeom>
          <a:noFill/>
          <a:ln w="28575" algn="ctr">
            <a:noFill/>
            <a:miter lim="800000"/>
            <a:headEnd/>
            <a:tailEnd/>
          </a:ln>
          <a:effectLst/>
        </p:spPr>
        <p:txBody>
          <a:bodyPr wrap="none">
            <a:spAutoFit/>
          </a:bodyPr>
          <a:lstStyle/>
          <a:p>
            <a:pPr marL="342900" indent="-342900">
              <a:spcBef>
                <a:spcPct val="20000"/>
              </a:spcBef>
            </a:pPr>
            <a:r>
              <a:rPr lang="de-DE" sz="2400" b="1" i="1"/>
              <a:t>Depth-Map findet</a:t>
            </a:r>
            <a:br>
              <a:rPr lang="de-DE" sz="2400" b="1" i="1"/>
            </a:br>
            <a:r>
              <a:rPr lang="de-DE" sz="2400" b="1" i="1"/>
              <a:t>C0-Unstetigkeiten:</a:t>
            </a:r>
            <a:r>
              <a:rPr lang="de-DE" sz="2400"/>
              <a:t/>
            </a:r>
            <a:br>
              <a:rPr lang="de-DE" sz="2400"/>
            </a:br>
            <a:r>
              <a:rPr lang="de-DE" sz="2400"/>
              <a:t>Silhouetten und</a:t>
            </a:r>
            <a:br>
              <a:rPr lang="de-DE" sz="2400"/>
            </a:br>
            <a:r>
              <a:rPr lang="de-DE" sz="2400"/>
              <a:t>Randkanten</a:t>
            </a:r>
          </a:p>
        </p:txBody>
      </p:sp>
      <p:sp>
        <p:nvSpPr>
          <p:cNvPr id="384026" name="Text Box 26"/>
          <p:cNvSpPr txBox="1">
            <a:spLocks noChangeArrowheads="1"/>
          </p:cNvSpPr>
          <p:nvPr/>
        </p:nvSpPr>
        <p:spPr bwMode="auto">
          <a:xfrm>
            <a:off x="5592763" y="1184275"/>
            <a:ext cx="2863850" cy="1187450"/>
          </a:xfrm>
          <a:prstGeom prst="rect">
            <a:avLst/>
          </a:prstGeom>
          <a:noFill/>
          <a:ln w="28575" algn="ctr">
            <a:noFill/>
            <a:miter lim="800000"/>
            <a:headEnd/>
            <a:tailEnd/>
          </a:ln>
          <a:effectLst/>
        </p:spPr>
        <p:txBody>
          <a:bodyPr wrap="none">
            <a:spAutoFit/>
          </a:bodyPr>
          <a:lstStyle/>
          <a:p>
            <a:pPr marL="342900" indent="-342900">
              <a:spcBef>
                <a:spcPct val="20000"/>
              </a:spcBef>
            </a:pPr>
            <a:r>
              <a:rPr lang="de-DE" sz="2400" b="1" i="1"/>
              <a:t>Normalenbild findet</a:t>
            </a:r>
            <a:br>
              <a:rPr lang="de-DE" sz="2400" b="1" i="1"/>
            </a:br>
            <a:r>
              <a:rPr lang="de-DE" sz="2400" b="1" i="1"/>
              <a:t>C1-Unstetigkeiten:</a:t>
            </a:r>
            <a:r>
              <a:rPr lang="de-DE" sz="2400"/>
              <a:t/>
            </a:r>
            <a:br>
              <a:rPr lang="de-DE" sz="2400"/>
            </a:br>
            <a:r>
              <a:rPr lang="de-DE" sz="2400"/>
              <a:t>Falzkanten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4024"/>
                                        </p:tgtEl>
                                        <p:attrNameLst>
                                          <p:attrName>style.visibility</p:attrName>
                                        </p:attrNameLst>
                                      </p:cBhvr>
                                      <p:to>
                                        <p:strVal val="visible"/>
                                      </p:to>
                                    </p:set>
                                    <p:animEffect transition="in" filter="fade">
                                      <p:cBhvr>
                                        <p:cTn id="7" dur="500"/>
                                        <p:tgtEl>
                                          <p:spTgt spid="3840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4012"/>
                                        </p:tgtEl>
                                        <p:attrNameLst>
                                          <p:attrName>style.visibility</p:attrName>
                                        </p:attrNameLst>
                                      </p:cBhvr>
                                      <p:to>
                                        <p:strVal val="visible"/>
                                      </p:to>
                                    </p:set>
                                    <p:animEffect transition="in" filter="fade">
                                      <p:cBhvr>
                                        <p:cTn id="12" dur="500"/>
                                        <p:tgtEl>
                                          <p:spTgt spid="38401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84013"/>
                                        </p:tgtEl>
                                        <p:attrNameLst>
                                          <p:attrName>style.visibility</p:attrName>
                                        </p:attrNameLst>
                                      </p:cBhvr>
                                      <p:to>
                                        <p:strVal val="visible"/>
                                      </p:to>
                                    </p:set>
                                    <p:animEffect transition="in" filter="fade">
                                      <p:cBhvr>
                                        <p:cTn id="18" dur="500"/>
                                        <p:tgtEl>
                                          <p:spTgt spid="384013"/>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84023"/>
                                        </p:tgtEl>
                                        <p:attrNameLst>
                                          <p:attrName>style.visibility</p:attrName>
                                        </p:attrNameLst>
                                      </p:cBhvr>
                                      <p:to>
                                        <p:strVal val="visible"/>
                                      </p:to>
                                    </p:set>
                                    <p:animEffect transition="in" filter="fade">
                                      <p:cBhvr>
                                        <p:cTn id="22" dur="500"/>
                                        <p:tgtEl>
                                          <p:spTgt spid="3840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childTnLst>
                          </p:cTn>
                        </p:par>
                        <p:par>
                          <p:cTn id="31" fill="hold">
                            <p:stCondLst>
                              <p:cond delay="500"/>
                            </p:stCondLst>
                            <p:childTnLst>
                              <p:par>
                                <p:cTn id="32" presetID="0" presetClass="path" presetSubtype="0" accel="50000" decel="50000" fill="hold" nodeType="afterEffect">
                                  <p:stCondLst>
                                    <p:cond delay="0"/>
                                  </p:stCondLst>
                                  <p:childTnLst>
                                    <p:animMotion origin="layout" path="M 3.88889E-6 -3.64477E-6 L 0.23194 -0.0851 " pathEditMode="relative" ptsTypes="AA">
                                      <p:cBhvr>
                                        <p:cTn id="33" dur="500" fill="hold"/>
                                        <p:tgtEl>
                                          <p:spTgt spid="384012"/>
                                        </p:tgtEl>
                                        <p:attrNameLst>
                                          <p:attrName>ppt_x</p:attrName>
                                          <p:attrName>ppt_y</p:attrName>
                                        </p:attrNameLst>
                                      </p:cBhvr>
                                    </p:animMotion>
                                  </p:childTnLst>
                                </p:cTn>
                              </p:par>
                              <p:par>
                                <p:cTn id="34" presetID="0" presetClass="path" presetSubtype="0" accel="50000" decel="50000" fill="hold" nodeType="withEffect">
                                  <p:stCondLst>
                                    <p:cond delay="0"/>
                                  </p:stCondLst>
                                  <p:childTnLst>
                                    <p:animMotion origin="layout" path="M 1.94444E-6 1.85014E-8 L -0.21441 -0.08302 " pathEditMode="relative" ptsTypes="AA">
                                      <p:cBhvr>
                                        <p:cTn id="35" dur="500" fill="hold"/>
                                        <p:tgtEl>
                                          <p:spTgt spid="384005"/>
                                        </p:tgtEl>
                                        <p:attrNameLst>
                                          <p:attrName>ppt_x</p:attrName>
                                          <p:attrName>ppt_y</p:attrName>
                                        </p:attrNameLst>
                                      </p:cBhvr>
                                    </p:animMotion>
                                  </p:childTnLst>
                                </p:cTn>
                              </p:par>
                            </p:childTnLst>
                          </p:cTn>
                        </p:par>
                        <p:par>
                          <p:cTn id="36" fill="hold">
                            <p:stCondLst>
                              <p:cond delay="1000"/>
                            </p:stCondLst>
                            <p:childTnLst>
                              <p:par>
                                <p:cTn id="37" presetID="1" presetClass="entr" presetSubtype="0" fill="hold" nodeType="afterEffect">
                                  <p:stCondLst>
                                    <p:cond delay="0"/>
                                  </p:stCondLst>
                                  <p:childTnLst>
                                    <p:set>
                                      <p:cBhvr>
                                        <p:cTn id="38" dur="1" fill="hold">
                                          <p:stCondLst>
                                            <p:cond delay="0"/>
                                          </p:stCondLst>
                                        </p:cTn>
                                        <p:tgtEl>
                                          <p:spTgt spid="384021"/>
                                        </p:tgtEl>
                                        <p:attrNameLst>
                                          <p:attrName>style.visibility</p:attrName>
                                        </p:attrNameLst>
                                      </p:cBhvr>
                                      <p:to>
                                        <p:strVal val="visible"/>
                                      </p:to>
                                    </p:set>
                                  </p:childTnLst>
                                </p:cTn>
                              </p:par>
                            </p:childTnLst>
                          </p:cTn>
                        </p:par>
                        <p:par>
                          <p:cTn id="39" fill="hold">
                            <p:stCondLst>
                              <p:cond delay="1000"/>
                            </p:stCondLst>
                            <p:childTnLst>
                              <p:par>
                                <p:cTn id="40" presetID="1" presetClass="exit" presetSubtype="0" fill="hold" grpId="1" nodeType="afterEffect">
                                  <p:stCondLst>
                                    <p:cond delay="0"/>
                                  </p:stCondLst>
                                  <p:childTnLst>
                                    <p:set>
                                      <p:cBhvr>
                                        <p:cTn id="41" dur="1" fill="hold">
                                          <p:stCondLst>
                                            <p:cond delay="0"/>
                                          </p:stCondLst>
                                        </p:cTn>
                                        <p:tgtEl>
                                          <p:spTgt spid="384023"/>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384024"/>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38400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384012"/>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384022"/>
                                        </p:tgtEl>
                                        <p:attrNameLst>
                                          <p:attrName>style.visibility</p:attrName>
                                        </p:attrNameLst>
                                      </p:cBhvr>
                                      <p:to>
                                        <p:strVal val="visible"/>
                                      </p:to>
                                    </p:set>
                                    <p:animEffect transition="in" filter="fade">
                                      <p:cBhvr>
                                        <p:cTn id="50" dur="500"/>
                                        <p:tgtEl>
                                          <p:spTgt spid="3840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84025"/>
                                        </p:tgtEl>
                                        <p:attrNameLst>
                                          <p:attrName>style.visibility</p:attrName>
                                        </p:attrNameLst>
                                      </p:cBhvr>
                                      <p:to>
                                        <p:strVal val="visible"/>
                                      </p:to>
                                    </p:set>
                                    <p:animEffect transition="in" filter="fade">
                                      <p:cBhvr>
                                        <p:cTn id="55" dur="500"/>
                                        <p:tgtEl>
                                          <p:spTgt spid="38402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84026"/>
                                        </p:tgtEl>
                                        <p:attrNameLst>
                                          <p:attrName>style.visibility</p:attrName>
                                        </p:attrNameLst>
                                      </p:cBhvr>
                                      <p:to>
                                        <p:strVal val="visible"/>
                                      </p:to>
                                    </p:set>
                                    <p:animEffect transition="in" filter="fade">
                                      <p:cBhvr>
                                        <p:cTn id="60" dur="500"/>
                                        <p:tgtEl>
                                          <p:spTgt spid="384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13" grpId="0"/>
      <p:bldP spid="384022" grpId="0" animBg="1"/>
      <p:bldP spid="384023" grpId="0"/>
      <p:bldP spid="384023" grpId="1"/>
      <p:bldP spid="384024" grpId="0"/>
      <p:bldP spid="384024" grpId="1"/>
      <p:bldP spid="384025" grpId="0"/>
      <p:bldP spid="384026"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r>
              <a:rPr lang="de-DE"/>
              <a:t>Bildbasierte Verfahren</a:t>
            </a:r>
          </a:p>
        </p:txBody>
      </p:sp>
      <p:pic>
        <p:nvPicPr>
          <p:cNvPr id="378884" name="Picture 4" descr="Silhouette_Beethoven"/>
          <p:cNvPicPr>
            <a:picLocks noChangeAspect="1" noChangeArrowheads="1"/>
          </p:cNvPicPr>
          <p:nvPr/>
        </p:nvPicPr>
        <p:blipFill>
          <a:blip r:embed="rId2">
            <a:clrChange>
              <a:clrFrom>
                <a:srgbClr val="FFFFFF"/>
              </a:clrFrom>
              <a:clrTo>
                <a:srgbClr val="FFFFFF">
                  <a:alpha val="0"/>
                </a:srgbClr>
              </a:clrTo>
            </a:clrChange>
          </a:blip>
          <a:srcRect r="75398" b="51936"/>
          <a:stretch>
            <a:fillRect/>
          </a:stretch>
        </p:blipFill>
        <p:spPr bwMode="auto">
          <a:xfrm>
            <a:off x="1082675" y="1100138"/>
            <a:ext cx="1690688" cy="2501900"/>
          </a:xfrm>
          <a:prstGeom prst="rect">
            <a:avLst/>
          </a:prstGeom>
          <a:noFill/>
        </p:spPr>
      </p:pic>
      <p:pic>
        <p:nvPicPr>
          <p:cNvPr id="378885" name="Picture 5" descr="Silhouette_Beethoven"/>
          <p:cNvPicPr>
            <a:picLocks noChangeAspect="1" noChangeArrowheads="1"/>
          </p:cNvPicPr>
          <p:nvPr/>
        </p:nvPicPr>
        <p:blipFill>
          <a:blip r:embed="rId2">
            <a:clrChange>
              <a:clrFrom>
                <a:srgbClr val="FFFFFF"/>
              </a:clrFrom>
              <a:clrTo>
                <a:srgbClr val="FFFFFF">
                  <a:alpha val="0"/>
                </a:srgbClr>
              </a:clrTo>
            </a:clrChange>
          </a:blip>
          <a:srcRect l="32410" t="3325" r="44930" b="52455"/>
          <a:stretch>
            <a:fillRect/>
          </a:stretch>
        </p:blipFill>
        <p:spPr bwMode="auto">
          <a:xfrm>
            <a:off x="3309938" y="1273175"/>
            <a:ext cx="1557337" cy="2301875"/>
          </a:xfrm>
          <a:prstGeom prst="rect">
            <a:avLst/>
          </a:prstGeom>
          <a:noFill/>
        </p:spPr>
      </p:pic>
      <p:pic>
        <p:nvPicPr>
          <p:cNvPr id="378886" name="Picture 6" descr="Silhouette_Beethoven"/>
          <p:cNvPicPr>
            <a:picLocks noChangeAspect="1" noChangeArrowheads="1"/>
          </p:cNvPicPr>
          <p:nvPr/>
        </p:nvPicPr>
        <p:blipFill>
          <a:blip r:embed="rId2">
            <a:clrChange>
              <a:clrFrom>
                <a:srgbClr val="FFFFFF"/>
              </a:clrFrom>
              <a:clrTo>
                <a:srgbClr val="FFFFFF">
                  <a:alpha val="0"/>
                </a:srgbClr>
              </a:clrTo>
            </a:clrChange>
          </a:blip>
          <a:srcRect t="51936" r="74637"/>
          <a:stretch>
            <a:fillRect/>
          </a:stretch>
        </p:blipFill>
        <p:spPr bwMode="auto">
          <a:xfrm>
            <a:off x="1082675" y="3803650"/>
            <a:ext cx="1743075" cy="2501900"/>
          </a:xfrm>
          <a:prstGeom prst="rect">
            <a:avLst/>
          </a:prstGeom>
          <a:noFill/>
        </p:spPr>
      </p:pic>
      <p:pic>
        <p:nvPicPr>
          <p:cNvPr id="378887" name="Picture 7" descr="Silhouette_Beethoven"/>
          <p:cNvPicPr>
            <a:picLocks noChangeAspect="1" noChangeArrowheads="1"/>
          </p:cNvPicPr>
          <p:nvPr/>
        </p:nvPicPr>
        <p:blipFill>
          <a:blip r:embed="rId2">
            <a:clrChange>
              <a:clrFrom>
                <a:srgbClr val="FFFFFF"/>
              </a:clrFrom>
              <a:clrTo>
                <a:srgbClr val="FFFFFF">
                  <a:alpha val="0"/>
                </a:srgbClr>
              </a:clrTo>
            </a:clrChange>
          </a:blip>
          <a:srcRect l="32016" t="55505" r="44353" b="-1007"/>
          <a:stretch>
            <a:fillRect/>
          </a:stretch>
        </p:blipFill>
        <p:spPr bwMode="auto">
          <a:xfrm>
            <a:off x="3282950" y="3989388"/>
            <a:ext cx="1624013" cy="2368550"/>
          </a:xfrm>
          <a:prstGeom prst="rect">
            <a:avLst/>
          </a:prstGeom>
          <a:noFill/>
        </p:spPr>
      </p:pic>
      <p:pic>
        <p:nvPicPr>
          <p:cNvPr id="378889" name="Picture 9" descr="Silhouette_Beethoven"/>
          <p:cNvPicPr>
            <a:picLocks noChangeAspect="1" noChangeArrowheads="1"/>
          </p:cNvPicPr>
          <p:nvPr/>
        </p:nvPicPr>
        <p:blipFill>
          <a:blip r:embed="rId2">
            <a:clrChange>
              <a:clrFrom>
                <a:srgbClr val="FFFFFF"/>
              </a:clrFrom>
              <a:clrTo>
                <a:srgbClr val="FFFFFF">
                  <a:alpha val="0"/>
                </a:srgbClr>
              </a:clrTo>
            </a:clrChange>
          </a:blip>
          <a:srcRect l="32410" t="3325" r="44930" b="52455"/>
          <a:stretch>
            <a:fillRect/>
          </a:stretch>
        </p:blipFill>
        <p:spPr bwMode="auto">
          <a:xfrm>
            <a:off x="3309938" y="1273175"/>
            <a:ext cx="1557337" cy="2301875"/>
          </a:xfrm>
          <a:prstGeom prst="rect">
            <a:avLst/>
          </a:prstGeom>
          <a:noFill/>
        </p:spPr>
      </p:pic>
      <p:pic>
        <p:nvPicPr>
          <p:cNvPr id="378890" name="Picture 10" descr="Silhouette_Beethoven"/>
          <p:cNvPicPr>
            <a:picLocks noChangeAspect="1" noChangeArrowheads="1"/>
          </p:cNvPicPr>
          <p:nvPr/>
        </p:nvPicPr>
        <p:blipFill>
          <a:blip r:embed="rId2">
            <a:clrChange>
              <a:clrFrom>
                <a:srgbClr val="FEFEFE"/>
              </a:clrFrom>
              <a:clrTo>
                <a:srgbClr val="FEFEFE">
                  <a:alpha val="0"/>
                </a:srgbClr>
              </a:clrTo>
            </a:clrChange>
          </a:blip>
          <a:srcRect l="32016" t="55505" r="44353" b="-1007"/>
          <a:stretch>
            <a:fillRect/>
          </a:stretch>
        </p:blipFill>
        <p:spPr bwMode="auto">
          <a:xfrm>
            <a:off x="3282950" y="3989388"/>
            <a:ext cx="1624013" cy="2368550"/>
          </a:xfrm>
          <a:prstGeom prst="rect">
            <a:avLst/>
          </a:prstGeom>
          <a:noFill/>
        </p:spPr>
      </p:pic>
      <p:pic>
        <p:nvPicPr>
          <p:cNvPr id="378888" name="Picture 8" descr="Silhouette_Beethoven"/>
          <p:cNvPicPr>
            <a:picLocks noChangeAspect="1" noChangeArrowheads="1"/>
          </p:cNvPicPr>
          <p:nvPr/>
        </p:nvPicPr>
        <p:blipFill>
          <a:blip r:embed="rId2">
            <a:clrChange>
              <a:clrFrom>
                <a:srgbClr val="FFFFFF"/>
              </a:clrFrom>
              <a:clrTo>
                <a:srgbClr val="FFFFFF">
                  <a:alpha val="0"/>
                </a:srgbClr>
              </a:clrTo>
            </a:clrChange>
          </a:blip>
          <a:srcRect l="64981" t="18085" r="-208" b="15034"/>
          <a:stretch>
            <a:fillRect/>
          </a:stretch>
        </p:blipFill>
        <p:spPr bwMode="auto">
          <a:xfrm>
            <a:off x="5403850" y="1724025"/>
            <a:ext cx="2928938" cy="4211638"/>
          </a:xfrm>
          <a:prstGeom prst="rect">
            <a:avLst/>
          </a:prstGeom>
          <a:solidFill>
            <a:schemeClr val="bg1"/>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fade">
                                      <p:cBhvr>
                                        <p:cTn id="7" dur="500"/>
                                        <p:tgtEl>
                                          <p:spTgt spid="3788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8885"/>
                                        </p:tgtEl>
                                        <p:attrNameLst>
                                          <p:attrName>style.visibility</p:attrName>
                                        </p:attrNameLst>
                                      </p:cBhvr>
                                      <p:to>
                                        <p:strVal val="visible"/>
                                      </p:to>
                                    </p:set>
                                    <p:animEffect transition="in" filter="fade">
                                      <p:cBhvr>
                                        <p:cTn id="12" dur="500"/>
                                        <p:tgtEl>
                                          <p:spTgt spid="3788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8886"/>
                                        </p:tgtEl>
                                        <p:attrNameLst>
                                          <p:attrName>style.visibility</p:attrName>
                                        </p:attrNameLst>
                                      </p:cBhvr>
                                      <p:to>
                                        <p:strVal val="visible"/>
                                      </p:to>
                                    </p:set>
                                    <p:animEffect transition="in" filter="fade">
                                      <p:cBhvr>
                                        <p:cTn id="17" dur="500"/>
                                        <p:tgtEl>
                                          <p:spTgt spid="3788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8887"/>
                                        </p:tgtEl>
                                        <p:attrNameLst>
                                          <p:attrName>style.visibility</p:attrName>
                                        </p:attrNameLst>
                                      </p:cBhvr>
                                      <p:to>
                                        <p:strVal val="visible"/>
                                      </p:to>
                                    </p:set>
                                    <p:animEffect transition="in" filter="fade">
                                      <p:cBhvr>
                                        <p:cTn id="22" dur="500"/>
                                        <p:tgtEl>
                                          <p:spTgt spid="37888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888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8890"/>
                                        </p:tgtEl>
                                        <p:attrNameLst>
                                          <p:attrName>style.visibility</p:attrName>
                                        </p:attrNameLst>
                                      </p:cBhvr>
                                      <p:to>
                                        <p:strVal val="visible"/>
                                      </p:to>
                                    </p:set>
                                  </p:childTnLst>
                                </p:cTn>
                              </p:par>
                            </p:childTnLst>
                          </p:cTn>
                        </p:par>
                        <p:par>
                          <p:cTn id="29" fill="hold">
                            <p:stCondLst>
                              <p:cond delay="0"/>
                            </p:stCondLst>
                            <p:childTnLst>
                              <p:par>
                                <p:cTn id="30" presetID="0" presetClass="path" presetSubtype="0" accel="50000" decel="50000" fill="hold" nodeType="afterEffect">
                                  <p:stCondLst>
                                    <p:cond delay="0"/>
                                  </p:stCondLst>
                                  <p:childTnLst>
                                    <p:animMotion origin="layout" path="M 1.38889E-6 4.76411E-6 L 0.30295 0.21623 " pathEditMode="relative" rAng="0" ptsTypes="AA">
                                      <p:cBhvr>
                                        <p:cTn id="31" dur="500" fill="hold"/>
                                        <p:tgtEl>
                                          <p:spTgt spid="378889"/>
                                        </p:tgtEl>
                                        <p:attrNameLst>
                                          <p:attrName>ppt_x</p:attrName>
                                          <p:attrName>ppt_y</p:attrName>
                                        </p:attrNameLst>
                                      </p:cBhvr>
                                      <p:rCtr x="151" y="108"/>
                                    </p:animMotion>
                                  </p:childTnLst>
                                </p:cTn>
                              </p:par>
                              <p:par>
                                <p:cTn id="32" presetID="6" presetClass="emph" presetSubtype="0" fill="hold" nodeType="withEffect">
                                  <p:stCondLst>
                                    <p:cond delay="0"/>
                                  </p:stCondLst>
                                  <p:childTnLst>
                                    <p:animScale>
                                      <p:cBhvr>
                                        <p:cTn id="33" dur="500" fill="hold"/>
                                        <p:tgtEl>
                                          <p:spTgt spid="378889"/>
                                        </p:tgtEl>
                                      </p:cBhvr>
                                      <p:by x="190000" y="190000"/>
                                    </p:animScale>
                                  </p:childTnLst>
                                </p:cTn>
                              </p:par>
                              <p:par>
                                <p:cTn id="34" presetID="6" presetClass="emph" presetSubtype="0" fill="hold" nodeType="withEffect">
                                  <p:stCondLst>
                                    <p:cond delay="0"/>
                                  </p:stCondLst>
                                  <p:childTnLst>
                                    <p:animScale>
                                      <p:cBhvr>
                                        <p:cTn id="35" dur="500" fill="hold"/>
                                        <p:tgtEl>
                                          <p:spTgt spid="378890"/>
                                        </p:tgtEl>
                                      </p:cBhvr>
                                      <p:by x="190000" y="190000"/>
                                    </p:animScale>
                                  </p:childTnLst>
                                </p:cTn>
                              </p:par>
                              <p:par>
                                <p:cTn id="36" presetID="0" presetClass="path" presetSubtype="0" accel="50000" decel="50000" fill="hold" nodeType="withEffect">
                                  <p:stCondLst>
                                    <p:cond delay="0"/>
                                  </p:stCondLst>
                                  <p:childTnLst>
                                    <p:animMotion origin="layout" path="M -3.05556E-6 -2.77521E-7 L 0.30295 -0.18524 " pathEditMode="relative" rAng="0" ptsTypes="AA">
                                      <p:cBhvr>
                                        <p:cTn id="37" dur="500" fill="hold"/>
                                        <p:tgtEl>
                                          <p:spTgt spid="378890"/>
                                        </p:tgtEl>
                                        <p:attrNameLst>
                                          <p:attrName>ppt_x</p:attrName>
                                          <p:attrName>ppt_y</p:attrName>
                                        </p:attrNameLst>
                                      </p:cBhvr>
                                      <p:rCtr x="151" y="-93"/>
                                    </p:animMotion>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378888"/>
                                        </p:tgtEl>
                                        <p:attrNameLst>
                                          <p:attrName>style.visibility</p:attrName>
                                        </p:attrNameLst>
                                      </p:cBhvr>
                                      <p:to>
                                        <p:strVal val="visible"/>
                                      </p:to>
                                    </p:set>
                                  </p:childTnLst>
                                </p:cTn>
                              </p:par>
                            </p:childTnLst>
                          </p:cTn>
                        </p:par>
                        <p:par>
                          <p:cTn id="41" fill="hold">
                            <p:stCondLst>
                              <p:cond delay="500"/>
                            </p:stCondLst>
                            <p:childTnLst>
                              <p:par>
                                <p:cTn id="42" presetID="1" presetClass="exit" presetSubtype="0" fill="hold" nodeType="afterEffect">
                                  <p:stCondLst>
                                    <p:cond delay="0"/>
                                  </p:stCondLst>
                                  <p:childTnLst>
                                    <p:set>
                                      <p:cBhvr>
                                        <p:cTn id="43" dur="1" fill="hold">
                                          <p:stCondLst>
                                            <p:cond delay="0"/>
                                          </p:stCondLst>
                                        </p:cTn>
                                        <p:tgtEl>
                                          <p:spTgt spid="378889"/>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3788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p:txBody>
          <a:bodyPr/>
          <a:lstStyle/>
          <a:p>
            <a:r>
              <a:rPr lang="de-DE"/>
              <a:t>Bildbasierte Verfahren</a:t>
            </a:r>
          </a:p>
        </p:txBody>
      </p:sp>
      <p:pic>
        <p:nvPicPr>
          <p:cNvPr id="377860" name="Picture 4" descr="Silhouette_Bust"/>
          <p:cNvPicPr>
            <a:picLocks noChangeAspect="1" noChangeArrowheads="1"/>
          </p:cNvPicPr>
          <p:nvPr/>
        </p:nvPicPr>
        <p:blipFill>
          <a:blip r:embed="rId2"/>
          <a:srcRect/>
          <a:stretch>
            <a:fillRect/>
          </a:stretch>
        </p:blipFill>
        <p:spPr bwMode="auto">
          <a:xfrm>
            <a:off x="873125" y="1130300"/>
            <a:ext cx="7426325" cy="4322763"/>
          </a:xfrm>
          <a:prstGeom prst="rect">
            <a:avLst/>
          </a:prstGeom>
          <a:noFill/>
        </p:spPr>
      </p:pic>
      <p:sp>
        <p:nvSpPr>
          <p:cNvPr id="377862" name="Text Box 6"/>
          <p:cNvSpPr txBox="1">
            <a:spLocks noChangeArrowheads="1"/>
          </p:cNvSpPr>
          <p:nvPr/>
        </p:nvSpPr>
        <p:spPr bwMode="auto">
          <a:xfrm>
            <a:off x="649288" y="5372100"/>
            <a:ext cx="7621587" cy="822325"/>
          </a:xfrm>
          <a:prstGeom prst="rect">
            <a:avLst/>
          </a:prstGeom>
          <a:noFill/>
          <a:ln w="28575" algn="ctr">
            <a:noFill/>
            <a:miter lim="800000"/>
            <a:headEnd/>
            <a:tailEnd/>
          </a:ln>
          <a:effectLst/>
        </p:spPr>
        <p:txBody>
          <a:bodyPr wrap="none">
            <a:spAutoFit/>
          </a:bodyPr>
          <a:lstStyle/>
          <a:p>
            <a:pPr marL="342900" indent="-342900"/>
            <a:r>
              <a:rPr lang="de-DE" sz="2400"/>
              <a:t>Je nachdem wie der Schwellwert </a:t>
            </a:r>
            <a:r>
              <a:rPr lang="de-DE" sz="2400" i="1">
                <a:latin typeface="Times New Roman" pitchFamily="18" charset="0"/>
              </a:rPr>
              <a:t>T</a:t>
            </a:r>
            <a:r>
              <a:rPr lang="de-DE" sz="2400"/>
              <a:t> bei der Kantendetektion</a:t>
            </a:r>
          </a:p>
          <a:p>
            <a:pPr marL="342900" indent="-342900"/>
            <a:r>
              <a:rPr lang="de-DE" sz="2400"/>
              <a:t>gewählt wird, gibt es unterschiedliche Kanten-Effekte</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p:txBody>
          <a:bodyPr/>
          <a:lstStyle/>
          <a:p>
            <a:r>
              <a:rPr lang="de-DE"/>
              <a:t>Kantendetektion</a:t>
            </a:r>
          </a:p>
        </p:txBody>
      </p:sp>
      <p:sp>
        <p:nvSpPr>
          <p:cNvPr id="409603" name="Rectangle 3"/>
          <p:cNvSpPr>
            <a:spLocks noGrp="1" noChangeArrowheads="1"/>
          </p:cNvSpPr>
          <p:nvPr>
            <p:ph type="body" idx="1"/>
          </p:nvPr>
        </p:nvSpPr>
        <p:spPr/>
        <p:txBody>
          <a:bodyPr/>
          <a:lstStyle/>
          <a:p>
            <a:r>
              <a:rPr lang="de-DE" sz="2800"/>
              <a:t>Problem bei der Kantendetektion:</a:t>
            </a:r>
            <a:br>
              <a:rPr lang="de-DE" sz="2800"/>
            </a:br>
            <a:r>
              <a:rPr lang="de-DE" sz="2400"/>
              <a:t>Kanten, die sich weder durch die Farbe, noch durch den Tiefenwert, noch durch die Normale auszeichnen.</a:t>
            </a:r>
          </a:p>
          <a:p>
            <a:r>
              <a:rPr lang="de-DE" sz="2400" b="1" i="1"/>
              <a:t>Beispiel: "gefaltetes Papier"</a:t>
            </a:r>
          </a:p>
        </p:txBody>
      </p:sp>
      <p:sp>
        <p:nvSpPr>
          <p:cNvPr id="409607" name="Rectangle 7"/>
          <p:cNvSpPr>
            <a:spLocks noChangeArrowheads="1"/>
          </p:cNvSpPr>
          <p:nvPr/>
        </p:nvSpPr>
        <p:spPr bwMode="auto">
          <a:xfrm>
            <a:off x="1073150" y="3103563"/>
            <a:ext cx="2212975" cy="1484312"/>
          </a:xfrm>
          <a:prstGeom prst="rect">
            <a:avLst/>
          </a:prstGeom>
          <a:solidFill>
            <a:srgbClr val="FFFF00"/>
          </a:solidFill>
          <a:ln w="28575" algn="ctr">
            <a:solidFill>
              <a:srgbClr val="FF9900"/>
            </a:solidFill>
            <a:miter lim="800000"/>
            <a:headEnd/>
            <a:tailEnd/>
          </a:ln>
          <a:effectLst/>
        </p:spPr>
        <p:txBody>
          <a:bodyPr wrap="none" anchor="ctr">
            <a:spAutoFit/>
          </a:bodyPr>
          <a:lstStyle/>
          <a:p>
            <a:endParaRPr lang="de-DE"/>
          </a:p>
        </p:txBody>
      </p:sp>
      <p:sp>
        <p:nvSpPr>
          <p:cNvPr id="409608" name="Freeform 8"/>
          <p:cNvSpPr>
            <a:spLocks/>
          </p:cNvSpPr>
          <p:nvPr/>
        </p:nvSpPr>
        <p:spPr bwMode="auto">
          <a:xfrm>
            <a:off x="1670050" y="3089275"/>
            <a:ext cx="1616075" cy="1987550"/>
          </a:xfrm>
          <a:custGeom>
            <a:avLst/>
            <a:gdLst/>
            <a:ahLst/>
            <a:cxnLst>
              <a:cxn ang="0">
                <a:pos x="1018" y="0"/>
              </a:cxn>
              <a:cxn ang="0">
                <a:pos x="0" y="1252"/>
              </a:cxn>
              <a:cxn ang="0">
                <a:pos x="1018" y="935"/>
              </a:cxn>
              <a:cxn ang="0">
                <a:pos x="1018" y="0"/>
              </a:cxn>
            </a:cxnLst>
            <a:rect l="0" t="0" r="r" b="b"/>
            <a:pathLst>
              <a:path w="1018" h="1252">
                <a:moveTo>
                  <a:pt x="1018" y="0"/>
                </a:moveTo>
                <a:lnTo>
                  <a:pt x="0" y="1252"/>
                </a:lnTo>
                <a:lnTo>
                  <a:pt x="1018" y="935"/>
                </a:lnTo>
                <a:lnTo>
                  <a:pt x="1018" y="0"/>
                </a:lnTo>
                <a:close/>
              </a:path>
            </a:pathLst>
          </a:custGeom>
          <a:solidFill>
            <a:srgbClr val="FFFF00"/>
          </a:solidFill>
          <a:ln w="28575" cap="flat" cmpd="sng">
            <a:solidFill>
              <a:srgbClr val="FF9900"/>
            </a:solidFill>
            <a:prstDash val="solid"/>
            <a:round/>
            <a:headEnd/>
            <a:tailEnd/>
          </a:ln>
          <a:effectLst/>
        </p:spPr>
        <p:txBody>
          <a:bodyPr wrap="none">
            <a:spAutoFit/>
          </a:bodyPr>
          <a:lstStyle/>
          <a:p>
            <a:endParaRPr lang="de-DE"/>
          </a:p>
        </p:txBody>
      </p:sp>
      <p:sp>
        <p:nvSpPr>
          <p:cNvPr id="409611" name="Text Box 11"/>
          <p:cNvSpPr txBox="1">
            <a:spLocks noChangeArrowheads="1"/>
          </p:cNvSpPr>
          <p:nvPr/>
        </p:nvSpPr>
        <p:spPr bwMode="auto">
          <a:xfrm>
            <a:off x="889000" y="5219700"/>
            <a:ext cx="2473947" cy="646331"/>
          </a:xfrm>
          <a:prstGeom prst="rect">
            <a:avLst/>
          </a:prstGeom>
          <a:noFill/>
          <a:ln w="28575" algn="ctr">
            <a:noFill/>
            <a:miter lim="800000"/>
            <a:headEnd/>
            <a:tailEnd/>
          </a:ln>
          <a:effectLst/>
        </p:spPr>
        <p:txBody>
          <a:bodyPr wrap="none">
            <a:spAutoFit/>
          </a:bodyPr>
          <a:lstStyle/>
          <a:p>
            <a:pPr marL="342900" indent="-342900"/>
            <a:r>
              <a:rPr lang="de-DE" sz="1800" dirty="0"/>
              <a:t>zwei Polygone liegen in </a:t>
            </a:r>
            <a:br>
              <a:rPr lang="de-DE" sz="1800" dirty="0"/>
            </a:br>
            <a:r>
              <a:rPr lang="de-DE" sz="1800" dirty="0"/>
              <a:t>einer Ebene</a:t>
            </a:r>
          </a:p>
        </p:txBody>
      </p:sp>
      <p:sp>
        <p:nvSpPr>
          <p:cNvPr id="409612" name="Freeform 12"/>
          <p:cNvSpPr>
            <a:spLocks/>
          </p:cNvSpPr>
          <p:nvPr/>
        </p:nvSpPr>
        <p:spPr bwMode="auto">
          <a:xfrm>
            <a:off x="4133850" y="3116263"/>
            <a:ext cx="2212975" cy="1960562"/>
          </a:xfrm>
          <a:custGeom>
            <a:avLst/>
            <a:gdLst/>
            <a:ahLst/>
            <a:cxnLst>
              <a:cxn ang="0">
                <a:pos x="626" y="918"/>
              </a:cxn>
              <a:cxn ang="0">
                <a:pos x="0" y="918"/>
              </a:cxn>
              <a:cxn ang="0">
                <a:pos x="0" y="0"/>
              </a:cxn>
              <a:cxn ang="0">
                <a:pos x="1394" y="0"/>
              </a:cxn>
              <a:cxn ang="0">
                <a:pos x="1394" y="927"/>
              </a:cxn>
              <a:cxn ang="0">
                <a:pos x="368" y="1235"/>
              </a:cxn>
              <a:cxn ang="0">
                <a:pos x="626" y="918"/>
              </a:cxn>
            </a:cxnLst>
            <a:rect l="0" t="0" r="r" b="b"/>
            <a:pathLst>
              <a:path w="1394" h="1235">
                <a:moveTo>
                  <a:pt x="626" y="918"/>
                </a:moveTo>
                <a:lnTo>
                  <a:pt x="0" y="918"/>
                </a:lnTo>
                <a:lnTo>
                  <a:pt x="0" y="0"/>
                </a:lnTo>
                <a:lnTo>
                  <a:pt x="1394" y="0"/>
                </a:lnTo>
                <a:lnTo>
                  <a:pt x="1394" y="927"/>
                </a:lnTo>
                <a:lnTo>
                  <a:pt x="368" y="1235"/>
                </a:lnTo>
                <a:lnTo>
                  <a:pt x="626" y="918"/>
                </a:lnTo>
                <a:close/>
              </a:path>
            </a:pathLst>
          </a:custGeom>
          <a:solidFill>
            <a:srgbClr val="FFFF00"/>
          </a:solidFill>
          <a:ln w="28575" cap="flat" cmpd="sng">
            <a:solidFill>
              <a:srgbClr val="FF9900"/>
            </a:solidFill>
            <a:prstDash val="solid"/>
            <a:round/>
            <a:headEnd/>
            <a:tailEnd/>
          </a:ln>
          <a:effectLst/>
        </p:spPr>
        <p:txBody>
          <a:bodyPr wrap="none">
            <a:spAutoFit/>
          </a:bodyPr>
          <a:lstStyle/>
          <a:p>
            <a:endParaRPr lang="de-DE"/>
          </a:p>
        </p:txBody>
      </p:sp>
      <p:sp>
        <p:nvSpPr>
          <p:cNvPr id="409613" name="Text Box 13"/>
          <p:cNvSpPr txBox="1">
            <a:spLocks noChangeArrowheads="1"/>
          </p:cNvSpPr>
          <p:nvPr/>
        </p:nvSpPr>
        <p:spPr bwMode="auto">
          <a:xfrm>
            <a:off x="4043363" y="5219700"/>
            <a:ext cx="3158237" cy="978729"/>
          </a:xfrm>
          <a:prstGeom prst="rect">
            <a:avLst/>
          </a:prstGeom>
          <a:noFill/>
          <a:ln w="28575" algn="ctr">
            <a:noFill/>
            <a:miter lim="800000"/>
            <a:headEnd/>
            <a:tailEnd/>
          </a:ln>
          <a:effectLst/>
        </p:spPr>
        <p:txBody>
          <a:bodyPr wrap="none">
            <a:spAutoFit/>
          </a:bodyPr>
          <a:lstStyle/>
          <a:p>
            <a:pPr marL="342900" indent="-342900"/>
            <a:r>
              <a:rPr lang="de-DE" sz="1800"/>
              <a:t>eine solche Randkante wird</a:t>
            </a:r>
          </a:p>
          <a:p>
            <a:pPr marL="342900" indent="-342900"/>
            <a:r>
              <a:rPr lang="de-DE" sz="1800"/>
              <a:t>durch Bildverarbeitung niemals</a:t>
            </a:r>
            <a:br>
              <a:rPr lang="de-DE" sz="1800"/>
            </a:br>
            <a:r>
              <a:rPr lang="de-DE" sz="1800"/>
              <a:t>gefunden werden!</a:t>
            </a:r>
          </a:p>
        </p:txBody>
      </p:sp>
      <p:sp>
        <p:nvSpPr>
          <p:cNvPr id="409614" name="Line 14"/>
          <p:cNvSpPr>
            <a:spLocks noChangeShapeType="1"/>
          </p:cNvSpPr>
          <p:nvPr/>
        </p:nvSpPr>
        <p:spPr bwMode="auto">
          <a:xfrm flipV="1">
            <a:off x="2060575" y="3111500"/>
            <a:ext cx="1201738" cy="1487488"/>
          </a:xfrm>
          <a:prstGeom prst="line">
            <a:avLst/>
          </a:prstGeom>
          <a:noFill/>
          <a:ln w="76200">
            <a:solidFill>
              <a:srgbClr val="FF0000"/>
            </a:solidFill>
            <a:round/>
            <a:headEnd/>
            <a:tailEnd/>
          </a:ln>
          <a:effectLst/>
        </p:spPr>
        <p:txBody>
          <a:bodyPr>
            <a:spAutoFit/>
          </a:bodyPr>
          <a:lstStyle/>
          <a:p>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612"/>
                                        </p:tgtEl>
                                        <p:attrNameLst>
                                          <p:attrName>style.visibility</p:attrName>
                                        </p:attrNameLst>
                                      </p:cBhvr>
                                      <p:to>
                                        <p:strVal val="visible"/>
                                      </p:to>
                                    </p:set>
                                    <p:animEffect transition="in" filter="fade">
                                      <p:cBhvr>
                                        <p:cTn id="7" dur="500"/>
                                        <p:tgtEl>
                                          <p:spTgt spid="4096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9613"/>
                                        </p:tgtEl>
                                        <p:attrNameLst>
                                          <p:attrName>style.visibility</p:attrName>
                                        </p:attrNameLst>
                                      </p:cBhvr>
                                      <p:to>
                                        <p:strVal val="visible"/>
                                      </p:to>
                                    </p:set>
                                    <p:animEffect transition="in" filter="fade">
                                      <p:cBhvr>
                                        <p:cTn id="10" dur="500"/>
                                        <p:tgtEl>
                                          <p:spTgt spid="40961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09614"/>
                                        </p:tgtEl>
                                        <p:attrNameLst>
                                          <p:attrName>style.visibility</p:attrName>
                                        </p:attrNameLst>
                                      </p:cBhvr>
                                      <p:to>
                                        <p:strVal val="visible"/>
                                      </p:to>
                                    </p:set>
                                    <p:animEffect transition="in" filter="fade">
                                      <p:cBhvr>
                                        <p:cTn id="14" dur="500"/>
                                        <p:tgtEl>
                                          <p:spTgt spid="409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12" grpId="0" animBg="1"/>
      <p:bldP spid="409613" grpId="0"/>
      <p:bldP spid="40961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r>
              <a:rPr lang="de-DE"/>
              <a:t>Linien und Kanten</a:t>
            </a:r>
          </a:p>
        </p:txBody>
      </p:sp>
      <p:grpSp>
        <p:nvGrpSpPr>
          <p:cNvPr id="2" name="Group 20"/>
          <p:cNvGrpSpPr>
            <a:grpSpLocks/>
          </p:cNvGrpSpPr>
          <p:nvPr/>
        </p:nvGrpSpPr>
        <p:grpSpPr bwMode="auto">
          <a:xfrm>
            <a:off x="601663" y="1876425"/>
            <a:ext cx="1906587" cy="1776413"/>
            <a:chOff x="463" y="1214"/>
            <a:chExt cx="1201" cy="1119"/>
          </a:xfrm>
        </p:grpSpPr>
        <p:sp>
          <p:nvSpPr>
            <p:cNvPr id="369683" name="Freeform 19"/>
            <p:cNvSpPr>
              <a:spLocks/>
            </p:cNvSpPr>
            <p:nvPr/>
          </p:nvSpPr>
          <p:spPr bwMode="auto">
            <a:xfrm>
              <a:off x="676" y="1502"/>
              <a:ext cx="676" cy="275"/>
            </a:xfrm>
            <a:custGeom>
              <a:avLst/>
              <a:gdLst/>
              <a:ahLst/>
              <a:cxnLst>
                <a:cxn ang="0">
                  <a:pos x="0" y="108"/>
                </a:cxn>
                <a:cxn ang="0">
                  <a:pos x="234" y="275"/>
                </a:cxn>
                <a:cxn ang="0">
                  <a:pos x="676" y="167"/>
                </a:cxn>
                <a:cxn ang="0">
                  <a:pos x="668" y="0"/>
                </a:cxn>
                <a:cxn ang="0">
                  <a:pos x="0" y="108"/>
                </a:cxn>
              </a:cxnLst>
              <a:rect l="0" t="0" r="r" b="b"/>
              <a:pathLst>
                <a:path w="676" h="275">
                  <a:moveTo>
                    <a:pt x="0" y="108"/>
                  </a:moveTo>
                  <a:lnTo>
                    <a:pt x="234" y="275"/>
                  </a:lnTo>
                  <a:lnTo>
                    <a:pt x="676" y="167"/>
                  </a:lnTo>
                  <a:lnTo>
                    <a:pt x="668" y="0"/>
                  </a:lnTo>
                  <a:lnTo>
                    <a:pt x="0" y="108"/>
                  </a:lnTo>
                  <a:close/>
                </a:path>
              </a:pathLst>
            </a:custGeom>
            <a:solidFill>
              <a:srgbClr val="996600"/>
            </a:solidFill>
            <a:ln w="28575" cap="flat" cmpd="sng">
              <a:solidFill>
                <a:schemeClr val="tx1"/>
              </a:solidFill>
              <a:prstDash val="solid"/>
              <a:round/>
              <a:headEnd/>
              <a:tailEnd/>
            </a:ln>
            <a:effectLst/>
          </p:spPr>
          <p:txBody>
            <a:bodyPr>
              <a:spAutoFit/>
            </a:bodyPr>
            <a:lstStyle/>
            <a:p>
              <a:endParaRPr lang="de-DE"/>
            </a:p>
          </p:txBody>
        </p:sp>
        <p:sp>
          <p:nvSpPr>
            <p:cNvPr id="369682" name="Freeform 18"/>
            <p:cNvSpPr>
              <a:spLocks/>
            </p:cNvSpPr>
            <p:nvPr/>
          </p:nvSpPr>
          <p:spPr bwMode="auto">
            <a:xfrm>
              <a:off x="1327" y="1498"/>
              <a:ext cx="334" cy="179"/>
            </a:xfrm>
            <a:custGeom>
              <a:avLst/>
              <a:gdLst/>
              <a:ahLst/>
              <a:cxnLst>
                <a:cxn ang="0">
                  <a:pos x="30" y="0"/>
                </a:cxn>
                <a:cxn ang="0">
                  <a:pos x="0" y="179"/>
                </a:cxn>
                <a:cxn ang="0">
                  <a:pos x="334" y="96"/>
                </a:cxn>
                <a:cxn ang="0">
                  <a:pos x="30" y="0"/>
                </a:cxn>
              </a:cxnLst>
              <a:rect l="0" t="0" r="r" b="b"/>
              <a:pathLst>
                <a:path w="334" h="179">
                  <a:moveTo>
                    <a:pt x="30" y="0"/>
                  </a:moveTo>
                  <a:lnTo>
                    <a:pt x="0" y="179"/>
                  </a:lnTo>
                  <a:lnTo>
                    <a:pt x="334" y="96"/>
                  </a:lnTo>
                  <a:lnTo>
                    <a:pt x="30" y="0"/>
                  </a:lnTo>
                  <a:close/>
                </a:path>
              </a:pathLst>
            </a:custGeom>
            <a:solidFill>
              <a:srgbClr val="996600"/>
            </a:solidFill>
            <a:ln w="28575" cap="flat" cmpd="sng">
              <a:noFill/>
              <a:prstDash val="solid"/>
              <a:round/>
              <a:headEnd/>
              <a:tailEnd/>
            </a:ln>
            <a:effectLst/>
          </p:spPr>
          <p:txBody>
            <a:bodyPr>
              <a:spAutoFit/>
            </a:bodyPr>
            <a:lstStyle/>
            <a:p>
              <a:endParaRPr lang="de-DE"/>
            </a:p>
          </p:txBody>
        </p:sp>
        <p:sp>
          <p:nvSpPr>
            <p:cNvPr id="369681" name="Freeform 17"/>
            <p:cNvSpPr>
              <a:spLocks/>
            </p:cNvSpPr>
            <p:nvPr/>
          </p:nvSpPr>
          <p:spPr bwMode="auto">
            <a:xfrm>
              <a:off x="910" y="1618"/>
              <a:ext cx="743" cy="710"/>
            </a:xfrm>
            <a:custGeom>
              <a:avLst/>
              <a:gdLst/>
              <a:ahLst/>
              <a:cxnLst>
                <a:cxn ang="0">
                  <a:pos x="0" y="151"/>
                </a:cxn>
                <a:cxn ang="0">
                  <a:pos x="743" y="0"/>
                </a:cxn>
                <a:cxn ang="0">
                  <a:pos x="735" y="485"/>
                </a:cxn>
                <a:cxn ang="0">
                  <a:pos x="33" y="710"/>
                </a:cxn>
                <a:cxn ang="0">
                  <a:pos x="0" y="151"/>
                </a:cxn>
              </a:cxnLst>
              <a:rect l="0" t="0" r="r" b="b"/>
              <a:pathLst>
                <a:path w="743" h="710">
                  <a:moveTo>
                    <a:pt x="0" y="151"/>
                  </a:moveTo>
                  <a:lnTo>
                    <a:pt x="743" y="0"/>
                  </a:lnTo>
                  <a:lnTo>
                    <a:pt x="735" y="485"/>
                  </a:lnTo>
                  <a:lnTo>
                    <a:pt x="33" y="710"/>
                  </a:lnTo>
                  <a:lnTo>
                    <a:pt x="0" y="151"/>
                  </a:lnTo>
                  <a:close/>
                </a:path>
              </a:pathLst>
            </a:custGeom>
            <a:solidFill>
              <a:srgbClr val="CC6600"/>
            </a:solidFill>
            <a:ln w="28575" cap="flat" cmpd="sng">
              <a:solidFill>
                <a:schemeClr val="tx1"/>
              </a:solidFill>
              <a:prstDash val="solid"/>
              <a:round/>
              <a:headEnd/>
              <a:tailEnd/>
            </a:ln>
            <a:effectLst/>
          </p:spPr>
          <p:txBody>
            <a:bodyPr>
              <a:spAutoFit/>
            </a:bodyPr>
            <a:lstStyle/>
            <a:p>
              <a:endParaRPr lang="de-DE"/>
            </a:p>
          </p:txBody>
        </p:sp>
        <p:sp>
          <p:nvSpPr>
            <p:cNvPr id="369670" name="Freeform 6"/>
            <p:cNvSpPr>
              <a:spLocks/>
            </p:cNvSpPr>
            <p:nvPr/>
          </p:nvSpPr>
          <p:spPr bwMode="auto">
            <a:xfrm>
              <a:off x="673" y="1624"/>
              <a:ext cx="287" cy="709"/>
            </a:xfrm>
            <a:custGeom>
              <a:avLst/>
              <a:gdLst/>
              <a:ahLst/>
              <a:cxnLst>
                <a:cxn ang="0">
                  <a:pos x="0" y="0"/>
                </a:cxn>
                <a:cxn ang="0">
                  <a:pos x="101" y="1008"/>
                </a:cxn>
                <a:cxn ang="0">
                  <a:pos x="593" y="1466"/>
                </a:cxn>
                <a:cxn ang="0">
                  <a:pos x="516" y="322"/>
                </a:cxn>
                <a:cxn ang="0">
                  <a:pos x="0" y="0"/>
                </a:cxn>
              </a:cxnLst>
              <a:rect l="0" t="0" r="r" b="b"/>
              <a:pathLst>
                <a:path w="593" h="1466">
                  <a:moveTo>
                    <a:pt x="0" y="0"/>
                  </a:moveTo>
                  <a:lnTo>
                    <a:pt x="101" y="1008"/>
                  </a:lnTo>
                  <a:lnTo>
                    <a:pt x="593" y="1466"/>
                  </a:lnTo>
                  <a:lnTo>
                    <a:pt x="516" y="322"/>
                  </a:lnTo>
                  <a:lnTo>
                    <a:pt x="0" y="0"/>
                  </a:lnTo>
                  <a:close/>
                </a:path>
              </a:pathLst>
            </a:custGeom>
            <a:solidFill>
              <a:srgbClr val="FF9900"/>
            </a:solidFill>
            <a:ln w="28575" cap="flat" cmpd="sng">
              <a:solidFill>
                <a:schemeClr val="tx1"/>
              </a:solidFill>
              <a:prstDash val="solid"/>
              <a:round/>
              <a:headEnd/>
              <a:tailEnd/>
            </a:ln>
            <a:effectLst/>
          </p:spPr>
          <p:txBody>
            <a:bodyPr>
              <a:spAutoFit/>
            </a:bodyPr>
            <a:lstStyle/>
            <a:p>
              <a:endParaRPr lang="de-DE"/>
            </a:p>
          </p:txBody>
        </p:sp>
        <p:sp>
          <p:nvSpPr>
            <p:cNvPr id="369671" name="Freeform 7"/>
            <p:cNvSpPr>
              <a:spLocks/>
            </p:cNvSpPr>
            <p:nvPr/>
          </p:nvSpPr>
          <p:spPr bwMode="auto">
            <a:xfrm>
              <a:off x="918" y="1604"/>
              <a:ext cx="742" cy="725"/>
            </a:xfrm>
            <a:custGeom>
              <a:avLst/>
              <a:gdLst/>
              <a:ahLst/>
              <a:cxnLst>
                <a:cxn ang="0">
                  <a:pos x="0" y="364"/>
                </a:cxn>
                <a:cxn ang="0">
                  <a:pos x="1533" y="0"/>
                </a:cxn>
                <a:cxn ang="0">
                  <a:pos x="1474" y="1025"/>
                </a:cxn>
                <a:cxn ang="0">
                  <a:pos x="85" y="1499"/>
                </a:cxn>
              </a:cxnLst>
              <a:rect l="0" t="0" r="r" b="b"/>
              <a:pathLst>
                <a:path w="1533" h="1499">
                  <a:moveTo>
                    <a:pt x="0" y="364"/>
                  </a:moveTo>
                  <a:lnTo>
                    <a:pt x="1533" y="0"/>
                  </a:lnTo>
                  <a:lnTo>
                    <a:pt x="1474" y="1025"/>
                  </a:lnTo>
                  <a:lnTo>
                    <a:pt x="85" y="1499"/>
                  </a:lnTo>
                </a:path>
              </a:pathLst>
            </a:custGeom>
            <a:noFill/>
            <a:ln w="28575" cap="flat" cmpd="sng">
              <a:solidFill>
                <a:schemeClr val="tx1"/>
              </a:solidFill>
              <a:prstDash val="solid"/>
              <a:round/>
              <a:headEnd/>
              <a:tailEnd/>
            </a:ln>
            <a:effectLst/>
          </p:spPr>
          <p:txBody>
            <a:bodyPr>
              <a:spAutoFit/>
            </a:bodyPr>
            <a:lstStyle/>
            <a:p>
              <a:endParaRPr lang="de-DE"/>
            </a:p>
          </p:txBody>
        </p:sp>
        <p:sp>
          <p:nvSpPr>
            <p:cNvPr id="369672" name="Freeform 8"/>
            <p:cNvSpPr>
              <a:spLocks/>
            </p:cNvSpPr>
            <p:nvPr/>
          </p:nvSpPr>
          <p:spPr bwMode="auto">
            <a:xfrm>
              <a:off x="673" y="1497"/>
              <a:ext cx="676" cy="181"/>
            </a:xfrm>
            <a:custGeom>
              <a:avLst/>
              <a:gdLst/>
              <a:ahLst/>
              <a:cxnLst>
                <a:cxn ang="0">
                  <a:pos x="0" y="254"/>
                </a:cxn>
                <a:cxn ang="0">
                  <a:pos x="1397" y="0"/>
                </a:cxn>
                <a:cxn ang="0">
                  <a:pos x="1389" y="373"/>
                </a:cxn>
              </a:cxnLst>
              <a:rect l="0" t="0" r="r" b="b"/>
              <a:pathLst>
                <a:path w="1397" h="373">
                  <a:moveTo>
                    <a:pt x="0" y="254"/>
                  </a:moveTo>
                  <a:lnTo>
                    <a:pt x="1397" y="0"/>
                  </a:lnTo>
                  <a:lnTo>
                    <a:pt x="1389" y="373"/>
                  </a:lnTo>
                </a:path>
              </a:pathLst>
            </a:custGeom>
            <a:noFill/>
            <a:ln w="28575" cap="flat" cmpd="sng">
              <a:solidFill>
                <a:schemeClr val="tx1"/>
              </a:solidFill>
              <a:prstDash val="solid"/>
              <a:round/>
              <a:headEnd/>
              <a:tailEnd/>
            </a:ln>
            <a:effectLst/>
          </p:spPr>
          <p:txBody>
            <a:bodyPr>
              <a:spAutoFit/>
            </a:bodyPr>
            <a:lstStyle/>
            <a:p>
              <a:endParaRPr lang="de-DE"/>
            </a:p>
          </p:txBody>
        </p:sp>
        <p:sp>
          <p:nvSpPr>
            <p:cNvPr id="369673" name="Line 9"/>
            <p:cNvSpPr>
              <a:spLocks noChangeShapeType="1"/>
            </p:cNvSpPr>
            <p:nvPr/>
          </p:nvSpPr>
          <p:spPr bwMode="auto">
            <a:xfrm flipH="1" flipV="1">
              <a:off x="1340" y="1493"/>
              <a:ext cx="316" cy="115"/>
            </a:xfrm>
            <a:prstGeom prst="line">
              <a:avLst/>
            </a:prstGeom>
            <a:noFill/>
            <a:ln w="28575">
              <a:solidFill>
                <a:schemeClr val="tx1"/>
              </a:solidFill>
              <a:round/>
              <a:headEnd/>
              <a:tailEnd/>
            </a:ln>
            <a:effectLst/>
          </p:spPr>
          <p:txBody>
            <a:bodyPr>
              <a:spAutoFit/>
            </a:bodyPr>
            <a:lstStyle/>
            <a:p>
              <a:endParaRPr lang="de-DE"/>
            </a:p>
          </p:txBody>
        </p:sp>
        <p:sp>
          <p:nvSpPr>
            <p:cNvPr id="369674" name="Freeform 10"/>
            <p:cNvSpPr>
              <a:spLocks/>
            </p:cNvSpPr>
            <p:nvPr/>
          </p:nvSpPr>
          <p:spPr bwMode="auto">
            <a:xfrm>
              <a:off x="463" y="1218"/>
              <a:ext cx="886" cy="405"/>
            </a:xfrm>
            <a:custGeom>
              <a:avLst/>
              <a:gdLst/>
              <a:ahLst/>
              <a:cxnLst>
                <a:cxn ang="0">
                  <a:pos x="1830" y="576"/>
                </a:cxn>
                <a:cxn ang="0">
                  <a:pos x="1796" y="525"/>
                </a:cxn>
                <a:cxn ang="0">
                  <a:pos x="1516" y="0"/>
                </a:cxn>
                <a:cxn ang="0">
                  <a:pos x="0" y="212"/>
                </a:cxn>
                <a:cxn ang="0">
                  <a:pos x="432" y="838"/>
                </a:cxn>
                <a:cxn ang="0">
                  <a:pos x="1830" y="576"/>
                </a:cxn>
              </a:cxnLst>
              <a:rect l="0" t="0" r="r" b="b"/>
              <a:pathLst>
                <a:path w="1830" h="838">
                  <a:moveTo>
                    <a:pt x="1830" y="576"/>
                  </a:moveTo>
                  <a:cubicBezTo>
                    <a:pt x="1819" y="559"/>
                    <a:pt x="1796" y="525"/>
                    <a:pt x="1796" y="525"/>
                  </a:cubicBezTo>
                  <a:lnTo>
                    <a:pt x="1516" y="0"/>
                  </a:lnTo>
                  <a:lnTo>
                    <a:pt x="0" y="212"/>
                  </a:lnTo>
                  <a:lnTo>
                    <a:pt x="432" y="838"/>
                  </a:lnTo>
                  <a:cubicBezTo>
                    <a:pt x="432" y="838"/>
                    <a:pt x="1830" y="576"/>
                    <a:pt x="1830" y="576"/>
                  </a:cubicBezTo>
                  <a:close/>
                </a:path>
              </a:pathLst>
            </a:custGeom>
            <a:solidFill>
              <a:srgbClr val="CC6600"/>
            </a:solidFill>
            <a:ln w="28575" cap="flat" cmpd="sng">
              <a:solidFill>
                <a:schemeClr val="tx1"/>
              </a:solidFill>
              <a:prstDash val="solid"/>
              <a:round/>
              <a:headEnd/>
              <a:tailEnd/>
            </a:ln>
            <a:effectLst/>
          </p:spPr>
          <p:txBody>
            <a:bodyPr>
              <a:spAutoFit/>
            </a:bodyPr>
            <a:lstStyle/>
            <a:p>
              <a:endParaRPr lang="de-DE"/>
            </a:p>
          </p:txBody>
        </p:sp>
        <p:sp>
          <p:nvSpPr>
            <p:cNvPr id="369675" name="Freeform 11"/>
            <p:cNvSpPr>
              <a:spLocks/>
            </p:cNvSpPr>
            <p:nvPr/>
          </p:nvSpPr>
          <p:spPr bwMode="auto">
            <a:xfrm>
              <a:off x="935" y="1809"/>
              <a:ext cx="713" cy="299"/>
            </a:xfrm>
            <a:custGeom>
              <a:avLst/>
              <a:gdLst/>
              <a:ahLst/>
              <a:cxnLst>
                <a:cxn ang="0">
                  <a:pos x="0" y="389"/>
                </a:cxn>
                <a:cxn ang="0">
                  <a:pos x="1474" y="0"/>
                </a:cxn>
                <a:cxn ang="0">
                  <a:pos x="1465" y="228"/>
                </a:cxn>
                <a:cxn ang="0">
                  <a:pos x="17" y="618"/>
                </a:cxn>
                <a:cxn ang="0">
                  <a:pos x="0" y="389"/>
                </a:cxn>
              </a:cxnLst>
              <a:rect l="0" t="0" r="r" b="b"/>
              <a:pathLst>
                <a:path w="1474" h="618">
                  <a:moveTo>
                    <a:pt x="0" y="389"/>
                  </a:moveTo>
                  <a:lnTo>
                    <a:pt x="1474" y="0"/>
                  </a:lnTo>
                  <a:lnTo>
                    <a:pt x="1465" y="228"/>
                  </a:lnTo>
                  <a:lnTo>
                    <a:pt x="17" y="618"/>
                  </a:lnTo>
                  <a:lnTo>
                    <a:pt x="0" y="389"/>
                  </a:lnTo>
                  <a:close/>
                </a:path>
              </a:pathLst>
            </a:custGeom>
            <a:solidFill>
              <a:srgbClr val="666633"/>
            </a:solidFill>
            <a:ln w="28575" cap="flat" cmpd="sng">
              <a:solidFill>
                <a:schemeClr val="tx1"/>
              </a:solidFill>
              <a:prstDash val="solid"/>
              <a:round/>
              <a:headEnd/>
              <a:tailEnd/>
            </a:ln>
            <a:effectLst/>
          </p:spPr>
          <p:txBody>
            <a:bodyPr>
              <a:spAutoFit/>
            </a:bodyPr>
            <a:lstStyle/>
            <a:p>
              <a:endParaRPr lang="de-DE"/>
            </a:p>
          </p:txBody>
        </p:sp>
        <p:sp>
          <p:nvSpPr>
            <p:cNvPr id="369676" name="Freeform 12"/>
            <p:cNvSpPr>
              <a:spLocks/>
            </p:cNvSpPr>
            <p:nvPr/>
          </p:nvSpPr>
          <p:spPr bwMode="auto">
            <a:xfrm>
              <a:off x="463" y="1214"/>
              <a:ext cx="1201" cy="1115"/>
            </a:xfrm>
            <a:custGeom>
              <a:avLst/>
              <a:gdLst/>
              <a:ahLst/>
              <a:cxnLst>
                <a:cxn ang="0">
                  <a:pos x="533" y="1864"/>
                </a:cxn>
                <a:cxn ang="0">
                  <a:pos x="440" y="839"/>
                </a:cxn>
                <a:cxn ang="0">
                  <a:pos x="0" y="220"/>
                </a:cxn>
                <a:cxn ang="0">
                  <a:pos x="1524" y="0"/>
                </a:cxn>
                <a:cxn ang="0">
                  <a:pos x="1829" y="585"/>
                </a:cxn>
                <a:cxn ang="0">
                  <a:pos x="2481" y="805"/>
                </a:cxn>
                <a:cxn ang="0">
                  <a:pos x="2422" y="1830"/>
                </a:cxn>
                <a:cxn ang="0">
                  <a:pos x="1016" y="2304"/>
                </a:cxn>
                <a:cxn ang="0">
                  <a:pos x="533" y="1864"/>
                </a:cxn>
              </a:cxnLst>
              <a:rect l="0" t="0" r="r" b="b"/>
              <a:pathLst>
                <a:path w="2481" h="2304">
                  <a:moveTo>
                    <a:pt x="533" y="1864"/>
                  </a:moveTo>
                  <a:lnTo>
                    <a:pt x="440" y="839"/>
                  </a:lnTo>
                  <a:lnTo>
                    <a:pt x="0" y="220"/>
                  </a:lnTo>
                  <a:lnTo>
                    <a:pt x="1524" y="0"/>
                  </a:lnTo>
                  <a:lnTo>
                    <a:pt x="1829" y="585"/>
                  </a:lnTo>
                  <a:lnTo>
                    <a:pt x="2481" y="805"/>
                  </a:lnTo>
                  <a:lnTo>
                    <a:pt x="2422" y="1830"/>
                  </a:lnTo>
                  <a:lnTo>
                    <a:pt x="1016" y="2304"/>
                  </a:lnTo>
                  <a:lnTo>
                    <a:pt x="533" y="1864"/>
                  </a:lnTo>
                  <a:close/>
                </a:path>
              </a:pathLst>
            </a:custGeom>
            <a:noFill/>
            <a:ln w="57150" cap="flat" cmpd="sng">
              <a:solidFill>
                <a:srgbClr val="FF0000"/>
              </a:solidFill>
              <a:prstDash val="solid"/>
              <a:round/>
              <a:headEnd/>
              <a:tailEnd/>
            </a:ln>
            <a:effectLst/>
          </p:spPr>
          <p:txBody>
            <a:bodyPr>
              <a:spAutoFit/>
            </a:bodyPr>
            <a:lstStyle/>
            <a:p>
              <a:endParaRPr lang="de-DE"/>
            </a:p>
          </p:txBody>
        </p:sp>
      </p:grpSp>
      <p:sp>
        <p:nvSpPr>
          <p:cNvPr id="369686" name="Rectangle 22"/>
          <p:cNvSpPr>
            <a:spLocks noGrp="1" noChangeArrowheads="1"/>
          </p:cNvSpPr>
          <p:nvPr>
            <p:ph type="body" idx="1"/>
          </p:nvPr>
        </p:nvSpPr>
        <p:spPr>
          <a:xfrm>
            <a:off x="581025" y="1176338"/>
            <a:ext cx="7981950" cy="2359025"/>
          </a:xfrm>
          <a:noFill/>
          <a:ln/>
        </p:spPr>
        <p:txBody>
          <a:bodyPr/>
          <a:lstStyle/>
          <a:p>
            <a:r>
              <a:rPr lang="de-DE"/>
              <a:t>Was ist eine Silhouette?</a:t>
            </a:r>
          </a:p>
        </p:txBody>
      </p:sp>
      <p:sp>
        <p:nvSpPr>
          <p:cNvPr id="369687" name="Text Box 23"/>
          <p:cNvSpPr txBox="1">
            <a:spLocks noChangeArrowheads="1"/>
          </p:cNvSpPr>
          <p:nvPr/>
        </p:nvSpPr>
        <p:spPr bwMode="auto">
          <a:xfrm>
            <a:off x="2835275" y="1701800"/>
            <a:ext cx="5695950" cy="1754326"/>
          </a:xfrm>
          <a:prstGeom prst="rect">
            <a:avLst/>
          </a:prstGeom>
          <a:noFill/>
          <a:ln w="28575" algn="ctr">
            <a:noFill/>
            <a:miter lim="800000"/>
            <a:headEnd/>
            <a:tailEnd/>
          </a:ln>
          <a:effectLst/>
        </p:spPr>
        <p:txBody>
          <a:bodyPr>
            <a:spAutoFit/>
          </a:bodyPr>
          <a:lstStyle/>
          <a:p>
            <a:pPr marL="342900" indent="-342900">
              <a:spcBef>
                <a:spcPct val="20000"/>
              </a:spcBef>
            </a:pPr>
            <a:r>
              <a:rPr lang="de-DE" sz="2400" b="1" i="1" dirty="0"/>
              <a:t>Für glatte Flächen (z.B. NURBS):</a:t>
            </a:r>
            <a:r>
              <a:rPr lang="de-DE" sz="2000" b="1" i="1" dirty="0"/>
              <a:t/>
            </a:r>
            <a:br>
              <a:rPr lang="de-DE" sz="2000" b="1" i="1" dirty="0"/>
            </a:br>
            <a:r>
              <a:rPr lang="de-DE" sz="2000" dirty="0"/>
              <a:t>Alle Punkte, bei denen der Sehstrahl tangential zur Fläche verläuft</a:t>
            </a:r>
          </a:p>
          <a:p>
            <a:pPr marL="342900" indent="-342900">
              <a:spcBef>
                <a:spcPct val="20000"/>
              </a:spcBef>
            </a:pPr>
            <a:r>
              <a:rPr lang="de-DE" sz="2000" dirty="0"/>
              <a:t>= alle Punkte der Fläche für die der Normalen-</a:t>
            </a:r>
            <a:r>
              <a:rPr lang="de-DE" sz="2000" dirty="0" err="1"/>
              <a:t>vektor</a:t>
            </a:r>
            <a:r>
              <a:rPr lang="de-DE" sz="2000" dirty="0"/>
              <a:t> senkrecht auf der Blickrichtung steht.</a:t>
            </a:r>
          </a:p>
        </p:txBody>
      </p:sp>
      <p:sp>
        <p:nvSpPr>
          <p:cNvPr id="369689" name="Freeform 25"/>
          <p:cNvSpPr>
            <a:spLocks/>
          </p:cNvSpPr>
          <p:nvPr/>
        </p:nvSpPr>
        <p:spPr bwMode="auto">
          <a:xfrm rot="-1275168">
            <a:off x="4478338" y="3832225"/>
            <a:ext cx="1855787" cy="2173288"/>
          </a:xfrm>
          <a:custGeom>
            <a:avLst/>
            <a:gdLst/>
            <a:ahLst/>
            <a:cxnLst>
              <a:cxn ang="0">
                <a:pos x="6" y="673"/>
              </a:cxn>
              <a:cxn ang="0">
                <a:pos x="557" y="72"/>
              </a:cxn>
              <a:cxn ang="0">
                <a:pos x="866" y="1107"/>
              </a:cxn>
              <a:cxn ang="0">
                <a:pos x="1342" y="940"/>
              </a:cxn>
              <a:cxn ang="0">
                <a:pos x="1392" y="1441"/>
              </a:cxn>
              <a:cxn ang="0">
                <a:pos x="591" y="1591"/>
              </a:cxn>
              <a:cxn ang="0">
                <a:pos x="6" y="673"/>
              </a:cxn>
            </a:cxnLst>
            <a:rect l="0" t="0" r="r" b="b"/>
            <a:pathLst>
              <a:path w="1517" h="1719">
                <a:moveTo>
                  <a:pt x="6" y="673"/>
                </a:moveTo>
                <a:cubicBezTo>
                  <a:pt x="0" y="420"/>
                  <a:pt x="414" y="0"/>
                  <a:pt x="557" y="72"/>
                </a:cubicBezTo>
                <a:cubicBezTo>
                  <a:pt x="700" y="144"/>
                  <a:pt x="735" y="962"/>
                  <a:pt x="866" y="1107"/>
                </a:cubicBezTo>
                <a:cubicBezTo>
                  <a:pt x="997" y="1252"/>
                  <a:pt x="1254" y="884"/>
                  <a:pt x="1342" y="940"/>
                </a:cubicBezTo>
                <a:cubicBezTo>
                  <a:pt x="1430" y="996"/>
                  <a:pt x="1517" y="1333"/>
                  <a:pt x="1392" y="1441"/>
                </a:cubicBezTo>
                <a:cubicBezTo>
                  <a:pt x="1267" y="1549"/>
                  <a:pt x="822" y="1719"/>
                  <a:pt x="591" y="1591"/>
                </a:cubicBezTo>
                <a:cubicBezTo>
                  <a:pt x="360" y="1463"/>
                  <a:pt x="12" y="926"/>
                  <a:pt x="6" y="673"/>
                </a:cubicBezTo>
                <a:close/>
              </a:path>
            </a:pathLst>
          </a:custGeom>
          <a:solidFill>
            <a:srgbClr val="FF9900"/>
          </a:solidFill>
          <a:ln w="28575" cap="flat" cmpd="sng">
            <a:solidFill>
              <a:schemeClr val="tx1"/>
            </a:solidFill>
            <a:prstDash val="solid"/>
            <a:round/>
            <a:headEnd/>
            <a:tailEnd/>
          </a:ln>
          <a:effectLst/>
        </p:spPr>
        <p:txBody>
          <a:bodyPr>
            <a:spAutoFit/>
          </a:bodyPr>
          <a:lstStyle/>
          <a:p>
            <a:endParaRPr lang="de-DE"/>
          </a:p>
        </p:txBody>
      </p:sp>
      <p:sp>
        <p:nvSpPr>
          <p:cNvPr id="369695" name="Line 31"/>
          <p:cNvSpPr>
            <a:spLocks noChangeShapeType="1"/>
          </p:cNvSpPr>
          <p:nvPr/>
        </p:nvSpPr>
        <p:spPr bwMode="auto">
          <a:xfrm>
            <a:off x="1139825" y="4876800"/>
            <a:ext cx="5114925" cy="1141413"/>
          </a:xfrm>
          <a:prstGeom prst="line">
            <a:avLst/>
          </a:prstGeom>
          <a:noFill/>
          <a:ln w="28575" cap="rnd">
            <a:solidFill>
              <a:schemeClr val="tx1"/>
            </a:solidFill>
            <a:prstDash val="sysDot"/>
            <a:round/>
            <a:headEnd/>
            <a:tailEnd/>
          </a:ln>
          <a:effectLst/>
        </p:spPr>
        <p:txBody>
          <a:bodyPr>
            <a:spAutoFit/>
          </a:bodyPr>
          <a:lstStyle/>
          <a:p>
            <a:endParaRPr lang="de-DE"/>
          </a:p>
        </p:txBody>
      </p:sp>
      <p:sp>
        <p:nvSpPr>
          <p:cNvPr id="369697" name="Line 33"/>
          <p:cNvSpPr>
            <a:spLocks noChangeShapeType="1"/>
          </p:cNvSpPr>
          <p:nvPr/>
        </p:nvSpPr>
        <p:spPr bwMode="auto">
          <a:xfrm>
            <a:off x="1139825" y="4876800"/>
            <a:ext cx="5618163" cy="373063"/>
          </a:xfrm>
          <a:prstGeom prst="line">
            <a:avLst/>
          </a:prstGeom>
          <a:noFill/>
          <a:ln w="28575" cap="rnd">
            <a:solidFill>
              <a:schemeClr val="tx1"/>
            </a:solidFill>
            <a:prstDash val="sysDot"/>
            <a:round/>
            <a:headEnd/>
            <a:tailEnd/>
          </a:ln>
          <a:effectLst/>
        </p:spPr>
        <p:txBody>
          <a:bodyPr>
            <a:spAutoFit/>
          </a:bodyPr>
          <a:lstStyle/>
          <a:p>
            <a:endParaRPr lang="de-DE"/>
          </a:p>
        </p:txBody>
      </p:sp>
      <p:sp>
        <p:nvSpPr>
          <p:cNvPr id="369700" name="Line 36"/>
          <p:cNvSpPr>
            <a:spLocks noChangeShapeType="1"/>
          </p:cNvSpPr>
          <p:nvPr/>
        </p:nvSpPr>
        <p:spPr bwMode="auto">
          <a:xfrm flipV="1">
            <a:off x="1139825" y="3857625"/>
            <a:ext cx="4664075" cy="1019175"/>
          </a:xfrm>
          <a:prstGeom prst="line">
            <a:avLst/>
          </a:prstGeom>
          <a:noFill/>
          <a:ln w="28575" cap="rnd">
            <a:solidFill>
              <a:schemeClr val="tx1"/>
            </a:solidFill>
            <a:prstDash val="sysDot"/>
            <a:round/>
            <a:headEnd/>
            <a:tailEnd/>
          </a:ln>
          <a:effectLst/>
        </p:spPr>
        <p:txBody>
          <a:bodyPr>
            <a:spAutoFit/>
          </a:bodyPr>
          <a:lstStyle/>
          <a:p>
            <a:endParaRPr lang="de-DE"/>
          </a:p>
        </p:txBody>
      </p:sp>
      <p:sp>
        <p:nvSpPr>
          <p:cNvPr id="369704" name="Line 40"/>
          <p:cNvSpPr>
            <a:spLocks noChangeShapeType="1"/>
          </p:cNvSpPr>
          <p:nvPr/>
        </p:nvSpPr>
        <p:spPr bwMode="auto">
          <a:xfrm flipV="1">
            <a:off x="1139825" y="4732338"/>
            <a:ext cx="5459413" cy="144462"/>
          </a:xfrm>
          <a:prstGeom prst="line">
            <a:avLst/>
          </a:prstGeom>
          <a:noFill/>
          <a:ln w="28575" cap="rnd">
            <a:solidFill>
              <a:schemeClr val="tx1"/>
            </a:solidFill>
            <a:prstDash val="sysDot"/>
            <a:round/>
            <a:headEnd/>
            <a:tailEnd/>
          </a:ln>
          <a:effectLst/>
        </p:spPr>
        <p:txBody>
          <a:bodyPr>
            <a:spAutoFit/>
          </a:bodyPr>
          <a:lstStyle/>
          <a:p>
            <a:endParaRPr lang="de-DE"/>
          </a:p>
        </p:txBody>
      </p:sp>
      <p:grpSp>
        <p:nvGrpSpPr>
          <p:cNvPr id="3" name="Group 26"/>
          <p:cNvGrpSpPr>
            <a:grpSpLocks/>
          </p:cNvGrpSpPr>
          <p:nvPr/>
        </p:nvGrpSpPr>
        <p:grpSpPr bwMode="auto">
          <a:xfrm rot="928111">
            <a:off x="808038" y="4652963"/>
            <a:ext cx="576262" cy="342900"/>
            <a:chOff x="462" y="1717"/>
            <a:chExt cx="568" cy="338"/>
          </a:xfrm>
        </p:grpSpPr>
        <p:sp>
          <p:nvSpPr>
            <p:cNvPr id="369691" name="Freeform 27"/>
            <p:cNvSpPr>
              <a:spLocks/>
            </p:cNvSpPr>
            <p:nvPr/>
          </p:nvSpPr>
          <p:spPr bwMode="auto">
            <a:xfrm>
              <a:off x="475" y="1776"/>
              <a:ext cx="540" cy="271"/>
            </a:xfrm>
            <a:custGeom>
              <a:avLst/>
              <a:gdLst/>
              <a:ahLst/>
              <a:cxnLst>
                <a:cxn ang="0">
                  <a:pos x="393" y="0"/>
                </a:cxn>
                <a:cxn ang="0">
                  <a:pos x="0" y="240"/>
                </a:cxn>
                <a:cxn ang="0">
                  <a:pos x="464" y="271"/>
                </a:cxn>
                <a:cxn ang="0">
                  <a:pos x="393" y="0"/>
                </a:cxn>
              </a:cxnLst>
              <a:rect l="0" t="0" r="r" b="b"/>
              <a:pathLst>
                <a:path w="540" h="271">
                  <a:moveTo>
                    <a:pt x="393" y="0"/>
                  </a:moveTo>
                  <a:cubicBezTo>
                    <a:pt x="317" y="38"/>
                    <a:pt x="306" y="57"/>
                    <a:pt x="0" y="240"/>
                  </a:cubicBezTo>
                  <a:cubicBezTo>
                    <a:pt x="246" y="261"/>
                    <a:pt x="291" y="261"/>
                    <a:pt x="464" y="271"/>
                  </a:cubicBezTo>
                  <a:cubicBezTo>
                    <a:pt x="495" y="225"/>
                    <a:pt x="540" y="96"/>
                    <a:pt x="393" y="0"/>
                  </a:cubicBezTo>
                  <a:close/>
                </a:path>
              </a:pathLst>
            </a:custGeom>
            <a:gradFill rotWithShape="1">
              <a:gsLst>
                <a:gs pos="0">
                  <a:srgbClr val="6699FF"/>
                </a:gs>
                <a:gs pos="100000">
                  <a:srgbClr val="6699FF">
                    <a:gamma/>
                    <a:tint val="0"/>
                    <a:invGamma/>
                  </a:srgbClr>
                </a:gs>
              </a:gsLst>
              <a:lin ang="0" scaled="1"/>
            </a:gradFill>
            <a:ln w="28575" cap="flat" cmpd="sng">
              <a:solidFill>
                <a:schemeClr val="tx1"/>
              </a:solidFill>
              <a:prstDash val="solid"/>
              <a:round/>
              <a:headEnd/>
              <a:tailEnd/>
            </a:ln>
            <a:effectLst/>
          </p:spPr>
          <p:txBody>
            <a:bodyPr>
              <a:spAutoFit/>
            </a:bodyPr>
            <a:lstStyle/>
            <a:p>
              <a:endParaRPr lang="de-DE"/>
            </a:p>
          </p:txBody>
        </p:sp>
        <p:sp>
          <p:nvSpPr>
            <p:cNvPr id="369692" name="Freeform 28"/>
            <p:cNvSpPr>
              <a:spLocks/>
            </p:cNvSpPr>
            <p:nvPr/>
          </p:nvSpPr>
          <p:spPr bwMode="auto">
            <a:xfrm>
              <a:off x="462" y="1717"/>
              <a:ext cx="568" cy="338"/>
            </a:xfrm>
            <a:custGeom>
              <a:avLst/>
              <a:gdLst/>
              <a:ahLst/>
              <a:cxnLst>
                <a:cxn ang="0">
                  <a:pos x="502" y="0"/>
                </a:cxn>
                <a:cxn ang="0">
                  <a:pos x="0" y="305"/>
                </a:cxn>
                <a:cxn ang="0">
                  <a:pos x="568" y="338"/>
                </a:cxn>
              </a:cxnLst>
              <a:rect l="0" t="0" r="r" b="b"/>
              <a:pathLst>
                <a:path w="568" h="338">
                  <a:moveTo>
                    <a:pt x="502" y="0"/>
                  </a:moveTo>
                  <a:lnTo>
                    <a:pt x="0" y="305"/>
                  </a:lnTo>
                  <a:lnTo>
                    <a:pt x="568" y="338"/>
                  </a:lnTo>
                </a:path>
              </a:pathLst>
            </a:custGeom>
            <a:noFill/>
            <a:ln w="38100" cap="flat" cmpd="sng">
              <a:solidFill>
                <a:schemeClr val="tx1"/>
              </a:solidFill>
              <a:prstDash val="solid"/>
              <a:round/>
              <a:headEnd/>
              <a:tailEnd/>
            </a:ln>
            <a:effectLst/>
          </p:spPr>
          <p:txBody>
            <a:bodyPr>
              <a:spAutoFit/>
            </a:bodyPr>
            <a:lstStyle/>
            <a:p>
              <a:endParaRPr lang="de-DE"/>
            </a:p>
          </p:txBody>
        </p:sp>
        <p:sp>
          <p:nvSpPr>
            <p:cNvPr id="369693" name="Oval 29"/>
            <p:cNvSpPr>
              <a:spLocks noChangeArrowheads="1"/>
            </p:cNvSpPr>
            <p:nvPr/>
          </p:nvSpPr>
          <p:spPr bwMode="auto">
            <a:xfrm rot="-1055500">
              <a:off x="864" y="1807"/>
              <a:ext cx="100" cy="201"/>
            </a:xfrm>
            <a:prstGeom prst="ellipse">
              <a:avLst/>
            </a:prstGeom>
            <a:solidFill>
              <a:srgbClr val="333333"/>
            </a:solidFill>
            <a:ln w="28575" algn="ctr">
              <a:solidFill>
                <a:schemeClr val="tx1"/>
              </a:solidFill>
              <a:round/>
              <a:headEnd/>
              <a:tailEnd/>
            </a:ln>
            <a:effectLst/>
          </p:spPr>
          <p:txBody>
            <a:bodyPr wrap="none" anchor="ctr">
              <a:spAutoFit/>
            </a:bodyPr>
            <a:lstStyle/>
            <a:p>
              <a:endParaRPr lang="de-DE"/>
            </a:p>
          </p:txBody>
        </p:sp>
        <p:sp>
          <p:nvSpPr>
            <p:cNvPr id="369694" name="Oval 30"/>
            <p:cNvSpPr>
              <a:spLocks noChangeArrowheads="1"/>
            </p:cNvSpPr>
            <p:nvPr/>
          </p:nvSpPr>
          <p:spPr bwMode="auto">
            <a:xfrm rot="-1055500">
              <a:off x="912" y="1849"/>
              <a:ext cx="34" cy="107"/>
            </a:xfrm>
            <a:prstGeom prst="ellipse">
              <a:avLst/>
            </a:prstGeom>
            <a:solidFill>
              <a:schemeClr val="tx1"/>
            </a:solidFill>
            <a:ln w="19050" algn="ctr">
              <a:solidFill>
                <a:schemeClr val="tx1"/>
              </a:solidFill>
              <a:round/>
              <a:headEnd/>
              <a:tailEnd/>
            </a:ln>
            <a:effectLst/>
          </p:spPr>
          <p:txBody>
            <a:bodyPr anchor="ctr">
              <a:spAutoFit/>
            </a:bodyPr>
            <a:lstStyle/>
            <a:p>
              <a:endParaRPr lang="de-DE"/>
            </a:p>
          </p:txBody>
        </p:sp>
      </p:grpSp>
      <p:grpSp>
        <p:nvGrpSpPr>
          <p:cNvPr id="4" name="Group 49"/>
          <p:cNvGrpSpPr>
            <a:grpSpLocks/>
          </p:cNvGrpSpPr>
          <p:nvPr/>
        </p:nvGrpSpPr>
        <p:grpSpPr bwMode="auto">
          <a:xfrm>
            <a:off x="4675188" y="3459163"/>
            <a:ext cx="428625" cy="606425"/>
            <a:chOff x="2945" y="2179"/>
            <a:chExt cx="270" cy="382"/>
          </a:xfrm>
        </p:grpSpPr>
        <p:sp>
          <p:nvSpPr>
            <p:cNvPr id="369696" name="Line 32"/>
            <p:cNvSpPr>
              <a:spLocks noChangeShapeType="1"/>
            </p:cNvSpPr>
            <p:nvPr/>
          </p:nvSpPr>
          <p:spPr bwMode="auto">
            <a:xfrm flipH="1" flipV="1">
              <a:off x="2945" y="2236"/>
              <a:ext cx="69" cy="325"/>
            </a:xfrm>
            <a:prstGeom prst="line">
              <a:avLst/>
            </a:prstGeom>
            <a:noFill/>
            <a:ln w="28575">
              <a:solidFill>
                <a:schemeClr val="tx1"/>
              </a:solidFill>
              <a:round/>
              <a:headEnd/>
              <a:tailEnd type="triangle" w="med" len="med"/>
            </a:ln>
            <a:effectLst/>
          </p:spPr>
          <p:txBody>
            <a:bodyPr>
              <a:spAutoFit/>
            </a:bodyPr>
            <a:lstStyle/>
            <a:p>
              <a:endParaRPr lang="de-DE"/>
            </a:p>
          </p:txBody>
        </p:sp>
        <p:pic>
          <p:nvPicPr>
            <p:cNvPr id="369708" name="Picture 44" descr="__vec_n"/>
            <p:cNvPicPr>
              <a:picLocks noChangeAspect="1" noChangeArrowheads="1"/>
            </p:cNvPicPr>
            <p:nvPr/>
          </p:nvPicPr>
          <p:blipFill>
            <a:blip r:embed="rId2"/>
            <a:srcRect/>
            <a:stretch>
              <a:fillRect/>
            </a:stretch>
          </p:blipFill>
          <p:spPr bwMode="auto">
            <a:xfrm>
              <a:off x="3021" y="2179"/>
              <a:ext cx="194" cy="229"/>
            </a:xfrm>
            <a:prstGeom prst="rect">
              <a:avLst/>
            </a:prstGeom>
            <a:noFill/>
          </p:spPr>
        </p:pic>
      </p:grpSp>
      <p:grpSp>
        <p:nvGrpSpPr>
          <p:cNvPr id="5" name="Group 52"/>
          <p:cNvGrpSpPr>
            <a:grpSpLocks/>
          </p:cNvGrpSpPr>
          <p:nvPr/>
        </p:nvGrpSpPr>
        <p:grpSpPr bwMode="auto">
          <a:xfrm>
            <a:off x="5100638" y="5840413"/>
            <a:ext cx="450850" cy="492125"/>
            <a:chOff x="3213" y="3679"/>
            <a:chExt cx="284" cy="310"/>
          </a:xfrm>
        </p:grpSpPr>
        <p:sp>
          <p:nvSpPr>
            <p:cNvPr id="369698" name="Line 34"/>
            <p:cNvSpPr>
              <a:spLocks noChangeShapeType="1"/>
            </p:cNvSpPr>
            <p:nvPr/>
          </p:nvSpPr>
          <p:spPr bwMode="auto">
            <a:xfrm flipH="1">
              <a:off x="3436" y="3679"/>
              <a:ext cx="61" cy="310"/>
            </a:xfrm>
            <a:prstGeom prst="line">
              <a:avLst/>
            </a:prstGeom>
            <a:noFill/>
            <a:ln w="28575">
              <a:solidFill>
                <a:schemeClr val="tx1"/>
              </a:solidFill>
              <a:round/>
              <a:headEnd/>
              <a:tailEnd type="triangle" w="med" len="med"/>
            </a:ln>
            <a:effectLst/>
          </p:spPr>
          <p:txBody>
            <a:bodyPr>
              <a:spAutoFit/>
            </a:bodyPr>
            <a:lstStyle/>
            <a:p>
              <a:endParaRPr lang="de-DE"/>
            </a:p>
          </p:txBody>
        </p:sp>
        <p:pic>
          <p:nvPicPr>
            <p:cNvPr id="369709" name="Picture 45" descr="__vec_n"/>
            <p:cNvPicPr>
              <a:picLocks noChangeAspect="1" noChangeArrowheads="1"/>
            </p:cNvPicPr>
            <p:nvPr/>
          </p:nvPicPr>
          <p:blipFill>
            <a:blip r:embed="rId2"/>
            <a:srcRect/>
            <a:stretch>
              <a:fillRect/>
            </a:stretch>
          </p:blipFill>
          <p:spPr bwMode="auto">
            <a:xfrm>
              <a:off x="3213" y="3741"/>
              <a:ext cx="194" cy="229"/>
            </a:xfrm>
            <a:prstGeom prst="rect">
              <a:avLst/>
            </a:prstGeom>
            <a:noFill/>
          </p:spPr>
        </p:pic>
      </p:grpSp>
      <p:grpSp>
        <p:nvGrpSpPr>
          <p:cNvPr id="6" name="Group 50"/>
          <p:cNvGrpSpPr>
            <a:grpSpLocks/>
          </p:cNvGrpSpPr>
          <p:nvPr/>
        </p:nvGrpSpPr>
        <p:grpSpPr bwMode="auto">
          <a:xfrm>
            <a:off x="5391150" y="4375150"/>
            <a:ext cx="334963" cy="788988"/>
            <a:chOff x="3396" y="2756"/>
            <a:chExt cx="211" cy="497"/>
          </a:xfrm>
        </p:grpSpPr>
        <p:sp>
          <p:nvSpPr>
            <p:cNvPr id="369705" name="Line 41"/>
            <p:cNvSpPr>
              <a:spLocks noChangeShapeType="1"/>
            </p:cNvSpPr>
            <p:nvPr/>
          </p:nvSpPr>
          <p:spPr bwMode="auto">
            <a:xfrm flipV="1">
              <a:off x="3582" y="2919"/>
              <a:ext cx="25" cy="334"/>
            </a:xfrm>
            <a:prstGeom prst="line">
              <a:avLst/>
            </a:prstGeom>
            <a:noFill/>
            <a:ln w="28575">
              <a:solidFill>
                <a:schemeClr val="tx1"/>
              </a:solidFill>
              <a:round/>
              <a:headEnd/>
              <a:tailEnd type="triangle" w="med" len="med"/>
            </a:ln>
            <a:effectLst/>
          </p:spPr>
          <p:txBody>
            <a:bodyPr>
              <a:spAutoFit/>
            </a:bodyPr>
            <a:lstStyle/>
            <a:p>
              <a:endParaRPr lang="de-DE"/>
            </a:p>
          </p:txBody>
        </p:sp>
        <p:pic>
          <p:nvPicPr>
            <p:cNvPr id="369710" name="Picture 46" descr="__vec_n"/>
            <p:cNvPicPr>
              <a:picLocks noChangeAspect="1" noChangeArrowheads="1"/>
            </p:cNvPicPr>
            <p:nvPr/>
          </p:nvPicPr>
          <p:blipFill>
            <a:blip r:embed="rId2"/>
            <a:srcRect/>
            <a:stretch>
              <a:fillRect/>
            </a:stretch>
          </p:blipFill>
          <p:spPr bwMode="auto">
            <a:xfrm>
              <a:off x="3396" y="2756"/>
              <a:ext cx="194" cy="229"/>
            </a:xfrm>
            <a:prstGeom prst="rect">
              <a:avLst/>
            </a:prstGeom>
            <a:noFill/>
          </p:spPr>
        </p:pic>
      </p:grpSp>
      <p:grpSp>
        <p:nvGrpSpPr>
          <p:cNvPr id="7" name="Group 51"/>
          <p:cNvGrpSpPr>
            <a:grpSpLocks/>
          </p:cNvGrpSpPr>
          <p:nvPr/>
        </p:nvGrpSpPr>
        <p:grpSpPr bwMode="auto">
          <a:xfrm>
            <a:off x="6092825" y="4110038"/>
            <a:ext cx="361950" cy="642937"/>
            <a:chOff x="3838" y="2589"/>
            <a:chExt cx="228" cy="405"/>
          </a:xfrm>
        </p:grpSpPr>
        <p:sp>
          <p:nvSpPr>
            <p:cNvPr id="369701" name="Line 37"/>
            <p:cNvSpPr>
              <a:spLocks noChangeShapeType="1"/>
            </p:cNvSpPr>
            <p:nvPr/>
          </p:nvSpPr>
          <p:spPr bwMode="auto">
            <a:xfrm flipH="1" flipV="1">
              <a:off x="3838" y="2669"/>
              <a:ext cx="2" cy="325"/>
            </a:xfrm>
            <a:prstGeom prst="line">
              <a:avLst/>
            </a:prstGeom>
            <a:noFill/>
            <a:ln w="28575">
              <a:solidFill>
                <a:schemeClr val="tx1"/>
              </a:solidFill>
              <a:round/>
              <a:headEnd/>
              <a:tailEnd type="triangle" w="med" len="med"/>
            </a:ln>
            <a:effectLst/>
          </p:spPr>
          <p:txBody>
            <a:bodyPr>
              <a:spAutoFit/>
            </a:bodyPr>
            <a:lstStyle/>
            <a:p>
              <a:endParaRPr lang="de-DE"/>
            </a:p>
          </p:txBody>
        </p:sp>
        <p:pic>
          <p:nvPicPr>
            <p:cNvPr id="369711" name="Picture 47" descr="__vec_n"/>
            <p:cNvPicPr>
              <a:picLocks noChangeAspect="1" noChangeArrowheads="1"/>
            </p:cNvPicPr>
            <p:nvPr/>
          </p:nvPicPr>
          <p:blipFill>
            <a:blip r:embed="rId2"/>
            <a:srcRect/>
            <a:stretch>
              <a:fillRect/>
            </a:stretch>
          </p:blipFill>
          <p:spPr bwMode="auto">
            <a:xfrm>
              <a:off x="3872" y="2589"/>
              <a:ext cx="194" cy="229"/>
            </a:xfrm>
            <a:prstGeom prst="rect">
              <a:avLst/>
            </a:prstGeom>
            <a:noFill/>
          </p:spPr>
        </p:pic>
      </p:grpSp>
      <p:sp>
        <p:nvSpPr>
          <p:cNvPr id="369712" name="Text Box 48"/>
          <p:cNvSpPr txBox="1">
            <a:spLocks noChangeArrowheads="1"/>
          </p:cNvSpPr>
          <p:nvPr/>
        </p:nvSpPr>
        <p:spPr bwMode="auto">
          <a:xfrm>
            <a:off x="6926263" y="3959225"/>
            <a:ext cx="1946367" cy="1877437"/>
          </a:xfrm>
          <a:prstGeom prst="rect">
            <a:avLst/>
          </a:prstGeom>
          <a:solidFill>
            <a:srgbClr val="FFFF00"/>
          </a:solidFill>
          <a:ln w="28575" algn="ctr">
            <a:solidFill>
              <a:srgbClr val="FF9900"/>
            </a:solidFill>
            <a:miter lim="800000"/>
            <a:headEnd/>
            <a:tailEnd/>
          </a:ln>
          <a:effectLst/>
        </p:spPr>
        <p:txBody>
          <a:bodyPr wrap="none">
            <a:spAutoFit/>
          </a:bodyPr>
          <a:lstStyle/>
          <a:p>
            <a:pPr marL="342900" indent="-342900"/>
            <a:r>
              <a:rPr lang="de-DE" sz="2000" dirty="0"/>
              <a:t>Diese Definition </a:t>
            </a:r>
          </a:p>
          <a:p>
            <a:pPr marL="342900" indent="-342900"/>
            <a:r>
              <a:rPr lang="de-DE" sz="2000" dirty="0"/>
              <a:t>sagt nichts über </a:t>
            </a:r>
          </a:p>
          <a:p>
            <a:pPr marL="342900" indent="-342900"/>
            <a:r>
              <a:rPr lang="de-DE" sz="2000" dirty="0"/>
              <a:t>die Sichtbarkeit </a:t>
            </a:r>
          </a:p>
          <a:p>
            <a:pPr marL="342900" indent="-342900"/>
            <a:r>
              <a:rPr lang="de-DE" sz="2000" dirty="0"/>
              <a:t>der Silhouetten-</a:t>
            </a:r>
          </a:p>
          <a:p>
            <a:pPr marL="342900" indent="-342900"/>
            <a:r>
              <a:rPr lang="de-DE" sz="2000" dirty="0"/>
              <a:t>kante aus!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9687">
                                            <p:txEl>
                                              <p:pRg st="0" end="0"/>
                                            </p:txEl>
                                          </p:spTgt>
                                        </p:tgtEl>
                                        <p:attrNameLst>
                                          <p:attrName>style.visibility</p:attrName>
                                        </p:attrNameLst>
                                      </p:cBhvr>
                                      <p:to>
                                        <p:strVal val="visible"/>
                                      </p:to>
                                    </p:set>
                                    <p:animEffect transition="in" filter="fade">
                                      <p:cBhvr>
                                        <p:cTn id="7" dur="500"/>
                                        <p:tgtEl>
                                          <p:spTgt spid="3696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9687">
                                            <p:txEl>
                                              <p:pRg st="1" end="1"/>
                                            </p:txEl>
                                          </p:spTgt>
                                        </p:tgtEl>
                                        <p:attrNameLst>
                                          <p:attrName>style.visibility</p:attrName>
                                        </p:attrNameLst>
                                      </p:cBhvr>
                                      <p:to>
                                        <p:strVal val="visible"/>
                                      </p:to>
                                    </p:set>
                                    <p:animEffect transition="in" filter="fade">
                                      <p:cBhvr>
                                        <p:cTn id="12" dur="500"/>
                                        <p:tgtEl>
                                          <p:spTgt spid="3696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9689"/>
                                        </p:tgtEl>
                                        <p:attrNameLst>
                                          <p:attrName>style.visibility</p:attrName>
                                        </p:attrNameLst>
                                      </p:cBhvr>
                                      <p:to>
                                        <p:strVal val="visible"/>
                                      </p:to>
                                    </p:set>
                                    <p:animEffect transition="in" filter="fade">
                                      <p:cBhvr>
                                        <p:cTn id="17" dur="500"/>
                                        <p:tgtEl>
                                          <p:spTgt spid="369689"/>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69700"/>
                                        </p:tgtEl>
                                        <p:attrNameLst>
                                          <p:attrName>style.visibility</p:attrName>
                                        </p:attrNameLst>
                                      </p:cBhvr>
                                      <p:to>
                                        <p:strVal val="visible"/>
                                      </p:to>
                                    </p:set>
                                    <p:animEffect transition="in" filter="wipe(left)">
                                      <p:cBhvr>
                                        <p:cTn id="26" dur="500"/>
                                        <p:tgtEl>
                                          <p:spTgt spid="369700"/>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69695"/>
                                        </p:tgtEl>
                                        <p:attrNameLst>
                                          <p:attrName>style.visibility</p:attrName>
                                        </p:attrNameLst>
                                      </p:cBhvr>
                                      <p:to>
                                        <p:strVal val="visible"/>
                                      </p:to>
                                    </p:set>
                                    <p:animEffect transition="in" filter="wipe(left)">
                                      <p:cBhvr>
                                        <p:cTn id="35" dur="500"/>
                                        <p:tgtEl>
                                          <p:spTgt spid="369695"/>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69712"/>
                                        </p:tgtEl>
                                        <p:attrNameLst>
                                          <p:attrName>style.visibility</p:attrName>
                                        </p:attrNameLst>
                                      </p:cBhvr>
                                      <p:to>
                                        <p:strVal val="visible"/>
                                      </p:to>
                                    </p:set>
                                    <p:animEffect transition="in" filter="fade">
                                      <p:cBhvr>
                                        <p:cTn id="44" dur="500"/>
                                        <p:tgtEl>
                                          <p:spTgt spid="369712"/>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369704"/>
                                        </p:tgtEl>
                                        <p:attrNameLst>
                                          <p:attrName>style.visibility</p:attrName>
                                        </p:attrNameLst>
                                      </p:cBhvr>
                                      <p:to>
                                        <p:strVal val="visible"/>
                                      </p:to>
                                    </p:set>
                                    <p:animEffect transition="in" filter="wipe(left)">
                                      <p:cBhvr>
                                        <p:cTn id="48" dur="500"/>
                                        <p:tgtEl>
                                          <p:spTgt spid="369704"/>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69697"/>
                                        </p:tgtEl>
                                        <p:attrNameLst>
                                          <p:attrName>style.visibility</p:attrName>
                                        </p:attrNameLst>
                                      </p:cBhvr>
                                      <p:to>
                                        <p:strVal val="visible"/>
                                      </p:to>
                                    </p:set>
                                    <p:animEffect transition="in" filter="wipe(left)">
                                      <p:cBhvr>
                                        <p:cTn id="57" dur="500"/>
                                        <p:tgtEl>
                                          <p:spTgt spid="369697"/>
                                        </p:tgtEl>
                                      </p:cBhvr>
                                    </p:animEffec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89" grpId="0" animBg="1"/>
      <p:bldP spid="369695" grpId="0" animBg="1"/>
      <p:bldP spid="369697" grpId="0" animBg="1"/>
      <p:bldP spid="369700" grpId="0" animBg="1"/>
      <p:bldP spid="369704" grpId="0" animBg="1"/>
      <p:bldP spid="369712"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99" name="Freeform 39"/>
          <p:cNvSpPr>
            <a:spLocks/>
          </p:cNvSpPr>
          <p:nvPr/>
        </p:nvSpPr>
        <p:spPr bwMode="auto">
          <a:xfrm>
            <a:off x="4413250" y="4081463"/>
            <a:ext cx="2027238" cy="1789112"/>
          </a:xfrm>
          <a:custGeom>
            <a:avLst/>
            <a:gdLst/>
            <a:ahLst/>
            <a:cxnLst>
              <a:cxn ang="0">
                <a:pos x="0" y="451"/>
              </a:cxn>
              <a:cxn ang="0">
                <a:pos x="83" y="134"/>
              </a:cxn>
              <a:cxn ang="0">
                <a:pos x="234" y="0"/>
              </a:cxn>
              <a:cxn ang="0">
                <a:pos x="417" y="142"/>
              </a:cxn>
              <a:cxn ang="0">
                <a:pos x="509" y="443"/>
              </a:cxn>
              <a:cxn ang="0">
                <a:pos x="793" y="693"/>
              </a:cxn>
              <a:cxn ang="0">
                <a:pos x="977" y="576"/>
              </a:cxn>
              <a:cxn ang="0">
                <a:pos x="1075" y="297"/>
              </a:cxn>
              <a:cxn ang="0">
                <a:pos x="1244" y="551"/>
              </a:cxn>
              <a:cxn ang="0">
                <a:pos x="1277" y="735"/>
              </a:cxn>
              <a:cxn ang="0">
                <a:pos x="1102" y="1010"/>
              </a:cxn>
              <a:cxn ang="0">
                <a:pos x="701" y="1127"/>
              </a:cxn>
              <a:cxn ang="0">
                <a:pos x="192" y="902"/>
              </a:cxn>
              <a:cxn ang="0">
                <a:pos x="0" y="451"/>
              </a:cxn>
            </a:cxnLst>
            <a:rect l="0" t="0" r="r" b="b"/>
            <a:pathLst>
              <a:path w="1277" h="1127">
                <a:moveTo>
                  <a:pt x="0" y="451"/>
                </a:moveTo>
                <a:lnTo>
                  <a:pt x="83" y="134"/>
                </a:lnTo>
                <a:lnTo>
                  <a:pt x="234" y="0"/>
                </a:lnTo>
                <a:lnTo>
                  <a:pt x="417" y="142"/>
                </a:lnTo>
                <a:lnTo>
                  <a:pt x="509" y="443"/>
                </a:lnTo>
                <a:lnTo>
                  <a:pt x="793" y="693"/>
                </a:lnTo>
                <a:lnTo>
                  <a:pt x="977" y="576"/>
                </a:lnTo>
                <a:lnTo>
                  <a:pt x="1075" y="297"/>
                </a:lnTo>
                <a:lnTo>
                  <a:pt x="1244" y="551"/>
                </a:lnTo>
                <a:lnTo>
                  <a:pt x="1277" y="735"/>
                </a:lnTo>
                <a:lnTo>
                  <a:pt x="1102" y="1010"/>
                </a:lnTo>
                <a:lnTo>
                  <a:pt x="701" y="1127"/>
                </a:lnTo>
                <a:lnTo>
                  <a:pt x="192" y="902"/>
                </a:lnTo>
                <a:lnTo>
                  <a:pt x="0" y="451"/>
                </a:lnTo>
                <a:close/>
              </a:path>
            </a:pathLst>
          </a:custGeom>
          <a:solidFill>
            <a:srgbClr val="FF9900"/>
          </a:solidFill>
          <a:ln w="57150" cap="flat" cmpd="sng">
            <a:solidFill>
              <a:schemeClr val="tx1"/>
            </a:solidFill>
            <a:prstDash val="solid"/>
            <a:round/>
            <a:headEnd/>
            <a:tailEnd/>
          </a:ln>
          <a:effectLst/>
        </p:spPr>
        <p:txBody>
          <a:bodyPr>
            <a:spAutoFit/>
          </a:bodyPr>
          <a:lstStyle/>
          <a:p>
            <a:endParaRPr lang="de-DE"/>
          </a:p>
        </p:txBody>
      </p:sp>
      <p:sp>
        <p:nvSpPr>
          <p:cNvPr id="373762" name="Rectangle 2"/>
          <p:cNvSpPr>
            <a:spLocks noGrp="1" noChangeArrowheads="1"/>
          </p:cNvSpPr>
          <p:nvPr>
            <p:ph type="title"/>
          </p:nvPr>
        </p:nvSpPr>
        <p:spPr/>
        <p:txBody>
          <a:bodyPr/>
          <a:lstStyle/>
          <a:p>
            <a:r>
              <a:rPr lang="de-DE"/>
              <a:t>Linien und Kanten</a:t>
            </a:r>
          </a:p>
        </p:txBody>
      </p:sp>
      <p:grpSp>
        <p:nvGrpSpPr>
          <p:cNvPr id="2" name="Group 3"/>
          <p:cNvGrpSpPr>
            <a:grpSpLocks/>
          </p:cNvGrpSpPr>
          <p:nvPr/>
        </p:nvGrpSpPr>
        <p:grpSpPr bwMode="auto">
          <a:xfrm>
            <a:off x="601663" y="1876425"/>
            <a:ext cx="1906587" cy="1776413"/>
            <a:chOff x="463" y="1214"/>
            <a:chExt cx="1201" cy="1119"/>
          </a:xfrm>
        </p:grpSpPr>
        <p:sp>
          <p:nvSpPr>
            <p:cNvPr id="373764" name="Freeform 4"/>
            <p:cNvSpPr>
              <a:spLocks/>
            </p:cNvSpPr>
            <p:nvPr/>
          </p:nvSpPr>
          <p:spPr bwMode="auto">
            <a:xfrm>
              <a:off x="676" y="1502"/>
              <a:ext cx="676" cy="275"/>
            </a:xfrm>
            <a:custGeom>
              <a:avLst/>
              <a:gdLst/>
              <a:ahLst/>
              <a:cxnLst>
                <a:cxn ang="0">
                  <a:pos x="0" y="108"/>
                </a:cxn>
                <a:cxn ang="0">
                  <a:pos x="234" y="275"/>
                </a:cxn>
                <a:cxn ang="0">
                  <a:pos x="676" y="167"/>
                </a:cxn>
                <a:cxn ang="0">
                  <a:pos x="668" y="0"/>
                </a:cxn>
                <a:cxn ang="0">
                  <a:pos x="0" y="108"/>
                </a:cxn>
              </a:cxnLst>
              <a:rect l="0" t="0" r="r" b="b"/>
              <a:pathLst>
                <a:path w="676" h="275">
                  <a:moveTo>
                    <a:pt x="0" y="108"/>
                  </a:moveTo>
                  <a:lnTo>
                    <a:pt x="234" y="275"/>
                  </a:lnTo>
                  <a:lnTo>
                    <a:pt x="676" y="167"/>
                  </a:lnTo>
                  <a:lnTo>
                    <a:pt x="668" y="0"/>
                  </a:lnTo>
                  <a:lnTo>
                    <a:pt x="0" y="108"/>
                  </a:lnTo>
                  <a:close/>
                </a:path>
              </a:pathLst>
            </a:custGeom>
            <a:solidFill>
              <a:srgbClr val="996600"/>
            </a:solidFill>
            <a:ln w="28575" cap="flat" cmpd="sng">
              <a:solidFill>
                <a:schemeClr val="tx1"/>
              </a:solidFill>
              <a:prstDash val="solid"/>
              <a:round/>
              <a:headEnd/>
              <a:tailEnd/>
            </a:ln>
            <a:effectLst/>
          </p:spPr>
          <p:txBody>
            <a:bodyPr>
              <a:spAutoFit/>
            </a:bodyPr>
            <a:lstStyle/>
            <a:p>
              <a:endParaRPr lang="de-DE"/>
            </a:p>
          </p:txBody>
        </p:sp>
        <p:sp>
          <p:nvSpPr>
            <p:cNvPr id="373765" name="Freeform 5"/>
            <p:cNvSpPr>
              <a:spLocks/>
            </p:cNvSpPr>
            <p:nvPr/>
          </p:nvSpPr>
          <p:spPr bwMode="auto">
            <a:xfrm>
              <a:off x="1327" y="1498"/>
              <a:ext cx="334" cy="179"/>
            </a:xfrm>
            <a:custGeom>
              <a:avLst/>
              <a:gdLst/>
              <a:ahLst/>
              <a:cxnLst>
                <a:cxn ang="0">
                  <a:pos x="30" y="0"/>
                </a:cxn>
                <a:cxn ang="0">
                  <a:pos x="0" y="179"/>
                </a:cxn>
                <a:cxn ang="0">
                  <a:pos x="334" y="96"/>
                </a:cxn>
                <a:cxn ang="0">
                  <a:pos x="30" y="0"/>
                </a:cxn>
              </a:cxnLst>
              <a:rect l="0" t="0" r="r" b="b"/>
              <a:pathLst>
                <a:path w="334" h="179">
                  <a:moveTo>
                    <a:pt x="30" y="0"/>
                  </a:moveTo>
                  <a:lnTo>
                    <a:pt x="0" y="179"/>
                  </a:lnTo>
                  <a:lnTo>
                    <a:pt x="334" y="96"/>
                  </a:lnTo>
                  <a:lnTo>
                    <a:pt x="30" y="0"/>
                  </a:lnTo>
                  <a:close/>
                </a:path>
              </a:pathLst>
            </a:custGeom>
            <a:solidFill>
              <a:srgbClr val="996600"/>
            </a:solidFill>
            <a:ln w="28575" cap="flat" cmpd="sng">
              <a:noFill/>
              <a:prstDash val="solid"/>
              <a:round/>
              <a:headEnd/>
              <a:tailEnd/>
            </a:ln>
            <a:effectLst/>
          </p:spPr>
          <p:txBody>
            <a:bodyPr>
              <a:spAutoFit/>
            </a:bodyPr>
            <a:lstStyle/>
            <a:p>
              <a:endParaRPr lang="de-DE"/>
            </a:p>
          </p:txBody>
        </p:sp>
        <p:sp>
          <p:nvSpPr>
            <p:cNvPr id="373766" name="Freeform 6"/>
            <p:cNvSpPr>
              <a:spLocks/>
            </p:cNvSpPr>
            <p:nvPr/>
          </p:nvSpPr>
          <p:spPr bwMode="auto">
            <a:xfrm>
              <a:off x="910" y="1618"/>
              <a:ext cx="743" cy="710"/>
            </a:xfrm>
            <a:custGeom>
              <a:avLst/>
              <a:gdLst/>
              <a:ahLst/>
              <a:cxnLst>
                <a:cxn ang="0">
                  <a:pos x="0" y="151"/>
                </a:cxn>
                <a:cxn ang="0">
                  <a:pos x="743" y="0"/>
                </a:cxn>
                <a:cxn ang="0">
                  <a:pos x="735" y="485"/>
                </a:cxn>
                <a:cxn ang="0">
                  <a:pos x="33" y="710"/>
                </a:cxn>
                <a:cxn ang="0">
                  <a:pos x="0" y="151"/>
                </a:cxn>
              </a:cxnLst>
              <a:rect l="0" t="0" r="r" b="b"/>
              <a:pathLst>
                <a:path w="743" h="710">
                  <a:moveTo>
                    <a:pt x="0" y="151"/>
                  </a:moveTo>
                  <a:lnTo>
                    <a:pt x="743" y="0"/>
                  </a:lnTo>
                  <a:lnTo>
                    <a:pt x="735" y="485"/>
                  </a:lnTo>
                  <a:lnTo>
                    <a:pt x="33" y="710"/>
                  </a:lnTo>
                  <a:lnTo>
                    <a:pt x="0" y="151"/>
                  </a:lnTo>
                  <a:close/>
                </a:path>
              </a:pathLst>
            </a:custGeom>
            <a:solidFill>
              <a:srgbClr val="CC6600"/>
            </a:solidFill>
            <a:ln w="28575" cap="flat" cmpd="sng">
              <a:solidFill>
                <a:schemeClr val="tx1"/>
              </a:solidFill>
              <a:prstDash val="solid"/>
              <a:round/>
              <a:headEnd/>
              <a:tailEnd/>
            </a:ln>
            <a:effectLst/>
          </p:spPr>
          <p:txBody>
            <a:bodyPr>
              <a:spAutoFit/>
            </a:bodyPr>
            <a:lstStyle/>
            <a:p>
              <a:endParaRPr lang="de-DE"/>
            </a:p>
          </p:txBody>
        </p:sp>
        <p:sp>
          <p:nvSpPr>
            <p:cNvPr id="373767" name="Freeform 7"/>
            <p:cNvSpPr>
              <a:spLocks/>
            </p:cNvSpPr>
            <p:nvPr/>
          </p:nvSpPr>
          <p:spPr bwMode="auto">
            <a:xfrm>
              <a:off x="673" y="1624"/>
              <a:ext cx="287" cy="709"/>
            </a:xfrm>
            <a:custGeom>
              <a:avLst/>
              <a:gdLst/>
              <a:ahLst/>
              <a:cxnLst>
                <a:cxn ang="0">
                  <a:pos x="0" y="0"/>
                </a:cxn>
                <a:cxn ang="0">
                  <a:pos x="101" y="1008"/>
                </a:cxn>
                <a:cxn ang="0">
                  <a:pos x="593" y="1466"/>
                </a:cxn>
                <a:cxn ang="0">
                  <a:pos x="516" y="322"/>
                </a:cxn>
                <a:cxn ang="0">
                  <a:pos x="0" y="0"/>
                </a:cxn>
              </a:cxnLst>
              <a:rect l="0" t="0" r="r" b="b"/>
              <a:pathLst>
                <a:path w="593" h="1466">
                  <a:moveTo>
                    <a:pt x="0" y="0"/>
                  </a:moveTo>
                  <a:lnTo>
                    <a:pt x="101" y="1008"/>
                  </a:lnTo>
                  <a:lnTo>
                    <a:pt x="593" y="1466"/>
                  </a:lnTo>
                  <a:lnTo>
                    <a:pt x="516" y="322"/>
                  </a:lnTo>
                  <a:lnTo>
                    <a:pt x="0" y="0"/>
                  </a:lnTo>
                  <a:close/>
                </a:path>
              </a:pathLst>
            </a:custGeom>
            <a:solidFill>
              <a:srgbClr val="FF9900"/>
            </a:solidFill>
            <a:ln w="28575" cap="flat" cmpd="sng">
              <a:solidFill>
                <a:schemeClr val="tx1"/>
              </a:solidFill>
              <a:prstDash val="solid"/>
              <a:round/>
              <a:headEnd/>
              <a:tailEnd/>
            </a:ln>
            <a:effectLst/>
          </p:spPr>
          <p:txBody>
            <a:bodyPr>
              <a:spAutoFit/>
            </a:bodyPr>
            <a:lstStyle/>
            <a:p>
              <a:endParaRPr lang="de-DE"/>
            </a:p>
          </p:txBody>
        </p:sp>
        <p:sp>
          <p:nvSpPr>
            <p:cNvPr id="373768" name="Freeform 8"/>
            <p:cNvSpPr>
              <a:spLocks/>
            </p:cNvSpPr>
            <p:nvPr/>
          </p:nvSpPr>
          <p:spPr bwMode="auto">
            <a:xfrm>
              <a:off x="918" y="1604"/>
              <a:ext cx="742" cy="725"/>
            </a:xfrm>
            <a:custGeom>
              <a:avLst/>
              <a:gdLst/>
              <a:ahLst/>
              <a:cxnLst>
                <a:cxn ang="0">
                  <a:pos x="0" y="364"/>
                </a:cxn>
                <a:cxn ang="0">
                  <a:pos x="1533" y="0"/>
                </a:cxn>
                <a:cxn ang="0">
                  <a:pos x="1474" y="1025"/>
                </a:cxn>
                <a:cxn ang="0">
                  <a:pos x="85" y="1499"/>
                </a:cxn>
              </a:cxnLst>
              <a:rect l="0" t="0" r="r" b="b"/>
              <a:pathLst>
                <a:path w="1533" h="1499">
                  <a:moveTo>
                    <a:pt x="0" y="364"/>
                  </a:moveTo>
                  <a:lnTo>
                    <a:pt x="1533" y="0"/>
                  </a:lnTo>
                  <a:lnTo>
                    <a:pt x="1474" y="1025"/>
                  </a:lnTo>
                  <a:lnTo>
                    <a:pt x="85" y="1499"/>
                  </a:lnTo>
                </a:path>
              </a:pathLst>
            </a:custGeom>
            <a:noFill/>
            <a:ln w="28575" cap="flat" cmpd="sng">
              <a:solidFill>
                <a:schemeClr val="tx1"/>
              </a:solidFill>
              <a:prstDash val="solid"/>
              <a:round/>
              <a:headEnd/>
              <a:tailEnd/>
            </a:ln>
            <a:effectLst/>
          </p:spPr>
          <p:txBody>
            <a:bodyPr>
              <a:spAutoFit/>
            </a:bodyPr>
            <a:lstStyle/>
            <a:p>
              <a:endParaRPr lang="de-DE"/>
            </a:p>
          </p:txBody>
        </p:sp>
        <p:sp>
          <p:nvSpPr>
            <p:cNvPr id="373769" name="Freeform 9"/>
            <p:cNvSpPr>
              <a:spLocks/>
            </p:cNvSpPr>
            <p:nvPr/>
          </p:nvSpPr>
          <p:spPr bwMode="auto">
            <a:xfrm>
              <a:off x="673" y="1497"/>
              <a:ext cx="676" cy="181"/>
            </a:xfrm>
            <a:custGeom>
              <a:avLst/>
              <a:gdLst/>
              <a:ahLst/>
              <a:cxnLst>
                <a:cxn ang="0">
                  <a:pos x="0" y="254"/>
                </a:cxn>
                <a:cxn ang="0">
                  <a:pos x="1397" y="0"/>
                </a:cxn>
                <a:cxn ang="0">
                  <a:pos x="1389" y="373"/>
                </a:cxn>
              </a:cxnLst>
              <a:rect l="0" t="0" r="r" b="b"/>
              <a:pathLst>
                <a:path w="1397" h="373">
                  <a:moveTo>
                    <a:pt x="0" y="254"/>
                  </a:moveTo>
                  <a:lnTo>
                    <a:pt x="1397" y="0"/>
                  </a:lnTo>
                  <a:lnTo>
                    <a:pt x="1389" y="373"/>
                  </a:lnTo>
                </a:path>
              </a:pathLst>
            </a:custGeom>
            <a:noFill/>
            <a:ln w="28575" cap="flat" cmpd="sng">
              <a:solidFill>
                <a:schemeClr val="tx1"/>
              </a:solidFill>
              <a:prstDash val="solid"/>
              <a:round/>
              <a:headEnd/>
              <a:tailEnd/>
            </a:ln>
            <a:effectLst/>
          </p:spPr>
          <p:txBody>
            <a:bodyPr>
              <a:spAutoFit/>
            </a:bodyPr>
            <a:lstStyle/>
            <a:p>
              <a:endParaRPr lang="de-DE"/>
            </a:p>
          </p:txBody>
        </p:sp>
        <p:sp>
          <p:nvSpPr>
            <p:cNvPr id="373770" name="Line 10"/>
            <p:cNvSpPr>
              <a:spLocks noChangeShapeType="1"/>
            </p:cNvSpPr>
            <p:nvPr/>
          </p:nvSpPr>
          <p:spPr bwMode="auto">
            <a:xfrm flipH="1" flipV="1">
              <a:off x="1340" y="1493"/>
              <a:ext cx="316" cy="115"/>
            </a:xfrm>
            <a:prstGeom prst="line">
              <a:avLst/>
            </a:prstGeom>
            <a:noFill/>
            <a:ln w="28575">
              <a:solidFill>
                <a:schemeClr val="tx1"/>
              </a:solidFill>
              <a:round/>
              <a:headEnd/>
              <a:tailEnd/>
            </a:ln>
            <a:effectLst/>
          </p:spPr>
          <p:txBody>
            <a:bodyPr>
              <a:spAutoFit/>
            </a:bodyPr>
            <a:lstStyle/>
            <a:p>
              <a:endParaRPr lang="de-DE"/>
            </a:p>
          </p:txBody>
        </p:sp>
        <p:sp>
          <p:nvSpPr>
            <p:cNvPr id="373771" name="Freeform 11"/>
            <p:cNvSpPr>
              <a:spLocks/>
            </p:cNvSpPr>
            <p:nvPr/>
          </p:nvSpPr>
          <p:spPr bwMode="auto">
            <a:xfrm>
              <a:off x="463" y="1218"/>
              <a:ext cx="886" cy="405"/>
            </a:xfrm>
            <a:custGeom>
              <a:avLst/>
              <a:gdLst/>
              <a:ahLst/>
              <a:cxnLst>
                <a:cxn ang="0">
                  <a:pos x="1830" y="576"/>
                </a:cxn>
                <a:cxn ang="0">
                  <a:pos x="1796" y="525"/>
                </a:cxn>
                <a:cxn ang="0">
                  <a:pos x="1516" y="0"/>
                </a:cxn>
                <a:cxn ang="0">
                  <a:pos x="0" y="212"/>
                </a:cxn>
                <a:cxn ang="0">
                  <a:pos x="432" y="838"/>
                </a:cxn>
                <a:cxn ang="0">
                  <a:pos x="1830" y="576"/>
                </a:cxn>
              </a:cxnLst>
              <a:rect l="0" t="0" r="r" b="b"/>
              <a:pathLst>
                <a:path w="1830" h="838">
                  <a:moveTo>
                    <a:pt x="1830" y="576"/>
                  </a:moveTo>
                  <a:cubicBezTo>
                    <a:pt x="1819" y="559"/>
                    <a:pt x="1796" y="525"/>
                    <a:pt x="1796" y="525"/>
                  </a:cubicBezTo>
                  <a:lnTo>
                    <a:pt x="1516" y="0"/>
                  </a:lnTo>
                  <a:lnTo>
                    <a:pt x="0" y="212"/>
                  </a:lnTo>
                  <a:lnTo>
                    <a:pt x="432" y="838"/>
                  </a:lnTo>
                  <a:cubicBezTo>
                    <a:pt x="432" y="838"/>
                    <a:pt x="1830" y="576"/>
                    <a:pt x="1830" y="576"/>
                  </a:cubicBezTo>
                  <a:close/>
                </a:path>
              </a:pathLst>
            </a:custGeom>
            <a:solidFill>
              <a:srgbClr val="CC6600"/>
            </a:solidFill>
            <a:ln w="28575" cap="flat" cmpd="sng">
              <a:solidFill>
                <a:schemeClr val="tx1"/>
              </a:solidFill>
              <a:prstDash val="solid"/>
              <a:round/>
              <a:headEnd/>
              <a:tailEnd/>
            </a:ln>
            <a:effectLst/>
          </p:spPr>
          <p:txBody>
            <a:bodyPr>
              <a:spAutoFit/>
            </a:bodyPr>
            <a:lstStyle/>
            <a:p>
              <a:endParaRPr lang="de-DE"/>
            </a:p>
          </p:txBody>
        </p:sp>
        <p:sp>
          <p:nvSpPr>
            <p:cNvPr id="373772" name="Freeform 12"/>
            <p:cNvSpPr>
              <a:spLocks/>
            </p:cNvSpPr>
            <p:nvPr/>
          </p:nvSpPr>
          <p:spPr bwMode="auto">
            <a:xfrm>
              <a:off x="935" y="1809"/>
              <a:ext cx="713" cy="299"/>
            </a:xfrm>
            <a:custGeom>
              <a:avLst/>
              <a:gdLst/>
              <a:ahLst/>
              <a:cxnLst>
                <a:cxn ang="0">
                  <a:pos x="0" y="389"/>
                </a:cxn>
                <a:cxn ang="0">
                  <a:pos x="1474" y="0"/>
                </a:cxn>
                <a:cxn ang="0">
                  <a:pos x="1465" y="228"/>
                </a:cxn>
                <a:cxn ang="0">
                  <a:pos x="17" y="618"/>
                </a:cxn>
                <a:cxn ang="0">
                  <a:pos x="0" y="389"/>
                </a:cxn>
              </a:cxnLst>
              <a:rect l="0" t="0" r="r" b="b"/>
              <a:pathLst>
                <a:path w="1474" h="618">
                  <a:moveTo>
                    <a:pt x="0" y="389"/>
                  </a:moveTo>
                  <a:lnTo>
                    <a:pt x="1474" y="0"/>
                  </a:lnTo>
                  <a:lnTo>
                    <a:pt x="1465" y="228"/>
                  </a:lnTo>
                  <a:lnTo>
                    <a:pt x="17" y="618"/>
                  </a:lnTo>
                  <a:lnTo>
                    <a:pt x="0" y="389"/>
                  </a:lnTo>
                  <a:close/>
                </a:path>
              </a:pathLst>
            </a:custGeom>
            <a:solidFill>
              <a:srgbClr val="666633"/>
            </a:solidFill>
            <a:ln w="28575" cap="flat" cmpd="sng">
              <a:solidFill>
                <a:schemeClr val="tx1"/>
              </a:solidFill>
              <a:prstDash val="solid"/>
              <a:round/>
              <a:headEnd/>
              <a:tailEnd/>
            </a:ln>
            <a:effectLst/>
          </p:spPr>
          <p:txBody>
            <a:bodyPr>
              <a:spAutoFit/>
            </a:bodyPr>
            <a:lstStyle/>
            <a:p>
              <a:endParaRPr lang="de-DE"/>
            </a:p>
          </p:txBody>
        </p:sp>
        <p:sp>
          <p:nvSpPr>
            <p:cNvPr id="373773" name="Freeform 13"/>
            <p:cNvSpPr>
              <a:spLocks/>
            </p:cNvSpPr>
            <p:nvPr/>
          </p:nvSpPr>
          <p:spPr bwMode="auto">
            <a:xfrm>
              <a:off x="463" y="1214"/>
              <a:ext cx="1201" cy="1115"/>
            </a:xfrm>
            <a:custGeom>
              <a:avLst/>
              <a:gdLst/>
              <a:ahLst/>
              <a:cxnLst>
                <a:cxn ang="0">
                  <a:pos x="533" y="1864"/>
                </a:cxn>
                <a:cxn ang="0">
                  <a:pos x="440" y="839"/>
                </a:cxn>
                <a:cxn ang="0">
                  <a:pos x="0" y="220"/>
                </a:cxn>
                <a:cxn ang="0">
                  <a:pos x="1524" y="0"/>
                </a:cxn>
                <a:cxn ang="0">
                  <a:pos x="1829" y="585"/>
                </a:cxn>
                <a:cxn ang="0">
                  <a:pos x="2481" y="805"/>
                </a:cxn>
                <a:cxn ang="0">
                  <a:pos x="2422" y="1830"/>
                </a:cxn>
                <a:cxn ang="0">
                  <a:pos x="1016" y="2304"/>
                </a:cxn>
                <a:cxn ang="0">
                  <a:pos x="533" y="1864"/>
                </a:cxn>
              </a:cxnLst>
              <a:rect l="0" t="0" r="r" b="b"/>
              <a:pathLst>
                <a:path w="2481" h="2304">
                  <a:moveTo>
                    <a:pt x="533" y="1864"/>
                  </a:moveTo>
                  <a:lnTo>
                    <a:pt x="440" y="839"/>
                  </a:lnTo>
                  <a:lnTo>
                    <a:pt x="0" y="220"/>
                  </a:lnTo>
                  <a:lnTo>
                    <a:pt x="1524" y="0"/>
                  </a:lnTo>
                  <a:lnTo>
                    <a:pt x="1829" y="585"/>
                  </a:lnTo>
                  <a:lnTo>
                    <a:pt x="2481" y="805"/>
                  </a:lnTo>
                  <a:lnTo>
                    <a:pt x="2422" y="1830"/>
                  </a:lnTo>
                  <a:lnTo>
                    <a:pt x="1016" y="2304"/>
                  </a:lnTo>
                  <a:lnTo>
                    <a:pt x="533" y="1864"/>
                  </a:lnTo>
                  <a:close/>
                </a:path>
              </a:pathLst>
            </a:custGeom>
            <a:noFill/>
            <a:ln w="57150" cap="flat" cmpd="sng">
              <a:solidFill>
                <a:srgbClr val="FF0000"/>
              </a:solidFill>
              <a:prstDash val="solid"/>
              <a:round/>
              <a:headEnd/>
              <a:tailEnd/>
            </a:ln>
            <a:effectLst/>
          </p:spPr>
          <p:txBody>
            <a:bodyPr>
              <a:spAutoFit/>
            </a:bodyPr>
            <a:lstStyle/>
            <a:p>
              <a:endParaRPr lang="de-DE"/>
            </a:p>
          </p:txBody>
        </p:sp>
      </p:grpSp>
      <p:sp>
        <p:nvSpPr>
          <p:cNvPr id="373774" name="Rectangle 14"/>
          <p:cNvSpPr>
            <a:spLocks noGrp="1" noChangeArrowheads="1"/>
          </p:cNvSpPr>
          <p:nvPr>
            <p:ph type="body" idx="1"/>
          </p:nvPr>
        </p:nvSpPr>
        <p:spPr>
          <a:xfrm>
            <a:off x="581025" y="1176338"/>
            <a:ext cx="7981950" cy="2359025"/>
          </a:xfrm>
          <a:noFill/>
          <a:ln/>
        </p:spPr>
        <p:txBody>
          <a:bodyPr/>
          <a:lstStyle/>
          <a:p>
            <a:r>
              <a:rPr lang="de-DE"/>
              <a:t>Was ist eine Silhouette?</a:t>
            </a:r>
          </a:p>
        </p:txBody>
      </p:sp>
      <p:sp>
        <p:nvSpPr>
          <p:cNvPr id="373775" name="Text Box 15"/>
          <p:cNvSpPr txBox="1">
            <a:spLocks noChangeArrowheads="1"/>
          </p:cNvSpPr>
          <p:nvPr/>
        </p:nvSpPr>
        <p:spPr bwMode="auto">
          <a:xfrm>
            <a:off x="2835275" y="1841500"/>
            <a:ext cx="5695950" cy="1569660"/>
          </a:xfrm>
          <a:prstGeom prst="rect">
            <a:avLst/>
          </a:prstGeom>
          <a:noFill/>
          <a:ln w="28575" algn="ctr">
            <a:noFill/>
            <a:miter lim="800000"/>
            <a:headEnd/>
            <a:tailEnd/>
          </a:ln>
          <a:effectLst/>
        </p:spPr>
        <p:txBody>
          <a:bodyPr>
            <a:spAutoFit/>
          </a:bodyPr>
          <a:lstStyle/>
          <a:p>
            <a:pPr marL="342900" indent="-342900">
              <a:spcBef>
                <a:spcPct val="20000"/>
              </a:spcBef>
            </a:pPr>
            <a:r>
              <a:rPr lang="de-DE" sz="2400" b="1" i="1" dirty="0"/>
              <a:t>Für Polygonflächen:</a:t>
            </a:r>
            <a:br>
              <a:rPr lang="de-DE" sz="2400" b="1" i="1" dirty="0"/>
            </a:br>
            <a:r>
              <a:rPr lang="de-DE" sz="2400" dirty="0"/>
              <a:t>Alle Kanten, die eine Vorderseite (front </a:t>
            </a:r>
            <a:r>
              <a:rPr lang="de-DE" sz="2400" dirty="0" err="1"/>
              <a:t>face</a:t>
            </a:r>
            <a:r>
              <a:rPr lang="de-DE" sz="2400" dirty="0"/>
              <a:t>) mit einer Rückseite (back </a:t>
            </a:r>
            <a:r>
              <a:rPr lang="de-DE" sz="2400" dirty="0" err="1"/>
              <a:t>face</a:t>
            </a:r>
            <a:r>
              <a:rPr lang="de-DE" sz="2400" dirty="0"/>
              <a:t>) verbinden</a:t>
            </a:r>
          </a:p>
        </p:txBody>
      </p:sp>
      <p:sp>
        <p:nvSpPr>
          <p:cNvPr id="373777" name="Line 17"/>
          <p:cNvSpPr>
            <a:spLocks noChangeShapeType="1"/>
          </p:cNvSpPr>
          <p:nvPr/>
        </p:nvSpPr>
        <p:spPr bwMode="auto">
          <a:xfrm>
            <a:off x="1139825" y="4876800"/>
            <a:ext cx="5114925" cy="1141413"/>
          </a:xfrm>
          <a:prstGeom prst="line">
            <a:avLst/>
          </a:prstGeom>
          <a:noFill/>
          <a:ln w="28575" cap="rnd">
            <a:solidFill>
              <a:schemeClr val="tx1"/>
            </a:solidFill>
            <a:prstDash val="sysDot"/>
            <a:round/>
            <a:headEnd/>
            <a:tailEnd/>
          </a:ln>
          <a:effectLst/>
        </p:spPr>
        <p:txBody>
          <a:bodyPr>
            <a:spAutoFit/>
          </a:bodyPr>
          <a:lstStyle/>
          <a:p>
            <a:endParaRPr lang="de-DE"/>
          </a:p>
        </p:txBody>
      </p:sp>
      <p:sp>
        <p:nvSpPr>
          <p:cNvPr id="373778" name="Line 18"/>
          <p:cNvSpPr>
            <a:spLocks noChangeShapeType="1"/>
          </p:cNvSpPr>
          <p:nvPr/>
        </p:nvSpPr>
        <p:spPr bwMode="auto">
          <a:xfrm>
            <a:off x="1139825" y="4876800"/>
            <a:ext cx="5618163" cy="373063"/>
          </a:xfrm>
          <a:prstGeom prst="line">
            <a:avLst/>
          </a:prstGeom>
          <a:noFill/>
          <a:ln w="28575" cap="rnd">
            <a:solidFill>
              <a:schemeClr val="tx1"/>
            </a:solidFill>
            <a:prstDash val="sysDot"/>
            <a:round/>
            <a:headEnd/>
            <a:tailEnd/>
          </a:ln>
          <a:effectLst/>
        </p:spPr>
        <p:txBody>
          <a:bodyPr>
            <a:spAutoFit/>
          </a:bodyPr>
          <a:lstStyle/>
          <a:p>
            <a:endParaRPr lang="de-DE"/>
          </a:p>
        </p:txBody>
      </p:sp>
      <p:sp>
        <p:nvSpPr>
          <p:cNvPr id="373779" name="Line 19"/>
          <p:cNvSpPr>
            <a:spLocks noChangeShapeType="1"/>
          </p:cNvSpPr>
          <p:nvPr/>
        </p:nvSpPr>
        <p:spPr bwMode="auto">
          <a:xfrm flipV="1">
            <a:off x="1139825" y="3857625"/>
            <a:ext cx="4664075" cy="1019175"/>
          </a:xfrm>
          <a:prstGeom prst="line">
            <a:avLst/>
          </a:prstGeom>
          <a:noFill/>
          <a:ln w="28575" cap="rnd">
            <a:solidFill>
              <a:schemeClr val="tx1"/>
            </a:solidFill>
            <a:prstDash val="sysDot"/>
            <a:round/>
            <a:headEnd/>
            <a:tailEnd/>
          </a:ln>
          <a:effectLst/>
        </p:spPr>
        <p:txBody>
          <a:bodyPr>
            <a:spAutoFit/>
          </a:bodyPr>
          <a:lstStyle/>
          <a:p>
            <a:endParaRPr lang="de-DE"/>
          </a:p>
        </p:txBody>
      </p:sp>
      <p:sp>
        <p:nvSpPr>
          <p:cNvPr id="373780" name="Line 20"/>
          <p:cNvSpPr>
            <a:spLocks noChangeShapeType="1"/>
          </p:cNvSpPr>
          <p:nvPr/>
        </p:nvSpPr>
        <p:spPr bwMode="auto">
          <a:xfrm flipV="1">
            <a:off x="1139825" y="4508500"/>
            <a:ext cx="5473700" cy="368300"/>
          </a:xfrm>
          <a:prstGeom prst="line">
            <a:avLst/>
          </a:prstGeom>
          <a:noFill/>
          <a:ln w="28575" cap="rnd">
            <a:solidFill>
              <a:schemeClr val="tx1"/>
            </a:solidFill>
            <a:prstDash val="sysDot"/>
            <a:round/>
            <a:headEnd/>
            <a:tailEnd/>
          </a:ln>
          <a:effectLst/>
        </p:spPr>
        <p:txBody>
          <a:bodyPr>
            <a:spAutoFit/>
          </a:bodyPr>
          <a:lstStyle/>
          <a:p>
            <a:endParaRPr lang="de-DE"/>
          </a:p>
        </p:txBody>
      </p:sp>
      <p:grpSp>
        <p:nvGrpSpPr>
          <p:cNvPr id="3" name="Group 21"/>
          <p:cNvGrpSpPr>
            <a:grpSpLocks/>
          </p:cNvGrpSpPr>
          <p:nvPr/>
        </p:nvGrpSpPr>
        <p:grpSpPr bwMode="auto">
          <a:xfrm rot="928111">
            <a:off x="808038" y="4652963"/>
            <a:ext cx="576262" cy="342900"/>
            <a:chOff x="462" y="1717"/>
            <a:chExt cx="568" cy="338"/>
          </a:xfrm>
        </p:grpSpPr>
        <p:sp>
          <p:nvSpPr>
            <p:cNvPr id="373782" name="Freeform 22"/>
            <p:cNvSpPr>
              <a:spLocks/>
            </p:cNvSpPr>
            <p:nvPr/>
          </p:nvSpPr>
          <p:spPr bwMode="auto">
            <a:xfrm>
              <a:off x="475" y="1776"/>
              <a:ext cx="540" cy="271"/>
            </a:xfrm>
            <a:custGeom>
              <a:avLst/>
              <a:gdLst/>
              <a:ahLst/>
              <a:cxnLst>
                <a:cxn ang="0">
                  <a:pos x="393" y="0"/>
                </a:cxn>
                <a:cxn ang="0">
                  <a:pos x="0" y="240"/>
                </a:cxn>
                <a:cxn ang="0">
                  <a:pos x="464" y="271"/>
                </a:cxn>
                <a:cxn ang="0">
                  <a:pos x="393" y="0"/>
                </a:cxn>
              </a:cxnLst>
              <a:rect l="0" t="0" r="r" b="b"/>
              <a:pathLst>
                <a:path w="540" h="271">
                  <a:moveTo>
                    <a:pt x="393" y="0"/>
                  </a:moveTo>
                  <a:cubicBezTo>
                    <a:pt x="317" y="38"/>
                    <a:pt x="306" y="57"/>
                    <a:pt x="0" y="240"/>
                  </a:cubicBezTo>
                  <a:cubicBezTo>
                    <a:pt x="246" y="261"/>
                    <a:pt x="291" y="261"/>
                    <a:pt x="464" y="271"/>
                  </a:cubicBezTo>
                  <a:cubicBezTo>
                    <a:pt x="495" y="225"/>
                    <a:pt x="540" y="96"/>
                    <a:pt x="393" y="0"/>
                  </a:cubicBezTo>
                  <a:close/>
                </a:path>
              </a:pathLst>
            </a:custGeom>
            <a:gradFill rotWithShape="1">
              <a:gsLst>
                <a:gs pos="0">
                  <a:srgbClr val="6699FF"/>
                </a:gs>
                <a:gs pos="100000">
                  <a:srgbClr val="6699FF">
                    <a:gamma/>
                    <a:tint val="0"/>
                    <a:invGamma/>
                  </a:srgbClr>
                </a:gs>
              </a:gsLst>
              <a:lin ang="0" scaled="1"/>
            </a:gradFill>
            <a:ln w="28575" cap="flat" cmpd="sng">
              <a:solidFill>
                <a:schemeClr val="tx1"/>
              </a:solidFill>
              <a:prstDash val="solid"/>
              <a:round/>
              <a:headEnd/>
              <a:tailEnd/>
            </a:ln>
            <a:effectLst/>
          </p:spPr>
          <p:txBody>
            <a:bodyPr>
              <a:spAutoFit/>
            </a:bodyPr>
            <a:lstStyle/>
            <a:p>
              <a:endParaRPr lang="de-DE"/>
            </a:p>
          </p:txBody>
        </p:sp>
        <p:sp>
          <p:nvSpPr>
            <p:cNvPr id="373783" name="Freeform 23"/>
            <p:cNvSpPr>
              <a:spLocks/>
            </p:cNvSpPr>
            <p:nvPr/>
          </p:nvSpPr>
          <p:spPr bwMode="auto">
            <a:xfrm>
              <a:off x="462" y="1717"/>
              <a:ext cx="568" cy="338"/>
            </a:xfrm>
            <a:custGeom>
              <a:avLst/>
              <a:gdLst/>
              <a:ahLst/>
              <a:cxnLst>
                <a:cxn ang="0">
                  <a:pos x="502" y="0"/>
                </a:cxn>
                <a:cxn ang="0">
                  <a:pos x="0" y="305"/>
                </a:cxn>
                <a:cxn ang="0">
                  <a:pos x="568" y="338"/>
                </a:cxn>
              </a:cxnLst>
              <a:rect l="0" t="0" r="r" b="b"/>
              <a:pathLst>
                <a:path w="568" h="338">
                  <a:moveTo>
                    <a:pt x="502" y="0"/>
                  </a:moveTo>
                  <a:lnTo>
                    <a:pt x="0" y="305"/>
                  </a:lnTo>
                  <a:lnTo>
                    <a:pt x="568" y="338"/>
                  </a:lnTo>
                </a:path>
              </a:pathLst>
            </a:custGeom>
            <a:noFill/>
            <a:ln w="38100" cap="flat" cmpd="sng">
              <a:solidFill>
                <a:schemeClr val="tx1"/>
              </a:solidFill>
              <a:prstDash val="solid"/>
              <a:round/>
              <a:headEnd/>
              <a:tailEnd/>
            </a:ln>
            <a:effectLst/>
          </p:spPr>
          <p:txBody>
            <a:bodyPr>
              <a:spAutoFit/>
            </a:bodyPr>
            <a:lstStyle/>
            <a:p>
              <a:endParaRPr lang="de-DE"/>
            </a:p>
          </p:txBody>
        </p:sp>
        <p:sp>
          <p:nvSpPr>
            <p:cNvPr id="373784" name="Oval 24"/>
            <p:cNvSpPr>
              <a:spLocks noChangeArrowheads="1"/>
            </p:cNvSpPr>
            <p:nvPr/>
          </p:nvSpPr>
          <p:spPr bwMode="auto">
            <a:xfrm rot="-1055500">
              <a:off x="864" y="1807"/>
              <a:ext cx="100" cy="201"/>
            </a:xfrm>
            <a:prstGeom prst="ellipse">
              <a:avLst/>
            </a:prstGeom>
            <a:solidFill>
              <a:srgbClr val="333333"/>
            </a:solidFill>
            <a:ln w="28575" algn="ctr">
              <a:solidFill>
                <a:schemeClr val="tx1"/>
              </a:solidFill>
              <a:round/>
              <a:headEnd/>
              <a:tailEnd/>
            </a:ln>
            <a:effectLst/>
          </p:spPr>
          <p:txBody>
            <a:bodyPr wrap="none" anchor="ctr">
              <a:spAutoFit/>
            </a:bodyPr>
            <a:lstStyle/>
            <a:p>
              <a:endParaRPr lang="de-DE"/>
            </a:p>
          </p:txBody>
        </p:sp>
        <p:sp>
          <p:nvSpPr>
            <p:cNvPr id="373785" name="Oval 25"/>
            <p:cNvSpPr>
              <a:spLocks noChangeArrowheads="1"/>
            </p:cNvSpPr>
            <p:nvPr/>
          </p:nvSpPr>
          <p:spPr bwMode="auto">
            <a:xfrm rot="-1055500">
              <a:off x="912" y="1849"/>
              <a:ext cx="34" cy="107"/>
            </a:xfrm>
            <a:prstGeom prst="ellipse">
              <a:avLst/>
            </a:prstGeom>
            <a:solidFill>
              <a:schemeClr val="tx1"/>
            </a:solidFill>
            <a:ln w="19050" algn="ctr">
              <a:solidFill>
                <a:schemeClr val="tx1"/>
              </a:solidFill>
              <a:round/>
              <a:headEnd/>
              <a:tailEnd/>
            </a:ln>
            <a:effectLst/>
          </p:spPr>
          <p:txBody>
            <a:bodyPr anchor="ctr">
              <a:spAutoFit/>
            </a:bodyPr>
            <a:lstStyle/>
            <a:p>
              <a:endParaRPr lang="de-DE"/>
            </a:p>
          </p:txBody>
        </p:sp>
      </p:grpSp>
      <p:sp>
        <p:nvSpPr>
          <p:cNvPr id="373812" name="Freeform 52"/>
          <p:cNvSpPr>
            <a:spLocks/>
          </p:cNvSpPr>
          <p:nvPr/>
        </p:nvSpPr>
        <p:spPr bwMode="auto">
          <a:xfrm>
            <a:off x="4406900" y="4095750"/>
            <a:ext cx="1123950" cy="1771650"/>
          </a:xfrm>
          <a:custGeom>
            <a:avLst/>
            <a:gdLst/>
            <a:ahLst/>
            <a:cxnLst>
              <a:cxn ang="0">
                <a:pos x="236" y="0"/>
              </a:cxn>
              <a:cxn ang="0">
                <a:pos x="88" y="112"/>
              </a:cxn>
              <a:cxn ang="0">
                <a:pos x="0" y="436"/>
              </a:cxn>
              <a:cxn ang="0">
                <a:pos x="192" y="884"/>
              </a:cxn>
              <a:cxn ang="0">
                <a:pos x="708" y="1116"/>
              </a:cxn>
            </a:cxnLst>
            <a:rect l="0" t="0" r="r" b="b"/>
            <a:pathLst>
              <a:path w="708" h="1116">
                <a:moveTo>
                  <a:pt x="236" y="0"/>
                </a:moveTo>
                <a:lnTo>
                  <a:pt x="88" y="112"/>
                </a:lnTo>
                <a:lnTo>
                  <a:pt x="0" y="436"/>
                </a:lnTo>
                <a:lnTo>
                  <a:pt x="192" y="884"/>
                </a:lnTo>
                <a:lnTo>
                  <a:pt x="708" y="1116"/>
                </a:lnTo>
              </a:path>
            </a:pathLst>
          </a:custGeom>
          <a:noFill/>
          <a:ln w="76200" cap="flat" cmpd="sng">
            <a:solidFill>
              <a:schemeClr val="folHlink"/>
            </a:solidFill>
            <a:prstDash val="solid"/>
            <a:round/>
            <a:headEnd/>
            <a:tailEnd/>
          </a:ln>
          <a:effectLst/>
        </p:spPr>
        <p:txBody>
          <a:bodyPr>
            <a:spAutoFit/>
          </a:bodyPr>
          <a:lstStyle/>
          <a:p>
            <a:endParaRPr lang="de-DE"/>
          </a:p>
        </p:txBody>
      </p:sp>
      <p:sp>
        <p:nvSpPr>
          <p:cNvPr id="373814" name="Freeform 54"/>
          <p:cNvSpPr>
            <a:spLocks/>
          </p:cNvSpPr>
          <p:nvPr/>
        </p:nvSpPr>
        <p:spPr bwMode="auto">
          <a:xfrm>
            <a:off x="5689600" y="4546600"/>
            <a:ext cx="431800" cy="615950"/>
          </a:xfrm>
          <a:custGeom>
            <a:avLst/>
            <a:gdLst/>
            <a:ahLst/>
            <a:cxnLst>
              <a:cxn ang="0">
                <a:pos x="272" y="0"/>
              </a:cxn>
              <a:cxn ang="0">
                <a:pos x="172" y="280"/>
              </a:cxn>
              <a:cxn ang="0">
                <a:pos x="0" y="388"/>
              </a:cxn>
            </a:cxnLst>
            <a:rect l="0" t="0" r="r" b="b"/>
            <a:pathLst>
              <a:path w="272" h="388">
                <a:moveTo>
                  <a:pt x="272" y="0"/>
                </a:moveTo>
                <a:lnTo>
                  <a:pt x="172" y="280"/>
                </a:lnTo>
                <a:lnTo>
                  <a:pt x="0" y="388"/>
                </a:lnTo>
              </a:path>
            </a:pathLst>
          </a:custGeom>
          <a:noFill/>
          <a:ln w="76200" cap="flat" cmpd="sng">
            <a:solidFill>
              <a:schemeClr val="folHlink"/>
            </a:solidFill>
            <a:prstDash val="solid"/>
            <a:round/>
            <a:headEnd/>
            <a:tailEnd/>
          </a:ln>
          <a:effectLst/>
        </p:spPr>
        <p:txBody>
          <a:bodyPr>
            <a:spAutoFit/>
          </a:bodyPr>
          <a:lstStyle/>
          <a:p>
            <a:endParaRPr lang="de-DE"/>
          </a:p>
        </p:txBody>
      </p:sp>
      <p:sp>
        <p:nvSpPr>
          <p:cNvPr id="373815" name="Freeform 55"/>
          <p:cNvSpPr>
            <a:spLocks/>
          </p:cNvSpPr>
          <p:nvPr/>
        </p:nvSpPr>
        <p:spPr bwMode="auto">
          <a:xfrm>
            <a:off x="4775200" y="4089400"/>
            <a:ext cx="895350" cy="1073150"/>
          </a:xfrm>
          <a:custGeom>
            <a:avLst/>
            <a:gdLst/>
            <a:ahLst/>
            <a:cxnLst>
              <a:cxn ang="0">
                <a:pos x="0" y="0"/>
              </a:cxn>
              <a:cxn ang="0">
                <a:pos x="188" y="136"/>
              </a:cxn>
              <a:cxn ang="0">
                <a:pos x="272" y="436"/>
              </a:cxn>
              <a:cxn ang="0">
                <a:pos x="564" y="676"/>
              </a:cxn>
            </a:cxnLst>
            <a:rect l="0" t="0" r="r" b="b"/>
            <a:pathLst>
              <a:path w="564" h="676">
                <a:moveTo>
                  <a:pt x="0" y="0"/>
                </a:moveTo>
                <a:lnTo>
                  <a:pt x="188" y="136"/>
                </a:lnTo>
                <a:lnTo>
                  <a:pt x="272" y="436"/>
                </a:lnTo>
                <a:lnTo>
                  <a:pt x="564" y="676"/>
                </a:lnTo>
              </a:path>
            </a:pathLst>
          </a:custGeom>
          <a:noFill/>
          <a:ln w="76200" cap="flat" cmpd="sng">
            <a:solidFill>
              <a:srgbClr val="FF0000"/>
            </a:solidFill>
            <a:prstDash val="solid"/>
            <a:round/>
            <a:headEnd/>
            <a:tailEnd/>
          </a:ln>
          <a:effectLst/>
        </p:spPr>
        <p:txBody>
          <a:bodyPr>
            <a:spAutoFit/>
          </a:bodyPr>
          <a:lstStyle/>
          <a:p>
            <a:endParaRPr lang="de-DE"/>
          </a:p>
        </p:txBody>
      </p:sp>
      <p:sp>
        <p:nvSpPr>
          <p:cNvPr id="373816" name="Freeform 56"/>
          <p:cNvSpPr>
            <a:spLocks/>
          </p:cNvSpPr>
          <p:nvPr/>
        </p:nvSpPr>
        <p:spPr bwMode="auto">
          <a:xfrm>
            <a:off x="5518150" y="4552950"/>
            <a:ext cx="920750" cy="1314450"/>
          </a:xfrm>
          <a:custGeom>
            <a:avLst/>
            <a:gdLst/>
            <a:ahLst/>
            <a:cxnLst>
              <a:cxn ang="0">
                <a:pos x="380" y="0"/>
              </a:cxn>
              <a:cxn ang="0">
                <a:pos x="548" y="264"/>
              </a:cxn>
              <a:cxn ang="0">
                <a:pos x="580" y="440"/>
              </a:cxn>
              <a:cxn ang="0">
                <a:pos x="404" y="724"/>
              </a:cxn>
              <a:cxn ang="0">
                <a:pos x="0" y="828"/>
              </a:cxn>
            </a:cxnLst>
            <a:rect l="0" t="0" r="r" b="b"/>
            <a:pathLst>
              <a:path w="580" h="828">
                <a:moveTo>
                  <a:pt x="380" y="0"/>
                </a:moveTo>
                <a:lnTo>
                  <a:pt x="548" y="264"/>
                </a:lnTo>
                <a:lnTo>
                  <a:pt x="580" y="440"/>
                </a:lnTo>
                <a:lnTo>
                  <a:pt x="404" y="724"/>
                </a:lnTo>
                <a:lnTo>
                  <a:pt x="0" y="828"/>
                </a:lnTo>
              </a:path>
            </a:pathLst>
          </a:custGeom>
          <a:noFill/>
          <a:ln w="76200" cap="flat" cmpd="sng">
            <a:solidFill>
              <a:srgbClr val="FF0000"/>
            </a:solidFill>
            <a:prstDash val="solid"/>
            <a:round/>
            <a:headEnd/>
            <a:tailEnd/>
          </a:ln>
          <a:effectLst/>
        </p:spPr>
        <p:txBody>
          <a:bodyPr>
            <a:spAutoFit/>
          </a:bodyPr>
          <a:lstStyle/>
          <a:p>
            <a:endParaRPr lang="de-DE"/>
          </a:p>
        </p:txBody>
      </p:sp>
      <p:grpSp>
        <p:nvGrpSpPr>
          <p:cNvPr id="4" name="Group 58"/>
          <p:cNvGrpSpPr>
            <a:grpSpLocks/>
          </p:cNvGrpSpPr>
          <p:nvPr/>
        </p:nvGrpSpPr>
        <p:grpSpPr bwMode="auto">
          <a:xfrm>
            <a:off x="4356100" y="4037013"/>
            <a:ext cx="2135188" cy="1887537"/>
            <a:chOff x="2744" y="2543"/>
            <a:chExt cx="1345" cy="1189"/>
          </a:xfrm>
        </p:grpSpPr>
        <p:sp>
          <p:nvSpPr>
            <p:cNvPr id="373800" name="Oval 40"/>
            <p:cNvSpPr>
              <a:spLocks noChangeArrowheads="1"/>
            </p:cNvSpPr>
            <p:nvPr/>
          </p:nvSpPr>
          <p:spPr bwMode="auto">
            <a:xfrm>
              <a:off x="2939" y="3431"/>
              <a:ext cx="67" cy="67"/>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sp>
          <p:nvSpPr>
            <p:cNvPr id="373801" name="Oval 41"/>
            <p:cNvSpPr>
              <a:spLocks noChangeArrowheads="1"/>
            </p:cNvSpPr>
            <p:nvPr/>
          </p:nvSpPr>
          <p:spPr bwMode="auto">
            <a:xfrm>
              <a:off x="2744" y="2981"/>
              <a:ext cx="67" cy="67"/>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sp>
          <p:nvSpPr>
            <p:cNvPr id="373802" name="Oval 42"/>
            <p:cNvSpPr>
              <a:spLocks noChangeArrowheads="1"/>
            </p:cNvSpPr>
            <p:nvPr/>
          </p:nvSpPr>
          <p:spPr bwMode="auto">
            <a:xfrm>
              <a:off x="2831" y="2666"/>
              <a:ext cx="67" cy="67"/>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sp>
          <p:nvSpPr>
            <p:cNvPr id="373803" name="Oval 43"/>
            <p:cNvSpPr>
              <a:spLocks noChangeArrowheads="1"/>
            </p:cNvSpPr>
            <p:nvPr/>
          </p:nvSpPr>
          <p:spPr bwMode="auto">
            <a:xfrm>
              <a:off x="2978" y="2543"/>
              <a:ext cx="67" cy="67"/>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sp>
          <p:nvSpPr>
            <p:cNvPr id="373804" name="Oval 44"/>
            <p:cNvSpPr>
              <a:spLocks noChangeArrowheads="1"/>
            </p:cNvSpPr>
            <p:nvPr/>
          </p:nvSpPr>
          <p:spPr bwMode="auto">
            <a:xfrm>
              <a:off x="3164" y="2681"/>
              <a:ext cx="67" cy="67"/>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sp>
          <p:nvSpPr>
            <p:cNvPr id="373805" name="Oval 45"/>
            <p:cNvSpPr>
              <a:spLocks noChangeArrowheads="1"/>
            </p:cNvSpPr>
            <p:nvPr/>
          </p:nvSpPr>
          <p:spPr bwMode="auto">
            <a:xfrm>
              <a:off x="3248" y="2975"/>
              <a:ext cx="67" cy="67"/>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sp>
          <p:nvSpPr>
            <p:cNvPr id="373806" name="Oval 46"/>
            <p:cNvSpPr>
              <a:spLocks noChangeArrowheads="1"/>
            </p:cNvSpPr>
            <p:nvPr/>
          </p:nvSpPr>
          <p:spPr bwMode="auto">
            <a:xfrm>
              <a:off x="3539" y="3218"/>
              <a:ext cx="67" cy="67"/>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sp>
          <p:nvSpPr>
            <p:cNvPr id="373807" name="Oval 47"/>
            <p:cNvSpPr>
              <a:spLocks noChangeArrowheads="1"/>
            </p:cNvSpPr>
            <p:nvPr/>
          </p:nvSpPr>
          <p:spPr bwMode="auto">
            <a:xfrm>
              <a:off x="3824" y="2834"/>
              <a:ext cx="67" cy="67"/>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sp>
          <p:nvSpPr>
            <p:cNvPr id="373808" name="Oval 48"/>
            <p:cNvSpPr>
              <a:spLocks noChangeArrowheads="1"/>
            </p:cNvSpPr>
            <p:nvPr/>
          </p:nvSpPr>
          <p:spPr bwMode="auto">
            <a:xfrm>
              <a:off x="3989" y="3095"/>
              <a:ext cx="67" cy="67"/>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sp>
          <p:nvSpPr>
            <p:cNvPr id="373809" name="Oval 49"/>
            <p:cNvSpPr>
              <a:spLocks noChangeArrowheads="1"/>
            </p:cNvSpPr>
            <p:nvPr/>
          </p:nvSpPr>
          <p:spPr bwMode="auto">
            <a:xfrm>
              <a:off x="4022" y="3269"/>
              <a:ext cx="67" cy="67"/>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sp>
          <p:nvSpPr>
            <p:cNvPr id="373810" name="Oval 50"/>
            <p:cNvSpPr>
              <a:spLocks noChangeArrowheads="1"/>
            </p:cNvSpPr>
            <p:nvPr/>
          </p:nvSpPr>
          <p:spPr bwMode="auto">
            <a:xfrm>
              <a:off x="3851" y="3554"/>
              <a:ext cx="67" cy="67"/>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sp>
          <p:nvSpPr>
            <p:cNvPr id="373811" name="Oval 51"/>
            <p:cNvSpPr>
              <a:spLocks noChangeArrowheads="1"/>
            </p:cNvSpPr>
            <p:nvPr/>
          </p:nvSpPr>
          <p:spPr bwMode="auto">
            <a:xfrm>
              <a:off x="3449" y="3665"/>
              <a:ext cx="67" cy="67"/>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sp>
          <p:nvSpPr>
            <p:cNvPr id="373817" name="Oval 57"/>
            <p:cNvSpPr>
              <a:spLocks noChangeArrowheads="1"/>
            </p:cNvSpPr>
            <p:nvPr/>
          </p:nvSpPr>
          <p:spPr bwMode="auto">
            <a:xfrm>
              <a:off x="3720" y="3106"/>
              <a:ext cx="67" cy="67"/>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grpSp>
      <p:grpSp>
        <p:nvGrpSpPr>
          <p:cNvPr id="5" name="Group 75"/>
          <p:cNvGrpSpPr>
            <a:grpSpLocks/>
          </p:cNvGrpSpPr>
          <p:nvPr/>
        </p:nvGrpSpPr>
        <p:grpSpPr bwMode="auto">
          <a:xfrm>
            <a:off x="4205288" y="3638550"/>
            <a:ext cx="2574925" cy="2582863"/>
            <a:chOff x="2649" y="2292"/>
            <a:chExt cx="1622" cy="1627"/>
          </a:xfrm>
        </p:grpSpPr>
        <p:sp>
          <p:nvSpPr>
            <p:cNvPr id="373787" name="Line 27"/>
            <p:cNvSpPr>
              <a:spLocks noChangeShapeType="1"/>
            </p:cNvSpPr>
            <p:nvPr/>
          </p:nvSpPr>
          <p:spPr bwMode="auto">
            <a:xfrm flipH="1" flipV="1">
              <a:off x="2781" y="2407"/>
              <a:ext cx="145" cy="213"/>
            </a:xfrm>
            <a:prstGeom prst="line">
              <a:avLst/>
            </a:prstGeom>
            <a:noFill/>
            <a:ln w="28575">
              <a:solidFill>
                <a:schemeClr val="folHlink"/>
              </a:solidFill>
              <a:round/>
              <a:headEnd/>
              <a:tailEnd type="triangle" w="med" len="med"/>
            </a:ln>
            <a:effectLst/>
          </p:spPr>
          <p:txBody>
            <a:bodyPr>
              <a:spAutoFit/>
            </a:bodyPr>
            <a:lstStyle/>
            <a:p>
              <a:endParaRPr lang="de-DE"/>
            </a:p>
          </p:txBody>
        </p:sp>
        <p:pic>
          <p:nvPicPr>
            <p:cNvPr id="373788" name="Picture 28" descr="__vec_n"/>
            <p:cNvPicPr>
              <a:picLocks noChangeAspect="1" noChangeArrowheads="1"/>
            </p:cNvPicPr>
            <p:nvPr/>
          </p:nvPicPr>
          <p:blipFill>
            <a:blip r:embed="rId2"/>
            <a:srcRect/>
            <a:stretch>
              <a:fillRect/>
            </a:stretch>
          </p:blipFill>
          <p:spPr bwMode="auto">
            <a:xfrm>
              <a:off x="2649" y="2292"/>
              <a:ext cx="134" cy="159"/>
            </a:xfrm>
            <a:prstGeom prst="rect">
              <a:avLst/>
            </a:prstGeom>
            <a:noFill/>
          </p:spPr>
        </p:pic>
        <p:sp>
          <p:nvSpPr>
            <p:cNvPr id="373820" name="Line 60"/>
            <p:cNvSpPr>
              <a:spLocks noChangeShapeType="1"/>
            </p:cNvSpPr>
            <p:nvPr/>
          </p:nvSpPr>
          <p:spPr bwMode="auto">
            <a:xfrm flipV="1">
              <a:off x="3106" y="2431"/>
              <a:ext cx="147" cy="201"/>
            </a:xfrm>
            <a:prstGeom prst="line">
              <a:avLst/>
            </a:prstGeom>
            <a:noFill/>
            <a:ln w="28575">
              <a:solidFill>
                <a:srgbClr val="FF0000"/>
              </a:solidFill>
              <a:round/>
              <a:headEnd/>
              <a:tailEnd type="triangle" w="med" len="med"/>
            </a:ln>
            <a:effectLst/>
          </p:spPr>
          <p:txBody>
            <a:bodyPr>
              <a:spAutoFit/>
            </a:bodyPr>
            <a:lstStyle/>
            <a:p>
              <a:endParaRPr lang="de-DE"/>
            </a:p>
          </p:txBody>
        </p:sp>
        <p:sp>
          <p:nvSpPr>
            <p:cNvPr id="373822" name="Line 62"/>
            <p:cNvSpPr>
              <a:spLocks noChangeShapeType="1"/>
            </p:cNvSpPr>
            <p:nvPr/>
          </p:nvSpPr>
          <p:spPr bwMode="auto">
            <a:xfrm flipH="1" flipV="1">
              <a:off x="3553" y="2999"/>
              <a:ext cx="113" cy="185"/>
            </a:xfrm>
            <a:prstGeom prst="line">
              <a:avLst/>
            </a:prstGeom>
            <a:noFill/>
            <a:ln w="28575">
              <a:solidFill>
                <a:schemeClr val="folHlink"/>
              </a:solidFill>
              <a:round/>
              <a:headEnd/>
              <a:tailEnd type="triangle" w="med" len="med"/>
            </a:ln>
            <a:effectLst/>
          </p:spPr>
          <p:txBody>
            <a:bodyPr>
              <a:spAutoFit/>
            </a:bodyPr>
            <a:lstStyle/>
            <a:p>
              <a:endParaRPr lang="de-DE"/>
            </a:p>
          </p:txBody>
        </p:sp>
        <p:sp>
          <p:nvSpPr>
            <p:cNvPr id="373823" name="Line 63"/>
            <p:cNvSpPr>
              <a:spLocks noChangeShapeType="1"/>
            </p:cNvSpPr>
            <p:nvPr/>
          </p:nvSpPr>
          <p:spPr bwMode="auto">
            <a:xfrm flipV="1">
              <a:off x="3430" y="2919"/>
              <a:ext cx="155" cy="197"/>
            </a:xfrm>
            <a:prstGeom prst="line">
              <a:avLst/>
            </a:prstGeom>
            <a:noFill/>
            <a:ln w="28575">
              <a:solidFill>
                <a:srgbClr val="FF0000"/>
              </a:solidFill>
              <a:round/>
              <a:headEnd/>
              <a:tailEnd type="triangle" w="med" len="med"/>
            </a:ln>
            <a:effectLst/>
          </p:spPr>
          <p:txBody>
            <a:bodyPr>
              <a:spAutoFit/>
            </a:bodyPr>
            <a:lstStyle/>
            <a:p>
              <a:endParaRPr lang="de-DE"/>
            </a:p>
          </p:txBody>
        </p:sp>
        <p:sp>
          <p:nvSpPr>
            <p:cNvPr id="373824" name="Line 64"/>
            <p:cNvSpPr>
              <a:spLocks noChangeShapeType="1"/>
            </p:cNvSpPr>
            <p:nvPr/>
          </p:nvSpPr>
          <p:spPr bwMode="auto">
            <a:xfrm flipH="1" flipV="1">
              <a:off x="3605" y="2931"/>
              <a:ext cx="201" cy="69"/>
            </a:xfrm>
            <a:prstGeom prst="line">
              <a:avLst/>
            </a:prstGeom>
            <a:noFill/>
            <a:ln w="28575">
              <a:solidFill>
                <a:schemeClr val="folHlink"/>
              </a:solidFill>
              <a:round/>
              <a:headEnd/>
              <a:tailEnd type="triangle" w="med" len="med"/>
            </a:ln>
            <a:effectLst/>
          </p:spPr>
          <p:txBody>
            <a:bodyPr>
              <a:spAutoFit/>
            </a:bodyPr>
            <a:lstStyle/>
            <a:p>
              <a:endParaRPr lang="de-DE"/>
            </a:p>
          </p:txBody>
        </p:sp>
        <p:sp>
          <p:nvSpPr>
            <p:cNvPr id="373825" name="Line 65"/>
            <p:cNvSpPr>
              <a:spLocks noChangeShapeType="1"/>
            </p:cNvSpPr>
            <p:nvPr/>
          </p:nvSpPr>
          <p:spPr bwMode="auto">
            <a:xfrm flipV="1">
              <a:off x="3946" y="2855"/>
              <a:ext cx="195" cy="125"/>
            </a:xfrm>
            <a:prstGeom prst="line">
              <a:avLst/>
            </a:prstGeom>
            <a:noFill/>
            <a:ln w="28575">
              <a:solidFill>
                <a:srgbClr val="FF0000"/>
              </a:solidFill>
              <a:round/>
              <a:headEnd/>
              <a:tailEnd type="triangle" w="med" len="med"/>
            </a:ln>
            <a:effectLst/>
          </p:spPr>
          <p:txBody>
            <a:bodyPr>
              <a:spAutoFit/>
            </a:bodyPr>
            <a:lstStyle/>
            <a:p>
              <a:endParaRPr lang="de-DE"/>
            </a:p>
          </p:txBody>
        </p:sp>
        <p:sp>
          <p:nvSpPr>
            <p:cNvPr id="373826" name="Line 66"/>
            <p:cNvSpPr>
              <a:spLocks noChangeShapeType="1"/>
            </p:cNvSpPr>
            <p:nvPr/>
          </p:nvSpPr>
          <p:spPr bwMode="auto">
            <a:xfrm>
              <a:off x="3682" y="3640"/>
              <a:ext cx="59" cy="211"/>
            </a:xfrm>
            <a:prstGeom prst="line">
              <a:avLst/>
            </a:prstGeom>
            <a:noFill/>
            <a:ln w="28575">
              <a:solidFill>
                <a:srgbClr val="FF0000"/>
              </a:solidFill>
              <a:round/>
              <a:headEnd/>
              <a:tailEnd type="triangle" w="med" len="med"/>
            </a:ln>
            <a:effectLst/>
          </p:spPr>
          <p:txBody>
            <a:bodyPr>
              <a:spAutoFit/>
            </a:bodyPr>
            <a:lstStyle/>
            <a:p>
              <a:endParaRPr lang="de-DE"/>
            </a:p>
          </p:txBody>
        </p:sp>
        <p:sp>
          <p:nvSpPr>
            <p:cNvPr id="373827" name="Line 67"/>
            <p:cNvSpPr>
              <a:spLocks noChangeShapeType="1"/>
            </p:cNvSpPr>
            <p:nvPr/>
          </p:nvSpPr>
          <p:spPr bwMode="auto">
            <a:xfrm flipH="1">
              <a:off x="3125" y="3568"/>
              <a:ext cx="93" cy="239"/>
            </a:xfrm>
            <a:prstGeom prst="line">
              <a:avLst/>
            </a:prstGeom>
            <a:noFill/>
            <a:ln w="28575">
              <a:solidFill>
                <a:schemeClr val="folHlink"/>
              </a:solidFill>
              <a:round/>
              <a:headEnd/>
              <a:tailEnd type="triangle" w="med" len="med"/>
            </a:ln>
            <a:effectLst/>
          </p:spPr>
          <p:txBody>
            <a:bodyPr>
              <a:spAutoFit/>
            </a:bodyPr>
            <a:lstStyle/>
            <a:p>
              <a:endParaRPr lang="de-DE"/>
            </a:p>
          </p:txBody>
        </p:sp>
        <p:pic>
          <p:nvPicPr>
            <p:cNvPr id="373828" name="Picture 68" descr="__vec_n"/>
            <p:cNvPicPr>
              <a:picLocks noChangeAspect="1" noChangeArrowheads="1"/>
            </p:cNvPicPr>
            <p:nvPr/>
          </p:nvPicPr>
          <p:blipFill>
            <a:blip r:embed="rId2"/>
            <a:srcRect/>
            <a:stretch>
              <a:fillRect/>
            </a:stretch>
          </p:blipFill>
          <p:spPr bwMode="auto">
            <a:xfrm>
              <a:off x="3257" y="2328"/>
              <a:ext cx="134" cy="159"/>
            </a:xfrm>
            <a:prstGeom prst="rect">
              <a:avLst/>
            </a:prstGeom>
            <a:noFill/>
          </p:spPr>
        </p:pic>
        <p:pic>
          <p:nvPicPr>
            <p:cNvPr id="373830" name="Picture 70" descr="__vec_n"/>
            <p:cNvPicPr>
              <a:picLocks noChangeAspect="1" noChangeArrowheads="1"/>
            </p:cNvPicPr>
            <p:nvPr/>
          </p:nvPicPr>
          <p:blipFill>
            <a:blip r:embed="rId2"/>
            <a:srcRect/>
            <a:stretch>
              <a:fillRect/>
            </a:stretch>
          </p:blipFill>
          <p:spPr bwMode="auto">
            <a:xfrm>
              <a:off x="4137" y="2840"/>
              <a:ext cx="134" cy="159"/>
            </a:xfrm>
            <a:prstGeom prst="rect">
              <a:avLst/>
            </a:prstGeom>
            <a:noFill/>
          </p:spPr>
        </p:pic>
        <p:pic>
          <p:nvPicPr>
            <p:cNvPr id="373831" name="Picture 71" descr="__vec_n"/>
            <p:cNvPicPr>
              <a:picLocks noChangeAspect="1" noChangeArrowheads="1"/>
            </p:cNvPicPr>
            <p:nvPr/>
          </p:nvPicPr>
          <p:blipFill>
            <a:blip r:embed="rId2"/>
            <a:srcRect/>
            <a:stretch>
              <a:fillRect/>
            </a:stretch>
          </p:blipFill>
          <p:spPr bwMode="auto">
            <a:xfrm>
              <a:off x="3573" y="3760"/>
              <a:ext cx="134" cy="159"/>
            </a:xfrm>
            <a:prstGeom prst="rect">
              <a:avLst/>
            </a:prstGeom>
            <a:noFill/>
          </p:spPr>
        </p:pic>
        <p:pic>
          <p:nvPicPr>
            <p:cNvPr id="373832" name="Picture 72" descr="__vec_n"/>
            <p:cNvPicPr>
              <a:picLocks noChangeAspect="1" noChangeArrowheads="1"/>
            </p:cNvPicPr>
            <p:nvPr/>
          </p:nvPicPr>
          <p:blipFill>
            <a:blip r:embed="rId2"/>
            <a:srcRect/>
            <a:stretch>
              <a:fillRect/>
            </a:stretch>
          </p:blipFill>
          <p:spPr bwMode="auto">
            <a:xfrm>
              <a:off x="2965" y="3704"/>
              <a:ext cx="134" cy="159"/>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3775">
                                            <p:txEl>
                                              <p:pRg st="0" end="0"/>
                                            </p:txEl>
                                          </p:spTgt>
                                        </p:tgtEl>
                                        <p:attrNameLst>
                                          <p:attrName>style.visibility</p:attrName>
                                        </p:attrNameLst>
                                      </p:cBhvr>
                                      <p:to>
                                        <p:strVal val="visible"/>
                                      </p:to>
                                    </p:set>
                                    <p:animEffect transition="in" filter="fade">
                                      <p:cBhvr>
                                        <p:cTn id="7" dur="500"/>
                                        <p:tgtEl>
                                          <p:spTgt spid="3737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3799"/>
                                        </p:tgtEl>
                                        <p:attrNameLst>
                                          <p:attrName>style.visibility</p:attrName>
                                        </p:attrNameLst>
                                      </p:cBhvr>
                                      <p:to>
                                        <p:strVal val="visible"/>
                                      </p:to>
                                    </p:set>
                                    <p:animEffect transition="in" filter="fade">
                                      <p:cBhvr>
                                        <p:cTn id="12" dur="500"/>
                                        <p:tgtEl>
                                          <p:spTgt spid="373799"/>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73812"/>
                                        </p:tgtEl>
                                        <p:attrNameLst>
                                          <p:attrName>style.visibility</p:attrName>
                                        </p:attrNameLst>
                                      </p:cBhvr>
                                      <p:to>
                                        <p:strVal val="visible"/>
                                      </p:to>
                                    </p:set>
                                    <p:animEffect transition="in" filter="fade">
                                      <p:cBhvr>
                                        <p:cTn id="24" dur="500"/>
                                        <p:tgtEl>
                                          <p:spTgt spid="3738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73814"/>
                                        </p:tgtEl>
                                        <p:attrNameLst>
                                          <p:attrName>style.visibility</p:attrName>
                                        </p:attrNameLst>
                                      </p:cBhvr>
                                      <p:to>
                                        <p:strVal val="visible"/>
                                      </p:to>
                                    </p:set>
                                    <p:animEffect transition="in" filter="fade">
                                      <p:cBhvr>
                                        <p:cTn id="27" dur="500"/>
                                        <p:tgtEl>
                                          <p:spTgt spid="3738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3815"/>
                                        </p:tgtEl>
                                        <p:attrNameLst>
                                          <p:attrName>style.visibility</p:attrName>
                                        </p:attrNameLst>
                                      </p:cBhvr>
                                      <p:to>
                                        <p:strVal val="visible"/>
                                      </p:to>
                                    </p:set>
                                    <p:animEffect transition="in" filter="fade">
                                      <p:cBhvr>
                                        <p:cTn id="32" dur="500"/>
                                        <p:tgtEl>
                                          <p:spTgt spid="3738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73816"/>
                                        </p:tgtEl>
                                        <p:attrNameLst>
                                          <p:attrName>style.visibility</p:attrName>
                                        </p:attrNameLst>
                                      </p:cBhvr>
                                      <p:to>
                                        <p:strVal val="visible"/>
                                      </p:to>
                                    </p:set>
                                    <p:animEffect transition="in" filter="fade">
                                      <p:cBhvr>
                                        <p:cTn id="35" dur="500"/>
                                        <p:tgtEl>
                                          <p:spTgt spid="3738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73779"/>
                                        </p:tgtEl>
                                        <p:attrNameLst>
                                          <p:attrName>style.visibility</p:attrName>
                                        </p:attrNameLst>
                                      </p:cBhvr>
                                      <p:to>
                                        <p:strVal val="visible"/>
                                      </p:to>
                                    </p:set>
                                    <p:animEffect transition="in" filter="wipe(left)">
                                      <p:cBhvr>
                                        <p:cTn id="45" dur="500"/>
                                        <p:tgtEl>
                                          <p:spTgt spid="373779"/>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373777"/>
                                        </p:tgtEl>
                                        <p:attrNameLst>
                                          <p:attrName>style.visibility</p:attrName>
                                        </p:attrNameLst>
                                      </p:cBhvr>
                                      <p:to>
                                        <p:strVal val="visible"/>
                                      </p:to>
                                    </p:set>
                                    <p:animEffect transition="in" filter="wipe(left)">
                                      <p:cBhvr>
                                        <p:cTn id="49" dur="500"/>
                                        <p:tgtEl>
                                          <p:spTgt spid="373777"/>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373780"/>
                                        </p:tgtEl>
                                        <p:attrNameLst>
                                          <p:attrName>style.visibility</p:attrName>
                                        </p:attrNameLst>
                                      </p:cBhvr>
                                      <p:to>
                                        <p:strVal val="visible"/>
                                      </p:to>
                                    </p:set>
                                    <p:animEffect transition="in" filter="wipe(left)">
                                      <p:cBhvr>
                                        <p:cTn id="53" dur="500"/>
                                        <p:tgtEl>
                                          <p:spTgt spid="373780"/>
                                        </p:tgtEl>
                                      </p:cBhvr>
                                    </p:animEffect>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373778"/>
                                        </p:tgtEl>
                                        <p:attrNameLst>
                                          <p:attrName>style.visibility</p:attrName>
                                        </p:attrNameLst>
                                      </p:cBhvr>
                                      <p:to>
                                        <p:strVal val="visible"/>
                                      </p:to>
                                    </p:set>
                                    <p:animEffect transition="in" filter="wipe(left)">
                                      <p:cBhvr>
                                        <p:cTn id="57" dur="500"/>
                                        <p:tgtEl>
                                          <p:spTgt spid="373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799" grpId="0" animBg="1"/>
      <p:bldP spid="373777" grpId="0" animBg="1"/>
      <p:bldP spid="373778" grpId="0" animBg="1"/>
      <p:bldP spid="373779" grpId="0" animBg="1"/>
      <p:bldP spid="373780" grpId="0" animBg="1"/>
      <p:bldP spid="373812" grpId="0" animBg="1"/>
      <p:bldP spid="373814" grpId="0" animBg="1"/>
      <p:bldP spid="373815" grpId="0" animBg="1"/>
      <p:bldP spid="373816"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3" name="Rectangle 5"/>
          <p:cNvSpPr>
            <a:spLocks noGrp="1" noChangeArrowheads="1"/>
          </p:cNvSpPr>
          <p:nvPr>
            <p:ph type="title"/>
          </p:nvPr>
        </p:nvSpPr>
        <p:spPr/>
        <p:txBody>
          <a:bodyPr/>
          <a:lstStyle/>
          <a:p>
            <a:r>
              <a:rPr lang="de-DE"/>
              <a:t>Linien und Kanten</a:t>
            </a:r>
          </a:p>
        </p:txBody>
      </p:sp>
      <p:sp>
        <p:nvSpPr>
          <p:cNvPr id="370704" name="Rectangle 16"/>
          <p:cNvSpPr>
            <a:spLocks noGrp="1" noChangeArrowheads="1"/>
          </p:cNvSpPr>
          <p:nvPr>
            <p:ph type="body" idx="1"/>
          </p:nvPr>
        </p:nvSpPr>
        <p:spPr>
          <a:xfrm>
            <a:off x="2811463" y="1176338"/>
            <a:ext cx="5662612" cy="1298575"/>
          </a:xfrm>
          <a:noFill/>
          <a:ln/>
        </p:spPr>
        <p:txBody>
          <a:bodyPr/>
          <a:lstStyle/>
          <a:p>
            <a:r>
              <a:rPr lang="de-DE" sz="2400" b="1" i="1"/>
              <a:t>Randkanten:</a:t>
            </a:r>
            <a:br>
              <a:rPr lang="de-DE" sz="2400" b="1" i="1"/>
            </a:br>
            <a:r>
              <a:rPr lang="de-DE" sz="2000"/>
              <a:t>Kanten, die nur zu einem Polygon gehören.</a:t>
            </a:r>
            <a:endParaRPr lang="de-DE" sz="2000" b="1" i="1"/>
          </a:p>
        </p:txBody>
      </p:sp>
      <p:grpSp>
        <p:nvGrpSpPr>
          <p:cNvPr id="2" name="Group 97"/>
          <p:cNvGrpSpPr>
            <a:grpSpLocks/>
          </p:cNvGrpSpPr>
          <p:nvPr/>
        </p:nvGrpSpPr>
        <p:grpSpPr bwMode="auto">
          <a:xfrm>
            <a:off x="633413" y="1182688"/>
            <a:ext cx="1695450" cy="1577975"/>
            <a:chOff x="455" y="745"/>
            <a:chExt cx="1068" cy="994"/>
          </a:xfrm>
        </p:grpSpPr>
        <p:sp>
          <p:nvSpPr>
            <p:cNvPr id="370761" name="Freeform 73"/>
            <p:cNvSpPr>
              <a:spLocks/>
            </p:cNvSpPr>
            <p:nvPr/>
          </p:nvSpPr>
          <p:spPr bwMode="auto">
            <a:xfrm>
              <a:off x="644" y="1001"/>
              <a:ext cx="601" cy="244"/>
            </a:xfrm>
            <a:custGeom>
              <a:avLst/>
              <a:gdLst/>
              <a:ahLst/>
              <a:cxnLst>
                <a:cxn ang="0">
                  <a:pos x="0" y="108"/>
                </a:cxn>
                <a:cxn ang="0">
                  <a:pos x="234" y="275"/>
                </a:cxn>
                <a:cxn ang="0">
                  <a:pos x="676" y="167"/>
                </a:cxn>
                <a:cxn ang="0">
                  <a:pos x="668" y="0"/>
                </a:cxn>
                <a:cxn ang="0">
                  <a:pos x="0" y="108"/>
                </a:cxn>
              </a:cxnLst>
              <a:rect l="0" t="0" r="r" b="b"/>
              <a:pathLst>
                <a:path w="676" h="275">
                  <a:moveTo>
                    <a:pt x="0" y="108"/>
                  </a:moveTo>
                  <a:lnTo>
                    <a:pt x="234" y="275"/>
                  </a:lnTo>
                  <a:lnTo>
                    <a:pt x="676" y="167"/>
                  </a:lnTo>
                  <a:lnTo>
                    <a:pt x="668" y="0"/>
                  </a:lnTo>
                  <a:lnTo>
                    <a:pt x="0" y="108"/>
                  </a:lnTo>
                  <a:close/>
                </a:path>
              </a:pathLst>
            </a:custGeom>
            <a:solidFill>
              <a:srgbClr val="996600"/>
            </a:solidFill>
            <a:ln w="28575" cap="flat" cmpd="sng">
              <a:solidFill>
                <a:schemeClr val="tx1"/>
              </a:solidFill>
              <a:prstDash val="solid"/>
              <a:round/>
              <a:headEnd/>
              <a:tailEnd/>
            </a:ln>
            <a:effectLst/>
          </p:spPr>
          <p:txBody>
            <a:bodyPr>
              <a:spAutoFit/>
            </a:bodyPr>
            <a:lstStyle/>
            <a:p>
              <a:endParaRPr lang="de-DE"/>
            </a:p>
          </p:txBody>
        </p:sp>
        <p:sp>
          <p:nvSpPr>
            <p:cNvPr id="370762" name="Freeform 74"/>
            <p:cNvSpPr>
              <a:spLocks/>
            </p:cNvSpPr>
            <p:nvPr/>
          </p:nvSpPr>
          <p:spPr bwMode="auto">
            <a:xfrm>
              <a:off x="1223" y="997"/>
              <a:ext cx="296" cy="159"/>
            </a:xfrm>
            <a:custGeom>
              <a:avLst/>
              <a:gdLst/>
              <a:ahLst/>
              <a:cxnLst>
                <a:cxn ang="0">
                  <a:pos x="30" y="0"/>
                </a:cxn>
                <a:cxn ang="0">
                  <a:pos x="0" y="179"/>
                </a:cxn>
                <a:cxn ang="0">
                  <a:pos x="334" y="96"/>
                </a:cxn>
                <a:cxn ang="0">
                  <a:pos x="30" y="0"/>
                </a:cxn>
              </a:cxnLst>
              <a:rect l="0" t="0" r="r" b="b"/>
              <a:pathLst>
                <a:path w="334" h="179">
                  <a:moveTo>
                    <a:pt x="30" y="0"/>
                  </a:moveTo>
                  <a:lnTo>
                    <a:pt x="0" y="179"/>
                  </a:lnTo>
                  <a:lnTo>
                    <a:pt x="334" y="96"/>
                  </a:lnTo>
                  <a:lnTo>
                    <a:pt x="30" y="0"/>
                  </a:lnTo>
                  <a:close/>
                </a:path>
              </a:pathLst>
            </a:custGeom>
            <a:solidFill>
              <a:srgbClr val="996600"/>
            </a:solidFill>
            <a:ln w="28575" cap="flat" cmpd="sng">
              <a:noFill/>
              <a:prstDash val="solid"/>
              <a:round/>
              <a:headEnd/>
              <a:tailEnd/>
            </a:ln>
            <a:effectLst/>
          </p:spPr>
          <p:txBody>
            <a:bodyPr>
              <a:spAutoFit/>
            </a:bodyPr>
            <a:lstStyle/>
            <a:p>
              <a:endParaRPr lang="de-DE"/>
            </a:p>
          </p:txBody>
        </p:sp>
        <p:sp>
          <p:nvSpPr>
            <p:cNvPr id="370763" name="Freeform 75"/>
            <p:cNvSpPr>
              <a:spLocks/>
            </p:cNvSpPr>
            <p:nvPr/>
          </p:nvSpPr>
          <p:spPr bwMode="auto">
            <a:xfrm>
              <a:off x="852" y="1104"/>
              <a:ext cx="660" cy="631"/>
            </a:xfrm>
            <a:custGeom>
              <a:avLst/>
              <a:gdLst/>
              <a:ahLst/>
              <a:cxnLst>
                <a:cxn ang="0">
                  <a:pos x="0" y="151"/>
                </a:cxn>
                <a:cxn ang="0">
                  <a:pos x="743" y="0"/>
                </a:cxn>
                <a:cxn ang="0">
                  <a:pos x="735" y="485"/>
                </a:cxn>
                <a:cxn ang="0">
                  <a:pos x="33" y="710"/>
                </a:cxn>
                <a:cxn ang="0">
                  <a:pos x="0" y="151"/>
                </a:cxn>
              </a:cxnLst>
              <a:rect l="0" t="0" r="r" b="b"/>
              <a:pathLst>
                <a:path w="743" h="710">
                  <a:moveTo>
                    <a:pt x="0" y="151"/>
                  </a:moveTo>
                  <a:lnTo>
                    <a:pt x="743" y="0"/>
                  </a:lnTo>
                  <a:lnTo>
                    <a:pt x="735" y="485"/>
                  </a:lnTo>
                  <a:lnTo>
                    <a:pt x="33" y="710"/>
                  </a:lnTo>
                  <a:lnTo>
                    <a:pt x="0" y="151"/>
                  </a:lnTo>
                  <a:close/>
                </a:path>
              </a:pathLst>
            </a:custGeom>
            <a:solidFill>
              <a:srgbClr val="CC6600"/>
            </a:solidFill>
            <a:ln w="28575" cap="flat" cmpd="sng">
              <a:solidFill>
                <a:schemeClr val="tx1"/>
              </a:solidFill>
              <a:prstDash val="solid"/>
              <a:round/>
              <a:headEnd/>
              <a:tailEnd/>
            </a:ln>
            <a:effectLst/>
          </p:spPr>
          <p:txBody>
            <a:bodyPr>
              <a:spAutoFit/>
            </a:bodyPr>
            <a:lstStyle/>
            <a:p>
              <a:endParaRPr lang="de-DE"/>
            </a:p>
          </p:txBody>
        </p:sp>
        <p:sp>
          <p:nvSpPr>
            <p:cNvPr id="370764" name="Freeform 76"/>
            <p:cNvSpPr>
              <a:spLocks/>
            </p:cNvSpPr>
            <p:nvPr/>
          </p:nvSpPr>
          <p:spPr bwMode="auto">
            <a:xfrm>
              <a:off x="642" y="1109"/>
              <a:ext cx="255" cy="630"/>
            </a:xfrm>
            <a:custGeom>
              <a:avLst/>
              <a:gdLst/>
              <a:ahLst/>
              <a:cxnLst>
                <a:cxn ang="0">
                  <a:pos x="0" y="0"/>
                </a:cxn>
                <a:cxn ang="0">
                  <a:pos x="101" y="1008"/>
                </a:cxn>
                <a:cxn ang="0">
                  <a:pos x="593" y="1466"/>
                </a:cxn>
                <a:cxn ang="0">
                  <a:pos x="516" y="322"/>
                </a:cxn>
                <a:cxn ang="0">
                  <a:pos x="0" y="0"/>
                </a:cxn>
              </a:cxnLst>
              <a:rect l="0" t="0" r="r" b="b"/>
              <a:pathLst>
                <a:path w="593" h="1466">
                  <a:moveTo>
                    <a:pt x="0" y="0"/>
                  </a:moveTo>
                  <a:lnTo>
                    <a:pt x="101" y="1008"/>
                  </a:lnTo>
                  <a:lnTo>
                    <a:pt x="593" y="1466"/>
                  </a:lnTo>
                  <a:lnTo>
                    <a:pt x="516" y="322"/>
                  </a:lnTo>
                  <a:lnTo>
                    <a:pt x="0" y="0"/>
                  </a:lnTo>
                  <a:close/>
                </a:path>
              </a:pathLst>
            </a:custGeom>
            <a:solidFill>
              <a:srgbClr val="FF9900"/>
            </a:solidFill>
            <a:ln w="28575" cap="flat" cmpd="sng">
              <a:solidFill>
                <a:schemeClr val="tx1"/>
              </a:solidFill>
              <a:prstDash val="solid"/>
              <a:round/>
              <a:headEnd/>
              <a:tailEnd/>
            </a:ln>
            <a:effectLst/>
          </p:spPr>
          <p:txBody>
            <a:bodyPr>
              <a:spAutoFit/>
            </a:bodyPr>
            <a:lstStyle/>
            <a:p>
              <a:endParaRPr lang="de-DE"/>
            </a:p>
          </p:txBody>
        </p:sp>
        <p:sp>
          <p:nvSpPr>
            <p:cNvPr id="370765" name="Freeform 77"/>
            <p:cNvSpPr>
              <a:spLocks/>
            </p:cNvSpPr>
            <p:nvPr/>
          </p:nvSpPr>
          <p:spPr bwMode="auto">
            <a:xfrm>
              <a:off x="859" y="1091"/>
              <a:ext cx="660" cy="644"/>
            </a:xfrm>
            <a:custGeom>
              <a:avLst/>
              <a:gdLst/>
              <a:ahLst/>
              <a:cxnLst>
                <a:cxn ang="0">
                  <a:pos x="0" y="364"/>
                </a:cxn>
                <a:cxn ang="0">
                  <a:pos x="1533" y="0"/>
                </a:cxn>
                <a:cxn ang="0">
                  <a:pos x="1474" y="1025"/>
                </a:cxn>
                <a:cxn ang="0">
                  <a:pos x="85" y="1499"/>
                </a:cxn>
              </a:cxnLst>
              <a:rect l="0" t="0" r="r" b="b"/>
              <a:pathLst>
                <a:path w="1533" h="1499">
                  <a:moveTo>
                    <a:pt x="0" y="364"/>
                  </a:moveTo>
                  <a:lnTo>
                    <a:pt x="1533" y="0"/>
                  </a:lnTo>
                  <a:lnTo>
                    <a:pt x="1474" y="1025"/>
                  </a:lnTo>
                  <a:lnTo>
                    <a:pt x="85" y="1499"/>
                  </a:lnTo>
                </a:path>
              </a:pathLst>
            </a:custGeom>
            <a:noFill/>
            <a:ln w="28575" cap="flat" cmpd="sng">
              <a:solidFill>
                <a:schemeClr val="tx1"/>
              </a:solidFill>
              <a:prstDash val="solid"/>
              <a:round/>
              <a:headEnd/>
              <a:tailEnd/>
            </a:ln>
            <a:effectLst/>
          </p:spPr>
          <p:txBody>
            <a:bodyPr>
              <a:spAutoFit/>
            </a:bodyPr>
            <a:lstStyle/>
            <a:p>
              <a:endParaRPr lang="de-DE"/>
            </a:p>
          </p:txBody>
        </p:sp>
        <p:sp>
          <p:nvSpPr>
            <p:cNvPr id="370766" name="Freeform 78"/>
            <p:cNvSpPr>
              <a:spLocks/>
            </p:cNvSpPr>
            <p:nvPr/>
          </p:nvSpPr>
          <p:spPr bwMode="auto">
            <a:xfrm>
              <a:off x="642" y="996"/>
              <a:ext cx="600" cy="161"/>
            </a:xfrm>
            <a:custGeom>
              <a:avLst/>
              <a:gdLst/>
              <a:ahLst/>
              <a:cxnLst>
                <a:cxn ang="0">
                  <a:pos x="0" y="254"/>
                </a:cxn>
                <a:cxn ang="0">
                  <a:pos x="1397" y="0"/>
                </a:cxn>
                <a:cxn ang="0">
                  <a:pos x="1389" y="373"/>
                </a:cxn>
              </a:cxnLst>
              <a:rect l="0" t="0" r="r" b="b"/>
              <a:pathLst>
                <a:path w="1397" h="373">
                  <a:moveTo>
                    <a:pt x="0" y="254"/>
                  </a:moveTo>
                  <a:lnTo>
                    <a:pt x="1397" y="0"/>
                  </a:lnTo>
                  <a:lnTo>
                    <a:pt x="1389" y="373"/>
                  </a:lnTo>
                </a:path>
              </a:pathLst>
            </a:custGeom>
            <a:noFill/>
            <a:ln w="28575" cap="flat" cmpd="sng">
              <a:solidFill>
                <a:schemeClr val="tx1"/>
              </a:solidFill>
              <a:prstDash val="solid"/>
              <a:round/>
              <a:headEnd/>
              <a:tailEnd/>
            </a:ln>
            <a:effectLst/>
          </p:spPr>
          <p:txBody>
            <a:bodyPr>
              <a:spAutoFit/>
            </a:bodyPr>
            <a:lstStyle/>
            <a:p>
              <a:endParaRPr lang="de-DE"/>
            </a:p>
          </p:txBody>
        </p:sp>
        <p:sp>
          <p:nvSpPr>
            <p:cNvPr id="370767" name="Line 79"/>
            <p:cNvSpPr>
              <a:spLocks noChangeShapeType="1"/>
            </p:cNvSpPr>
            <p:nvPr/>
          </p:nvSpPr>
          <p:spPr bwMode="auto">
            <a:xfrm flipH="1" flipV="1">
              <a:off x="1234" y="993"/>
              <a:ext cx="281" cy="102"/>
            </a:xfrm>
            <a:prstGeom prst="line">
              <a:avLst/>
            </a:prstGeom>
            <a:noFill/>
            <a:ln w="28575">
              <a:solidFill>
                <a:schemeClr val="tx1"/>
              </a:solidFill>
              <a:round/>
              <a:headEnd/>
              <a:tailEnd/>
            </a:ln>
            <a:effectLst/>
          </p:spPr>
          <p:txBody>
            <a:bodyPr>
              <a:spAutoFit/>
            </a:bodyPr>
            <a:lstStyle/>
            <a:p>
              <a:endParaRPr lang="de-DE"/>
            </a:p>
          </p:txBody>
        </p:sp>
        <p:sp>
          <p:nvSpPr>
            <p:cNvPr id="370768" name="Freeform 80"/>
            <p:cNvSpPr>
              <a:spLocks/>
            </p:cNvSpPr>
            <p:nvPr/>
          </p:nvSpPr>
          <p:spPr bwMode="auto">
            <a:xfrm>
              <a:off x="455" y="749"/>
              <a:ext cx="787" cy="359"/>
            </a:xfrm>
            <a:custGeom>
              <a:avLst/>
              <a:gdLst/>
              <a:ahLst/>
              <a:cxnLst>
                <a:cxn ang="0">
                  <a:pos x="1830" y="576"/>
                </a:cxn>
                <a:cxn ang="0">
                  <a:pos x="1796" y="525"/>
                </a:cxn>
                <a:cxn ang="0">
                  <a:pos x="1516" y="0"/>
                </a:cxn>
                <a:cxn ang="0">
                  <a:pos x="0" y="212"/>
                </a:cxn>
                <a:cxn ang="0">
                  <a:pos x="432" y="838"/>
                </a:cxn>
                <a:cxn ang="0">
                  <a:pos x="1830" y="576"/>
                </a:cxn>
              </a:cxnLst>
              <a:rect l="0" t="0" r="r" b="b"/>
              <a:pathLst>
                <a:path w="1830" h="838">
                  <a:moveTo>
                    <a:pt x="1830" y="576"/>
                  </a:moveTo>
                  <a:cubicBezTo>
                    <a:pt x="1819" y="559"/>
                    <a:pt x="1796" y="525"/>
                    <a:pt x="1796" y="525"/>
                  </a:cubicBezTo>
                  <a:lnTo>
                    <a:pt x="1516" y="0"/>
                  </a:lnTo>
                  <a:lnTo>
                    <a:pt x="0" y="212"/>
                  </a:lnTo>
                  <a:lnTo>
                    <a:pt x="432" y="838"/>
                  </a:lnTo>
                  <a:cubicBezTo>
                    <a:pt x="432" y="838"/>
                    <a:pt x="1830" y="576"/>
                    <a:pt x="1830" y="576"/>
                  </a:cubicBezTo>
                  <a:close/>
                </a:path>
              </a:pathLst>
            </a:custGeom>
            <a:solidFill>
              <a:srgbClr val="CC6600"/>
            </a:solidFill>
            <a:ln w="28575" cap="flat" cmpd="sng">
              <a:solidFill>
                <a:schemeClr val="tx1"/>
              </a:solidFill>
              <a:prstDash val="solid"/>
              <a:round/>
              <a:headEnd/>
              <a:tailEnd/>
            </a:ln>
            <a:effectLst/>
          </p:spPr>
          <p:txBody>
            <a:bodyPr>
              <a:spAutoFit/>
            </a:bodyPr>
            <a:lstStyle/>
            <a:p>
              <a:endParaRPr lang="de-DE"/>
            </a:p>
          </p:txBody>
        </p:sp>
        <p:sp>
          <p:nvSpPr>
            <p:cNvPr id="370769" name="Freeform 81"/>
            <p:cNvSpPr>
              <a:spLocks/>
            </p:cNvSpPr>
            <p:nvPr/>
          </p:nvSpPr>
          <p:spPr bwMode="auto">
            <a:xfrm>
              <a:off x="874" y="1274"/>
              <a:ext cx="634" cy="265"/>
            </a:xfrm>
            <a:custGeom>
              <a:avLst/>
              <a:gdLst/>
              <a:ahLst/>
              <a:cxnLst>
                <a:cxn ang="0">
                  <a:pos x="0" y="389"/>
                </a:cxn>
                <a:cxn ang="0">
                  <a:pos x="1474" y="0"/>
                </a:cxn>
                <a:cxn ang="0">
                  <a:pos x="1465" y="228"/>
                </a:cxn>
                <a:cxn ang="0">
                  <a:pos x="17" y="618"/>
                </a:cxn>
                <a:cxn ang="0">
                  <a:pos x="0" y="389"/>
                </a:cxn>
              </a:cxnLst>
              <a:rect l="0" t="0" r="r" b="b"/>
              <a:pathLst>
                <a:path w="1474" h="618">
                  <a:moveTo>
                    <a:pt x="0" y="389"/>
                  </a:moveTo>
                  <a:lnTo>
                    <a:pt x="1474" y="0"/>
                  </a:lnTo>
                  <a:lnTo>
                    <a:pt x="1465" y="228"/>
                  </a:lnTo>
                  <a:lnTo>
                    <a:pt x="17" y="618"/>
                  </a:lnTo>
                  <a:lnTo>
                    <a:pt x="0" y="389"/>
                  </a:lnTo>
                  <a:close/>
                </a:path>
              </a:pathLst>
            </a:custGeom>
            <a:solidFill>
              <a:srgbClr val="666633"/>
            </a:solidFill>
            <a:ln w="28575" cap="flat" cmpd="sng">
              <a:solidFill>
                <a:schemeClr val="tx1"/>
              </a:solidFill>
              <a:prstDash val="solid"/>
              <a:round/>
              <a:headEnd/>
              <a:tailEnd/>
            </a:ln>
            <a:effectLst/>
          </p:spPr>
          <p:txBody>
            <a:bodyPr>
              <a:spAutoFit/>
            </a:bodyPr>
            <a:lstStyle/>
            <a:p>
              <a:endParaRPr lang="de-DE"/>
            </a:p>
          </p:txBody>
        </p:sp>
        <p:sp>
          <p:nvSpPr>
            <p:cNvPr id="370771" name="Freeform 83"/>
            <p:cNvSpPr>
              <a:spLocks/>
            </p:cNvSpPr>
            <p:nvPr/>
          </p:nvSpPr>
          <p:spPr bwMode="auto">
            <a:xfrm>
              <a:off x="455" y="745"/>
              <a:ext cx="1068" cy="503"/>
            </a:xfrm>
            <a:custGeom>
              <a:avLst/>
              <a:gdLst/>
              <a:ahLst/>
              <a:cxnLst>
                <a:cxn ang="0">
                  <a:pos x="940" y="1169"/>
                </a:cxn>
                <a:cxn ang="0">
                  <a:pos x="441" y="847"/>
                </a:cxn>
                <a:cxn ang="0">
                  <a:pos x="0" y="220"/>
                </a:cxn>
                <a:cxn ang="0">
                  <a:pos x="1525" y="0"/>
                </a:cxn>
                <a:cxn ang="0">
                  <a:pos x="1830" y="576"/>
                </a:cxn>
                <a:cxn ang="0">
                  <a:pos x="2482" y="805"/>
                </a:cxn>
                <a:cxn ang="0">
                  <a:pos x="940" y="1169"/>
                </a:cxn>
              </a:cxnLst>
              <a:rect l="0" t="0" r="r" b="b"/>
              <a:pathLst>
                <a:path w="2482" h="1169">
                  <a:moveTo>
                    <a:pt x="940" y="1169"/>
                  </a:moveTo>
                  <a:lnTo>
                    <a:pt x="441" y="847"/>
                  </a:lnTo>
                  <a:lnTo>
                    <a:pt x="0" y="220"/>
                  </a:lnTo>
                  <a:lnTo>
                    <a:pt x="1525" y="0"/>
                  </a:lnTo>
                  <a:lnTo>
                    <a:pt x="1830" y="576"/>
                  </a:lnTo>
                  <a:lnTo>
                    <a:pt x="2482" y="805"/>
                  </a:lnTo>
                  <a:lnTo>
                    <a:pt x="940" y="1169"/>
                  </a:lnTo>
                  <a:close/>
                </a:path>
              </a:pathLst>
            </a:custGeom>
            <a:noFill/>
            <a:ln w="57150" cap="flat" cmpd="sng">
              <a:solidFill>
                <a:srgbClr val="009900"/>
              </a:solidFill>
              <a:prstDash val="solid"/>
              <a:round/>
              <a:headEnd/>
              <a:tailEnd/>
            </a:ln>
            <a:effectLst/>
          </p:spPr>
          <p:txBody>
            <a:bodyPr>
              <a:spAutoFit/>
            </a:bodyPr>
            <a:lstStyle/>
            <a:p>
              <a:endParaRPr lang="de-DE"/>
            </a:p>
          </p:txBody>
        </p:sp>
      </p:grpSp>
      <p:grpSp>
        <p:nvGrpSpPr>
          <p:cNvPr id="3" name="Group 101"/>
          <p:cNvGrpSpPr>
            <a:grpSpLocks/>
          </p:cNvGrpSpPr>
          <p:nvPr/>
        </p:nvGrpSpPr>
        <p:grpSpPr bwMode="auto">
          <a:xfrm>
            <a:off x="633413" y="4083050"/>
            <a:ext cx="7840662" cy="2124075"/>
            <a:chOff x="455" y="2572"/>
            <a:chExt cx="4939" cy="1338"/>
          </a:xfrm>
        </p:grpSpPr>
        <p:sp>
          <p:nvSpPr>
            <p:cNvPr id="370775" name="Rectangle 87"/>
            <p:cNvSpPr>
              <a:spLocks noChangeArrowheads="1"/>
            </p:cNvSpPr>
            <p:nvPr/>
          </p:nvSpPr>
          <p:spPr bwMode="auto">
            <a:xfrm>
              <a:off x="1827" y="2572"/>
              <a:ext cx="3567" cy="818"/>
            </a:xfrm>
            <a:prstGeom prst="rect">
              <a:avLst/>
            </a:prstGeom>
            <a:noFill/>
            <a:ln w="9525">
              <a:noFill/>
              <a:miter lim="800000"/>
              <a:headEnd/>
              <a:tailEnd/>
            </a:ln>
            <a:effectLst/>
          </p:spPr>
          <p:txBody>
            <a:bodyPr/>
            <a:lstStyle/>
            <a:p>
              <a:pPr marL="342900" indent="-342900">
                <a:spcBef>
                  <a:spcPct val="20000"/>
                </a:spcBef>
                <a:buFont typeface="Wingdings" pitchFamily="2" charset="2"/>
                <a:buBlip>
                  <a:blip r:embed="rId2"/>
                </a:buBlip>
              </a:pPr>
              <a:r>
                <a:rPr lang="de-DE" sz="2400" b="1" i="1" dirty="0">
                  <a:solidFill>
                    <a:schemeClr val="tx1"/>
                  </a:solidFill>
                </a:rPr>
                <a:t>Materialkanten:</a:t>
              </a:r>
              <a:r>
                <a:rPr lang="de-DE" sz="1800" b="1" i="1" dirty="0">
                  <a:solidFill>
                    <a:schemeClr val="tx1"/>
                  </a:solidFill>
                </a:rPr>
                <a:t/>
              </a:r>
              <a:br>
                <a:rPr lang="de-DE" sz="1800" b="1" i="1" dirty="0">
                  <a:solidFill>
                    <a:schemeClr val="tx1"/>
                  </a:solidFill>
                </a:rPr>
              </a:br>
              <a:r>
                <a:rPr lang="de-DE" sz="1800" dirty="0">
                  <a:solidFill>
                    <a:schemeClr val="tx1"/>
                  </a:solidFill>
                </a:rPr>
                <a:t>Kanten, zwischen Flächen mit unterschiedlichen Materialeigenschaften( Farbe, Textur </a:t>
              </a:r>
              <a:r>
                <a:rPr lang="de-DE" sz="1800" dirty="0" err="1">
                  <a:solidFill>
                    <a:schemeClr val="tx1"/>
                  </a:solidFill>
                </a:rPr>
                <a:t>etc</a:t>
              </a:r>
              <a:r>
                <a:rPr lang="de-DE" sz="1800" dirty="0">
                  <a:solidFill>
                    <a:schemeClr val="tx1"/>
                  </a:solidFill>
                </a:rPr>
                <a:t>)</a:t>
              </a:r>
            </a:p>
          </p:txBody>
        </p:sp>
        <p:grpSp>
          <p:nvGrpSpPr>
            <p:cNvPr id="4" name="Group 99"/>
            <p:cNvGrpSpPr>
              <a:grpSpLocks/>
            </p:cNvGrpSpPr>
            <p:nvPr/>
          </p:nvGrpSpPr>
          <p:grpSpPr bwMode="auto">
            <a:xfrm>
              <a:off x="455" y="2920"/>
              <a:ext cx="1064" cy="990"/>
              <a:chOff x="455" y="2920"/>
              <a:chExt cx="1064" cy="990"/>
            </a:xfrm>
          </p:grpSpPr>
          <p:sp>
            <p:nvSpPr>
              <p:cNvPr id="370733" name="Freeform 45"/>
              <p:cNvSpPr>
                <a:spLocks/>
              </p:cNvSpPr>
              <p:nvPr/>
            </p:nvSpPr>
            <p:spPr bwMode="auto">
              <a:xfrm>
                <a:off x="644" y="3172"/>
                <a:ext cx="601" cy="244"/>
              </a:xfrm>
              <a:custGeom>
                <a:avLst/>
                <a:gdLst/>
                <a:ahLst/>
                <a:cxnLst>
                  <a:cxn ang="0">
                    <a:pos x="0" y="108"/>
                  </a:cxn>
                  <a:cxn ang="0">
                    <a:pos x="234" y="275"/>
                  </a:cxn>
                  <a:cxn ang="0">
                    <a:pos x="676" y="167"/>
                  </a:cxn>
                  <a:cxn ang="0">
                    <a:pos x="668" y="0"/>
                  </a:cxn>
                  <a:cxn ang="0">
                    <a:pos x="0" y="108"/>
                  </a:cxn>
                </a:cxnLst>
                <a:rect l="0" t="0" r="r" b="b"/>
                <a:pathLst>
                  <a:path w="676" h="275">
                    <a:moveTo>
                      <a:pt x="0" y="108"/>
                    </a:moveTo>
                    <a:lnTo>
                      <a:pt x="234" y="275"/>
                    </a:lnTo>
                    <a:lnTo>
                      <a:pt x="676" y="167"/>
                    </a:lnTo>
                    <a:lnTo>
                      <a:pt x="668" y="0"/>
                    </a:lnTo>
                    <a:lnTo>
                      <a:pt x="0" y="108"/>
                    </a:lnTo>
                    <a:close/>
                  </a:path>
                </a:pathLst>
              </a:custGeom>
              <a:solidFill>
                <a:srgbClr val="996600"/>
              </a:solidFill>
              <a:ln w="28575" cap="flat" cmpd="sng">
                <a:solidFill>
                  <a:schemeClr val="tx1"/>
                </a:solidFill>
                <a:prstDash val="solid"/>
                <a:round/>
                <a:headEnd/>
                <a:tailEnd/>
              </a:ln>
              <a:effectLst/>
            </p:spPr>
            <p:txBody>
              <a:bodyPr>
                <a:spAutoFit/>
              </a:bodyPr>
              <a:lstStyle/>
              <a:p>
                <a:endParaRPr lang="de-DE"/>
              </a:p>
            </p:txBody>
          </p:sp>
          <p:sp>
            <p:nvSpPr>
              <p:cNvPr id="370734" name="Freeform 46"/>
              <p:cNvSpPr>
                <a:spLocks/>
              </p:cNvSpPr>
              <p:nvPr/>
            </p:nvSpPr>
            <p:spPr bwMode="auto">
              <a:xfrm>
                <a:off x="1223" y="3168"/>
                <a:ext cx="296" cy="159"/>
              </a:xfrm>
              <a:custGeom>
                <a:avLst/>
                <a:gdLst/>
                <a:ahLst/>
                <a:cxnLst>
                  <a:cxn ang="0">
                    <a:pos x="30" y="0"/>
                  </a:cxn>
                  <a:cxn ang="0">
                    <a:pos x="0" y="179"/>
                  </a:cxn>
                  <a:cxn ang="0">
                    <a:pos x="334" y="96"/>
                  </a:cxn>
                  <a:cxn ang="0">
                    <a:pos x="30" y="0"/>
                  </a:cxn>
                </a:cxnLst>
                <a:rect l="0" t="0" r="r" b="b"/>
                <a:pathLst>
                  <a:path w="334" h="179">
                    <a:moveTo>
                      <a:pt x="30" y="0"/>
                    </a:moveTo>
                    <a:lnTo>
                      <a:pt x="0" y="179"/>
                    </a:lnTo>
                    <a:lnTo>
                      <a:pt x="334" y="96"/>
                    </a:lnTo>
                    <a:lnTo>
                      <a:pt x="30" y="0"/>
                    </a:lnTo>
                    <a:close/>
                  </a:path>
                </a:pathLst>
              </a:custGeom>
              <a:solidFill>
                <a:srgbClr val="996600"/>
              </a:solidFill>
              <a:ln w="28575" cap="flat" cmpd="sng">
                <a:noFill/>
                <a:prstDash val="solid"/>
                <a:round/>
                <a:headEnd/>
                <a:tailEnd/>
              </a:ln>
              <a:effectLst/>
            </p:spPr>
            <p:txBody>
              <a:bodyPr>
                <a:spAutoFit/>
              </a:bodyPr>
              <a:lstStyle/>
              <a:p>
                <a:endParaRPr lang="de-DE"/>
              </a:p>
            </p:txBody>
          </p:sp>
          <p:sp>
            <p:nvSpPr>
              <p:cNvPr id="370735" name="Freeform 47"/>
              <p:cNvSpPr>
                <a:spLocks/>
              </p:cNvSpPr>
              <p:nvPr/>
            </p:nvSpPr>
            <p:spPr bwMode="auto">
              <a:xfrm>
                <a:off x="852" y="3275"/>
                <a:ext cx="660" cy="631"/>
              </a:xfrm>
              <a:custGeom>
                <a:avLst/>
                <a:gdLst/>
                <a:ahLst/>
                <a:cxnLst>
                  <a:cxn ang="0">
                    <a:pos x="0" y="151"/>
                  </a:cxn>
                  <a:cxn ang="0">
                    <a:pos x="743" y="0"/>
                  </a:cxn>
                  <a:cxn ang="0">
                    <a:pos x="735" y="485"/>
                  </a:cxn>
                  <a:cxn ang="0">
                    <a:pos x="33" y="710"/>
                  </a:cxn>
                  <a:cxn ang="0">
                    <a:pos x="0" y="151"/>
                  </a:cxn>
                </a:cxnLst>
                <a:rect l="0" t="0" r="r" b="b"/>
                <a:pathLst>
                  <a:path w="743" h="710">
                    <a:moveTo>
                      <a:pt x="0" y="151"/>
                    </a:moveTo>
                    <a:lnTo>
                      <a:pt x="743" y="0"/>
                    </a:lnTo>
                    <a:lnTo>
                      <a:pt x="735" y="485"/>
                    </a:lnTo>
                    <a:lnTo>
                      <a:pt x="33" y="710"/>
                    </a:lnTo>
                    <a:lnTo>
                      <a:pt x="0" y="151"/>
                    </a:lnTo>
                    <a:close/>
                  </a:path>
                </a:pathLst>
              </a:custGeom>
              <a:solidFill>
                <a:srgbClr val="CC6600"/>
              </a:solidFill>
              <a:ln w="28575" cap="flat" cmpd="sng">
                <a:solidFill>
                  <a:schemeClr val="tx1"/>
                </a:solidFill>
                <a:prstDash val="solid"/>
                <a:round/>
                <a:headEnd/>
                <a:tailEnd/>
              </a:ln>
              <a:effectLst/>
            </p:spPr>
            <p:txBody>
              <a:bodyPr>
                <a:spAutoFit/>
              </a:bodyPr>
              <a:lstStyle/>
              <a:p>
                <a:endParaRPr lang="de-DE"/>
              </a:p>
            </p:txBody>
          </p:sp>
          <p:sp>
            <p:nvSpPr>
              <p:cNvPr id="370736" name="Freeform 48"/>
              <p:cNvSpPr>
                <a:spLocks/>
              </p:cNvSpPr>
              <p:nvPr/>
            </p:nvSpPr>
            <p:spPr bwMode="auto">
              <a:xfrm>
                <a:off x="642" y="3280"/>
                <a:ext cx="255" cy="630"/>
              </a:xfrm>
              <a:custGeom>
                <a:avLst/>
                <a:gdLst/>
                <a:ahLst/>
                <a:cxnLst>
                  <a:cxn ang="0">
                    <a:pos x="0" y="0"/>
                  </a:cxn>
                  <a:cxn ang="0">
                    <a:pos x="101" y="1008"/>
                  </a:cxn>
                  <a:cxn ang="0">
                    <a:pos x="593" y="1466"/>
                  </a:cxn>
                  <a:cxn ang="0">
                    <a:pos x="516" y="322"/>
                  </a:cxn>
                  <a:cxn ang="0">
                    <a:pos x="0" y="0"/>
                  </a:cxn>
                </a:cxnLst>
                <a:rect l="0" t="0" r="r" b="b"/>
                <a:pathLst>
                  <a:path w="593" h="1466">
                    <a:moveTo>
                      <a:pt x="0" y="0"/>
                    </a:moveTo>
                    <a:lnTo>
                      <a:pt x="101" y="1008"/>
                    </a:lnTo>
                    <a:lnTo>
                      <a:pt x="593" y="1466"/>
                    </a:lnTo>
                    <a:lnTo>
                      <a:pt x="516" y="322"/>
                    </a:lnTo>
                    <a:lnTo>
                      <a:pt x="0" y="0"/>
                    </a:lnTo>
                    <a:close/>
                  </a:path>
                </a:pathLst>
              </a:custGeom>
              <a:solidFill>
                <a:srgbClr val="FF9900"/>
              </a:solidFill>
              <a:ln w="28575" cap="flat" cmpd="sng">
                <a:solidFill>
                  <a:schemeClr val="tx1"/>
                </a:solidFill>
                <a:prstDash val="solid"/>
                <a:round/>
                <a:headEnd/>
                <a:tailEnd/>
              </a:ln>
              <a:effectLst/>
            </p:spPr>
            <p:txBody>
              <a:bodyPr>
                <a:spAutoFit/>
              </a:bodyPr>
              <a:lstStyle/>
              <a:p>
                <a:endParaRPr lang="de-DE"/>
              </a:p>
            </p:txBody>
          </p:sp>
          <p:sp>
            <p:nvSpPr>
              <p:cNvPr id="370737" name="Freeform 49"/>
              <p:cNvSpPr>
                <a:spLocks/>
              </p:cNvSpPr>
              <p:nvPr/>
            </p:nvSpPr>
            <p:spPr bwMode="auto">
              <a:xfrm>
                <a:off x="859" y="3262"/>
                <a:ext cx="660" cy="644"/>
              </a:xfrm>
              <a:custGeom>
                <a:avLst/>
                <a:gdLst/>
                <a:ahLst/>
                <a:cxnLst>
                  <a:cxn ang="0">
                    <a:pos x="0" y="364"/>
                  </a:cxn>
                  <a:cxn ang="0">
                    <a:pos x="1533" y="0"/>
                  </a:cxn>
                  <a:cxn ang="0">
                    <a:pos x="1474" y="1025"/>
                  </a:cxn>
                  <a:cxn ang="0">
                    <a:pos x="85" y="1499"/>
                  </a:cxn>
                </a:cxnLst>
                <a:rect l="0" t="0" r="r" b="b"/>
                <a:pathLst>
                  <a:path w="1533" h="1499">
                    <a:moveTo>
                      <a:pt x="0" y="364"/>
                    </a:moveTo>
                    <a:lnTo>
                      <a:pt x="1533" y="0"/>
                    </a:lnTo>
                    <a:lnTo>
                      <a:pt x="1474" y="1025"/>
                    </a:lnTo>
                    <a:lnTo>
                      <a:pt x="85" y="1499"/>
                    </a:lnTo>
                  </a:path>
                </a:pathLst>
              </a:custGeom>
              <a:noFill/>
              <a:ln w="28575" cap="flat" cmpd="sng">
                <a:solidFill>
                  <a:schemeClr val="tx1"/>
                </a:solidFill>
                <a:prstDash val="solid"/>
                <a:round/>
                <a:headEnd/>
                <a:tailEnd/>
              </a:ln>
              <a:effectLst/>
            </p:spPr>
            <p:txBody>
              <a:bodyPr>
                <a:spAutoFit/>
              </a:bodyPr>
              <a:lstStyle/>
              <a:p>
                <a:endParaRPr lang="de-DE"/>
              </a:p>
            </p:txBody>
          </p:sp>
          <p:sp>
            <p:nvSpPr>
              <p:cNvPr id="370738" name="Freeform 50"/>
              <p:cNvSpPr>
                <a:spLocks/>
              </p:cNvSpPr>
              <p:nvPr/>
            </p:nvSpPr>
            <p:spPr bwMode="auto">
              <a:xfrm>
                <a:off x="642" y="3167"/>
                <a:ext cx="600" cy="161"/>
              </a:xfrm>
              <a:custGeom>
                <a:avLst/>
                <a:gdLst/>
                <a:ahLst/>
                <a:cxnLst>
                  <a:cxn ang="0">
                    <a:pos x="0" y="254"/>
                  </a:cxn>
                  <a:cxn ang="0">
                    <a:pos x="1397" y="0"/>
                  </a:cxn>
                  <a:cxn ang="0">
                    <a:pos x="1389" y="373"/>
                  </a:cxn>
                </a:cxnLst>
                <a:rect l="0" t="0" r="r" b="b"/>
                <a:pathLst>
                  <a:path w="1397" h="373">
                    <a:moveTo>
                      <a:pt x="0" y="254"/>
                    </a:moveTo>
                    <a:lnTo>
                      <a:pt x="1397" y="0"/>
                    </a:lnTo>
                    <a:lnTo>
                      <a:pt x="1389" y="373"/>
                    </a:lnTo>
                  </a:path>
                </a:pathLst>
              </a:custGeom>
              <a:noFill/>
              <a:ln w="28575" cap="flat" cmpd="sng">
                <a:solidFill>
                  <a:schemeClr val="tx1"/>
                </a:solidFill>
                <a:prstDash val="solid"/>
                <a:round/>
                <a:headEnd/>
                <a:tailEnd/>
              </a:ln>
              <a:effectLst/>
            </p:spPr>
            <p:txBody>
              <a:bodyPr>
                <a:spAutoFit/>
              </a:bodyPr>
              <a:lstStyle/>
              <a:p>
                <a:endParaRPr lang="de-DE"/>
              </a:p>
            </p:txBody>
          </p:sp>
          <p:sp>
            <p:nvSpPr>
              <p:cNvPr id="370739" name="Line 51"/>
              <p:cNvSpPr>
                <a:spLocks noChangeShapeType="1"/>
              </p:cNvSpPr>
              <p:nvPr/>
            </p:nvSpPr>
            <p:spPr bwMode="auto">
              <a:xfrm flipH="1" flipV="1">
                <a:off x="1234" y="3164"/>
                <a:ext cx="281" cy="102"/>
              </a:xfrm>
              <a:prstGeom prst="line">
                <a:avLst/>
              </a:prstGeom>
              <a:noFill/>
              <a:ln w="28575">
                <a:solidFill>
                  <a:schemeClr val="tx1"/>
                </a:solidFill>
                <a:round/>
                <a:headEnd/>
                <a:tailEnd/>
              </a:ln>
              <a:effectLst/>
            </p:spPr>
            <p:txBody>
              <a:bodyPr>
                <a:spAutoFit/>
              </a:bodyPr>
              <a:lstStyle/>
              <a:p>
                <a:endParaRPr lang="de-DE"/>
              </a:p>
            </p:txBody>
          </p:sp>
          <p:sp>
            <p:nvSpPr>
              <p:cNvPr id="370740" name="Freeform 52"/>
              <p:cNvSpPr>
                <a:spLocks/>
              </p:cNvSpPr>
              <p:nvPr/>
            </p:nvSpPr>
            <p:spPr bwMode="auto">
              <a:xfrm>
                <a:off x="455" y="2920"/>
                <a:ext cx="787" cy="359"/>
              </a:xfrm>
              <a:custGeom>
                <a:avLst/>
                <a:gdLst/>
                <a:ahLst/>
                <a:cxnLst>
                  <a:cxn ang="0">
                    <a:pos x="1830" y="576"/>
                  </a:cxn>
                  <a:cxn ang="0">
                    <a:pos x="1796" y="525"/>
                  </a:cxn>
                  <a:cxn ang="0">
                    <a:pos x="1516" y="0"/>
                  </a:cxn>
                  <a:cxn ang="0">
                    <a:pos x="0" y="212"/>
                  </a:cxn>
                  <a:cxn ang="0">
                    <a:pos x="432" y="838"/>
                  </a:cxn>
                  <a:cxn ang="0">
                    <a:pos x="1830" y="576"/>
                  </a:cxn>
                </a:cxnLst>
                <a:rect l="0" t="0" r="r" b="b"/>
                <a:pathLst>
                  <a:path w="1830" h="838">
                    <a:moveTo>
                      <a:pt x="1830" y="576"/>
                    </a:moveTo>
                    <a:cubicBezTo>
                      <a:pt x="1819" y="559"/>
                      <a:pt x="1796" y="525"/>
                      <a:pt x="1796" y="525"/>
                    </a:cubicBezTo>
                    <a:lnTo>
                      <a:pt x="1516" y="0"/>
                    </a:lnTo>
                    <a:lnTo>
                      <a:pt x="0" y="212"/>
                    </a:lnTo>
                    <a:lnTo>
                      <a:pt x="432" y="838"/>
                    </a:lnTo>
                    <a:cubicBezTo>
                      <a:pt x="432" y="838"/>
                      <a:pt x="1830" y="576"/>
                      <a:pt x="1830" y="576"/>
                    </a:cubicBezTo>
                    <a:close/>
                  </a:path>
                </a:pathLst>
              </a:custGeom>
              <a:solidFill>
                <a:srgbClr val="CC6600"/>
              </a:solidFill>
              <a:ln w="28575" cap="flat" cmpd="sng">
                <a:solidFill>
                  <a:schemeClr val="tx1"/>
                </a:solidFill>
                <a:prstDash val="solid"/>
                <a:round/>
                <a:headEnd/>
                <a:tailEnd/>
              </a:ln>
              <a:effectLst/>
            </p:spPr>
            <p:txBody>
              <a:bodyPr>
                <a:spAutoFit/>
              </a:bodyPr>
              <a:lstStyle/>
              <a:p>
                <a:endParaRPr lang="de-DE"/>
              </a:p>
            </p:txBody>
          </p:sp>
          <p:sp>
            <p:nvSpPr>
              <p:cNvPr id="370741" name="Freeform 53"/>
              <p:cNvSpPr>
                <a:spLocks/>
              </p:cNvSpPr>
              <p:nvPr/>
            </p:nvSpPr>
            <p:spPr bwMode="auto">
              <a:xfrm>
                <a:off x="874" y="3445"/>
                <a:ext cx="634" cy="265"/>
              </a:xfrm>
              <a:custGeom>
                <a:avLst/>
                <a:gdLst/>
                <a:ahLst/>
                <a:cxnLst>
                  <a:cxn ang="0">
                    <a:pos x="0" y="389"/>
                  </a:cxn>
                  <a:cxn ang="0">
                    <a:pos x="1474" y="0"/>
                  </a:cxn>
                  <a:cxn ang="0">
                    <a:pos x="1465" y="228"/>
                  </a:cxn>
                  <a:cxn ang="0">
                    <a:pos x="17" y="618"/>
                  </a:cxn>
                  <a:cxn ang="0">
                    <a:pos x="0" y="389"/>
                  </a:cxn>
                </a:cxnLst>
                <a:rect l="0" t="0" r="r" b="b"/>
                <a:pathLst>
                  <a:path w="1474" h="618">
                    <a:moveTo>
                      <a:pt x="0" y="389"/>
                    </a:moveTo>
                    <a:lnTo>
                      <a:pt x="1474" y="0"/>
                    </a:lnTo>
                    <a:lnTo>
                      <a:pt x="1465" y="228"/>
                    </a:lnTo>
                    <a:lnTo>
                      <a:pt x="17" y="618"/>
                    </a:lnTo>
                    <a:lnTo>
                      <a:pt x="0" y="389"/>
                    </a:lnTo>
                    <a:close/>
                  </a:path>
                </a:pathLst>
              </a:custGeom>
              <a:solidFill>
                <a:srgbClr val="666633"/>
              </a:solidFill>
              <a:ln w="28575" cap="flat" cmpd="sng">
                <a:solidFill>
                  <a:schemeClr val="tx1"/>
                </a:solidFill>
                <a:prstDash val="solid"/>
                <a:round/>
                <a:headEnd/>
                <a:tailEnd/>
              </a:ln>
              <a:effectLst/>
            </p:spPr>
            <p:txBody>
              <a:bodyPr>
                <a:spAutoFit/>
              </a:bodyPr>
              <a:lstStyle/>
              <a:p>
                <a:endParaRPr lang="de-DE"/>
              </a:p>
            </p:txBody>
          </p:sp>
          <p:sp>
            <p:nvSpPr>
              <p:cNvPr id="370744" name="Line 56"/>
              <p:cNvSpPr>
                <a:spLocks noChangeShapeType="1"/>
              </p:cNvSpPr>
              <p:nvPr/>
            </p:nvSpPr>
            <p:spPr bwMode="auto">
              <a:xfrm flipV="1">
                <a:off x="884" y="3448"/>
                <a:ext cx="626" cy="154"/>
              </a:xfrm>
              <a:prstGeom prst="line">
                <a:avLst/>
              </a:prstGeom>
              <a:noFill/>
              <a:ln w="57150">
                <a:solidFill>
                  <a:srgbClr val="FFFF00"/>
                </a:solidFill>
                <a:round/>
                <a:headEnd/>
                <a:tailEnd/>
              </a:ln>
              <a:effectLst/>
            </p:spPr>
            <p:txBody>
              <a:bodyPr>
                <a:spAutoFit/>
              </a:bodyPr>
              <a:lstStyle/>
              <a:p>
                <a:endParaRPr lang="de-DE"/>
              </a:p>
            </p:txBody>
          </p:sp>
          <p:sp>
            <p:nvSpPr>
              <p:cNvPr id="370776" name="Line 88"/>
              <p:cNvSpPr>
                <a:spLocks noChangeShapeType="1"/>
              </p:cNvSpPr>
              <p:nvPr/>
            </p:nvSpPr>
            <p:spPr bwMode="auto">
              <a:xfrm flipV="1">
                <a:off x="884" y="3539"/>
                <a:ext cx="634" cy="164"/>
              </a:xfrm>
              <a:prstGeom prst="line">
                <a:avLst/>
              </a:prstGeom>
              <a:noFill/>
              <a:ln w="57150">
                <a:solidFill>
                  <a:srgbClr val="FFFF00"/>
                </a:solidFill>
                <a:round/>
                <a:headEnd/>
                <a:tailEnd/>
              </a:ln>
              <a:effectLst/>
            </p:spPr>
            <p:txBody>
              <a:bodyPr>
                <a:spAutoFit/>
              </a:bodyPr>
              <a:lstStyle/>
              <a:p>
                <a:endParaRPr lang="de-DE"/>
              </a:p>
            </p:txBody>
          </p:sp>
        </p:grpSp>
      </p:grpSp>
      <p:grpSp>
        <p:nvGrpSpPr>
          <p:cNvPr id="5" name="Group 100"/>
          <p:cNvGrpSpPr>
            <a:grpSpLocks/>
          </p:cNvGrpSpPr>
          <p:nvPr/>
        </p:nvGrpSpPr>
        <p:grpSpPr bwMode="auto">
          <a:xfrm>
            <a:off x="633413" y="2060575"/>
            <a:ext cx="7840662" cy="2439988"/>
            <a:chOff x="455" y="1298"/>
            <a:chExt cx="4939" cy="1537"/>
          </a:xfrm>
        </p:grpSpPr>
        <p:grpSp>
          <p:nvGrpSpPr>
            <p:cNvPr id="6" name="Group 98"/>
            <p:cNvGrpSpPr>
              <a:grpSpLocks/>
            </p:cNvGrpSpPr>
            <p:nvPr/>
          </p:nvGrpSpPr>
          <p:grpSpPr bwMode="auto">
            <a:xfrm>
              <a:off x="455" y="1845"/>
              <a:ext cx="1064" cy="990"/>
              <a:chOff x="455" y="1845"/>
              <a:chExt cx="1064" cy="990"/>
            </a:xfrm>
          </p:grpSpPr>
          <p:sp>
            <p:nvSpPr>
              <p:cNvPr id="370747" name="Freeform 59"/>
              <p:cNvSpPr>
                <a:spLocks/>
              </p:cNvSpPr>
              <p:nvPr/>
            </p:nvSpPr>
            <p:spPr bwMode="auto">
              <a:xfrm>
                <a:off x="644" y="2097"/>
                <a:ext cx="601" cy="244"/>
              </a:xfrm>
              <a:custGeom>
                <a:avLst/>
                <a:gdLst/>
                <a:ahLst/>
                <a:cxnLst>
                  <a:cxn ang="0">
                    <a:pos x="0" y="108"/>
                  </a:cxn>
                  <a:cxn ang="0">
                    <a:pos x="234" y="275"/>
                  </a:cxn>
                  <a:cxn ang="0">
                    <a:pos x="676" y="167"/>
                  </a:cxn>
                  <a:cxn ang="0">
                    <a:pos x="668" y="0"/>
                  </a:cxn>
                  <a:cxn ang="0">
                    <a:pos x="0" y="108"/>
                  </a:cxn>
                </a:cxnLst>
                <a:rect l="0" t="0" r="r" b="b"/>
                <a:pathLst>
                  <a:path w="676" h="275">
                    <a:moveTo>
                      <a:pt x="0" y="108"/>
                    </a:moveTo>
                    <a:lnTo>
                      <a:pt x="234" y="275"/>
                    </a:lnTo>
                    <a:lnTo>
                      <a:pt x="676" y="167"/>
                    </a:lnTo>
                    <a:lnTo>
                      <a:pt x="668" y="0"/>
                    </a:lnTo>
                    <a:lnTo>
                      <a:pt x="0" y="108"/>
                    </a:lnTo>
                    <a:close/>
                  </a:path>
                </a:pathLst>
              </a:custGeom>
              <a:solidFill>
                <a:srgbClr val="996600"/>
              </a:solidFill>
              <a:ln w="28575" cap="flat" cmpd="sng">
                <a:solidFill>
                  <a:schemeClr val="tx1"/>
                </a:solidFill>
                <a:prstDash val="solid"/>
                <a:round/>
                <a:headEnd/>
                <a:tailEnd/>
              </a:ln>
              <a:effectLst/>
            </p:spPr>
            <p:txBody>
              <a:bodyPr>
                <a:spAutoFit/>
              </a:bodyPr>
              <a:lstStyle/>
              <a:p>
                <a:endParaRPr lang="de-DE"/>
              </a:p>
            </p:txBody>
          </p:sp>
          <p:sp>
            <p:nvSpPr>
              <p:cNvPr id="370748" name="Freeform 60"/>
              <p:cNvSpPr>
                <a:spLocks/>
              </p:cNvSpPr>
              <p:nvPr/>
            </p:nvSpPr>
            <p:spPr bwMode="auto">
              <a:xfrm>
                <a:off x="1223" y="2093"/>
                <a:ext cx="296" cy="159"/>
              </a:xfrm>
              <a:custGeom>
                <a:avLst/>
                <a:gdLst/>
                <a:ahLst/>
                <a:cxnLst>
                  <a:cxn ang="0">
                    <a:pos x="30" y="0"/>
                  </a:cxn>
                  <a:cxn ang="0">
                    <a:pos x="0" y="179"/>
                  </a:cxn>
                  <a:cxn ang="0">
                    <a:pos x="334" y="96"/>
                  </a:cxn>
                  <a:cxn ang="0">
                    <a:pos x="30" y="0"/>
                  </a:cxn>
                </a:cxnLst>
                <a:rect l="0" t="0" r="r" b="b"/>
                <a:pathLst>
                  <a:path w="334" h="179">
                    <a:moveTo>
                      <a:pt x="30" y="0"/>
                    </a:moveTo>
                    <a:lnTo>
                      <a:pt x="0" y="179"/>
                    </a:lnTo>
                    <a:lnTo>
                      <a:pt x="334" y="96"/>
                    </a:lnTo>
                    <a:lnTo>
                      <a:pt x="30" y="0"/>
                    </a:lnTo>
                    <a:close/>
                  </a:path>
                </a:pathLst>
              </a:custGeom>
              <a:solidFill>
                <a:srgbClr val="996600"/>
              </a:solidFill>
              <a:ln w="28575" cap="flat" cmpd="sng">
                <a:noFill/>
                <a:prstDash val="solid"/>
                <a:round/>
                <a:headEnd/>
                <a:tailEnd/>
              </a:ln>
              <a:effectLst/>
            </p:spPr>
            <p:txBody>
              <a:bodyPr>
                <a:spAutoFit/>
              </a:bodyPr>
              <a:lstStyle/>
              <a:p>
                <a:endParaRPr lang="de-DE"/>
              </a:p>
            </p:txBody>
          </p:sp>
          <p:sp>
            <p:nvSpPr>
              <p:cNvPr id="370749" name="Freeform 61"/>
              <p:cNvSpPr>
                <a:spLocks/>
              </p:cNvSpPr>
              <p:nvPr/>
            </p:nvSpPr>
            <p:spPr bwMode="auto">
              <a:xfrm>
                <a:off x="852" y="2200"/>
                <a:ext cx="660" cy="631"/>
              </a:xfrm>
              <a:custGeom>
                <a:avLst/>
                <a:gdLst/>
                <a:ahLst/>
                <a:cxnLst>
                  <a:cxn ang="0">
                    <a:pos x="0" y="151"/>
                  </a:cxn>
                  <a:cxn ang="0">
                    <a:pos x="743" y="0"/>
                  </a:cxn>
                  <a:cxn ang="0">
                    <a:pos x="735" y="485"/>
                  </a:cxn>
                  <a:cxn ang="0">
                    <a:pos x="33" y="710"/>
                  </a:cxn>
                  <a:cxn ang="0">
                    <a:pos x="0" y="151"/>
                  </a:cxn>
                </a:cxnLst>
                <a:rect l="0" t="0" r="r" b="b"/>
                <a:pathLst>
                  <a:path w="743" h="710">
                    <a:moveTo>
                      <a:pt x="0" y="151"/>
                    </a:moveTo>
                    <a:lnTo>
                      <a:pt x="743" y="0"/>
                    </a:lnTo>
                    <a:lnTo>
                      <a:pt x="735" y="485"/>
                    </a:lnTo>
                    <a:lnTo>
                      <a:pt x="33" y="710"/>
                    </a:lnTo>
                    <a:lnTo>
                      <a:pt x="0" y="151"/>
                    </a:lnTo>
                    <a:close/>
                  </a:path>
                </a:pathLst>
              </a:custGeom>
              <a:solidFill>
                <a:srgbClr val="CC6600"/>
              </a:solidFill>
              <a:ln w="28575" cap="flat" cmpd="sng">
                <a:solidFill>
                  <a:schemeClr val="tx1"/>
                </a:solidFill>
                <a:prstDash val="solid"/>
                <a:round/>
                <a:headEnd/>
                <a:tailEnd/>
              </a:ln>
              <a:effectLst/>
            </p:spPr>
            <p:txBody>
              <a:bodyPr>
                <a:spAutoFit/>
              </a:bodyPr>
              <a:lstStyle/>
              <a:p>
                <a:endParaRPr lang="de-DE"/>
              </a:p>
            </p:txBody>
          </p:sp>
          <p:sp>
            <p:nvSpPr>
              <p:cNvPr id="370750" name="Freeform 62"/>
              <p:cNvSpPr>
                <a:spLocks/>
              </p:cNvSpPr>
              <p:nvPr/>
            </p:nvSpPr>
            <p:spPr bwMode="auto">
              <a:xfrm>
                <a:off x="642" y="2205"/>
                <a:ext cx="255" cy="630"/>
              </a:xfrm>
              <a:custGeom>
                <a:avLst/>
                <a:gdLst/>
                <a:ahLst/>
                <a:cxnLst>
                  <a:cxn ang="0">
                    <a:pos x="0" y="0"/>
                  </a:cxn>
                  <a:cxn ang="0">
                    <a:pos x="101" y="1008"/>
                  </a:cxn>
                  <a:cxn ang="0">
                    <a:pos x="593" y="1466"/>
                  </a:cxn>
                  <a:cxn ang="0">
                    <a:pos x="516" y="322"/>
                  </a:cxn>
                  <a:cxn ang="0">
                    <a:pos x="0" y="0"/>
                  </a:cxn>
                </a:cxnLst>
                <a:rect l="0" t="0" r="r" b="b"/>
                <a:pathLst>
                  <a:path w="593" h="1466">
                    <a:moveTo>
                      <a:pt x="0" y="0"/>
                    </a:moveTo>
                    <a:lnTo>
                      <a:pt x="101" y="1008"/>
                    </a:lnTo>
                    <a:lnTo>
                      <a:pt x="593" y="1466"/>
                    </a:lnTo>
                    <a:lnTo>
                      <a:pt x="516" y="322"/>
                    </a:lnTo>
                    <a:lnTo>
                      <a:pt x="0" y="0"/>
                    </a:lnTo>
                    <a:close/>
                  </a:path>
                </a:pathLst>
              </a:custGeom>
              <a:solidFill>
                <a:srgbClr val="FF9900"/>
              </a:solidFill>
              <a:ln w="28575" cap="flat" cmpd="sng">
                <a:solidFill>
                  <a:schemeClr val="tx1"/>
                </a:solidFill>
                <a:prstDash val="solid"/>
                <a:round/>
                <a:headEnd/>
                <a:tailEnd/>
              </a:ln>
              <a:effectLst/>
            </p:spPr>
            <p:txBody>
              <a:bodyPr>
                <a:spAutoFit/>
              </a:bodyPr>
              <a:lstStyle/>
              <a:p>
                <a:endParaRPr lang="de-DE"/>
              </a:p>
            </p:txBody>
          </p:sp>
          <p:sp>
            <p:nvSpPr>
              <p:cNvPr id="370751" name="Freeform 63"/>
              <p:cNvSpPr>
                <a:spLocks/>
              </p:cNvSpPr>
              <p:nvPr/>
            </p:nvSpPr>
            <p:spPr bwMode="auto">
              <a:xfrm>
                <a:off x="859" y="2187"/>
                <a:ext cx="660" cy="644"/>
              </a:xfrm>
              <a:custGeom>
                <a:avLst/>
                <a:gdLst/>
                <a:ahLst/>
                <a:cxnLst>
                  <a:cxn ang="0">
                    <a:pos x="0" y="364"/>
                  </a:cxn>
                  <a:cxn ang="0">
                    <a:pos x="1533" y="0"/>
                  </a:cxn>
                  <a:cxn ang="0">
                    <a:pos x="1474" y="1025"/>
                  </a:cxn>
                  <a:cxn ang="0">
                    <a:pos x="85" y="1499"/>
                  </a:cxn>
                </a:cxnLst>
                <a:rect l="0" t="0" r="r" b="b"/>
                <a:pathLst>
                  <a:path w="1533" h="1499">
                    <a:moveTo>
                      <a:pt x="0" y="364"/>
                    </a:moveTo>
                    <a:lnTo>
                      <a:pt x="1533" y="0"/>
                    </a:lnTo>
                    <a:lnTo>
                      <a:pt x="1474" y="1025"/>
                    </a:lnTo>
                    <a:lnTo>
                      <a:pt x="85" y="1499"/>
                    </a:lnTo>
                  </a:path>
                </a:pathLst>
              </a:custGeom>
              <a:noFill/>
              <a:ln w="28575" cap="flat" cmpd="sng">
                <a:solidFill>
                  <a:schemeClr val="tx1"/>
                </a:solidFill>
                <a:prstDash val="solid"/>
                <a:round/>
                <a:headEnd/>
                <a:tailEnd/>
              </a:ln>
              <a:effectLst/>
            </p:spPr>
            <p:txBody>
              <a:bodyPr>
                <a:spAutoFit/>
              </a:bodyPr>
              <a:lstStyle/>
              <a:p>
                <a:endParaRPr lang="de-DE"/>
              </a:p>
            </p:txBody>
          </p:sp>
          <p:sp>
            <p:nvSpPr>
              <p:cNvPr id="370752" name="Freeform 64"/>
              <p:cNvSpPr>
                <a:spLocks/>
              </p:cNvSpPr>
              <p:nvPr/>
            </p:nvSpPr>
            <p:spPr bwMode="auto">
              <a:xfrm>
                <a:off x="642" y="2092"/>
                <a:ext cx="600" cy="161"/>
              </a:xfrm>
              <a:custGeom>
                <a:avLst/>
                <a:gdLst/>
                <a:ahLst/>
                <a:cxnLst>
                  <a:cxn ang="0">
                    <a:pos x="0" y="254"/>
                  </a:cxn>
                  <a:cxn ang="0">
                    <a:pos x="1397" y="0"/>
                  </a:cxn>
                  <a:cxn ang="0">
                    <a:pos x="1389" y="373"/>
                  </a:cxn>
                </a:cxnLst>
                <a:rect l="0" t="0" r="r" b="b"/>
                <a:pathLst>
                  <a:path w="1397" h="373">
                    <a:moveTo>
                      <a:pt x="0" y="254"/>
                    </a:moveTo>
                    <a:lnTo>
                      <a:pt x="1397" y="0"/>
                    </a:lnTo>
                    <a:lnTo>
                      <a:pt x="1389" y="373"/>
                    </a:lnTo>
                  </a:path>
                </a:pathLst>
              </a:custGeom>
              <a:noFill/>
              <a:ln w="28575" cap="flat" cmpd="sng">
                <a:solidFill>
                  <a:schemeClr val="tx1"/>
                </a:solidFill>
                <a:prstDash val="solid"/>
                <a:round/>
                <a:headEnd/>
                <a:tailEnd/>
              </a:ln>
              <a:effectLst/>
            </p:spPr>
            <p:txBody>
              <a:bodyPr>
                <a:spAutoFit/>
              </a:bodyPr>
              <a:lstStyle/>
              <a:p>
                <a:endParaRPr lang="de-DE"/>
              </a:p>
            </p:txBody>
          </p:sp>
          <p:sp>
            <p:nvSpPr>
              <p:cNvPr id="370753" name="Line 65"/>
              <p:cNvSpPr>
                <a:spLocks noChangeShapeType="1"/>
              </p:cNvSpPr>
              <p:nvPr/>
            </p:nvSpPr>
            <p:spPr bwMode="auto">
              <a:xfrm flipH="1" flipV="1">
                <a:off x="1234" y="2089"/>
                <a:ext cx="281" cy="102"/>
              </a:xfrm>
              <a:prstGeom prst="line">
                <a:avLst/>
              </a:prstGeom>
              <a:noFill/>
              <a:ln w="28575">
                <a:solidFill>
                  <a:schemeClr val="tx1"/>
                </a:solidFill>
                <a:round/>
                <a:headEnd/>
                <a:tailEnd/>
              </a:ln>
              <a:effectLst/>
            </p:spPr>
            <p:txBody>
              <a:bodyPr>
                <a:spAutoFit/>
              </a:bodyPr>
              <a:lstStyle/>
              <a:p>
                <a:endParaRPr lang="de-DE"/>
              </a:p>
            </p:txBody>
          </p:sp>
          <p:sp>
            <p:nvSpPr>
              <p:cNvPr id="370754" name="Freeform 66"/>
              <p:cNvSpPr>
                <a:spLocks/>
              </p:cNvSpPr>
              <p:nvPr/>
            </p:nvSpPr>
            <p:spPr bwMode="auto">
              <a:xfrm>
                <a:off x="455" y="1845"/>
                <a:ext cx="787" cy="359"/>
              </a:xfrm>
              <a:custGeom>
                <a:avLst/>
                <a:gdLst/>
                <a:ahLst/>
                <a:cxnLst>
                  <a:cxn ang="0">
                    <a:pos x="1830" y="576"/>
                  </a:cxn>
                  <a:cxn ang="0">
                    <a:pos x="1796" y="525"/>
                  </a:cxn>
                  <a:cxn ang="0">
                    <a:pos x="1516" y="0"/>
                  </a:cxn>
                  <a:cxn ang="0">
                    <a:pos x="0" y="212"/>
                  </a:cxn>
                  <a:cxn ang="0">
                    <a:pos x="432" y="838"/>
                  </a:cxn>
                  <a:cxn ang="0">
                    <a:pos x="1830" y="576"/>
                  </a:cxn>
                </a:cxnLst>
                <a:rect l="0" t="0" r="r" b="b"/>
                <a:pathLst>
                  <a:path w="1830" h="838">
                    <a:moveTo>
                      <a:pt x="1830" y="576"/>
                    </a:moveTo>
                    <a:cubicBezTo>
                      <a:pt x="1819" y="559"/>
                      <a:pt x="1796" y="525"/>
                      <a:pt x="1796" y="525"/>
                    </a:cubicBezTo>
                    <a:lnTo>
                      <a:pt x="1516" y="0"/>
                    </a:lnTo>
                    <a:lnTo>
                      <a:pt x="0" y="212"/>
                    </a:lnTo>
                    <a:lnTo>
                      <a:pt x="432" y="838"/>
                    </a:lnTo>
                    <a:cubicBezTo>
                      <a:pt x="432" y="838"/>
                      <a:pt x="1830" y="576"/>
                      <a:pt x="1830" y="576"/>
                    </a:cubicBezTo>
                    <a:close/>
                  </a:path>
                </a:pathLst>
              </a:custGeom>
              <a:solidFill>
                <a:srgbClr val="CC6600"/>
              </a:solidFill>
              <a:ln w="28575" cap="flat" cmpd="sng">
                <a:solidFill>
                  <a:schemeClr val="tx1"/>
                </a:solidFill>
                <a:prstDash val="solid"/>
                <a:round/>
                <a:headEnd/>
                <a:tailEnd/>
              </a:ln>
              <a:effectLst/>
            </p:spPr>
            <p:txBody>
              <a:bodyPr>
                <a:spAutoFit/>
              </a:bodyPr>
              <a:lstStyle/>
              <a:p>
                <a:endParaRPr lang="de-DE"/>
              </a:p>
            </p:txBody>
          </p:sp>
          <p:sp>
            <p:nvSpPr>
              <p:cNvPr id="370755" name="Freeform 67"/>
              <p:cNvSpPr>
                <a:spLocks/>
              </p:cNvSpPr>
              <p:nvPr/>
            </p:nvSpPr>
            <p:spPr bwMode="auto">
              <a:xfrm>
                <a:off x="874" y="2370"/>
                <a:ext cx="634" cy="265"/>
              </a:xfrm>
              <a:custGeom>
                <a:avLst/>
                <a:gdLst/>
                <a:ahLst/>
                <a:cxnLst>
                  <a:cxn ang="0">
                    <a:pos x="0" y="389"/>
                  </a:cxn>
                  <a:cxn ang="0">
                    <a:pos x="1474" y="0"/>
                  </a:cxn>
                  <a:cxn ang="0">
                    <a:pos x="1465" y="228"/>
                  </a:cxn>
                  <a:cxn ang="0">
                    <a:pos x="17" y="618"/>
                  </a:cxn>
                  <a:cxn ang="0">
                    <a:pos x="0" y="389"/>
                  </a:cxn>
                </a:cxnLst>
                <a:rect l="0" t="0" r="r" b="b"/>
                <a:pathLst>
                  <a:path w="1474" h="618">
                    <a:moveTo>
                      <a:pt x="0" y="389"/>
                    </a:moveTo>
                    <a:lnTo>
                      <a:pt x="1474" y="0"/>
                    </a:lnTo>
                    <a:lnTo>
                      <a:pt x="1465" y="228"/>
                    </a:lnTo>
                    <a:lnTo>
                      <a:pt x="17" y="618"/>
                    </a:lnTo>
                    <a:lnTo>
                      <a:pt x="0" y="389"/>
                    </a:lnTo>
                    <a:close/>
                  </a:path>
                </a:pathLst>
              </a:custGeom>
              <a:solidFill>
                <a:srgbClr val="666633"/>
              </a:solidFill>
              <a:ln w="28575" cap="flat" cmpd="sng">
                <a:solidFill>
                  <a:schemeClr val="tx1"/>
                </a:solidFill>
                <a:prstDash val="solid"/>
                <a:round/>
                <a:headEnd/>
                <a:tailEnd/>
              </a:ln>
              <a:effectLst/>
            </p:spPr>
            <p:txBody>
              <a:bodyPr>
                <a:spAutoFit/>
              </a:bodyPr>
              <a:lstStyle/>
              <a:p>
                <a:endParaRPr lang="de-DE"/>
              </a:p>
            </p:txBody>
          </p:sp>
          <p:sp>
            <p:nvSpPr>
              <p:cNvPr id="370758" name="Line 70"/>
              <p:cNvSpPr>
                <a:spLocks noChangeShapeType="1"/>
              </p:cNvSpPr>
              <p:nvPr/>
            </p:nvSpPr>
            <p:spPr bwMode="auto">
              <a:xfrm flipH="1" flipV="1">
                <a:off x="859" y="2340"/>
                <a:ext cx="34" cy="488"/>
              </a:xfrm>
              <a:prstGeom prst="line">
                <a:avLst/>
              </a:prstGeom>
              <a:noFill/>
              <a:ln w="57150">
                <a:solidFill>
                  <a:schemeClr val="accent2"/>
                </a:solidFill>
                <a:round/>
                <a:headEnd/>
                <a:tailEnd/>
              </a:ln>
              <a:effectLst/>
            </p:spPr>
            <p:txBody>
              <a:bodyPr>
                <a:spAutoFit/>
              </a:bodyPr>
              <a:lstStyle/>
              <a:p>
                <a:endParaRPr lang="de-DE"/>
              </a:p>
            </p:txBody>
          </p:sp>
          <p:sp>
            <p:nvSpPr>
              <p:cNvPr id="370759" name="Freeform 71"/>
              <p:cNvSpPr>
                <a:spLocks/>
              </p:cNvSpPr>
              <p:nvPr/>
            </p:nvSpPr>
            <p:spPr bwMode="auto">
              <a:xfrm>
                <a:off x="649" y="2089"/>
                <a:ext cx="593" cy="163"/>
              </a:xfrm>
              <a:custGeom>
                <a:avLst/>
                <a:gdLst/>
                <a:ahLst/>
                <a:cxnLst>
                  <a:cxn ang="0">
                    <a:pos x="0" y="263"/>
                  </a:cxn>
                  <a:cxn ang="0">
                    <a:pos x="1381" y="0"/>
                  </a:cxn>
                  <a:cxn ang="0">
                    <a:pos x="1364" y="381"/>
                  </a:cxn>
                </a:cxnLst>
                <a:rect l="0" t="0" r="r" b="b"/>
                <a:pathLst>
                  <a:path w="1381" h="381">
                    <a:moveTo>
                      <a:pt x="0" y="263"/>
                    </a:moveTo>
                    <a:lnTo>
                      <a:pt x="1381" y="0"/>
                    </a:lnTo>
                    <a:lnTo>
                      <a:pt x="1364" y="381"/>
                    </a:lnTo>
                  </a:path>
                </a:pathLst>
              </a:custGeom>
              <a:noFill/>
              <a:ln w="57150" cap="flat" cmpd="sng">
                <a:solidFill>
                  <a:schemeClr val="accent2"/>
                </a:solidFill>
                <a:prstDash val="solid"/>
                <a:round/>
                <a:headEnd/>
                <a:tailEnd/>
              </a:ln>
              <a:effectLst/>
            </p:spPr>
            <p:txBody>
              <a:bodyPr>
                <a:spAutoFit/>
              </a:bodyPr>
              <a:lstStyle/>
              <a:p>
                <a:endParaRPr lang="de-DE"/>
              </a:p>
            </p:txBody>
          </p:sp>
        </p:grpSp>
        <p:sp>
          <p:nvSpPr>
            <p:cNvPr id="370774" name="Rectangle 86"/>
            <p:cNvSpPr>
              <a:spLocks noChangeArrowheads="1"/>
            </p:cNvSpPr>
            <p:nvPr/>
          </p:nvSpPr>
          <p:spPr bwMode="auto">
            <a:xfrm>
              <a:off x="1827" y="1298"/>
              <a:ext cx="3567" cy="818"/>
            </a:xfrm>
            <a:prstGeom prst="rect">
              <a:avLst/>
            </a:prstGeom>
            <a:noFill/>
            <a:ln w="9525">
              <a:noFill/>
              <a:miter lim="800000"/>
              <a:headEnd/>
              <a:tailEnd/>
            </a:ln>
            <a:effectLst/>
          </p:spPr>
          <p:txBody>
            <a:bodyPr/>
            <a:lstStyle/>
            <a:p>
              <a:pPr marL="342900" indent="-342900">
                <a:spcBef>
                  <a:spcPct val="20000"/>
                </a:spcBef>
                <a:buFont typeface="Wingdings" pitchFamily="2" charset="2"/>
                <a:buBlip>
                  <a:blip r:embed="rId2"/>
                </a:buBlip>
              </a:pPr>
              <a:r>
                <a:rPr lang="de-DE" sz="2400" b="1" i="1" dirty="0">
                  <a:solidFill>
                    <a:schemeClr val="tx1"/>
                  </a:solidFill>
                </a:rPr>
                <a:t>Falzkanten (</a:t>
              </a:r>
              <a:r>
                <a:rPr lang="de-DE" sz="2400" b="1" i="1" dirty="0" err="1">
                  <a:solidFill>
                    <a:schemeClr val="tx1"/>
                  </a:solidFill>
                </a:rPr>
                <a:t>Creases</a:t>
              </a:r>
              <a:r>
                <a:rPr lang="de-DE" sz="2400" b="1" i="1" dirty="0">
                  <a:solidFill>
                    <a:schemeClr val="tx1"/>
                  </a:solidFill>
                </a:rPr>
                <a:t>):</a:t>
              </a:r>
              <a:r>
                <a:rPr lang="de-DE" sz="2000" b="1" i="1" dirty="0">
                  <a:solidFill>
                    <a:schemeClr val="tx1"/>
                  </a:solidFill>
                </a:rPr>
                <a:t/>
              </a:r>
              <a:br>
                <a:rPr lang="de-DE" sz="2000" b="1" i="1" dirty="0">
                  <a:solidFill>
                    <a:schemeClr val="tx1"/>
                  </a:solidFill>
                </a:rPr>
              </a:br>
              <a:r>
                <a:rPr lang="de-DE" sz="2000" dirty="0">
                  <a:solidFill>
                    <a:schemeClr val="tx1"/>
                  </a:solidFill>
                </a:rPr>
                <a:t>Kanten, bei denen der Winkel zwischen den beiden Polygonen einen bestimmten Schwellwert überschreitet.</a:t>
              </a:r>
            </a:p>
          </p:txBody>
        </p:sp>
        <p:grpSp>
          <p:nvGrpSpPr>
            <p:cNvPr id="7" name="Group 93"/>
            <p:cNvGrpSpPr>
              <a:grpSpLocks/>
            </p:cNvGrpSpPr>
            <p:nvPr/>
          </p:nvGrpSpPr>
          <p:grpSpPr bwMode="auto">
            <a:xfrm>
              <a:off x="3605" y="2070"/>
              <a:ext cx="868" cy="551"/>
              <a:chOff x="2204" y="2538"/>
              <a:chExt cx="868" cy="551"/>
            </a:xfrm>
          </p:grpSpPr>
          <p:sp>
            <p:nvSpPr>
              <p:cNvPr id="370777" name="Freeform 89"/>
              <p:cNvSpPr>
                <a:spLocks/>
              </p:cNvSpPr>
              <p:nvPr/>
            </p:nvSpPr>
            <p:spPr bwMode="auto">
              <a:xfrm>
                <a:off x="2204" y="2563"/>
                <a:ext cx="868" cy="526"/>
              </a:xfrm>
              <a:custGeom>
                <a:avLst/>
                <a:gdLst/>
                <a:ahLst/>
                <a:cxnLst>
                  <a:cxn ang="0">
                    <a:pos x="0" y="526"/>
                  </a:cxn>
                  <a:cxn ang="0">
                    <a:pos x="868" y="267"/>
                  </a:cxn>
                  <a:cxn ang="0">
                    <a:pos x="634" y="0"/>
                  </a:cxn>
                  <a:cxn ang="0">
                    <a:pos x="0" y="526"/>
                  </a:cxn>
                </a:cxnLst>
                <a:rect l="0" t="0" r="r" b="b"/>
                <a:pathLst>
                  <a:path w="868" h="526">
                    <a:moveTo>
                      <a:pt x="0" y="526"/>
                    </a:moveTo>
                    <a:lnTo>
                      <a:pt x="868" y="267"/>
                    </a:lnTo>
                    <a:lnTo>
                      <a:pt x="634" y="0"/>
                    </a:lnTo>
                    <a:lnTo>
                      <a:pt x="0" y="526"/>
                    </a:lnTo>
                    <a:close/>
                  </a:path>
                </a:pathLst>
              </a:custGeom>
              <a:gradFill rotWithShape="1">
                <a:gsLst>
                  <a:gs pos="0">
                    <a:srgbClr val="FFCC00"/>
                  </a:gs>
                  <a:gs pos="100000">
                    <a:srgbClr val="FFCC00">
                      <a:gamma/>
                      <a:shade val="46275"/>
                      <a:invGamma/>
                    </a:srgbClr>
                  </a:gs>
                </a:gsLst>
                <a:lin ang="18900000" scaled="1"/>
              </a:gradFill>
              <a:ln w="28575" cap="flat" cmpd="sng">
                <a:solidFill>
                  <a:schemeClr val="tx1"/>
                </a:solidFill>
                <a:prstDash val="solid"/>
                <a:round/>
                <a:headEnd/>
                <a:tailEnd/>
              </a:ln>
              <a:effectLst/>
            </p:spPr>
            <p:txBody>
              <a:bodyPr>
                <a:spAutoFit/>
              </a:bodyPr>
              <a:lstStyle/>
              <a:p>
                <a:endParaRPr lang="de-DE"/>
              </a:p>
            </p:txBody>
          </p:sp>
          <p:sp>
            <p:nvSpPr>
              <p:cNvPr id="370778" name="Freeform 90"/>
              <p:cNvSpPr>
                <a:spLocks/>
              </p:cNvSpPr>
              <p:nvPr/>
            </p:nvSpPr>
            <p:spPr bwMode="auto">
              <a:xfrm>
                <a:off x="2204" y="2538"/>
                <a:ext cx="634" cy="551"/>
              </a:xfrm>
              <a:custGeom>
                <a:avLst/>
                <a:gdLst/>
                <a:ahLst/>
                <a:cxnLst>
                  <a:cxn ang="0">
                    <a:pos x="0" y="551"/>
                  </a:cxn>
                  <a:cxn ang="0">
                    <a:pos x="17" y="0"/>
                  </a:cxn>
                  <a:cxn ang="0">
                    <a:pos x="634" y="25"/>
                  </a:cxn>
                  <a:cxn ang="0">
                    <a:pos x="0" y="551"/>
                  </a:cxn>
                </a:cxnLst>
                <a:rect l="0" t="0" r="r" b="b"/>
                <a:pathLst>
                  <a:path w="634" h="551">
                    <a:moveTo>
                      <a:pt x="0" y="551"/>
                    </a:moveTo>
                    <a:lnTo>
                      <a:pt x="17" y="0"/>
                    </a:lnTo>
                    <a:lnTo>
                      <a:pt x="634" y="25"/>
                    </a:lnTo>
                    <a:lnTo>
                      <a:pt x="0" y="551"/>
                    </a:lnTo>
                    <a:close/>
                  </a:path>
                </a:pathLst>
              </a:custGeom>
              <a:gradFill rotWithShape="1">
                <a:gsLst>
                  <a:gs pos="0">
                    <a:srgbClr val="FF9900"/>
                  </a:gs>
                  <a:gs pos="100000">
                    <a:srgbClr val="FF9900">
                      <a:gamma/>
                      <a:shade val="46275"/>
                      <a:invGamma/>
                    </a:srgbClr>
                  </a:gs>
                </a:gsLst>
                <a:lin ang="18900000" scaled="1"/>
              </a:gradFill>
              <a:ln w="28575" cap="flat" cmpd="sng">
                <a:solidFill>
                  <a:schemeClr val="tx1"/>
                </a:solidFill>
                <a:prstDash val="solid"/>
                <a:round/>
                <a:headEnd/>
                <a:tailEnd/>
              </a:ln>
              <a:effectLst/>
            </p:spPr>
            <p:txBody>
              <a:bodyPr>
                <a:spAutoFit/>
              </a:bodyPr>
              <a:lstStyle/>
              <a:p>
                <a:endParaRPr lang="de-DE"/>
              </a:p>
            </p:txBody>
          </p:sp>
          <p:sp>
            <p:nvSpPr>
              <p:cNvPr id="370779" name="Freeform 91"/>
              <p:cNvSpPr>
                <a:spLocks/>
              </p:cNvSpPr>
              <p:nvPr/>
            </p:nvSpPr>
            <p:spPr bwMode="auto">
              <a:xfrm>
                <a:off x="2379" y="2613"/>
                <a:ext cx="543" cy="250"/>
              </a:xfrm>
              <a:custGeom>
                <a:avLst/>
                <a:gdLst/>
                <a:ahLst/>
                <a:cxnLst>
                  <a:cxn ang="0">
                    <a:pos x="0" y="0"/>
                  </a:cxn>
                  <a:cxn ang="0">
                    <a:pos x="100" y="250"/>
                  </a:cxn>
                  <a:cxn ang="0">
                    <a:pos x="543" y="192"/>
                  </a:cxn>
                </a:cxnLst>
                <a:rect l="0" t="0" r="r" b="b"/>
                <a:pathLst>
                  <a:path w="543" h="250">
                    <a:moveTo>
                      <a:pt x="0" y="0"/>
                    </a:moveTo>
                    <a:lnTo>
                      <a:pt x="100" y="250"/>
                    </a:lnTo>
                    <a:lnTo>
                      <a:pt x="543" y="192"/>
                    </a:lnTo>
                  </a:path>
                </a:pathLst>
              </a:custGeom>
              <a:noFill/>
              <a:ln w="28575" cap="flat" cmpd="sng">
                <a:solidFill>
                  <a:schemeClr val="bg1"/>
                </a:solidFill>
                <a:prstDash val="solid"/>
                <a:round/>
                <a:headEnd/>
                <a:tailEnd/>
              </a:ln>
              <a:effectLst/>
            </p:spPr>
            <p:txBody>
              <a:bodyPr>
                <a:spAutoFit/>
              </a:bodyPr>
              <a:lstStyle/>
              <a:p>
                <a:endParaRPr lang="de-DE"/>
              </a:p>
            </p:txBody>
          </p:sp>
          <p:sp>
            <p:nvSpPr>
              <p:cNvPr id="370780" name="Arc 92"/>
              <p:cNvSpPr>
                <a:spLocks/>
              </p:cNvSpPr>
              <p:nvPr/>
            </p:nvSpPr>
            <p:spPr bwMode="auto">
              <a:xfrm>
                <a:off x="2430" y="2680"/>
                <a:ext cx="258" cy="159"/>
              </a:xfrm>
              <a:custGeom>
                <a:avLst/>
                <a:gdLst>
                  <a:gd name="G0" fmla="+- 11806 0 0"/>
                  <a:gd name="G1" fmla="+- 21600 0 0"/>
                  <a:gd name="G2" fmla="+- 21600 0 0"/>
                  <a:gd name="T0" fmla="*/ 0 w 33406"/>
                  <a:gd name="T1" fmla="*/ 3512 h 21600"/>
                  <a:gd name="T2" fmla="*/ 33406 w 33406"/>
                  <a:gd name="T3" fmla="*/ 21600 h 21600"/>
                  <a:gd name="T4" fmla="*/ 11806 w 33406"/>
                  <a:gd name="T5" fmla="*/ 21600 h 21600"/>
                </a:gdLst>
                <a:ahLst/>
                <a:cxnLst>
                  <a:cxn ang="0">
                    <a:pos x="T0" y="T1"/>
                  </a:cxn>
                  <a:cxn ang="0">
                    <a:pos x="T2" y="T3"/>
                  </a:cxn>
                  <a:cxn ang="0">
                    <a:pos x="T4" y="T5"/>
                  </a:cxn>
                </a:cxnLst>
                <a:rect l="0" t="0" r="r" b="b"/>
                <a:pathLst>
                  <a:path w="33406" h="21600" fill="none" extrusionOk="0">
                    <a:moveTo>
                      <a:pt x="-1" y="3511"/>
                    </a:moveTo>
                    <a:cubicBezTo>
                      <a:pt x="3511" y="1220"/>
                      <a:pt x="7613" y="-1"/>
                      <a:pt x="11806" y="0"/>
                    </a:cubicBezTo>
                    <a:cubicBezTo>
                      <a:pt x="23735" y="0"/>
                      <a:pt x="33406" y="9670"/>
                      <a:pt x="33406" y="21600"/>
                    </a:cubicBezTo>
                  </a:path>
                  <a:path w="33406" h="21600" stroke="0" extrusionOk="0">
                    <a:moveTo>
                      <a:pt x="-1" y="3511"/>
                    </a:moveTo>
                    <a:cubicBezTo>
                      <a:pt x="3511" y="1220"/>
                      <a:pt x="7613" y="-1"/>
                      <a:pt x="11806" y="0"/>
                    </a:cubicBezTo>
                    <a:cubicBezTo>
                      <a:pt x="23735" y="0"/>
                      <a:pt x="33406" y="9670"/>
                      <a:pt x="33406" y="21600"/>
                    </a:cubicBezTo>
                    <a:lnTo>
                      <a:pt x="11806" y="21600"/>
                    </a:lnTo>
                    <a:close/>
                  </a:path>
                </a:pathLst>
              </a:custGeom>
              <a:noFill/>
              <a:ln w="28575">
                <a:solidFill>
                  <a:schemeClr val="bg1"/>
                </a:solidFill>
                <a:round/>
                <a:headEnd/>
                <a:tailEnd/>
              </a:ln>
              <a:effectLst/>
            </p:spPr>
            <p:txBody>
              <a:bodyPr anchor="ctr">
                <a:spAutoFit/>
              </a:bodyPr>
              <a:lstStyle/>
              <a:p>
                <a:endParaRPr lang="de-DE"/>
              </a:p>
            </p:txBody>
          </p:sp>
        </p:grpSp>
      </p:grpSp>
      <p:sp>
        <p:nvSpPr>
          <p:cNvPr id="370784" name="Rectangle 96"/>
          <p:cNvSpPr>
            <a:spLocks noChangeArrowheads="1"/>
          </p:cNvSpPr>
          <p:nvPr/>
        </p:nvSpPr>
        <p:spPr bwMode="auto">
          <a:xfrm>
            <a:off x="2490788" y="5221288"/>
            <a:ext cx="6032500" cy="1298575"/>
          </a:xfrm>
          <a:prstGeom prst="rect">
            <a:avLst/>
          </a:prstGeom>
          <a:noFill/>
          <a:ln w="9525">
            <a:noFill/>
            <a:miter lim="800000"/>
            <a:headEnd/>
            <a:tailEnd/>
          </a:ln>
          <a:effectLst/>
        </p:spPr>
        <p:txBody>
          <a:bodyPr/>
          <a:lstStyle/>
          <a:p>
            <a:pPr marL="342900" indent="-342900">
              <a:spcBef>
                <a:spcPct val="20000"/>
              </a:spcBef>
              <a:buFont typeface="Wingdings" pitchFamily="2" charset="2"/>
              <a:buNone/>
            </a:pPr>
            <a:r>
              <a:rPr lang="de-DE" sz="2400" b="1" i="1" dirty="0">
                <a:solidFill>
                  <a:schemeClr val="tx1"/>
                </a:solidFill>
              </a:rPr>
              <a:t>Rand-, Falz-, und Materialkanten sind statisch</a:t>
            </a:r>
            <a:r>
              <a:rPr lang="de-DE" sz="1800" b="1" i="1" dirty="0">
                <a:solidFill>
                  <a:schemeClr val="tx1"/>
                </a:solidFill>
              </a:rPr>
              <a:t>, </a:t>
            </a:r>
            <a:r>
              <a:rPr lang="de-DE" sz="1800" dirty="0">
                <a:solidFill>
                  <a:schemeClr val="tx1"/>
                </a:solidFill>
              </a:rPr>
              <a:t>d.h. unabhängig von der Blickrichtung. Sie können vor dem Rendering bestimmt werden.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0704">
                                            <p:txEl>
                                              <p:pRg st="0" end="0"/>
                                            </p:txEl>
                                          </p:spTgt>
                                        </p:tgtEl>
                                        <p:attrNameLst>
                                          <p:attrName>style.visibility</p:attrName>
                                        </p:attrNameLst>
                                      </p:cBhvr>
                                      <p:to>
                                        <p:strVal val="visible"/>
                                      </p:to>
                                    </p:set>
                                    <p:animEffect transition="in" filter="fade">
                                      <p:cBhvr>
                                        <p:cTn id="7" dur="500"/>
                                        <p:tgtEl>
                                          <p:spTgt spid="37070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70784"/>
                                        </p:tgtEl>
                                        <p:attrNameLst>
                                          <p:attrName>style.visibility</p:attrName>
                                        </p:attrNameLst>
                                      </p:cBhvr>
                                      <p:to>
                                        <p:strVal val="visible"/>
                                      </p:to>
                                    </p:set>
                                    <p:animEffect transition="in" filter="fade">
                                      <p:cBhvr>
                                        <p:cTn id="25" dur="500"/>
                                        <p:tgtEl>
                                          <p:spTgt spid="370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704" grpId="0" build="p"/>
      <p:bldP spid="370784"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p:txBody>
          <a:bodyPr/>
          <a:lstStyle/>
          <a:p>
            <a:r>
              <a:rPr lang="de-DE"/>
              <a:t>Silhouetten</a:t>
            </a:r>
          </a:p>
        </p:txBody>
      </p:sp>
      <p:sp>
        <p:nvSpPr>
          <p:cNvPr id="368643" name="Rectangle 3"/>
          <p:cNvSpPr>
            <a:spLocks noGrp="1" noChangeArrowheads="1"/>
          </p:cNvSpPr>
          <p:nvPr>
            <p:ph type="body" idx="1"/>
          </p:nvPr>
        </p:nvSpPr>
        <p:spPr/>
        <p:txBody>
          <a:bodyPr/>
          <a:lstStyle/>
          <a:p>
            <a:pPr>
              <a:buFont typeface="Wingdings" pitchFamily="2" charset="2"/>
              <a:buNone/>
            </a:pPr>
            <a:r>
              <a:rPr lang="de-DE" sz="2800" b="1" i="1"/>
              <a:t>Echtzeitfähige Algorithmen:</a:t>
            </a:r>
          </a:p>
          <a:p>
            <a:r>
              <a:rPr lang="de-DE" sz="2400" b="1" i="1"/>
              <a:t>Rand-, Falz- und Materialkanten</a:t>
            </a:r>
            <a:r>
              <a:rPr lang="de-DE" sz="2400"/>
              <a:t> können vorberechnet werden. </a:t>
            </a:r>
          </a:p>
          <a:p>
            <a:r>
              <a:rPr lang="de-DE" sz="2400" b="1" i="1"/>
              <a:t>Silhouetten</a:t>
            </a:r>
            <a:r>
              <a:rPr lang="de-DE" sz="2400"/>
              <a:t> müssen zur Laufzeit berechnet werden, da sie</a:t>
            </a:r>
            <a:br>
              <a:rPr lang="de-DE" sz="2400"/>
            </a:br>
            <a:r>
              <a:rPr lang="de-DE" sz="2400"/>
              <a:t>abhängig vom Blickpunkt sind:</a:t>
            </a:r>
          </a:p>
          <a:p>
            <a:pPr>
              <a:buFont typeface="Wingdings" pitchFamily="2" charset="2"/>
              <a:buNone/>
            </a:pPr>
            <a:r>
              <a:rPr lang="de-DE" sz="2800" b="1" i="1"/>
              <a:t>Möglichkeiten:</a:t>
            </a:r>
          </a:p>
          <a:p>
            <a:r>
              <a:rPr lang="de-DE" sz="2400"/>
              <a:t>Explizite Silhouetten-Extraktion</a:t>
            </a:r>
          </a:p>
          <a:p>
            <a:r>
              <a:rPr lang="de-DE" sz="2400"/>
              <a:t>Multipass-Technik mit Stencil-Buffer</a:t>
            </a:r>
          </a:p>
          <a:p>
            <a:r>
              <a:rPr lang="de-DE" sz="2400"/>
              <a:t>Polygonale-Techniken</a:t>
            </a:r>
          </a:p>
          <a:p>
            <a:r>
              <a:rPr lang="de-DE" sz="2400"/>
              <a:t>Environment-Mapping</a:t>
            </a:r>
            <a:br>
              <a:rPr lang="de-DE" sz="2400"/>
            </a:br>
            <a:endParaRPr lang="de-DE"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643">
                                            <p:txEl>
                                              <p:pRg st="3" end="3"/>
                                            </p:txEl>
                                          </p:spTgt>
                                        </p:tgtEl>
                                        <p:attrNameLst>
                                          <p:attrName>style.visibility</p:attrName>
                                        </p:attrNameLst>
                                      </p:cBhvr>
                                      <p:to>
                                        <p:strVal val="visible"/>
                                      </p:to>
                                    </p:set>
                                    <p:animEffect transition="in" filter="fade">
                                      <p:cBhvr>
                                        <p:cTn id="7" dur="500"/>
                                        <p:tgtEl>
                                          <p:spTgt spid="36864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68643">
                                            <p:txEl>
                                              <p:pRg st="4" end="4"/>
                                            </p:txEl>
                                          </p:spTgt>
                                        </p:tgtEl>
                                        <p:attrNameLst>
                                          <p:attrName>style.visibility</p:attrName>
                                        </p:attrNameLst>
                                      </p:cBhvr>
                                      <p:to>
                                        <p:strVal val="visible"/>
                                      </p:to>
                                    </p:set>
                                    <p:animEffect transition="in" filter="fade">
                                      <p:cBhvr>
                                        <p:cTn id="10" dur="500"/>
                                        <p:tgtEl>
                                          <p:spTgt spid="36864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8643">
                                            <p:txEl>
                                              <p:pRg st="5" end="5"/>
                                            </p:txEl>
                                          </p:spTgt>
                                        </p:tgtEl>
                                        <p:attrNameLst>
                                          <p:attrName>style.visibility</p:attrName>
                                        </p:attrNameLst>
                                      </p:cBhvr>
                                      <p:to>
                                        <p:strVal val="visible"/>
                                      </p:to>
                                    </p:set>
                                    <p:animEffect transition="in" filter="fade">
                                      <p:cBhvr>
                                        <p:cTn id="15" dur="500"/>
                                        <p:tgtEl>
                                          <p:spTgt spid="36864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68643">
                                            <p:txEl>
                                              <p:pRg st="6" end="6"/>
                                            </p:txEl>
                                          </p:spTgt>
                                        </p:tgtEl>
                                        <p:attrNameLst>
                                          <p:attrName>style.visibility</p:attrName>
                                        </p:attrNameLst>
                                      </p:cBhvr>
                                      <p:to>
                                        <p:strVal val="visible"/>
                                      </p:to>
                                    </p:set>
                                    <p:animEffect transition="in" filter="fade">
                                      <p:cBhvr>
                                        <p:cTn id="20" dur="500"/>
                                        <p:tgtEl>
                                          <p:spTgt spid="36864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68643">
                                            <p:txEl>
                                              <p:pRg st="7" end="7"/>
                                            </p:txEl>
                                          </p:spTgt>
                                        </p:tgtEl>
                                        <p:attrNameLst>
                                          <p:attrName>style.visibility</p:attrName>
                                        </p:attrNameLst>
                                      </p:cBhvr>
                                      <p:to>
                                        <p:strVal val="visible"/>
                                      </p:to>
                                    </p:set>
                                    <p:animEffect transition="in" filter="fade">
                                      <p:cBhvr>
                                        <p:cTn id="25" dur="500"/>
                                        <p:tgtEl>
                                          <p:spTgt spid="3686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p:txBody>
          <a:bodyPr/>
          <a:lstStyle/>
          <a:p>
            <a:r>
              <a:rPr lang="de-DE"/>
              <a:t>Silhouetten</a:t>
            </a:r>
          </a:p>
        </p:txBody>
      </p:sp>
      <p:sp>
        <p:nvSpPr>
          <p:cNvPr id="389123" name="Rectangle 3"/>
          <p:cNvSpPr>
            <a:spLocks noGrp="1" noChangeArrowheads="1"/>
          </p:cNvSpPr>
          <p:nvPr>
            <p:ph type="body" idx="1"/>
          </p:nvPr>
        </p:nvSpPr>
        <p:spPr>
          <a:xfrm>
            <a:off x="581025" y="1176338"/>
            <a:ext cx="7981950" cy="3249612"/>
          </a:xfrm>
        </p:spPr>
        <p:txBody>
          <a:bodyPr/>
          <a:lstStyle/>
          <a:p>
            <a:r>
              <a:rPr lang="de-DE" sz="2800"/>
              <a:t>Explizite Bestimmung der Silhouette:</a:t>
            </a:r>
          </a:p>
          <a:p>
            <a:pPr>
              <a:buFont typeface="Wingdings" pitchFamily="2" charset="2"/>
              <a:buNone/>
            </a:pPr>
            <a:r>
              <a:rPr lang="de-DE" sz="1200"/>
              <a:t> </a:t>
            </a:r>
          </a:p>
          <a:p>
            <a:pPr>
              <a:buFont typeface="Wingdings" pitchFamily="2" charset="2"/>
              <a:buNone/>
            </a:pPr>
            <a:r>
              <a:rPr lang="de-DE" sz="2000" b="1">
                <a:latin typeface="Courier New" pitchFamily="49" charset="0"/>
              </a:rPr>
              <a:t>Für jede Kante</a:t>
            </a:r>
          </a:p>
          <a:p>
            <a:pPr>
              <a:buFont typeface="Wingdings" pitchFamily="2" charset="2"/>
              <a:buNone/>
            </a:pPr>
            <a:r>
              <a:rPr lang="de-DE" sz="2000">
                <a:latin typeface="Courier New" pitchFamily="49" charset="0"/>
              </a:rPr>
              <a:t>   </a:t>
            </a:r>
            <a:r>
              <a:rPr lang="de-DE" sz="2000">
                <a:latin typeface="Courier New" pitchFamily="49" charset="0"/>
                <a:sym typeface="Wingdings" pitchFamily="2" charset="2"/>
              </a:rPr>
              <a:t> </a:t>
            </a:r>
            <a:r>
              <a:rPr lang="de-DE" sz="2000" b="1">
                <a:latin typeface="Courier New" pitchFamily="49" charset="0"/>
              </a:rPr>
              <a:t>Bestimme die Normalen der angrenzenden   </a:t>
            </a:r>
          </a:p>
          <a:p>
            <a:pPr>
              <a:buFont typeface="Wingdings" pitchFamily="2" charset="2"/>
              <a:buNone/>
            </a:pPr>
            <a:r>
              <a:rPr lang="de-DE" sz="2000" b="1">
                <a:latin typeface="Courier New" pitchFamily="49" charset="0"/>
              </a:rPr>
              <a:t>       Dreiecke</a:t>
            </a:r>
          </a:p>
          <a:p>
            <a:pPr>
              <a:buFont typeface="Wingdings" pitchFamily="2" charset="2"/>
              <a:buNone/>
            </a:pPr>
            <a:r>
              <a:rPr lang="de-DE" sz="2000" b="1">
                <a:latin typeface="Courier New" pitchFamily="49" charset="0"/>
              </a:rPr>
              <a:t>   </a:t>
            </a:r>
            <a:r>
              <a:rPr lang="de-DE" sz="2000" b="1">
                <a:latin typeface="Courier New" pitchFamily="49" charset="0"/>
                <a:sym typeface="Wingdings" pitchFamily="2" charset="2"/>
              </a:rPr>
              <a:t> </a:t>
            </a:r>
            <a:r>
              <a:rPr lang="de-DE" sz="2000" b="1">
                <a:latin typeface="Courier New" pitchFamily="49" charset="0"/>
              </a:rPr>
              <a:t>Wenn (dot(n1,v) * dot(n2,v) &lt; 0), </a:t>
            </a:r>
            <a:br>
              <a:rPr lang="de-DE" sz="2000" b="1">
                <a:latin typeface="Courier New" pitchFamily="49" charset="0"/>
              </a:rPr>
            </a:br>
            <a:r>
              <a:rPr lang="de-DE" sz="2000" b="1">
                <a:latin typeface="Courier New" pitchFamily="49" charset="0"/>
              </a:rPr>
              <a:t>    dann gehört die Kante zur Silhouette</a:t>
            </a:r>
          </a:p>
          <a:p>
            <a:pPr>
              <a:buFont typeface="Wingdings" pitchFamily="2" charset="2"/>
              <a:buNone/>
            </a:pPr>
            <a:r>
              <a:rPr lang="de-DE" sz="2000" b="1">
                <a:latin typeface="Courier New" pitchFamily="49" charset="0"/>
              </a:rPr>
              <a:t> 		</a:t>
            </a:r>
            <a:r>
              <a:rPr lang="de-DE" sz="2000" b="1">
                <a:latin typeface="Courier New" pitchFamily="49" charset="0"/>
                <a:sym typeface="Wingdings" pitchFamily="2" charset="2"/>
              </a:rPr>
              <a:t> zeichne diese Kante</a:t>
            </a:r>
            <a:r>
              <a:rPr lang="de-DE" sz="2000" b="1">
                <a:latin typeface="Courier New" pitchFamily="49" charset="0"/>
              </a:rPr>
              <a:t> </a:t>
            </a:r>
            <a:br>
              <a:rPr lang="de-DE" sz="2000" b="1">
                <a:latin typeface="Courier New" pitchFamily="49" charset="0"/>
              </a:rPr>
            </a:br>
            <a:endParaRPr lang="de-DE" sz="2000" b="1">
              <a:latin typeface="Courier New" pitchFamily="49" charset="0"/>
            </a:endParaRPr>
          </a:p>
        </p:txBody>
      </p:sp>
      <p:sp>
        <p:nvSpPr>
          <p:cNvPr id="389127" name="Line 7"/>
          <p:cNvSpPr>
            <a:spLocks noChangeShapeType="1"/>
          </p:cNvSpPr>
          <p:nvPr/>
        </p:nvSpPr>
        <p:spPr bwMode="auto">
          <a:xfrm>
            <a:off x="1312863" y="4638675"/>
            <a:ext cx="0" cy="847725"/>
          </a:xfrm>
          <a:prstGeom prst="line">
            <a:avLst/>
          </a:prstGeom>
          <a:noFill/>
          <a:ln w="28575" cap="rnd">
            <a:solidFill>
              <a:schemeClr val="folHlink"/>
            </a:solidFill>
            <a:prstDash val="sysDot"/>
            <a:round/>
            <a:headEnd/>
            <a:tailEnd/>
          </a:ln>
          <a:effectLst/>
        </p:spPr>
        <p:txBody>
          <a:bodyPr>
            <a:spAutoFit/>
          </a:bodyPr>
          <a:lstStyle/>
          <a:p>
            <a:endParaRPr lang="de-DE"/>
          </a:p>
        </p:txBody>
      </p:sp>
      <p:sp>
        <p:nvSpPr>
          <p:cNvPr id="389128" name="Line 8"/>
          <p:cNvSpPr>
            <a:spLocks noChangeShapeType="1"/>
          </p:cNvSpPr>
          <p:nvPr/>
        </p:nvSpPr>
        <p:spPr bwMode="auto">
          <a:xfrm>
            <a:off x="2724150" y="4822825"/>
            <a:ext cx="0" cy="649288"/>
          </a:xfrm>
          <a:prstGeom prst="line">
            <a:avLst/>
          </a:prstGeom>
          <a:noFill/>
          <a:ln w="28575" cap="rnd">
            <a:solidFill>
              <a:srgbClr val="FF0000"/>
            </a:solidFill>
            <a:prstDash val="sysDot"/>
            <a:round/>
            <a:headEnd/>
            <a:tailEnd/>
          </a:ln>
          <a:effectLst/>
        </p:spPr>
        <p:txBody>
          <a:bodyPr>
            <a:spAutoFit/>
          </a:bodyPr>
          <a:lstStyle/>
          <a:p>
            <a:endParaRPr lang="de-DE"/>
          </a:p>
        </p:txBody>
      </p:sp>
      <p:sp>
        <p:nvSpPr>
          <p:cNvPr id="389129" name="Line 9"/>
          <p:cNvSpPr>
            <a:spLocks noChangeShapeType="1"/>
          </p:cNvSpPr>
          <p:nvPr/>
        </p:nvSpPr>
        <p:spPr bwMode="auto">
          <a:xfrm>
            <a:off x="1922463" y="5486400"/>
            <a:ext cx="1457325" cy="0"/>
          </a:xfrm>
          <a:prstGeom prst="line">
            <a:avLst/>
          </a:prstGeom>
          <a:noFill/>
          <a:ln w="28575" cap="rnd">
            <a:solidFill>
              <a:schemeClr val="tx1"/>
            </a:solidFill>
            <a:prstDash val="sysDot"/>
            <a:round/>
            <a:headEnd/>
            <a:tailEnd/>
          </a:ln>
          <a:effectLst/>
        </p:spPr>
        <p:txBody>
          <a:bodyPr>
            <a:spAutoFit/>
          </a:bodyPr>
          <a:lstStyle/>
          <a:p>
            <a:endParaRPr lang="de-DE"/>
          </a:p>
        </p:txBody>
      </p:sp>
      <p:sp>
        <p:nvSpPr>
          <p:cNvPr id="389144" name="Text Box 24"/>
          <p:cNvSpPr txBox="1">
            <a:spLocks noChangeArrowheads="1"/>
          </p:cNvSpPr>
          <p:nvPr/>
        </p:nvSpPr>
        <p:spPr bwMode="auto">
          <a:xfrm>
            <a:off x="1379538" y="5607050"/>
            <a:ext cx="541337" cy="396875"/>
          </a:xfrm>
          <a:prstGeom prst="rect">
            <a:avLst/>
          </a:prstGeom>
          <a:noFill/>
          <a:ln w="28575" algn="ctr">
            <a:noFill/>
            <a:miter lim="800000"/>
            <a:headEnd/>
            <a:tailEnd/>
          </a:ln>
          <a:effectLst/>
        </p:spPr>
        <p:txBody>
          <a:bodyPr wrap="none">
            <a:spAutoFit/>
          </a:bodyPr>
          <a:lstStyle/>
          <a:p>
            <a:pPr marL="342900" indent="-342900">
              <a:spcBef>
                <a:spcPct val="20000"/>
              </a:spcBef>
            </a:pPr>
            <a:r>
              <a:rPr lang="de-DE" b="1"/>
              <a:t>&lt;0</a:t>
            </a:r>
          </a:p>
        </p:txBody>
      </p:sp>
      <p:sp>
        <p:nvSpPr>
          <p:cNvPr id="389145" name="Text Box 25"/>
          <p:cNvSpPr txBox="1">
            <a:spLocks noChangeArrowheads="1"/>
          </p:cNvSpPr>
          <p:nvPr/>
        </p:nvSpPr>
        <p:spPr bwMode="auto">
          <a:xfrm>
            <a:off x="2135188" y="5607050"/>
            <a:ext cx="541337" cy="396875"/>
          </a:xfrm>
          <a:prstGeom prst="rect">
            <a:avLst/>
          </a:prstGeom>
          <a:noFill/>
          <a:ln w="28575" algn="ctr">
            <a:noFill/>
            <a:miter lim="800000"/>
            <a:headEnd/>
            <a:tailEnd/>
          </a:ln>
          <a:effectLst/>
        </p:spPr>
        <p:txBody>
          <a:bodyPr wrap="none">
            <a:spAutoFit/>
          </a:bodyPr>
          <a:lstStyle/>
          <a:p>
            <a:pPr marL="342900" indent="-342900">
              <a:spcBef>
                <a:spcPct val="20000"/>
              </a:spcBef>
            </a:pPr>
            <a:r>
              <a:rPr lang="de-DE" b="1"/>
              <a:t>&gt;0</a:t>
            </a:r>
          </a:p>
        </p:txBody>
      </p:sp>
      <p:sp>
        <p:nvSpPr>
          <p:cNvPr id="389146" name="Text Box 26"/>
          <p:cNvSpPr txBox="1">
            <a:spLocks noChangeArrowheads="1"/>
          </p:cNvSpPr>
          <p:nvPr/>
        </p:nvSpPr>
        <p:spPr bwMode="auto">
          <a:xfrm>
            <a:off x="3589338" y="4452938"/>
            <a:ext cx="4983162" cy="1877437"/>
          </a:xfrm>
          <a:prstGeom prst="rect">
            <a:avLst/>
          </a:prstGeom>
          <a:noFill/>
          <a:ln w="28575" algn="ctr">
            <a:noFill/>
            <a:miter lim="800000"/>
            <a:headEnd/>
            <a:tailEnd/>
          </a:ln>
          <a:effectLst/>
        </p:spPr>
        <p:txBody>
          <a:bodyPr>
            <a:spAutoFit/>
          </a:bodyPr>
          <a:lstStyle/>
          <a:p>
            <a:pPr marL="342900" indent="-342900">
              <a:spcBef>
                <a:spcPct val="50000"/>
              </a:spcBef>
            </a:pPr>
            <a:r>
              <a:rPr lang="de-DE" sz="2400" b="1" i="1" dirty="0"/>
              <a:t>Nachteil bei großen Dreiecksnetzen:</a:t>
            </a:r>
          </a:p>
          <a:p>
            <a:pPr marL="342900" indent="-342900">
              <a:spcBef>
                <a:spcPct val="50000"/>
              </a:spcBef>
              <a:buFontTx/>
              <a:buBlip>
                <a:blip r:embed="rId2"/>
              </a:buBlip>
            </a:pPr>
            <a:r>
              <a:rPr lang="de-DE" sz="2000" dirty="0"/>
              <a:t>Hohe CPU-Last für Kantendetektion</a:t>
            </a:r>
          </a:p>
          <a:p>
            <a:pPr marL="342900" indent="-342900">
              <a:spcBef>
                <a:spcPct val="50000"/>
              </a:spcBef>
              <a:buFontTx/>
              <a:buBlip>
                <a:blip r:embed="rId2"/>
              </a:buBlip>
            </a:pPr>
            <a:r>
              <a:rPr lang="de-DE" sz="2000" dirty="0"/>
              <a:t>Hohe </a:t>
            </a:r>
            <a:r>
              <a:rPr lang="de-DE" sz="2000" dirty="0" err="1"/>
              <a:t>Buslast</a:t>
            </a:r>
            <a:r>
              <a:rPr lang="de-DE" sz="2000" dirty="0"/>
              <a:t>: Gefundene Kanten</a:t>
            </a:r>
            <a:br>
              <a:rPr lang="de-DE" sz="2000" dirty="0"/>
            </a:br>
            <a:r>
              <a:rPr lang="de-DE" sz="2000" dirty="0"/>
              <a:t>müssen jedes Mal transferiert werden</a:t>
            </a:r>
            <a:r>
              <a:rPr lang="de-DE" dirty="0"/>
              <a:t>.</a:t>
            </a:r>
          </a:p>
        </p:txBody>
      </p:sp>
      <p:grpSp>
        <p:nvGrpSpPr>
          <p:cNvPr id="2" name="Group 34"/>
          <p:cNvGrpSpPr>
            <a:grpSpLocks/>
          </p:cNvGrpSpPr>
          <p:nvPr/>
        </p:nvGrpSpPr>
        <p:grpSpPr bwMode="auto">
          <a:xfrm>
            <a:off x="979488" y="4416425"/>
            <a:ext cx="939800" cy="1039813"/>
            <a:chOff x="617" y="2782"/>
            <a:chExt cx="592" cy="655"/>
          </a:xfrm>
        </p:grpSpPr>
        <p:sp>
          <p:nvSpPr>
            <p:cNvPr id="389126" name="Line 6"/>
            <p:cNvSpPr>
              <a:spLocks noChangeShapeType="1"/>
            </p:cNvSpPr>
            <p:nvPr/>
          </p:nvSpPr>
          <p:spPr bwMode="auto">
            <a:xfrm flipH="1" flipV="1">
              <a:off x="833" y="2919"/>
              <a:ext cx="376" cy="518"/>
            </a:xfrm>
            <a:prstGeom prst="line">
              <a:avLst/>
            </a:prstGeom>
            <a:noFill/>
            <a:ln w="57150">
              <a:solidFill>
                <a:schemeClr val="folHlink"/>
              </a:solidFill>
              <a:round/>
              <a:headEnd/>
              <a:tailEnd type="triangle" w="med" len="med"/>
            </a:ln>
            <a:effectLst/>
          </p:spPr>
          <p:txBody>
            <a:bodyPr>
              <a:spAutoFit/>
            </a:bodyPr>
            <a:lstStyle/>
            <a:p>
              <a:endParaRPr lang="de-DE"/>
            </a:p>
          </p:txBody>
        </p:sp>
        <p:pic>
          <p:nvPicPr>
            <p:cNvPr id="389149" name="Picture 29" descr="__vec_n"/>
            <p:cNvPicPr>
              <a:picLocks noChangeAspect="1" noChangeArrowheads="1"/>
            </p:cNvPicPr>
            <p:nvPr/>
          </p:nvPicPr>
          <p:blipFill>
            <a:blip r:embed="rId3"/>
            <a:srcRect/>
            <a:stretch>
              <a:fillRect/>
            </a:stretch>
          </p:blipFill>
          <p:spPr bwMode="auto">
            <a:xfrm>
              <a:off x="617" y="2782"/>
              <a:ext cx="194" cy="229"/>
            </a:xfrm>
            <a:prstGeom prst="rect">
              <a:avLst/>
            </a:prstGeom>
            <a:noFill/>
          </p:spPr>
        </p:pic>
      </p:grpSp>
      <p:grpSp>
        <p:nvGrpSpPr>
          <p:cNvPr id="3" name="Group 35"/>
          <p:cNvGrpSpPr>
            <a:grpSpLocks/>
          </p:cNvGrpSpPr>
          <p:nvPr/>
        </p:nvGrpSpPr>
        <p:grpSpPr bwMode="auto">
          <a:xfrm>
            <a:off x="1947863" y="4576763"/>
            <a:ext cx="1127125" cy="895350"/>
            <a:chOff x="1227" y="2883"/>
            <a:chExt cx="710" cy="564"/>
          </a:xfrm>
        </p:grpSpPr>
        <p:sp>
          <p:nvSpPr>
            <p:cNvPr id="389125" name="Line 5"/>
            <p:cNvSpPr>
              <a:spLocks noChangeShapeType="1"/>
            </p:cNvSpPr>
            <p:nvPr/>
          </p:nvSpPr>
          <p:spPr bwMode="auto">
            <a:xfrm flipV="1">
              <a:off x="1227" y="3005"/>
              <a:ext cx="492" cy="442"/>
            </a:xfrm>
            <a:prstGeom prst="line">
              <a:avLst/>
            </a:prstGeom>
            <a:noFill/>
            <a:ln w="57150">
              <a:solidFill>
                <a:srgbClr val="FF0000"/>
              </a:solidFill>
              <a:round/>
              <a:headEnd/>
              <a:tailEnd type="triangle" w="med" len="med"/>
            </a:ln>
            <a:effectLst/>
          </p:spPr>
          <p:txBody>
            <a:bodyPr>
              <a:spAutoFit/>
            </a:bodyPr>
            <a:lstStyle/>
            <a:p>
              <a:endParaRPr lang="de-DE"/>
            </a:p>
          </p:txBody>
        </p:sp>
        <p:pic>
          <p:nvPicPr>
            <p:cNvPr id="389150" name="Picture 30" descr="__vec_n"/>
            <p:cNvPicPr>
              <a:picLocks noChangeAspect="1" noChangeArrowheads="1"/>
            </p:cNvPicPr>
            <p:nvPr/>
          </p:nvPicPr>
          <p:blipFill>
            <a:blip r:embed="rId3"/>
            <a:srcRect/>
            <a:stretch>
              <a:fillRect/>
            </a:stretch>
          </p:blipFill>
          <p:spPr bwMode="auto">
            <a:xfrm>
              <a:off x="1743" y="2883"/>
              <a:ext cx="194" cy="229"/>
            </a:xfrm>
            <a:prstGeom prst="rect">
              <a:avLst/>
            </a:prstGeom>
            <a:noFill/>
          </p:spPr>
        </p:pic>
      </p:grpSp>
      <p:grpSp>
        <p:nvGrpSpPr>
          <p:cNvPr id="4" name="Group 33"/>
          <p:cNvGrpSpPr>
            <a:grpSpLocks/>
          </p:cNvGrpSpPr>
          <p:nvPr/>
        </p:nvGrpSpPr>
        <p:grpSpPr bwMode="auto">
          <a:xfrm>
            <a:off x="630238" y="5208588"/>
            <a:ext cx="1317625" cy="574675"/>
            <a:chOff x="397" y="3281"/>
            <a:chExt cx="830" cy="362"/>
          </a:xfrm>
        </p:grpSpPr>
        <p:sp>
          <p:nvSpPr>
            <p:cNvPr id="389124" name="Line 4"/>
            <p:cNvSpPr>
              <a:spLocks noChangeShapeType="1"/>
            </p:cNvSpPr>
            <p:nvPr/>
          </p:nvSpPr>
          <p:spPr bwMode="auto">
            <a:xfrm>
              <a:off x="618" y="3456"/>
              <a:ext cx="609" cy="0"/>
            </a:xfrm>
            <a:prstGeom prst="line">
              <a:avLst/>
            </a:prstGeom>
            <a:noFill/>
            <a:ln w="57150">
              <a:solidFill>
                <a:schemeClr val="tx1"/>
              </a:solidFill>
              <a:round/>
              <a:headEnd/>
              <a:tailEnd type="triangle" w="med" len="med"/>
            </a:ln>
            <a:effectLst/>
          </p:spPr>
          <p:txBody>
            <a:bodyPr>
              <a:spAutoFit/>
            </a:bodyPr>
            <a:lstStyle/>
            <a:p>
              <a:endParaRPr lang="de-DE"/>
            </a:p>
          </p:txBody>
        </p:sp>
        <p:pic>
          <p:nvPicPr>
            <p:cNvPr id="389151" name="Picture 31" descr="v(x1)"/>
            <p:cNvPicPr>
              <a:picLocks noChangeAspect="1" noChangeArrowheads="1"/>
            </p:cNvPicPr>
            <p:nvPr/>
          </p:nvPicPr>
          <p:blipFill>
            <a:blip r:embed="rId4"/>
            <a:srcRect r="72417"/>
            <a:stretch>
              <a:fillRect/>
            </a:stretch>
          </p:blipFill>
          <p:spPr bwMode="auto">
            <a:xfrm>
              <a:off x="397" y="3281"/>
              <a:ext cx="167" cy="362"/>
            </a:xfrm>
            <a:prstGeom prst="rect">
              <a:avLst/>
            </a:prstGeom>
            <a:noFill/>
          </p:spPr>
        </p:pic>
      </p:grpSp>
      <p:sp>
        <p:nvSpPr>
          <p:cNvPr id="389132" name="Oval 12"/>
          <p:cNvSpPr>
            <a:spLocks noChangeArrowheads="1"/>
          </p:cNvSpPr>
          <p:nvPr/>
        </p:nvSpPr>
        <p:spPr bwMode="auto">
          <a:xfrm>
            <a:off x="1876425" y="5435600"/>
            <a:ext cx="106363" cy="106363"/>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123">
                                            <p:txEl>
                                              <p:pRg st="3" end="3"/>
                                            </p:txEl>
                                          </p:spTgt>
                                        </p:tgtEl>
                                        <p:attrNameLst>
                                          <p:attrName>style.visibility</p:attrName>
                                        </p:attrNameLst>
                                      </p:cBhvr>
                                      <p:to>
                                        <p:strVal val="visible"/>
                                      </p:to>
                                    </p:set>
                                    <p:animEffect transition="in" filter="fade">
                                      <p:cBhvr>
                                        <p:cTn id="7" dur="500"/>
                                        <p:tgtEl>
                                          <p:spTgt spid="38912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89123">
                                            <p:txEl>
                                              <p:pRg st="4" end="4"/>
                                            </p:txEl>
                                          </p:spTgt>
                                        </p:tgtEl>
                                        <p:attrNameLst>
                                          <p:attrName>style.visibility</p:attrName>
                                        </p:attrNameLst>
                                      </p:cBhvr>
                                      <p:to>
                                        <p:strVal val="visible"/>
                                      </p:to>
                                    </p:set>
                                    <p:animEffect transition="in" filter="fade">
                                      <p:cBhvr>
                                        <p:cTn id="10" dur="500"/>
                                        <p:tgtEl>
                                          <p:spTgt spid="38912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89123">
                                            <p:txEl>
                                              <p:pRg st="5" end="5"/>
                                            </p:txEl>
                                          </p:spTgt>
                                        </p:tgtEl>
                                        <p:attrNameLst>
                                          <p:attrName>style.visibility</p:attrName>
                                        </p:attrNameLst>
                                      </p:cBhvr>
                                      <p:to>
                                        <p:strVal val="visible"/>
                                      </p:to>
                                    </p:set>
                                    <p:animEffect transition="in" filter="fade">
                                      <p:cBhvr>
                                        <p:cTn id="15" dur="500"/>
                                        <p:tgtEl>
                                          <p:spTgt spid="38912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89132"/>
                                        </p:tgtEl>
                                        <p:attrNameLst>
                                          <p:attrName>style.visibility</p:attrName>
                                        </p:attrNameLst>
                                      </p:cBhvr>
                                      <p:to>
                                        <p:strVal val="visible"/>
                                      </p:to>
                                    </p:set>
                                    <p:animEffect transition="in" filter="fade">
                                      <p:cBhvr>
                                        <p:cTn id="23" dur="500"/>
                                        <p:tgtEl>
                                          <p:spTgt spid="389132"/>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89127"/>
                                        </p:tgtEl>
                                        <p:attrNameLst>
                                          <p:attrName>style.visibility</p:attrName>
                                        </p:attrNameLst>
                                      </p:cBhvr>
                                      <p:to>
                                        <p:strVal val="visible"/>
                                      </p:to>
                                    </p:set>
                                    <p:animEffect transition="in" filter="wipe(up)">
                                      <p:cBhvr>
                                        <p:cTn id="32" dur="500"/>
                                        <p:tgtEl>
                                          <p:spTgt spid="389127"/>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389144"/>
                                        </p:tgtEl>
                                        <p:attrNameLst>
                                          <p:attrName>style.visibility</p:attrName>
                                        </p:attrNameLst>
                                      </p:cBhvr>
                                      <p:to>
                                        <p:strVal val="visible"/>
                                      </p:to>
                                    </p:set>
                                    <p:animEffect transition="in" filter="fade">
                                      <p:cBhvr>
                                        <p:cTn id="36" dur="500"/>
                                        <p:tgtEl>
                                          <p:spTgt spid="38914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389129"/>
                                        </p:tgtEl>
                                        <p:attrNameLst>
                                          <p:attrName>style.visibility</p:attrName>
                                        </p:attrNameLst>
                                      </p:cBhvr>
                                      <p:to>
                                        <p:strVal val="visible"/>
                                      </p:to>
                                    </p:set>
                                    <p:animEffect transition="in" filter="wipe(left)">
                                      <p:cBhvr>
                                        <p:cTn id="45" dur="500"/>
                                        <p:tgtEl>
                                          <p:spTgt spid="389129"/>
                                        </p:tgtEl>
                                      </p:cBhvr>
                                    </p:animEffect>
                                  </p:childTnLst>
                                </p:cTn>
                              </p:par>
                            </p:childTnLst>
                          </p:cTn>
                        </p:par>
                        <p:par>
                          <p:cTn id="46" fill="hold">
                            <p:stCondLst>
                              <p:cond delay="1000"/>
                            </p:stCondLst>
                            <p:childTnLst>
                              <p:par>
                                <p:cTn id="47" presetID="22" presetClass="entr" presetSubtype="1" fill="hold" grpId="0" nodeType="afterEffect">
                                  <p:stCondLst>
                                    <p:cond delay="0"/>
                                  </p:stCondLst>
                                  <p:childTnLst>
                                    <p:set>
                                      <p:cBhvr>
                                        <p:cTn id="48" dur="1" fill="hold">
                                          <p:stCondLst>
                                            <p:cond delay="0"/>
                                          </p:stCondLst>
                                        </p:cTn>
                                        <p:tgtEl>
                                          <p:spTgt spid="389128"/>
                                        </p:tgtEl>
                                        <p:attrNameLst>
                                          <p:attrName>style.visibility</p:attrName>
                                        </p:attrNameLst>
                                      </p:cBhvr>
                                      <p:to>
                                        <p:strVal val="visible"/>
                                      </p:to>
                                    </p:set>
                                    <p:animEffect transition="in" filter="wipe(up)">
                                      <p:cBhvr>
                                        <p:cTn id="49" dur="500"/>
                                        <p:tgtEl>
                                          <p:spTgt spid="389128"/>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389145"/>
                                        </p:tgtEl>
                                        <p:attrNameLst>
                                          <p:attrName>style.visibility</p:attrName>
                                        </p:attrNameLst>
                                      </p:cBhvr>
                                      <p:to>
                                        <p:strVal val="visible"/>
                                      </p:to>
                                    </p:set>
                                    <p:animEffect transition="in" filter="fade">
                                      <p:cBhvr>
                                        <p:cTn id="53" dur="500"/>
                                        <p:tgtEl>
                                          <p:spTgt spid="38914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89123">
                                            <p:txEl>
                                              <p:pRg st="6" end="6"/>
                                            </p:txEl>
                                          </p:spTgt>
                                        </p:tgtEl>
                                        <p:attrNameLst>
                                          <p:attrName>style.visibility</p:attrName>
                                        </p:attrNameLst>
                                      </p:cBhvr>
                                      <p:to>
                                        <p:strVal val="visible"/>
                                      </p:to>
                                    </p:set>
                                    <p:animEffect transition="in" filter="fade">
                                      <p:cBhvr>
                                        <p:cTn id="58" dur="500"/>
                                        <p:tgtEl>
                                          <p:spTgt spid="389123">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89146"/>
                                        </p:tgtEl>
                                        <p:attrNameLst>
                                          <p:attrName>style.visibility</p:attrName>
                                        </p:attrNameLst>
                                      </p:cBhvr>
                                      <p:to>
                                        <p:strVal val="visible"/>
                                      </p:to>
                                    </p:set>
                                    <p:animEffect transition="in" filter="fade">
                                      <p:cBhvr>
                                        <p:cTn id="63" dur="500"/>
                                        <p:tgtEl>
                                          <p:spTgt spid="389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7" grpId="0" animBg="1"/>
      <p:bldP spid="389128" grpId="0" animBg="1"/>
      <p:bldP spid="389129" grpId="0" animBg="1"/>
      <p:bldP spid="389144" grpId="0"/>
      <p:bldP spid="389145" grpId="0"/>
      <p:bldP spid="389146" grpId="0"/>
      <p:bldP spid="389132"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p:txBody>
          <a:bodyPr/>
          <a:lstStyle/>
          <a:p>
            <a:r>
              <a:rPr lang="de-DE"/>
              <a:t>Kantendarstellung</a:t>
            </a:r>
          </a:p>
        </p:txBody>
      </p:sp>
      <p:sp>
        <p:nvSpPr>
          <p:cNvPr id="367619" name="Rectangle 3"/>
          <p:cNvSpPr>
            <a:spLocks noGrp="1" noChangeArrowheads="1"/>
          </p:cNvSpPr>
          <p:nvPr>
            <p:ph type="body" idx="1"/>
          </p:nvPr>
        </p:nvSpPr>
        <p:spPr>
          <a:xfrm>
            <a:off x="581025" y="1176338"/>
            <a:ext cx="7981950" cy="638175"/>
          </a:xfrm>
        </p:spPr>
        <p:txBody>
          <a:bodyPr/>
          <a:lstStyle/>
          <a:p>
            <a:r>
              <a:rPr lang="de-DE"/>
              <a:t>Unterschiedliche Kantenstile</a:t>
            </a:r>
          </a:p>
        </p:txBody>
      </p:sp>
      <p:pic>
        <p:nvPicPr>
          <p:cNvPr id="367621" name="Picture 5" descr="lines_fat"/>
          <p:cNvPicPr>
            <a:picLocks noChangeAspect="1" noChangeArrowheads="1"/>
          </p:cNvPicPr>
          <p:nvPr/>
        </p:nvPicPr>
        <p:blipFill>
          <a:blip r:embed="rId2"/>
          <a:srcRect/>
          <a:stretch>
            <a:fillRect/>
          </a:stretch>
        </p:blipFill>
        <p:spPr bwMode="auto">
          <a:xfrm>
            <a:off x="3295650" y="1858963"/>
            <a:ext cx="2514600" cy="3544887"/>
          </a:xfrm>
          <a:prstGeom prst="rect">
            <a:avLst/>
          </a:prstGeom>
          <a:noFill/>
        </p:spPr>
      </p:pic>
      <p:pic>
        <p:nvPicPr>
          <p:cNvPr id="367623" name="Picture 7" descr="lines_regular"/>
          <p:cNvPicPr>
            <a:picLocks noChangeAspect="1" noChangeArrowheads="1"/>
          </p:cNvPicPr>
          <p:nvPr/>
        </p:nvPicPr>
        <p:blipFill>
          <a:blip r:embed="rId3"/>
          <a:srcRect/>
          <a:stretch>
            <a:fillRect/>
          </a:stretch>
        </p:blipFill>
        <p:spPr bwMode="auto">
          <a:xfrm>
            <a:off x="704850" y="1858963"/>
            <a:ext cx="2514600" cy="3544887"/>
          </a:xfrm>
          <a:prstGeom prst="rect">
            <a:avLst/>
          </a:prstGeom>
          <a:noFill/>
        </p:spPr>
      </p:pic>
      <p:pic>
        <p:nvPicPr>
          <p:cNvPr id="367625" name="Picture 9" descr="lines_fade"/>
          <p:cNvPicPr>
            <a:picLocks noChangeAspect="1" noChangeArrowheads="1"/>
          </p:cNvPicPr>
          <p:nvPr/>
        </p:nvPicPr>
        <p:blipFill>
          <a:blip r:embed="rId4"/>
          <a:srcRect/>
          <a:stretch>
            <a:fillRect/>
          </a:stretch>
        </p:blipFill>
        <p:spPr bwMode="auto">
          <a:xfrm>
            <a:off x="5886450" y="1858963"/>
            <a:ext cx="2514600" cy="3544887"/>
          </a:xfrm>
          <a:prstGeom prst="rect">
            <a:avLst/>
          </a:prstGeom>
          <a:noFill/>
        </p:spPr>
      </p:pic>
      <p:sp>
        <p:nvSpPr>
          <p:cNvPr id="367626" name="Text Box 10"/>
          <p:cNvSpPr txBox="1">
            <a:spLocks noChangeArrowheads="1"/>
          </p:cNvSpPr>
          <p:nvPr/>
        </p:nvSpPr>
        <p:spPr bwMode="auto">
          <a:xfrm>
            <a:off x="673100" y="5394325"/>
            <a:ext cx="2095500" cy="396875"/>
          </a:xfrm>
          <a:prstGeom prst="rect">
            <a:avLst/>
          </a:prstGeom>
          <a:noFill/>
          <a:ln w="28575" algn="ctr">
            <a:noFill/>
            <a:miter lim="800000"/>
            <a:headEnd/>
            <a:tailEnd/>
          </a:ln>
          <a:effectLst/>
        </p:spPr>
        <p:txBody>
          <a:bodyPr wrap="none">
            <a:spAutoFit/>
          </a:bodyPr>
          <a:lstStyle/>
          <a:p>
            <a:pPr marL="342900" indent="-342900"/>
            <a:r>
              <a:rPr lang="de-DE" sz="2000" dirty="0"/>
              <a:t>Alle Kanten gleich</a:t>
            </a:r>
          </a:p>
        </p:txBody>
      </p:sp>
      <p:sp>
        <p:nvSpPr>
          <p:cNvPr id="367627" name="Text Box 11"/>
          <p:cNvSpPr txBox="1">
            <a:spLocks noChangeArrowheads="1"/>
          </p:cNvSpPr>
          <p:nvPr/>
        </p:nvSpPr>
        <p:spPr bwMode="auto">
          <a:xfrm>
            <a:off x="3297238" y="5394325"/>
            <a:ext cx="2311851" cy="707886"/>
          </a:xfrm>
          <a:prstGeom prst="rect">
            <a:avLst/>
          </a:prstGeom>
          <a:noFill/>
          <a:ln w="28575" algn="ctr">
            <a:noFill/>
            <a:miter lim="800000"/>
            <a:headEnd/>
            <a:tailEnd/>
          </a:ln>
          <a:effectLst/>
        </p:spPr>
        <p:txBody>
          <a:bodyPr wrap="none">
            <a:spAutoFit/>
          </a:bodyPr>
          <a:lstStyle/>
          <a:p>
            <a:pPr marL="342900" indent="-342900"/>
            <a:r>
              <a:rPr lang="de-DE" sz="2000" dirty="0"/>
              <a:t>Silhouette dicker als</a:t>
            </a:r>
            <a:br>
              <a:rPr lang="de-DE" sz="2000" dirty="0"/>
            </a:br>
            <a:r>
              <a:rPr lang="de-DE" sz="2000" dirty="0"/>
              <a:t>andere Kanten</a:t>
            </a:r>
          </a:p>
        </p:txBody>
      </p:sp>
      <p:sp>
        <p:nvSpPr>
          <p:cNvPr id="367628" name="Text Box 12"/>
          <p:cNvSpPr txBox="1">
            <a:spLocks noChangeArrowheads="1"/>
          </p:cNvSpPr>
          <p:nvPr/>
        </p:nvSpPr>
        <p:spPr bwMode="auto">
          <a:xfrm>
            <a:off x="5881688" y="5394325"/>
            <a:ext cx="2263775" cy="701675"/>
          </a:xfrm>
          <a:prstGeom prst="rect">
            <a:avLst/>
          </a:prstGeom>
          <a:noFill/>
          <a:ln w="28575" algn="ctr">
            <a:noFill/>
            <a:miter lim="800000"/>
            <a:headEnd/>
            <a:tailEnd/>
          </a:ln>
          <a:effectLst/>
        </p:spPr>
        <p:txBody>
          <a:bodyPr wrap="none">
            <a:spAutoFit/>
          </a:bodyPr>
          <a:lstStyle/>
          <a:p>
            <a:pPr marL="342900" indent="-342900"/>
            <a:r>
              <a:rPr lang="de-DE" sz="2000" dirty="0"/>
              <a:t>Helligkeit der Kante</a:t>
            </a:r>
            <a:br>
              <a:rPr lang="de-DE" sz="2000" dirty="0"/>
            </a:br>
            <a:r>
              <a:rPr lang="de-DE" sz="2000" dirty="0"/>
              <a:t>je nach Tiefe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7621"/>
                                        </p:tgtEl>
                                        <p:attrNameLst>
                                          <p:attrName>style.visibility</p:attrName>
                                        </p:attrNameLst>
                                      </p:cBhvr>
                                      <p:to>
                                        <p:strVal val="visible"/>
                                      </p:to>
                                    </p:set>
                                    <p:animEffect transition="in" filter="fade">
                                      <p:cBhvr>
                                        <p:cTn id="7" dur="500"/>
                                        <p:tgtEl>
                                          <p:spTgt spid="3676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7627"/>
                                        </p:tgtEl>
                                        <p:attrNameLst>
                                          <p:attrName>style.visibility</p:attrName>
                                        </p:attrNameLst>
                                      </p:cBhvr>
                                      <p:to>
                                        <p:strVal val="visible"/>
                                      </p:to>
                                    </p:set>
                                    <p:animEffect transition="in" filter="fade">
                                      <p:cBhvr>
                                        <p:cTn id="10" dur="500"/>
                                        <p:tgtEl>
                                          <p:spTgt spid="3676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7625"/>
                                        </p:tgtEl>
                                        <p:attrNameLst>
                                          <p:attrName>style.visibility</p:attrName>
                                        </p:attrNameLst>
                                      </p:cBhvr>
                                      <p:to>
                                        <p:strVal val="visible"/>
                                      </p:to>
                                    </p:set>
                                    <p:animEffect transition="in" filter="fade">
                                      <p:cBhvr>
                                        <p:cTn id="15" dur="500"/>
                                        <p:tgtEl>
                                          <p:spTgt spid="3676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67628"/>
                                        </p:tgtEl>
                                        <p:attrNameLst>
                                          <p:attrName>style.visibility</p:attrName>
                                        </p:attrNameLst>
                                      </p:cBhvr>
                                      <p:to>
                                        <p:strVal val="visible"/>
                                      </p:to>
                                    </p:set>
                                    <p:animEffect transition="in" filter="fade">
                                      <p:cBhvr>
                                        <p:cTn id="18" dur="500"/>
                                        <p:tgtEl>
                                          <p:spTgt spid="367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7" grpId="0"/>
      <p:bldP spid="3676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r>
              <a:rPr lang="de-DE"/>
              <a:t>Texturinterpolation</a:t>
            </a:r>
          </a:p>
        </p:txBody>
      </p:sp>
      <p:sp>
        <p:nvSpPr>
          <p:cNvPr id="335875" name="Rectangle 3"/>
          <p:cNvSpPr>
            <a:spLocks noGrp="1" noChangeArrowheads="1"/>
          </p:cNvSpPr>
          <p:nvPr>
            <p:ph type="body" idx="1"/>
          </p:nvPr>
        </p:nvSpPr>
        <p:spPr>
          <a:xfrm>
            <a:off x="581025" y="1176338"/>
            <a:ext cx="7981950" cy="1035050"/>
          </a:xfrm>
        </p:spPr>
        <p:txBody>
          <a:bodyPr/>
          <a:lstStyle/>
          <a:p>
            <a:r>
              <a:rPr lang="de-DE" sz="2800" b="1" i="1"/>
              <a:t>Fall 2: Minification. </a:t>
            </a:r>
            <a:br>
              <a:rPr lang="de-DE" sz="2800" b="1" i="1"/>
            </a:br>
            <a:r>
              <a:rPr lang="de-DE" sz="2400"/>
              <a:t>Das Pixel-Raster ist gröber als das Textur-Raster</a:t>
            </a:r>
          </a:p>
        </p:txBody>
      </p:sp>
      <p:sp>
        <p:nvSpPr>
          <p:cNvPr id="335876" name="Text Box 4"/>
          <p:cNvSpPr txBox="1">
            <a:spLocks noChangeArrowheads="1"/>
          </p:cNvSpPr>
          <p:nvPr/>
        </p:nvSpPr>
        <p:spPr bwMode="auto">
          <a:xfrm>
            <a:off x="944563" y="2022475"/>
            <a:ext cx="2428875" cy="519113"/>
          </a:xfrm>
          <a:prstGeom prst="rect">
            <a:avLst/>
          </a:prstGeom>
          <a:noFill/>
          <a:ln w="28575" algn="ctr">
            <a:noFill/>
            <a:miter lim="800000"/>
            <a:headEnd/>
            <a:tailEnd/>
          </a:ln>
          <a:effectLst/>
        </p:spPr>
        <p:txBody>
          <a:bodyPr wrap="none">
            <a:spAutoFit/>
          </a:bodyPr>
          <a:lstStyle/>
          <a:p>
            <a:pPr marL="342900" indent="-342900"/>
            <a:r>
              <a:rPr lang="de-DE" sz="2800" b="1" i="1"/>
              <a:t>Textur-Aliasing:</a:t>
            </a:r>
            <a:endParaRPr lang="de-DE" sz="2800"/>
          </a:p>
        </p:txBody>
      </p:sp>
      <p:sp>
        <p:nvSpPr>
          <p:cNvPr id="335878" name="Text Box 6"/>
          <p:cNvSpPr txBox="1">
            <a:spLocks noChangeArrowheads="1"/>
          </p:cNvSpPr>
          <p:nvPr/>
        </p:nvSpPr>
        <p:spPr bwMode="auto">
          <a:xfrm>
            <a:off x="4724400" y="3243263"/>
            <a:ext cx="3687763" cy="3038475"/>
          </a:xfrm>
          <a:prstGeom prst="rect">
            <a:avLst/>
          </a:prstGeom>
          <a:noFill/>
          <a:ln w="28575" algn="ctr">
            <a:noFill/>
            <a:miter lim="800000"/>
            <a:headEnd/>
            <a:tailEnd/>
          </a:ln>
          <a:effectLst/>
        </p:spPr>
        <p:txBody>
          <a:bodyPr>
            <a:spAutoFit/>
          </a:bodyPr>
          <a:lstStyle/>
          <a:p>
            <a:pPr marL="342900" indent="-342900"/>
            <a:r>
              <a:rPr lang="de-DE" sz="2400" b="1" i="1"/>
              <a:t>Was machen wir da?</a:t>
            </a:r>
          </a:p>
          <a:p>
            <a:pPr marL="342900" indent="-342900"/>
            <a:r>
              <a:rPr lang="de-DE" sz="2400" b="1" i="1"/>
              <a:t>(a) Erniedrigen der Auflösung hilft hier nicht!</a:t>
            </a:r>
          </a:p>
          <a:p>
            <a:pPr marL="342900" indent="-342900"/>
            <a:r>
              <a:rPr lang="de-DE" sz="2000" b="1" i="1"/>
              <a:t>	</a:t>
            </a:r>
            <a:r>
              <a:rPr lang="de-DE" sz="2000"/>
              <a:t>Die korrekte Auflösung hängt von der Größe des Polygons im Screen Space ab!</a:t>
            </a:r>
          </a:p>
          <a:p>
            <a:pPr marL="342900" indent="-342900"/>
            <a:r>
              <a:rPr lang="de-DE" sz="2400" b="1" i="1"/>
              <a:t>(b) damit leben wollen wir aber auch nicht!</a:t>
            </a:r>
          </a:p>
        </p:txBody>
      </p:sp>
      <p:grpSp>
        <p:nvGrpSpPr>
          <p:cNvPr id="2" name="Group 18"/>
          <p:cNvGrpSpPr>
            <a:grpSpLocks/>
          </p:cNvGrpSpPr>
          <p:nvPr/>
        </p:nvGrpSpPr>
        <p:grpSpPr bwMode="auto">
          <a:xfrm>
            <a:off x="5383213" y="2162175"/>
            <a:ext cx="2851150" cy="1003300"/>
            <a:chOff x="3303" y="1415"/>
            <a:chExt cx="1796" cy="632"/>
          </a:xfrm>
        </p:grpSpPr>
        <p:sp>
          <p:nvSpPr>
            <p:cNvPr id="335888" name="AutoShape 16"/>
            <p:cNvSpPr>
              <a:spLocks noChangeArrowheads="1"/>
            </p:cNvSpPr>
            <p:nvPr/>
          </p:nvSpPr>
          <p:spPr bwMode="auto">
            <a:xfrm>
              <a:off x="3303" y="1415"/>
              <a:ext cx="1796" cy="632"/>
            </a:xfrm>
            <a:prstGeom prst="wedgeRectCallout">
              <a:avLst>
                <a:gd name="adj1" fmla="val -83074"/>
                <a:gd name="adj2" fmla="val 32278"/>
              </a:avLst>
            </a:prstGeom>
            <a:solidFill>
              <a:srgbClr val="FF9900"/>
            </a:solidFill>
            <a:ln w="28575" algn="ctr">
              <a:solidFill>
                <a:schemeClr val="tx1"/>
              </a:solidFill>
              <a:miter lim="800000"/>
              <a:headEnd/>
              <a:tailEnd/>
            </a:ln>
            <a:effectLst/>
          </p:spPr>
          <p:txBody>
            <a:bodyPr/>
            <a:lstStyle/>
            <a:p>
              <a:pPr marL="342900" indent="-342900" algn="ctr"/>
              <a:endParaRPr lang="de-DE"/>
            </a:p>
          </p:txBody>
        </p:sp>
        <p:sp>
          <p:nvSpPr>
            <p:cNvPr id="335889" name="Text Box 17"/>
            <p:cNvSpPr txBox="1">
              <a:spLocks noChangeArrowheads="1"/>
            </p:cNvSpPr>
            <p:nvPr/>
          </p:nvSpPr>
          <p:spPr bwMode="auto">
            <a:xfrm>
              <a:off x="3355" y="1433"/>
              <a:ext cx="1703" cy="564"/>
            </a:xfrm>
            <a:prstGeom prst="rect">
              <a:avLst/>
            </a:prstGeom>
            <a:noFill/>
            <a:ln w="28575" algn="ctr">
              <a:noFill/>
              <a:miter lim="800000"/>
              <a:headEnd/>
              <a:tailEnd/>
            </a:ln>
            <a:effectLst/>
          </p:spPr>
          <p:txBody>
            <a:bodyPr wrap="none">
              <a:spAutoFit/>
            </a:bodyPr>
            <a:lstStyle/>
            <a:p>
              <a:pPr marL="342900" indent="-342900"/>
              <a:r>
                <a:rPr lang="de-DE" sz="2400" b="1"/>
                <a:t>Aliasing: Einzelne</a:t>
              </a:r>
            </a:p>
            <a:p>
              <a:pPr marL="342900" indent="-342900"/>
              <a:r>
                <a:rPr lang="de-DE" sz="2400" b="1"/>
                <a:t>Linien verschwinden</a:t>
              </a:r>
            </a:p>
          </p:txBody>
        </p:sp>
      </p:grpSp>
      <p:grpSp>
        <p:nvGrpSpPr>
          <p:cNvPr id="3" name="Group 30"/>
          <p:cNvGrpSpPr>
            <a:grpSpLocks/>
          </p:cNvGrpSpPr>
          <p:nvPr/>
        </p:nvGrpSpPr>
        <p:grpSpPr bwMode="auto">
          <a:xfrm>
            <a:off x="3060700" y="4349750"/>
            <a:ext cx="673100" cy="679450"/>
            <a:chOff x="1928" y="2708"/>
            <a:chExt cx="424" cy="428"/>
          </a:xfrm>
        </p:grpSpPr>
        <p:pic>
          <p:nvPicPr>
            <p:cNvPr id="335883" name="Picture 11" descr="minify04"/>
            <p:cNvPicPr>
              <a:picLocks noChangeAspect="1" noChangeArrowheads="1"/>
            </p:cNvPicPr>
            <p:nvPr/>
          </p:nvPicPr>
          <p:blipFill>
            <a:blip r:embed="rId2"/>
            <a:srcRect/>
            <a:stretch>
              <a:fillRect/>
            </a:stretch>
          </p:blipFill>
          <p:spPr bwMode="auto">
            <a:xfrm>
              <a:off x="1933" y="2711"/>
              <a:ext cx="419" cy="419"/>
            </a:xfrm>
            <a:prstGeom prst="rect">
              <a:avLst/>
            </a:prstGeom>
            <a:noFill/>
            <a:ln w="28575">
              <a:noFill/>
              <a:miter lim="800000"/>
              <a:headEnd/>
              <a:tailEnd/>
            </a:ln>
            <a:effectLst>
              <a:outerShdw dist="107763" dir="2700000" algn="ctr" rotWithShape="0">
                <a:srgbClr val="808080">
                  <a:alpha val="50000"/>
                </a:srgbClr>
              </a:outerShdw>
            </a:effectLst>
          </p:spPr>
        </p:pic>
        <p:sp>
          <p:nvSpPr>
            <p:cNvPr id="335897" name="Rectangle 25"/>
            <p:cNvSpPr>
              <a:spLocks noChangeArrowheads="1"/>
            </p:cNvSpPr>
            <p:nvPr/>
          </p:nvSpPr>
          <p:spPr bwMode="auto">
            <a:xfrm>
              <a:off x="1928" y="2708"/>
              <a:ext cx="424" cy="428"/>
            </a:xfrm>
            <a:prstGeom prst="rect">
              <a:avLst/>
            </a:prstGeom>
            <a:noFill/>
            <a:ln w="28575" algn="ctr">
              <a:solidFill>
                <a:schemeClr val="accent2"/>
              </a:solidFill>
              <a:miter lim="800000"/>
              <a:headEnd/>
              <a:tailEnd/>
            </a:ln>
            <a:effectLst/>
          </p:spPr>
          <p:txBody>
            <a:bodyPr wrap="none" anchor="ctr">
              <a:spAutoFit/>
            </a:bodyPr>
            <a:lstStyle/>
            <a:p>
              <a:endParaRPr lang="de-DE"/>
            </a:p>
          </p:txBody>
        </p:sp>
      </p:grpSp>
      <p:grpSp>
        <p:nvGrpSpPr>
          <p:cNvPr id="4" name="Group 29"/>
          <p:cNvGrpSpPr>
            <a:grpSpLocks/>
          </p:cNvGrpSpPr>
          <p:nvPr/>
        </p:nvGrpSpPr>
        <p:grpSpPr bwMode="auto">
          <a:xfrm>
            <a:off x="3051175" y="2863850"/>
            <a:ext cx="1330325" cy="1339850"/>
            <a:chOff x="1922" y="1816"/>
            <a:chExt cx="838" cy="844"/>
          </a:xfrm>
        </p:grpSpPr>
        <p:pic>
          <p:nvPicPr>
            <p:cNvPr id="335886" name="Picture 14" descr="minify03"/>
            <p:cNvPicPr>
              <a:picLocks noChangeAspect="1" noChangeArrowheads="1"/>
            </p:cNvPicPr>
            <p:nvPr/>
          </p:nvPicPr>
          <p:blipFill>
            <a:blip r:embed="rId3"/>
            <a:srcRect/>
            <a:stretch>
              <a:fillRect/>
            </a:stretch>
          </p:blipFill>
          <p:spPr bwMode="auto">
            <a:xfrm>
              <a:off x="1922" y="1821"/>
              <a:ext cx="838" cy="838"/>
            </a:xfrm>
            <a:prstGeom prst="rect">
              <a:avLst/>
            </a:prstGeom>
            <a:noFill/>
            <a:ln w="28575">
              <a:noFill/>
              <a:miter lim="800000"/>
              <a:headEnd/>
              <a:tailEnd/>
            </a:ln>
            <a:effectLst>
              <a:outerShdw dist="107763" dir="2700000" algn="ctr" rotWithShape="0">
                <a:srgbClr val="808080">
                  <a:alpha val="50000"/>
                </a:srgbClr>
              </a:outerShdw>
            </a:effectLst>
          </p:spPr>
        </p:pic>
        <p:sp>
          <p:nvSpPr>
            <p:cNvPr id="335898" name="Rectangle 26"/>
            <p:cNvSpPr>
              <a:spLocks noChangeArrowheads="1"/>
            </p:cNvSpPr>
            <p:nvPr/>
          </p:nvSpPr>
          <p:spPr bwMode="auto">
            <a:xfrm>
              <a:off x="1924" y="1816"/>
              <a:ext cx="836" cy="844"/>
            </a:xfrm>
            <a:prstGeom prst="rect">
              <a:avLst/>
            </a:prstGeom>
            <a:noFill/>
            <a:ln w="28575" algn="ctr">
              <a:solidFill>
                <a:schemeClr val="accent2"/>
              </a:solidFill>
              <a:miter lim="800000"/>
              <a:headEnd/>
              <a:tailEnd/>
            </a:ln>
            <a:effectLst/>
          </p:spPr>
          <p:txBody>
            <a:bodyPr anchor="ctr">
              <a:spAutoFit/>
            </a:bodyPr>
            <a:lstStyle/>
            <a:p>
              <a:endParaRPr lang="de-DE"/>
            </a:p>
          </p:txBody>
        </p:sp>
      </p:grpSp>
      <p:grpSp>
        <p:nvGrpSpPr>
          <p:cNvPr id="5" name="Group 28"/>
          <p:cNvGrpSpPr>
            <a:grpSpLocks/>
          </p:cNvGrpSpPr>
          <p:nvPr/>
        </p:nvGrpSpPr>
        <p:grpSpPr bwMode="auto">
          <a:xfrm>
            <a:off x="258763" y="2863850"/>
            <a:ext cx="2681287" cy="2698750"/>
            <a:chOff x="163" y="1804"/>
            <a:chExt cx="1689" cy="1700"/>
          </a:xfrm>
        </p:grpSpPr>
        <p:pic>
          <p:nvPicPr>
            <p:cNvPr id="335884" name="Picture 12" descr="minify01"/>
            <p:cNvPicPr>
              <a:picLocks noChangeAspect="1" noChangeArrowheads="1"/>
            </p:cNvPicPr>
            <p:nvPr/>
          </p:nvPicPr>
          <p:blipFill>
            <a:blip r:embed="rId4"/>
            <a:srcRect/>
            <a:stretch>
              <a:fillRect/>
            </a:stretch>
          </p:blipFill>
          <p:spPr bwMode="auto">
            <a:xfrm>
              <a:off x="163" y="1809"/>
              <a:ext cx="1687" cy="1687"/>
            </a:xfrm>
            <a:prstGeom prst="rect">
              <a:avLst/>
            </a:prstGeom>
            <a:noFill/>
            <a:ln w="28575">
              <a:noFill/>
              <a:miter lim="800000"/>
              <a:headEnd/>
              <a:tailEnd/>
            </a:ln>
            <a:effectLst>
              <a:outerShdw dist="107763" dir="2700000" algn="ctr" rotWithShape="0">
                <a:srgbClr val="808080">
                  <a:alpha val="50000"/>
                </a:srgbClr>
              </a:outerShdw>
            </a:effectLst>
          </p:spPr>
        </p:pic>
        <p:sp>
          <p:nvSpPr>
            <p:cNvPr id="335899" name="Rectangle 27"/>
            <p:cNvSpPr>
              <a:spLocks noChangeArrowheads="1"/>
            </p:cNvSpPr>
            <p:nvPr/>
          </p:nvSpPr>
          <p:spPr bwMode="auto">
            <a:xfrm>
              <a:off x="168" y="1804"/>
              <a:ext cx="1684" cy="1700"/>
            </a:xfrm>
            <a:prstGeom prst="rect">
              <a:avLst/>
            </a:prstGeom>
            <a:noFill/>
            <a:ln w="28575" algn="ctr">
              <a:solidFill>
                <a:schemeClr val="accent2"/>
              </a:solidFill>
              <a:miter lim="800000"/>
              <a:headEnd/>
              <a:tailEnd/>
            </a:ln>
            <a:effectLst/>
          </p:spPr>
          <p:txBody>
            <a:bodyPr anchor="ctr">
              <a:spAutoFit/>
            </a:bodyPr>
            <a:lstStyle/>
            <a:p>
              <a:endParaRPr lang="de-DE"/>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5876"/>
                                        </p:tgtEl>
                                        <p:attrNameLst>
                                          <p:attrName>style.visibility</p:attrName>
                                        </p:attrNameLst>
                                      </p:cBhvr>
                                      <p:to>
                                        <p:strVal val="visible"/>
                                      </p:to>
                                    </p:set>
                                    <p:animEffect transition="in" filter="fade">
                                      <p:cBhvr>
                                        <p:cTn id="7" dur="500"/>
                                        <p:tgtEl>
                                          <p:spTgt spid="33587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5878">
                                            <p:txEl>
                                              <p:pRg st="0" end="0"/>
                                            </p:txEl>
                                          </p:spTgt>
                                        </p:tgtEl>
                                        <p:attrNameLst>
                                          <p:attrName>style.visibility</p:attrName>
                                        </p:attrNameLst>
                                      </p:cBhvr>
                                      <p:to>
                                        <p:strVal val="visible"/>
                                      </p:to>
                                    </p:set>
                                    <p:animEffect transition="in" filter="fade">
                                      <p:cBhvr>
                                        <p:cTn id="27" dur="500"/>
                                        <p:tgtEl>
                                          <p:spTgt spid="33587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5878">
                                            <p:txEl>
                                              <p:pRg st="1" end="1"/>
                                            </p:txEl>
                                          </p:spTgt>
                                        </p:tgtEl>
                                        <p:attrNameLst>
                                          <p:attrName>style.visibility</p:attrName>
                                        </p:attrNameLst>
                                      </p:cBhvr>
                                      <p:to>
                                        <p:strVal val="visible"/>
                                      </p:to>
                                    </p:set>
                                    <p:animEffect transition="in" filter="fade">
                                      <p:cBhvr>
                                        <p:cTn id="32" dur="500"/>
                                        <p:tgtEl>
                                          <p:spTgt spid="33587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5878">
                                            <p:txEl>
                                              <p:pRg st="2" end="2"/>
                                            </p:txEl>
                                          </p:spTgt>
                                        </p:tgtEl>
                                        <p:attrNameLst>
                                          <p:attrName>style.visibility</p:attrName>
                                        </p:attrNameLst>
                                      </p:cBhvr>
                                      <p:to>
                                        <p:strVal val="visible"/>
                                      </p:to>
                                    </p:set>
                                    <p:animEffect transition="in" filter="fade">
                                      <p:cBhvr>
                                        <p:cTn id="37" dur="500"/>
                                        <p:tgtEl>
                                          <p:spTgt spid="335878">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35878">
                                            <p:txEl>
                                              <p:pRg st="3" end="3"/>
                                            </p:txEl>
                                          </p:spTgt>
                                        </p:tgtEl>
                                        <p:attrNameLst>
                                          <p:attrName>style.visibility</p:attrName>
                                        </p:attrNameLst>
                                      </p:cBhvr>
                                      <p:to>
                                        <p:strVal val="visible"/>
                                      </p:to>
                                    </p:set>
                                    <p:animEffect transition="in" filter="fade">
                                      <p:cBhvr>
                                        <p:cTn id="42" dur="500"/>
                                        <p:tgtEl>
                                          <p:spTgt spid="33587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6"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p:txBody>
          <a:bodyPr/>
          <a:lstStyle/>
          <a:p>
            <a:r>
              <a:rPr lang="de-DE"/>
              <a:t>Kantendarstellung</a:t>
            </a:r>
          </a:p>
        </p:txBody>
      </p:sp>
      <p:sp>
        <p:nvSpPr>
          <p:cNvPr id="390147" name="Rectangle 3"/>
          <p:cNvSpPr>
            <a:spLocks noGrp="1" noChangeArrowheads="1"/>
          </p:cNvSpPr>
          <p:nvPr>
            <p:ph type="body" idx="1"/>
          </p:nvPr>
        </p:nvSpPr>
        <p:spPr/>
        <p:txBody>
          <a:bodyPr/>
          <a:lstStyle/>
          <a:p>
            <a:pPr>
              <a:buFont typeface="Wingdings" pitchFamily="2" charset="2"/>
              <a:buNone/>
            </a:pPr>
            <a:r>
              <a:rPr lang="de-DE"/>
              <a:t>Helle Falzkanten simulieren Highlights</a:t>
            </a:r>
          </a:p>
        </p:txBody>
      </p:sp>
      <p:pic>
        <p:nvPicPr>
          <p:cNvPr id="390148" name="Picture 4" descr="phong_shadowhh"/>
          <p:cNvPicPr>
            <a:picLocks noChangeAspect="1" noChangeArrowheads="1"/>
          </p:cNvPicPr>
          <p:nvPr/>
        </p:nvPicPr>
        <p:blipFill>
          <a:blip r:embed="rId2"/>
          <a:srcRect/>
          <a:stretch>
            <a:fillRect/>
          </a:stretch>
        </p:blipFill>
        <p:spPr bwMode="auto">
          <a:xfrm>
            <a:off x="642938" y="1787525"/>
            <a:ext cx="3851275" cy="4006850"/>
          </a:xfrm>
          <a:prstGeom prst="rect">
            <a:avLst/>
          </a:prstGeom>
          <a:noFill/>
        </p:spPr>
      </p:pic>
      <p:pic>
        <p:nvPicPr>
          <p:cNvPr id="390149" name="Picture 5" descr="all_sil_cr_shadowss"/>
          <p:cNvPicPr>
            <a:picLocks noChangeAspect="1" noChangeArrowheads="1"/>
          </p:cNvPicPr>
          <p:nvPr/>
        </p:nvPicPr>
        <p:blipFill>
          <a:blip r:embed="rId3"/>
          <a:srcRect/>
          <a:stretch>
            <a:fillRect/>
          </a:stretch>
        </p:blipFill>
        <p:spPr bwMode="auto">
          <a:xfrm>
            <a:off x="4621213" y="1789113"/>
            <a:ext cx="3851275" cy="4006850"/>
          </a:xfrm>
          <a:prstGeom prst="rect">
            <a:avLst/>
          </a:prstGeom>
          <a:noFill/>
        </p:spPr>
      </p:pic>
      <p:sp>
        <p:nvSpPr>
          <p:cNvPr id="390150" name="Text Box 6"/>
          <p:cNvSpPr txBox="1">
            <a:spLocks noChangeArrowheads="1"/>
          </p:cNvSpPr>
          <p:nvPr/>
        </p:nvSpPr>
        <p:spPr bwMode="auto">
          <a:xfrm>
            <a:off x="557213" y="5789613"/>
            <a:ext cx="3173689" cy="461665"/>
          </a:xfrm>
          <a:prstGeom prst="rect">
            <a:avLst/>
          </a:prstGeom>
          <a:noFill/>
          <a:ln w="28575" algn="ctr">
            <a:noFill/>
            <a:miter lim="800000"/>
            <a:headEnd/>
            <a:tailEnd/>
          </a:ln>
          <a:effectLst/>
        </p:spPr>
        <p:txBody>
          <a:bodyPr wrap="none">
            <a:spAutoFit/>
          </a:bodyPr>
          <a:lstStyle/>
          <a:p>
            <a:pPr marL="342900" indent="-342900"/>
            <a:r>
              <a:rPr lang="de-DE" sz="2400" dirty="0"/>
              <a:t>traditionelles Rendering</a:t>
            </a:r>
          </a:p>
        </p:txBody>
      </p:sp>
      <p:sp>
        <p:nvSpPr>
          <p:cNvPr id="390151" name="Text Box 7"/>
          <p:cNvSpPr txBox="1">
            <a:spLocks noChangeArrowheads="1"/>
          </p:cNvSpPr>
          <p:nvPr/>
        </p:nvSpPr>
        <p:spPr bwMode="auto">
          <a:xfrm>
            <a:off x="4625975" y="5789613"/>
            <a:ext cx="3862981" cy="461665"/>
          </a:xfrm>
          <a:prstGeom prst="rect">
            <a:avLst/>
          </a:prstGeom>
          <a:noFill/>
          <a:ln w="28575" algn="ctr">
            <a:noFill/>
            <a:miter lim="800000"/>
            <a:headEnd/>
            <a:tailEnd/>
          </a:ln>
          <a:effectLst/>
        </p:spPr>
        <p:txBody>
          <a:bodyPr wrap="none">
            <a:spAutoFit/>
          </a:bodyPr>
          <a:lstStyle/>
          <a:p>
            <a:pPr marL="342900" indent="-342900"/>
            <a:r>
              <a:rPr lang="de-DE" sz="2400" dirty="0"/>
              <a:t>non-</a:t>
            </a:r>
            <a:r>
              <a:rPr lang="de-DE" sz="2400" dirty="0" err="1"/>
              <a:t>photorealistic</a:t>
            </a:r>
            <a:r>
              <a:rPr lang="de-DE" sz="2400" dirty="0"/>
              <a:t> Rendering</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p:txBody>
          <a:bodyPr/>
          <a:lstStyle/>
          <a:p>
            <a:r>
              <a:rPr lang="de-DE"/>
              <a:t>Stencil-Buffer-Technik</a:t>
            </a:r>
          </a:p>
        </p:txBody>
      </p:sp>
      <p:sp>
        <p:nvSpPr>
          <p:cNvPr id="388099" name="Rectangle 3"/>
          <p:cNvSpPr>
            <a:spLocks noGrp="1" noChangeArrowheads="1"/>
          </p:cNvSpPr>
          <p:nvPr>
            <p:ph type="body" idx="1"/>
          </p:nvPr>
        </p:nvSpPr>
        <p:spPr/>
        <p:txBody>
          <a:bodyPr/>
          <a:lstStyle/>
          <a:p>
            <a:r>
              <a:rPr lang="de-DE" sz="2400"/>
              <a:t>Silhouette: Kanten, zwischen Front- und Backfaces.</a:t>
            </a:r>
          </a:p>
        </p:txBody>
      </p:sp>
      <p:sp>
        <p:nvSpPr>
          <p:cNvPr id="388100" name="Text Box 4"/>
          <p:cNvSpPr txBox="1">
            <a:spLocks noChangeArrowheads="1"/>
          </p:cNvSpPr>
          <p:nvPr/>
        </p:nvSpPr>
        <p:spPr bwMode="auto">
          <a:xfrm>
            <a:off x="784225" y="1739900"/>
            <a:ext cx="7323138" cy="2062103"/>
          </a:xfrm>
          <a:prstGeom prst="rect">
            <a:avLst/>
          </a:prstGeom>
          <a:noFill/>
          <a:ln w="28575" algn="ctr">
            <a:noFill/>
            <a:miter lim="800000"/>
            <a:headEnd/>
            <a:tailEnd/>
          </a:ln>
          <a:effectLst/>
        </p:spPr>
        <p:txBody>
          <a:bodyPr>
            <a:spAutoFit/>
          </a:bodyPr>
          <a:lstStyle/>
          <a:p>
            <a:pPr marL="342900" indent="-342900">
              <a:spcBef>
                <a:spcPct val="20000"/>
              </a:spcBef>
            </a:pPr>
            <a:r>
              <a:rPr lang="de-DE" sz="2000" b="1" dirty="0">
                <a:solidFill>
                  <a:srgbClr val="000000"/>
                </a:solidFill>
                <a:latin typeface="Courier New" pitchFamily="49" charset="0"/>
              </a:rPr>
              <a:t>zeichne die Linien der</a:t>
            </a:r>
            <a:r>
              <a:rPr lang="de-DE" sz="2000" b="1" i="1" dirty="0">
                <a:solidFill>
                  <a:srgbClr val="000000"/>
                </a:solidFill>
                <a:latin typeface="Courier New" pitchFamily="49" charset="0"/>
              </a:rPr>
              <a:t> front </a:t>
            </a:r>
            <a:r>
              <a:rPr lang="de-DE" sz="2000" b="1" i="1" dirty="0" err="1">
                <a:solidFill>
                  <a:srgbClr val="000000"/>
                </a:solidFill>
                <a:latin typeface="Courier New" pitchFamily="49" charset="0"/>
              </a:rPr>
              <a:t>faces</a:t>
            </a:r>
            <a:r>
              <a:rPr lang="de-DE" sz="2000" b="1" i="1" dirty="0">
                <a:solidFill>
                  <a:srgbClr val="000000"/>
                </a:solidFill>
                <a:latin typeface="Courier New" pitchFamily="49" charset="0"/>
              </a:rPr>
              <a:t/>
            </a:r>
            <a:br>
              <a:rPr lang="de-DE" sz="2000" b="1" i="1" dirty="0">
                <a:solidFill>
                  <a:srgbClr val="000000"/>
                </a:solidFill>
                <a:latin typeface="Courier New" pitchFamily="49" charset="0"/>
              </a:rPr>
            </a:br>
            <a:r>
              <a:rPr lang="de-DE" sz="2000" dirty="0"/>
              <a:t> </a:t>
            </a:r>
            <a:r>
              <a:rPr lang="de-DE" sz="2000" dirty="0">
                <a:solidFill>
                  <a:schemeClr val="tx1"/>
                </a:solidFill>
                <a:sym typeface="Wingdings" pitchFamily="2" charset="2"/>
              </a:rPr>
              <a:t></a:t>
            </a:r>
            <a:r>
              <a:rPr lang="de-DE" sz="2000" dirty="0">
                <a:sym typeface="Wingdings" pitchFamily="2" charset="2"/>
              </a:rPr>
              <a:t> </a:t>
            </a:r>
            <a:r>
              <a:rPr lang="de-DE" sz="2000" b="1" dirty="0">
                <a:solidFill>
                  <a:srgbClr val="000000"/>
                </a:solidFill>
                <a:latin typeface="Courier New" pitchFamily="49" charset="0"/>
              </a:rPr>
              <a:t>schreibe nur in den </a:t>
            </a:r>
            <a:r>
              <a:rPr lang="de-DE" sz="2000" b="1" dirty="0" err="1">
                <a:solidFill>
                  <a:srgbClr val="000000"/>
                </a:solidFill>
                <a:latin typeface="Courier New" pitchFamily="49" charset="0"/>
              </a:rPr>
              <a:t>Stencil</a:t>
            </a:r>
            <a:r>
              <a:rPr lang="de-DE" sz="2000" b="1" dirty="0">
                <a:solidFill>
                  <a:srgbClr val="000000"/>
                </a:solidFill>
                <a:latin typeface="Courier New" pitchFamily="49" charset="0"/>
              </a:rPr>
              <a:t> </a:t>
            </a:r>
            <a:r>
              <a:rPr lang="de-DE" sz="2000" b="1" dirty="0" err="1">
                <a:solidFill>
                  <a:srgbClr val="000000"/>
                </a:solidFill>
                <a:latin typeface="Courier New" pitchFamily="49" charset="0"/>
              </a:rPr>
              <a:t>Buffer</a:t>
            </a:r>
            <a:r>
              <a:rPr lang="de-DE" sz="2000" b="1" dirty="0">
                <a:solidFill>
                  <a:srgbClr val="000000"/>
                </a:solidFill>
                <a:latin typeface="Courier New" pitchFamily="49" charset="0"/>
              </a:rPr>
              <a:t/>
            </a:r>
            <a:br>
              <a:rPr lang="de-DE" sz="2000" b="1" dirty="0">
                <a:solidFill>
                  <a:srgbClr val="000000"/>
                </a:solidFill>
                <a:latin typeface="Courier New" pitchFamily="49" charset="0"/>
              </a:rPr>
            </a:br>
            <a:r>
              <a:rPr lang="de-DE" sz="2000" b="1" dirty="0">
                <a:solidFill>
                  <a:srgbClr val="000000"/>
                </a:solidFill>
                <a:latin typeface="Courier New" pitchFamily="49" charset="0"/>
              </a:rPr>
              <a:t>   und den </a:t>
            </a:r>
            <a:r>
              <a:rPr lang="de-DE" sz="2000" b="1" dirty="0" err="1">
                <a:solidFill>
                  <a:srgbClr val="000000"/>
                </a:solidFill>
                <a:latin typeface="Courier New" pitchFamily="49" charset="0"/>
              </a:rPr>
              <a:t>Depth-Buffer</a:t>
            </a:r>
            <a:r>
              <a:rPr lang="de-DE" sz="2000" b="1" i="1" dirty="0">
                <a:solidFill>
                  <a:srgbClr val="000000"/>
                </a:solidFill>
                <a:latin typeface="Courier New" pitchFamily="49" charset="0"/>
              </a:rPr>
              <a:t> </a:t>
            </a:r>
          </a:p>
          <a:p>
            <a:pPr marL="342900" indent="-342900">
              <a:spcBef>
                <a:spcPct val="20000"/>
              </a:spcBef>
            </a:pPr>
            <a:r>
              <a:rPr lang="de-DE" sz="2000" b="1" dirty="0">
                <a:solidFill>
                  <a:srgbClr val="000000"/>
                </a:solidFill>
                <a:latin typeface="Courier New" pitchFamily="49" charset="0"/>
              </a:rPr>
              <a:t>zeichne die Linien der </a:t>
            </a:r>
            <a:r>
              <a:rPr lang="de-DE" sz="2000" b="1" i="1" dirty="0">
                <a:solidFill>
                  <a:srgbClr val="000000"/>
                </a:solidFill>
                <a:latin typeface="Courier New" pitchFamily="49" charset="0"/>
              </a:rPr>
              <a:t>back </a:t>
            </a:r>
            <a:r>
              <a:rPr lang="de-DE" sz="2000" b="1" i="1" dirty="0" err="1">
                <a:solidFill>
                  <a:srgbClr val="000000"/>
                </a:solidFill>
                <a:latin typeface="Courier New" pitchFamily="49" charset="0"/>
              </a:rPr>
              <a:t>faces</a:t>
            </a:r>
            <a:r>
              <a:rPr lang="de-DE" sz="2000" b="1" dirty="0">
                <a:solidFill>
                  <a:srgbClr val="000000"/>
                </a:solidFill>
                <a:latin typeface="Courier New" pitchFamily="49" charset="0"/>
              </a:rPr>
              <a:t>  </a:t>
            </a:r>
          </a:p>
          <a:p>
            <a:pPr marL="342900" indent="-342900">
              <a:spcBef>
                <a:spcPct val="20000"/>
              </a:spcBef>
            </a:pPr>
            <a:r>
              <a:rPr lang="de-DE" sz="2000" b="1" dirty="0">
                <a:solidFill>
                  <a:srgbClr val="000000"/>
                </a:solidFill>
                <a:latin typeface="Courier New" pitchFamily="49" charset="0"/>
              </a:rPr>
              <a:t>  </a:t>
            </a:r>
            <a:r>
              <a:rPr lang="de-DE" sz="2000" dirty="0"/>
              <a:t> </a:t>
            </a:r>
            <a:r>
              <a:rPr lang="de-DE" sz="2000" dirty="0">
                <a:solidFill>
                  <a:schemeClr val="tx1"/>
                </a:solidFill>
                <a:sym typeface="Wingdings" pitchFamily="2" charset="2"/>
              </a:rPr>
              <a:t></a:t>
            </a:r>
            <a:r>
              <a:rPr lang="de-DE" sz="2000" dirty="0">
                <a:sym typeface="Wingdings" pitchFamily="2" charset="2"/>
              </a:rPr>
              <a:t> </a:t>
            </a:r>
            <a:r>
              <a:rPr lang="de-DE" sz="2000" b="1" dirty="0">
                <a:solidFill>
                  <a:srgbClr val="000000"/>
                </a:solidFill>
                <a:latin typeface="Courier New" pitchFamily="49" charset="0"/>
              </a:rPr>
              <a:t>schreibe in </a:t>
            </a:r>
            <a:r>
              <a:rPr lang="de-DE" sz="2000" b="1" dirty="0" err="1">
                <a:solidFill>
                  <a:srgbClr val="000000"/>
                </a:solidFill>
                <a:latin typeface="Courier New" pitchFamily="49" charset="0"/>
              </a:rPr>
              <a:t>color</a:t>
            </a:r>
            <a:r>
              <a:rPr lang="de-DE" sz="2000" b="1" dirty="0">
                <a:solidFill>
                  <a:srgbClr val="000000"/>
                </a:solidFill>
                <a:latin typeface="Courier New" pitchFamily="49" charset="0"/>
              </a:rPr>
              <a:t> </a:t>
            </a:r>
            <a:r>
              <a:rPr lang="de-DE" sz="2000" b="1" dirty="0" err="1">
                <a:solidFill>
                  <a:srgbClr val="000000"/>
                </a:solidFill>
                <a:latin typeface="Courier New" pitchFamily="49" charset="0"/>
              </a:rPr>
              <a:t>buffer</a:t>
            </a:r>
            <a:r>
              <a:rPr lang="de-DE" sz="2000" b="1" dirty="0">
                <a:solidFill>
                  <a:srgbClr val="000000"/>
                </a:solidFill>
                <a:latin typeface="Courier New" pitchFamily="49" charset="0"/>
              </a:rPr>
              <a:t> nur, wenn </a:t>
            </a:r>
            <a:br>
              <a:rPr lang="de-DE" sz="2000" b="1" dirty="0">
                <a:solidFill>
                  <a:srgbClr val="000000"/>
                </a:solidFill>
                <a:latin typeface="Courier New" pitchFamily="49" charset="0"/>
              </a:rPr>
            </a:br>
            <a:r>
              <a:rPr lang="de-DE" sz="2000" b="1" dirty="0">
                <a:solidFill>
                  <a:srgbClr val="000000"/>
                </a:solidFill>
                <a:latin typeface="Courier New" pitchFamily="49" charset="0"/>
              </a:rPr>
              <a:t>  der </a:t>
            </a:r>
            <a:r>
              <a:rPr lang="de-DE" sz="2000" b="1" dirty="0" err="1">
                <a:solidFill>
                  <a:srgbClr val="000000"/>
                </a:solidFill>
                <a:latin typeface="Courier New" pitchFamily="49" charset="0"/>
              </a:rPr>
              <a:t>Stencil-Buffer</a:t>
            </a:r>
            <a:r>
              <a:rPr lang="de-DE" sz="2000" b="1" dirty="0">
                <a:solidFill>
                  <a:srgbClr val="000000"/>
                </a:solidFill>
                <a:latin typeface="Courier New" pitchFamily="49" charset="0"/>
              </a:rPr>
              <a:t> gesetzt ist</a:t>
            </a:r>
            <a:endParaRPr lang="de-DE" sz="2000" b="1" dirty="0">
              <a:latin typeface="Courier New" pitchFamily="49" charset="0"/>
            </a:endParaRPr>
          </a:p>
        </p:txBody>
      </p:sp>
      <p:grpSp>
        <p:nvGrpSpPr>
          <p:cNvPr id="2" name="Group 33"/>
          <p:cNvGrpSpPr>
            <a:grpSpLocks/>
          </p:cNvGrpSpPr>
          <p:nvPr/>
        </p:nvGrpSpPr>
        <p:grpSpPr bwMode="auto">
          <a:xfrm>
            <a:off x="1514475" y="4379913"/>
            <a:ext cx="1152525" cy="1208087"/>
            <a:chOff x="3068" y="2579"/>
            <a:chExt cx="931" cy="976"/>
          </a:xfrm>
        </p:grpSpPr>
        <p:sp>
          <p:nvSpPr>
            <p:cNvPr id="388113" name="Freeform 17"/>
            <p:cNvSpPr>
              <a:spLocks/>
            </p:cNvSpPr>
            <p:nvPr/>
          </p:nvSpPr>
          <p:spPr bwMode="auto">
            <a:xfrm>
              <a:off x="3076" y="2582"/>
              <a:ext cx="556" cy="622"/>
            </a:xfrm>
            <a:custGeom>
              <a:avLst/>
              <a:gdLst/>
              <a:ahLst/>
              <a:cxnLst>
                <a:cxn ang="0">
                  <a:pos x="0" y="104"/>
                </a:cxn>
                <a:cxn ang="0">
                  <a:pos x="708" y="0"/>
                </a:cxn>
                <a:cxn ang="0">
                  <a:pos x="708" y="664"/>
                </a:cxn>
                <a:cxn ang="0">
                  <a:pos x="48" y="792"/>
                </a:cxn>
                <a:cxn ang="0">
                  <a:pos x="0" y="104"/>
                </a:cxn>
              </a:cxnLst>
              <a:rect l="0" t="0" r="r" b="b"/>
              <a:pathLst>
                <a:path w="708" h="792">
                  <a:moveTo>
                    <a:pt x="0" y="104"/>
                  </a:moveTo>
                  <a:lnTo>
                    <a:pt x="708" y="0"/>
                  </a:lnTo>
                  <a:lnTo>
                    <a:pt x="708" y="664"/>
                  </a:lnTo>
                  <a:lnTo>
                    <a:pt x="48" y="792"/>
                  </a:lnTo>
                  <a:lnTo>
                    <a:pt x="0" y="104"/>
                  </a:lnTo>
                  <a:close/>
                </a:path>
              </a:pathLst>
            </a:custGeom>
            <a:noFill/>
            <a:ln w="28575" cap="flat" cmpd="sng">
              <a:solidFill>
                <a:schemeClr val="tx1"/>
              </a:solidFill>
              <a:prstDash val="solid"/>
              <a:round/>
              <a:headEnd/>
              <a:tailEnd/>
            </a:ln>
            <a:effectLst/>
          </p:spPr>
          <p:txBody>
            <a:bodyPr>
              <a:spAutoFit/>
            </a:bodyPr>
            <a:lstStyle/>
            <a:p>
              <a:endParaRPr lang="de-DE"/>
            </a:p>
          </p:txBody>
        </p:sp>
        <p:sp>
          <p:nvSpPr>
            <p:cNvPr id="388114" name="Freeform 18"/>
            <p:cNvSpPr>
              <a:spLocks/>
            </p:cNvSpPr>
            <p:nvPr/>
          </p:nvSpPr>
          <p:spPr bwMode="auto">
            <a:xfrm>
              <a:off x="3628" y="2582"/>
              <a:ext cx="371" cy="835"/>
            </a:xfrm>
            <a:custGeom>
              <a:avLst/>
              <a:gdLst/>
              <a:ahLst/>
              <a:cxnLst>
                <a:cxn ang="0">
                  <a:pos x="472" y="312"/>
                </a:cxn>
                <a:cxn ang="0">
                  <a:pos x="456" y="1064"/>
                </a:cxn>
                <a:cxn ang="0">
                  <a:pos x="4" y="664"/>
                </a:cxn>
                <a:cxn ang="0">
                  <a:pos x="0" y="0"/>
                </a:cxn>
                <a:cxn ang="0">
                  <a:pos x="472" y="312"/>
                </a:cxn>
              </a:cxnLst>
              <a:rect l="0" t="0" r="r" b="b"/>
              <a:pathLst>
                <a:path w="472" h="1064">
                  <a:moveTo>
                    <a:pt x="472" y="312"/>
                  </a:moveTo>
                  <a:lnTo>
                    <a:pt x="456" y="1064"/>
                  </a:lnTo>
                  <a:lnTo>
                    <a:pt x="4" y="664"/>
                  </a:lnTo>
                  <a:lnTo>
                    <a:pt x="0" y="0"/>
                  </a:lnTo>
                  <a:lnTo>
                    <a:pt x="472" y="312"/>
                  </a:lnTo>
                  <a:close/>
                </a:path>
              </a:pathLst>
            </a:custGeom>
            <a:noFill/>
            <a:ln w="28575" cap="flat" cmpd="sng">
              <a:solidFill>
                <a:schemeClr val="tx1"/>
              </a:solidFill>
              <a:prstDash val="solid"/>
              <a:round/>
              <a:headEnd/>
              <a:tailEnd/>
            </a:ln>
            <a:effectLst/>
          </p:spPr>
          <p:txBody>
            <a:bodyPr>
              <a:spAutoFit/>
            </a:bodyPr>
            <a:lstStyle/>
            <a:p>
              <a:endParaRPr lang="de-DE"/>
            </a:p>
          </p:txBody>
        </p:sp>
        <p:sp>
          <p:nvSpPr>
            <p:cNvPr id="388115" name="Freeform 19"/>
            <p:cNvSpPr>
              <a:spLocks/>
            </p:cNvSpPr>
            <p:nvPr/>
          </p:nvSpPr>
          <p:spPr bwMode="auto">
            <a:xfrm>
              <a:off x="3114" y="3103"/>
              <a:ext cx="872" cy="452"/>
            </a:xfrm>
            <a:custGeom>
              <a:avLst/>
              <a:gdLst/>
              <a:ahLst/>
              <a:cxnLst>
                <a:cxn ang="0">
                  <a:pos x="364" y="576"/>
                </a:cxn>
                <a:cxn ang="0">
                  <a:pos x="1112" y="400"/>
                </a:cxn>
                <a:cxn ang="0">
                  <a:pos x="660" y="0"/>
                </a:cxn>
                <a:cxn ang="0">
                  <a:pos x="0" y="128"/>
                </a:cxn>
                <a:cxn ang="0">
                  <a:pos x="364" y="576"/>
                </a:cxn>
              </a:cxnLst>
              <a:rect l="0" t="0" r="r" b="b"/>
              <a:pathLst>
                <a:path w="1112" h="576">
                  <a:moveTo>
                    <a:pt x="364" y="576"/>
                  </a:moveTo>
                  <a:lnTo>
                    <a:pt x="1112" y="400"/>
                  </a:lnTo>
                  <a:lnTo>
                    <a:pt x="660" y="0"/>
                  </a:lnTo>
                  <a:lnTo>
                    <a:pt x="0" y="128"/>
                  </a:lnTo>
                  <a:lnTo>
                    <a:pt x="364" y="576"/>
                  </a:lnTo>
                  <a:close/>
                </a:path>
              </a:pathLst>
            </a:custGeom>
            <a:noFill/>
            <a:ln w="28575" cap="flat" cmpd="sng">
              <a:solidFill>
                <a:schemeClr val="tx1"/>
              </a:solidFill>
              <a:prstDash val="solid"/>
              <a:round/>
              <a:headEnd/>
              <a:tailEnd/>
            </a:ln>
            <a:effectLst/>
          </p:spPr>
          <p:txBody>
            <a:bodyPr>
              <a:spAutoFit/>
            </a:bodyPr>
            <a:lstStyle/>
            <a:p>
              <a:endParaRPr lang="de-DE"/>
            </a:p>
          </p:txBody>
        </p:sp>
        <p:sp>
          <p:nvSpPr>
            <p:cNvPr id="388117" name="Freeform 21"/>
            <p:cNvSpPr>
              <a:spLocks/>
            </p:cNvSpPr>
            <p:nvPr/>
          </p:nvSpPr>
          <p:spPr bwMode="auto">
            <a:xfrm>
              <a:off x="3071" y="2667"/>
              <a:ext cx="320" cy="888"/>
            </a:xfrm>
            <a:custGeom>
              <a:avLst/>
              <a:gdLst/>
              <a:ahLst/>
              <a:cxnLst>
                <a:cxn ang="0">
                  <a:pos x="408" y="1132"/>
                </a:cxn>
                <a:cxn ang="0">
                  <a:pos x="376" y="324"/>
                </a:cxn>
                <a:cxn ang="0">
                  <a:pos x="0" y="0"/>
                </a:cxn>
                <a:cxn ang="0">
                  <a:pos x="44" y="684"/>
                </a:cxn>
                <a:cxn ang="0">
                  <a:pos x="408" y="1132"/>
                </a:cxn>
              </a:cxnLst>
              <a:rect l="0" t="0" r="r" b="b"/>
              <a:pathLst>
                <a:path w="408" h="1132">
                  <a:moveTo>
                    <a:pt x="408" y="1132"/>
                  </a:moveTo>
                  <a:lnTo>
                    <a:pt x="376" y="324"/>
                  </a:lnTo>
                  <a:lnTo>
                    <a:pt x="0" y="0"/>
                  </a:lnTo>
                  <a:lnTo>
                    <a:pt x="44" y="684"/>
                  </a:lnTo>
                  <a:lnTo>
                    <a:pt x="408" y="1132"/>
                  </a:lnTo>
                  <a:close/>
                </a:path>
              </a:pathLst>
            </a:custGeom>
            <a:noFill/>
            <a:ln w="28575" cap="flat" cmpd="sng">
              <a:solidFill>
                <a:schemeClr val="tx1"/>
              </a:solidFill>
              <a:prstDash val="solid"/>
              <a:round/>
              <a:headEnd/>
              <a:tailEnd/>
            </a:ln>
            <a:effectLst/>
          </p:spPr>
          <p:txBody>
            <a:bodyPr>
              <a:spAutoFit/>
            </a:bodyPr>
            <a:lstStyle/>
            <a:p>
              <a:endParaRPr lang="de-DE"/>
            </a:p>
          </p:txBody>
        </p:sp>
        <p:sp>
          <p:nvSpPr>
            <p:cNvPr id="388118" name="Freeform 22"/>
            <p:cNvSpPr>
              <a:spLocks/>
            </p:cNvSpPr>
            <p:nvPr/>
          </p:nvSpPr>
          <p:spPr bwMode="auto">
            <a:xfrm>
              <a:off x="3068" y="2579"/>
              <a:ext cx="929" cy="348"/>
            </a:xfrm>
            <a:custGeom>
              <a:avLst/>
              <a:gdLst/>
              <a:ahLst/>
              <a:cxnLst>
                <a:cxn ang="0">
                  <a:pos x="0" y="116"/>
                </a:cxn>
                <a:cxn ang="0">
                  <a:pos x="384" y="444"/>
                </a:cxn>
                <a:cxn ang="0">
                  <a:pos x="1184" y="320"/>
                </a:cxn>
                <a:cxn ang="0">
                  <a:pos x="696" y="0"/>
                </a:cxn>
                <a:cxn ang="0">
                  <a:pos x="0" y="116"/>
                </a:cxn>
              </a:cxnLst>
              <a:rect l="0" t="0" r="r" b="b"/>
              <a:pathLst>
                <a:path w="1184" h="444">
                  <a:moveTo>
                    <a:pt x="0" y="116"/>
                  </a:moveTo>
                  <a:lnTo>
                    <a:pt x="384" y="444"/>
                  </a:lnTo>
                  <a:lnTo>
                    <a:pt x="1184" y="320"/>
                  </a:lnTo>
                  <a:lnTo>
                    <a:pt x="696" y="0"/>
                  </a:lnTo>
                  <a:lnTo>
                    <a:pt x="0" y="116"/>
                  </a:lnTo>
                  <a:close/>
                </a:path>
              </a:pathLst>
            </a:custGeom>
            <a:noFill/>
            <a:ln w="28575" cap="flat" cmpd="sng">
              <a:solidFill>
                <a:schemeClr val="tx1"/>
              </a:solidFill>
              <a:prstDash val="solid"/>
              <a:round/>
              <a:headEnd/>
              <a:tailEnd/>
            </a:ln>
            <a:effectLst/>
          </p:spPr>
          <p:txBody>
            <a:bodyPr>
              <a:spAutoFit/>
            </a:bodyPr>
            <a:lstStyle/>
            <a:p>
              <a:endParaRPr lang="de-DE"/>
            </a:p>
          </p:txBody>
        </p:sp>
        <p:sp>
          <p:nvSpPr>
            <p:cNvPr id="388122" name="Freeform 26"/>
            <p:cNvSpPr>
              <a:spLocks/>
            </p:cNvSpPr>
            <p:nvPr/>
          </p:nvSpPr>
          <p:spPr bwMode="auto">
            <a:xfrm>
              <a:off x="3364" y="2830"/>
              <a:ext cx="626" cy="718"/>
            </a:xfrm>
            <a:custGeom>
              <a:avLst/>
              <a:gdLst/>
              <a:ahLst/>
              <a:cxnLst>
                <a:cxn ang="0">
                  <a:pos x="25" y="718"/>
                </a:cxn>
                <a:cxn ang="0">
                  <a:pos x="0" y="92"/>
                </a:cxn>
                <a:cxn ang="0">
                  <a:pos x="626" y="0"/>
                </a:cxn>
                <a:cxn ang="0">
                  <a:pos x="609" y="593"/>
                </a:cxn>
                <a:cxn ang="0">
                  <a:pos x="25" y="718"/>
                </a:cxn>
              </a:cxnLst>
              <a:rect l="0" t="0" r="r" b="b"/>
              <a:pathLst>
                <a:path w="626" h="718">
                  <a:moveTo>
                    <a:pt x="25" y="718"/>
                  </a:moveTo>
                  <a:lnTo>
                    <a:pt x="0" y="92"/>
                  </a:lnTo>
                  <a:lnTo>
                    <a:pt x="626" y="0"/>
                  </a:lnTo>
                  <a:lnTo>
                    <a:pt x="609" y="593"/>
                  </a:lnTo>
                  <a:lnTo>
                    <a:pt x="25" y="718"/>
                  </a:lnTo>
                  <a:close/>
                </a:path>
              </a:pathLst>
            </a:custGeom>
            <a:noFill/>
            <a:ln w="28575" cap="flat" cmpd="sng">
              <a:solidFill>
                <a:schemeClr val="tx1"/>
              </a:solidFill>
              <a:prstDash val="solid"/>
              <a:round/>
              <a:headEnd/>
              <a:tailEnd/>
            </a:ln>
            <a:effectLst/>
          </p:spPr>
          <p:txBody>
            <a:bodyPr wrap="none">
              <a:spAutoFit/>
            </a:bodyPr>
            <a:lstStyle/>
            <a:p>
              <a:endParaRPr lang="de-DE"/>
            </a:p>
          </p:txBody>
        </p:sp>
      </p:grpSp>
      <p:grpSp>
        <p:nvGrpSpPr>
          <p:cNvPr id="3" name="Group 50"/>
          <p:cNvGrpSpPr>
            <a:grpSpLocks/>
          </p:cNvGrpSpPr>
          <p:nvPr/>
        </p:nvGrpSpPr>
        <p:grpSpPr bwMode="auto">
          <a:xfrm>
            <a:off x="5980113" y="4200525"/>
            <a:ext cx="1474787" cy="1549400"/>
            <a:chOff x="5414" y="2579"/>
            <a:chExt cx="929" cy="976"/>
          </a:xfrm>
        </p:grpSpPr>
        <p:sp>
          <p:nvSpPr>
            <p:cNvPr id="388134" name="Freeform 38"/>
            <p:cNvSpPr>
              <a:spLocks/>
            </p:cNvSpPr>
            <p:nvPr/>
          </p:nvSpPr>
          <p:spPr bwMode="auto">
            <a:xfrm>
              <a:off x="5417" y="2667"/>
              <a:ext cx="320" cy="888"/>
            </a:xfrm>
            <a:custGeom>
              <a:avLst/>
              <a:gdLst/>
              <a:ahLst/>
              <a:cxnLst>
                <a:cxn ang="0">
                  <a:pos x="408" y="1132"/>
                </a:cxn>
                <a:cxn ang="0">
                  <a:pos x="376" y="324"/>
                </a:cxn>
                <a:cxn ang="0">
                  <a:pos x="0" y="0"/>
                </a:cxn>
                <a:cxn ang="0">
                  <a:pos x="44" y="684"/>
                </a:cxn>
                <a:cxn ang="0">
                  <a:pos x="408" y="1132"/>
                </a:cxn>
              </a:cxnLst>
              <a:rect l="0" t="0" r="r" b="b"/>
              <a:pathLst>
                <a:path w="408" h="1132">
                  <a:moveTo>
                    <a:pt x="408" y="1132"/>
                  </a:moveTo>
                  <a:lnTo>
                    <a:pt x="376" y="324"/>
                  </a:lnTo>
                  <a:lnTo>
                    <a:pt x="0" y="0"/>
                  </a:lnTo>
                  <a:lnTo>
                    <a:pt x="44" y="684"/>
                  </a:lnTo>
                  <a:lnTo>
                    <a:pt x="408" y="1132"/>
                  </a:lnTo>
                  <a:close/>
                </a:path>
              </a:pathLst>
            </a:custGeom>
            <a:noFill/>
            <a:ln w="28575" cap="flat" cmpd="sng">
              <a:solidFill>
                <a:schemeClr val="folHlink"/>
              </a:solidFill>
              <a:prstDash val="solid"/>
              <a:round/>
              <a:headEnd/>
              <a:tailEnd/>
            </a:ln>
            <a:effectLst/>
          </p:spPr>
          <p:txBody>
            <a:bodyPr>
              <a:spAutoFit/>
            </a:bodyPr>
            <a:lstStyle/>
            <a:p>
              <a:endParaRPr lang="de-DE"/>
            </a:p>
          </p:txBody>
        </p:sp>
        <p:sp>
          <p:nvSpPr>
            <p:cNvPr id="388135" name="Freeform 39"/>
            <p:cNvSpPr>
              <a:spLocks/>
            </p:cNvSpPr>
            <p:nvPr/>
          </p:nvSpPr>
          <p:spPr bwMode="auto">
            <a:xfrm>
              <a:off x="5414" y="2579"/>
              <a:ext cx="929" cy="348"/>
            </a:xfrm>
            <a:custGeom>
              <a:avLst/>
              <a:gdLst/>
              <a:ahLst/>
              <a:cxnLst>
                <a:cxn ang="0">
                  <a:pos x="0" y="116"/>
                </a:cxn>
                <a:cxn ang="0">
                  <a:pos x="384" y="444"/>
                </a:cxn>
                <a:cxn ang="0">
                  <a:pos x="1184" y="320"/>
                </a:cxn>
                <a:cxn ang="0">
                  <a:pos x="696" y="0"/>
                </a:cxn>
                <a:cxn ang="0">
                  <a:pos x="0" y="116"/>
                </a:cxn>
              </a:cxnLst>
              <a:rect l="0" t="0" r="r" b="b"/>
              <a:pathLst>
                <a:path w="1184" h="444">
                  <a:moveTo>
                    <a:pt x="0" y="116"/>
                  </a:moveTo>
                  <a:lnTo>
                    <a:pt x="384" y="444"/>
                  </a:lnTo>
                  <a:lnTo>
                    <a:pt x="1184" y="320"/>
                  </a:lnTo>
                  <a:lnTo>
                    <a:pt x="696" y="0"/>
                  </a:lnTo>
                  <a:lnTo>
                    <a:pt x="0" y="116"/>
                  </a:lnTo>
                  <a:close/>
                </a:path>
              </a:pathLst>
            </a:custGeom>
            <a:noFill/>
            <a:ln w="28575" cap="flat" cmpd="sng">
              <a:solidFill>
                <a:schemeClr val="folHlink"/>
              </a:solidFill>
              <a:prstDash val="solid"/>
              <a:round/>
              <a:headEnd/>
              <a:tailEnd/>
            </a:ln>
            <a:effectLst/>
          </p:spPr>
          <p:txBody>
            <a:bodyPr>
              <a:spAutoFit/>
            </a:bodyPr>
            <a:lstStyle/>
            <a:p>
              <a:endParaRPr lang="de-DE"/>
            </a:p>
          </p:txBody>
        </p:sp>
        <p:sp>
          <p:nvSpPr>
            <p:cNvPr id="388136" name="Freeform 40"/>
            <p:cNvSpPr>
              <a:spLocks/>
            </p:cNvSpPr>
            <p:nvPr/>
          </p:nvSpPr>
          <p:spPr bwMode="auto">
            <a:xfrm>
              <a:off x="5710" y="2830"/>
              <a:ext cx="626" cy="718"/>
            </a:xfrm>
            <a:custGeom>
              <a:avLst/>
              <a:gdLst/>
              <a:ahLst/>
              <a:cxnLst>
                <a:cxn ang="0">
                  <a:pos x="25" y="718"/>
                </a:cxn>
                <a:cxn ang="0">
                  <a:pos x="0" y="92"/>
                </a:cxn>
                <a:cxn ang="0">
                  <a:pos x="626" y="0"/>
                </a:cxn>
                <a:cxn ang="0">
                  <a:pos x="609" y="593"/>
                </a:cxn>
                <a:cxn ang="0">
                  <a:pos x="25" y="718"/>
                </a:cxn>
              </a:cxnLst>
              <a:rect l="0" t="0" r="r" b="b"/>
              <a:pathLst>
                <a:path w="626" h="718">
                  <a:moveTo>
                    <a:pt x="25" y="718"/>
                  </a:moveTo>
                  <a:lnTo>
                    <a:pt x="0" y="92"/>
                  </a:lnTo>
                  <a:lnTo>
                    <a:pt x="626" y="0"/>
                  </a:lnTo>
                  <a:lnTo>
                    <a:pt x="609" y="593"/>
                  </a:lnTo>
                  <a:lnTo>
                    <a:pt x="25" y="718"/>
                  </a:lnTo>
                  <a:close/>
                </a:path>
              </a:pathLst>
            </a:custGeom>
            <a:noFill/>
            <a:ln w="28575" cap="flat" cmpd="sng">
              <a:solidFill>
                <a:schemeClr val="folHlink"/>
              </a:solidFill>
              <a:prstDash val="solid"/>
              <a:round/>
              <a:headEnd/>
              <a:tailEnd/>
            </a:ln>
            <a:effectLst/>
          </p:spPr>
          <p:txBody>
            <a:bodyPr wrap="none">
              <a:spAutoFit/>
            </a:bodyPr>
            <a:lstStyle/>
            <a:p>
              <a:endParaRPr lang="de-DE"/>
            </a:p>
          </p:txBody>
        </p:sp>
      </p:grpSp>
      <p:grpSp>
        <p:nvGrpSpPr>
          <p:cNvPr id="4" name="Group 49"/>
          <p:cNvGrpSpPr>
            <a:grpSpLocks/>
          </p:cNvGrpSpPr>
          <p:nvPr/>
        </p:nvGrpSpPr>
        <p:grpSpPr bwMode="auto">
          <a:xfrm>
            <a:off x="3184525" y="3917952"/>
            <a:ext cx="1757363" cy="1057276"/>
            <a:chOff x="1558" y="3302"/>
            <a:chExt cx="1107" cy="666"/>
          </a:xfrm>
        </p:grpSpPr>
        <p:sp>
          <p:nvSpPr>
            <p:cNvPr id="388139" name="Text Box 43"/>
            <p:cNvSpPr txBox="1">
              <a:spLocks noChangeArrowheads="1"/>
            </p:cNvSpPr>
            <p:nvPr/>
          </p:nvSpPr>
          <p:spPr bwMode="auto">
            <a:xfrm>
              <a:off x="1558" y="3483"/>
              <a:ext cx="462" cy="485"/>
            </a:xfrm>
            <a:prstGeom prst="rect">
              <a:avLst/>
            </a:prstGeom>
            <a:noFill/>
            <a:ln w="28575" algn="ctr">
              <a:noFill/>
              <a:miter lim="800000"/>
              <a:headEnd/>
              <a:tailEnd/>
            </a:ln>
            <a:effectLst/>
          </p:spPr>
          <p:txBody>
            <a:bodyPr wrap="none">
              <a:spAutoFit/>
            </a:bodyPr>
            <a:lstStyle/>
            <a:p>
              <a:pPr marL="342900" indent="-342900"/>
              <a:r>
                <a:rPr lang="de-DE" sz="2000" dirty="0"/>
                <a:t>front</a:t>
              </a:r>
            </a:p>
            <a:p>
              <a:pPr marL="342900" indent="-342900"/>
              <a:r>
                <a:rPr lang="de-DE" sz="2000" dirty="0" err="1"/>
                <a:t>faces</a:t>
              </a:r>
              <a:endParaRPr lang="de-DE" sz="2000" dirty="0"/>
            </a:p>
          </p:txBody>
        </p:sp>
        <p:grpSp>
          <p:nvGrpSpPr>
            <p:cNvPr id="5" name="Group 42"/>
            <p:cNvGrpSpPr>
              <a:grpSpLocks/>
            </p:cNvGrpSpPr>
            <p:nvPr/>
          </p:nvGrpSpPr>
          <p:grpSpPr bwMode="auto">
            <a:xfrm>
              <a:off x="2072" y="3302"/>
              <a:ext cx="593" cy="623"/>
              <a:chOff x="1858" y="2579"/>
              <a:chExt cx="929" cy="976"/>
            </a:xfrm>
          </p:grpSpPr>
          <p:sp>
            <p:nvSpPr>
              <p:cNvPr id="388126" name="Freeform 30"/>
              <p:cNvSpPr>
                <a:spLocks/>
              </p:cNvSpPr>
              <p:nvPr/>
            </p:nvSpPr>
            <p:spPr bwMode="auto">
              <a:xfrm>
                <a:off x="1861" y="2667"/>
                <a:ext cx="320" cy="888"/>
              </a:xfrm>
              <a:custGeom>
                <a:avLst/>
                <a:gdLst/>
                <a:ahLst/>
                <a:cxnLst>
                  <a:cxn ang="0">
                    <a:pos x="408" y="1132"/>
                  </a:cxn>
                  <a:cxn ang="0">
                    <a:pos x="376" y="324"/>
                  </a:cxn>
                  <a:cxn ang="0">
                    <a:pos x="0" y="0"/>
                  </a:cxn>
                  <a:cxn ang="0">
                    <a:pos x="44" y="684"/>
                  </a:cxn>
                  <a:cxn ang="0">
                    <a:pos x="408" y="1132"/>
                  </a:cxn>
                </a:cxnLst>
                <a:rect l="0" t="0" r="r" b="b"/>
                <a:pathLst>
                  <a:path w="408" h="1132">
                    <a:moveTo>
                      <a:pt x="408" y="1132"/>
                    </a:moveTo>
                    <a:lnTo>
                      <a:pt x="376" y="324"/>
                    </a:lnTo>
                    <a:lnTo>
                      <a:pt x="0" y="0"/>
                    </a:lnTo>
                    <a:lnTo>
                      <a:pt x="44" y="684"/>
                    </a:lnTo>
                    <a:lnTo>
                      <a:pt x="408" y="1132"/>
                    </a:lnTo>
                    <a:close/>
                  </a:path>
                </a:pathLst>
              </a:custGeom>
              <a:noFill/>
              <a:ln w="28575" cap="flat" cmpd="sng">
                <a:solidFill>
                  <a:schemeClr val="tx1"/>
                </a:solidFill>
                <a:prstDash val="solid"/>
                <a:round/>
                <a:headEnd/>
                <a:tailEnd/>
              </a:ln>
              <a:effectLst/>
            </p:spPr>
            <p:txBody>
              <a:bodyPr>
                <a:spAutoFit/>
              </a:bodyPr>
              <a:lstStyle/>
              <a:p>
                <a:endParaRPr lang="de-DE"/>
              </a:p>
            </p:txBody>
          </p:sp>
          <p:sp>
            <p:nvSpPr>
              <p:cNvPr id="388127" name="Freeform 31"/>
              <p:cNvSpPr>
                <a:spLocks/>
              </p:cNvSpPr>
              <p:nvPr/>
            </p:nvSpPr>
            <p:spPr bwMode="auto">
              <a:xfrm>
                <a:off x="1858" y="2579"/>
                <a:ext cx="929" cy="348"/>
              </a:xfrm>
              <a:custGeom>
                <a:avLst/>
                <a:gdLst/>
                <a:ahLst/>
                <a:cxnLst>
                  <a:cxn ang="0">
                    <a:pos x="0" y="116"/>
                  </a:cxn>
                  <a:cxn ang="0">
                    <a:pos x="384" y="444"/>
                  </a:cxn>
                  <a:cxn ang="0">
                    <a:pos x="1184" y="320"/>
                  </a:cxn>
                  <a:cxn ang="0">
                    <a:pos x="696" y="0"/>
                  </a:cxn>
                  <a:cxn ang="0">
                    <a:pos x="0" y="116"/>
                  </a:cxn>
                </a:cxnLst>
                <a:rect l="0" t="0" r="r" b="b"/>
                <a:pathLst>
                  <a:path w="1184" h="444">
                    <a:moveTo>
                      <a:pt x="0" y="116"/>
                    </a:moveTo>
                    <a:lnTo>
                      <a:pt x="384" y="444"/>
                    </a:lnTo>
                    <a:lnTo>
                      <a:pt x="1184" y="320"/>
                    </a:lnTo>
                    <a:lnTo>
                      <a:pt x="696" y="0"/>
                    </a:lnTo>
                    <a:lnTo>
                      <a:pt x="0" y="116"/>
                    </a:lnTo>
                    <a:close/>
                  </a:path>
                </a:pathLst>
              </a:custGeom>
              <a:noFill/>
              <a:ln w="28575" cap="flat" cmpd="sng">
                <a:solidFill>
                  <a:schemeClr val="tx1"/>
                </a:solidFill>
                <a:prstDash val="solid"/>
                <a:round/>
                <a:headEnd/>
                <a:tailEnd/>
              </a:ln>
              <a:effectLst/>
            </p:spPr>
            <p:txBody>
              <a:bodyPr>
                <a:spAutoFit/>
              </a:bodyPr>
              <a:lstStyle/>
              <a:p>
                <a:endParaRPr lang="de-DE"/>
              </a:p>
            </p:txBody>
          </p:sp>
          <p:sp>
            <p:nvSpPr>
              <p:cNvPr id="388128" name="Freeform 32"/>
              <p:cNvSpPr>
                <a:spLocks/>
              </p:cNvSpPr>
              <p:nvPr/>
            </p:nvSpPr>
            <p:spPr bwMode="auto">
              <a:xfrm>
                <a:off x="2154" y="2830"/>
                <a:ext cx="626" cy="718"/>
              </a:xfrm>
              <a:custGeom>
                <a:avLst/>
                <a:gdLst/>
                <a:ahLst/>
                <a:cxnLst>
                  <a:cxn ang="0">
                    <a:pos x="25" y="718"/>
                  </a:cxn>
                  <a:cxn ang="0">
                    <a:pos x="0" y="92"/>
                  </a:cxn>
                  <a:cxn ang="0">
                    <a:pos x="626" y="0"/>
                  </a:cxn>
                  <a:cxn ang="0">
                    <a:pos x="609" y="593"/>
                  </a:cxn>
                  <a:cxn ang="0">
                    <a:pos x="25" y="718"/>
                  </a:cxn>
                </a:cxnLst>
                <a:rect l="0" t="0" r="r" b="b"/>
                <a:pathLst>
                  <a:path w="626" h="718">
                    <a:moveTo>
                      <a:pt x="25" y="718"/>
                    </a:moveTo>
                    <a:lnTo>
                      <a:pt x="0" y="92"/>
                    </a:lnTo>
                    <a:lnTo>
                      <a:pt x="626" y="0"/>
                    </a:lnTo>
                    <a:lnTo>
                      <a:pt x="609" y="593"/>
                    </a:lnTo>
                    <a:lnTo>
                      <a:pt x="25" y="718"/>
                    </a:lnTo>
                    <a:close/>
                  </a:path>
                </a:pathLst>
              </a:custGeom>
              <a:noFill/>
              <a:ln w="28575" cap="flat" cmpd="sng">
                <a:solidFill>
                  <a:schemeClr val="tx1"/>
                </a:solidFill>
                <a:prstDash val="solid"/>
                <a:round/>
                <a:headEnd/>
                <a:tailEnd/>
              </a:ln>
              <a:effectLst/>
            </p:spPr>
            <p:txBody>
              <a:bodyPr wrap="none">
                <a:spAutoFit/>
              </a:bodyPr>
              <a:lstStyle/>
              <a:p>
                <a:endParaRPr lang="de-DE"/>
              </a:p>
            </p:txBody>
          </p:sp>
        </p:grpSp>
      </p:grpSp>
      <p:grpSp>
        <p:nvGrpSpPr>
          <p:cNvPr id="6" name="Group 48"/>
          <p:cNvGrpSpPr>
            <a:grpSpLocks/>
          </p:cNvGrpSpPr>
          <p:nvPr/>
        </p:nvGrpSpPr>
        <p:grpSpPr bwMode="auto">
          <a:xfrm>
            <a:off x="3184525" y="5181602"/>
            <a:ext cx="1757363" cy="1054101"/>
            <a:chOff x="1558" y="2464"/>
            <a:chExt cx="1107" cy="664"/>
          </a:xfrm>
        </p:grpSpPr>
        <p:grpSp>
          <p:nvGrpSpPr>
            <p:cNvPr id="7" name="Group 41"/>
            <p:cNvGrpSpPr>
              <a:grpSpLocks/>
            </p:cNvGrpSpPr>
            <p:nvPr/>
          </p:nvGrpSpPr>
          <p:grpSpPr bwMode="auto">
            <a:xfrm>
              <a:off x="2076" y="2464"/>
              <a:ext cx="589" cy="621"/>
              <a:chOff x="572" y="2582"/>
              <a:chExt cx="923" cy="973"/>
            </a:xfrm>
          </p:grpSpPr>
          <p:sp>
            <p:nvSpPr>
              <p:cNvPr id="388123" name="Freeform 27"/>
              <p:cNvSpPr>
                <a:spLocks/>
              </p:cNvSpPr>
              <p:nvPr/>
            </p:nvSpPr>
            <p:spPr bwMode="auto">
              <a:xfrm>
                <a:off x="572" y="2582"/>
                <a:ext cx="556" cy="622"/>
              </a:xfrm>
              <a:custGeom>
                <a:avLst/>
                <a:gdLst/>
                <a:ahLst/>
                <a:cxnLst>
                  <a:cxn ang="0">
                    <a:pos x="0" y="104"/>
                  </a:cxn>
                  <a:cxn ang="0">
                    <a:pos x="708" y="0"/>
                  </a:cxn>
                  <a:cxn ang="0">
                    <a:pos x="708" y="664"/>
                  </a:cxn>
                  <a:cxn ang="0">
                    <a:pos x="48" y="792"/>
                  </a:cxn>
                  <a:cxn ang="0">
                    <a:pos x="0" y="104"/>
                  </a:cxn>
                </a:cxnLst>
                <a:rect l="0" t="0" r="r" b="b"/>
                <a:pathLst>
                  <a:path w="708" h="792">
                    <a:moveTo>
                      <a:pt x="0" y="104"/>
                    </a:moveTo>
                    <a:lnTo>
                      <a:pt x="708" y="0"/>
                    </a:lnTo>
                    <a:lnTo>
                      <a:pt x="708" y="664"/>
                    </a:lnTo>
                    <a:lnTo>
                      <a:pt x="48" y="792"/>
                    </a:lnTo>
                    <a:lnTo>
                      <a:pt x="0" y="104"/>
                    </a:lnTo>
                    <a:close/>
                  </a:path>
                </a:pathLst>
              </a:custGeom>
              <a:noFill/>
              <a:ln w="28575" cap="flat" cmpd="sng">
                <a:solidFill>
                  <a:schemeClr val="tx1"/>
                </a:solidFill>
                <a:prstDash val="solid"/>
                <a:round/>
                <a:headEnd/>
                <a:tailEnd/>
              </a:ln>
              <a:effectLst/>
            </p:spPr>
            <p:txBody>
              <a:bodyPr>
                <a:spAutoFit/>
              </a:bodyPr>
              <a:lstStyle/>
              <a:p>
                <a:endParaRPr lang="de-DE"/>
              </a:p>
            </p:txBody>
          </p:sp>
          <p:sp>
            <p:nvSpPr>
              <p:cNvPr id="388124" name="Freeform 28"/>
              <p:cNvSpPr>
                <a:spLocks/>
              </p:cNvSpPr>
              <p:nvPr/>
            </p:nvSpPr>
            <p:spPr bwMode="auto">
              <a:xfrm>
                <a:off x="1124" y="2582"/>
                <a:ext cx="371" cy="835"/>
              </a:xfrm>
              <a:custGeom>
                <a:avLst/>
                <a:gdLst/>
                <a:ahLst/>
                <a:cxnLst>
                  <a:cxn ang="0">
                    <a:pos x="472" y="312"/>
                  </a:cxn>
                  <a:cxn ang="0">
                    <a:pos x="456" y="1064"/>
                  </a:cxn>
                  <a:cxn ang="0">
                    <a:pos x="4" y="664"/>
                  </a:cxn>
                  <a:cxn ang="0">
                    <a:pos x="0" y="0"/>
                  </a:cxn>
                  <a:cxn ang="0">
                    <a:pos x="472" y="312"/>
                  </a:cxn>
                </a:cxnLst>
                <a:rect l="0" t="0" r="r" b="b"/>
                <a:pathLst>
                  <a:path w="472" h="1064">
                    <a:moveTo>
                      <a:pt x="472" y="312"/>
                    </a:moveTo>
                    <a:lnTo>
                      <a:pt x="456" y="1064"/>
                    </a:lnTo>
                    <a:lnTo>
                      <a:pt x="4" y="664"/>
                    </a:lnTo>
                    <a:lnTo>
                      <a:pt x="0" y="0"/>
                    </a:lnTo>
                    <a:lnTo>
                      <a:pt x="472" y="312"/>
                    </a:lnTo>
                    <a:close/>
                  </a:path>
                </a:pathLst>
              </a:custGeom>
              <a:noFill/>
              <a:ln w="28575" cap="flat" cmpd="sng">
                <a:solidFill>
                  <a:schemeClr val="tx1"/>
                </a:solidFill>
                <a:prstDash val="solid"/>
                <a:round/>
                <a:headEnd/>
                <a:tailEnd/>
              </a:ln>
              <a:effectLst/>
            </p:spPr>
            <p:txBody>
              <a:bodyPr>
                <a:spAutoFit/>
              </a:bodyPr>
              <a:lstStyle/>
              <a:p>
                <a:endParaRPr lang="de-DE"/>
              </a:p>
            </p:txBody>
          </p:sp>
          <p:sp>
            <p:nvSpPr>
              <p:cNvPr id="388125" name="Freeform 29"/>
              <p:cNvSpPr>
                <a:spLocks/>
              </p:cNvSpPr>
              <p:nvPr/>
            </p:nvSpPr>
            <p:spPr bwMode="auto">
              <a:xfrm>
                <a:off x="610" y="3103"/>
                <a:ext cx="872" cy="452"/>
              </a:xfrm>
              <a:custGeom>
                <a:avLst/>
                <a:gdLst/>
                <a:ahLst/>
                <a:cxnLst>
                  <a:cxn ang="0">
                    <a:pos x="364" y="576"/>
                  </a:cxn>
                  <a:cxn ang="0">
                    <a:pos x="1112" y="400"/>
                  </a:cxn>
                  <a:cxn ang="0">
                    <a:pos x="660" y="0"/>
                  </a:cxn>
                  <a:cxn ang="0">
                    <a:pos x="0" y="128"/>
                  </a:cxn>
                  <a:cxn ang="0">
                    <a:pos x="364" y="576"/>
                  </a:cxn>
                </a:cxnLst>
                <a:rect l="0" t="0" r="r" b="b"/>
                <a:pathLst>
                  <a:path w="1112" h="576">
                    <a:moveTo>
                      <a:pt x="364" y="576"/>
                    </a:moveTo>
                    <a:lnTo>
                      <a:pt x="1112" y="400"/>
                    </a:lnTo>
                    <a:lnTo>
                      <a:pt x="660" y="0"/>
                    </a:lnTo>
                    <a:lnTo>
                      <a:pt x="0" y="128"/>
                    </a:lnTo>
                    <a:lnTo>
                      <a:pt x="364" y="576"/>
                    </a:lnTo>
                    <a:close/>
                  </a:path>
                </a:pathLst>
              </a:custGeom>
              <a:noFill/>
              <a:ln w="28575" cap="flat" cmpd="sng">
                <a:solidFill>
                  <a:schemeClr val="tx1"/>
                </a:solidFill>
                <a:prstDash val="solid"/>
                <a:round/>
                <a:headEnd/>
                <a:tailEnd/>
              </a:ln>
              <a:effectLst/>
            </p:spPr>
            <p:txBody>
              <a:bodyPr>
                <a:spAutoFit/>
              </a:bodyPr>
              <a:lstStyle/>
              <a:p>
                <a:endParaRPr lang="de-DE"/>
              </a:p>
            </p:txBody>
          </p:sp>
        </p:grpSp>
        <p:sp>
          <p:nvSpPr>
            <p:cNvPr id="388140" name="Text Box 44"/>
            <p:cNvSpPr txBox="1">
              <a:spLocks noChangeArrowheads="1"/>
            </p:cNvSpPr>
            <p:nvPr/>
          </p:nvSpPr>
          <p:spPr bwMode="auto">
            <a:xfrm>
              <a:off x="1558" y="2643"/>
              <a:ext cx="462" cy="485"/>
            </a:xfrm>
            <a:prstGeom prst="rect">
              <a:avLst/>
            </a:prstGeom>
            <a:noFill/>
            <a:ln w="28575" algn="ctr">
              <a:noFill/>
              <a:miter lim="800000"/>
              <a:headEnd/>
              <a:tailEnd/>
            </a:ln>
            <a:effectLst/>
          </p:spPr>
          <p:txBody>
            <a:bodyPr wrap="none">
              <a:spAutoFit/>
            </a:bodyPr>
            <a:lstStyle/>
            <a:p>
              <a:pPr marL="342900" indent="-342900"/>
              <a:r>
                <a:rPr lang="de-DE" sz="2000" dirty="0"/>
                <a:t>back</a:t>
              </a:r>
            </a:p>
            <a:p>
              <a:pPr marL="342900" indent="-342900"/>
              <a:r>
                <a:rPr lang="de-DE" sz="2000" dirty="0" err="1"/>
                <a:t>faces</a:t>
              </a:r>
              <a:endParaRPr lang="de-DE" sz="2000" dirty="0"/>
            </a:p>
          </p:txBody>
        </p:sp>
      </p:grpSp>
      <p:sp>
        <p:nvSpPr>
          <p:cNvPr id="388148" name="Freeform 52"/>
          <p:cNvSpPr>
            <a:spLocks/>
          </p:cNvSpPr>
          <p:nvPr/>
        </p:nvSpPr>
        <p:spPr bwMode="auto">
          <a:xfrm>
            <a:off x="5984875" y="4200525"/>
            <a:ext cx="1458913" cy="1538288"/>
          </a:xfrm>
          <a:custGeom>
            <a:avLst/>
            <a:gdLst/>
            <a:ahLst/>
            <a:cxnLst>
              <a:cxn ang="0">
                <a:pos x="25" y="626"/>
              </a:cxn>
              <a:cxn ang="0">
                <a:pos x="0" y="92"/>
              </a:cxn>
              <a:cxn ang="0">
                <a:pos x="535" y="0"/>
              </a:cxn>
              <a:cxn ang="0">
                <a:pos x="919" y="251"/>
              </a:cxn>
              <a:cxn ang="0">
                <a:pos x="894" y="860"/>
              </a:cxn>
              <a:cxn ang="0">
                <a:pos x="301" y="969"/>
              </a:cxn>
              <a:cxn ang="0">
                <a:pos x="25" y="626"/>
              </a:cxn>
            </a:cxnLst>
            <a:rect l="0" t="0" r="r" b="b"/>
            <a:pathLst>
              <a:path w="919" h="969">
                <a:moveTo>
                  <a:pt x="25" y="626"/>
                </a:moveTo>
                <a:lnTo>
                  <a:pt x="0" y="92"/>
                </a:lnTo>
                <a:lnTo>
                  <a:pt x="535" y="0"/>
                </a:lnTo>
                <a:lnTo>
                  <a:pt x="919" y="251"/>
                </a:lnTo>
                <a:lnTo>
                  <a:pt x="894" y="860"/>
                </a:lnTo>
                <a:lnTo>
                  <a:pt x="301" y="969"/>
                </a:lnTo>
                <a:lnTo>
                  <a:pt x="25" y="626"/>
                </a:lnTo>
                <a:close/>
              </a:path>
            </a:pathLst>
          </a:custGeom>
          <a:noFill/>
          <a:ln w="28575" cap="flat" cmpd="sng">
            <a:solidFill>
              <a:schemeClr val="tx1"/>
            </a:solidFill>
            <a:prstDash val="solid"/>
            <a:round/>
            <a:headEnd/>
            <a:tailEnd/>
          </a:ln>
          <a:effectLst/>
        </p:spPr>
        <p:txBody>
          <a:bodyPr wrap="none">
            <a:spAutoFit/>
          </a:bodyPr>
          <a:lstStyle/>
          <a:p>
            <a:endParaRPr lang="de-DE"/>
          </a:p>
        </p:txBody>
      </p:sp>
      <p:grpSp>
        <p:nvGrpSpPr>
          <p:cNvPr id="8" name="Group 64"/>
          <p:cNvGrpSpPr>
            <a:grpSpLocks/>
          </p:cNvGrpSpPr>
          <p:nvPr/>
        </p:nvGrpSpPr>
        <p:grpSpPr bwMode="auto">
          <a:xfrm>
            <a:off x="6037263" y="4214813"/>
            <a:ext cx="1379537" cy="1311275"/>
            <a:chOff x="3355" y="2655"/>
            <a:chExt cx="869" cy="826"/>
          </a:xfrm>
        </p:grpSpPr>
        <p:sp>
          <p:nvSpPr>
            <p:cNvPr id="388157" name="Line 61"/>
            <p:cNvSpPr>
              <a:spLocks noChangeShapeType="1"/>
            </p:cNvSpPr>
            <p:nvPr/>
          </p:nvSpPr>
          <p:spPr bwMode="auto">
            <a:xfrm>
              <a:off x="3865" y="2655"/>
              <a:ext cx="0" cy="534"/>
            </a:xfrm>
            <a:prstGeom prst="line">
              <a:avLst/>
            </a:prstGeom>
            <a:noFill/>
            <a:ln w="38100">
              <a:solidFill>
                <a:srgbClr val="FF0000"/>
              </a:solidFill>
              <a:round/>
              <a:headEnd/>
              <a:tailEnd/>
            </a:ln>
            <a:effectLst/>
          </p:spPr>
          <p:txBody>
            <a:bodyPr wrap="none">
              <a:spAutoFit/>
            </a:bodyPr>
            <a:lstStyle/>
            <a:p>
              <a:endParaRPr lang="de-DE"/>
            </a:p>
          </p:txBody>
        </p:sp>
        <p:sp>
          <p:nvSpPr>
            <p:cNvPr id="388158" name="Line 62"/>
            <p:cNvSpPr>
              <a:spLocks noChangeShapeType="1"/>
            </p:cNvSpPr>
            <p:nvPr/>
          </p:nvSpPr>
          <p:spPr bwMode="auto">
            <a:xfrm flipV="1">
              <a:off x="3355" y="3173"/>
              <a:ext cx="518" cy="100"/>
            </a:xfrm>
            <a:prstGeom prst="line">
              <a:avLst/>
            </a:prstGeom>
            <a:noFill/>
            <a:ln w="38100">
              <a:solidFill>
                <a:srgbClr val="FF0000"/>
              </a:solidFill>
              <a:round/>
              <a:headEnd/>
              <a:tailEnd/>
            </a:ln>
            <a:effectLst/>
          </p:spPr>
          <p:txBody>
            <a:bodyPr wrap="none">
              <a:spAutoFit/>
            </a:bodyPr>
            <a:lstStyle/>
            <a:p>
              <a:endParaRPr lang="de-DE"/>
            </a:p>
          </p:txBody>
        </p:sp>
        <p:sp>
          <p:nvSpPr>
            <p:cNvPr id="388159" name="Line 63"/>
            <p:cNvSpPr>
              <a:spLocks noChangeShapeType="1"/>
            </p:cNvSpPr>
            <p:nvPr/>
          </p:nvSpPr>
          <p:spPr bwMode="auto">
            <a:xfrm flipH="1" flipV="1">
              <a:off x="3865" y="3172"/>
              <a:ext cx="359" cy="309"/>
            </a:xfrm>
            <a:prstGeom prst="line">
              <a:avLst/>
            </a:prstGeom>
            <a:noFill/>
            <a:ln w="38100">
              <a:solidFill>
                <a:srgbClr val="FF0000"/>
              </a:solidFill>
              <a:round/>
              <a:headEnd/>
              <a:tailEnd/>
            </a:ln>
            <a:effectLst/>
          </p:spPr>
          <p:txBody>
            <a:bodyPr wrap="none">
              <a:spAutoFit/>
            </a:bodyPr>
            <a:lstStyle/>
            <a:p>
              <a:endParaRPr lang="de-DE"/>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88148"/>
                                        </p:tgtEl>
                                        <p:attrNameLst>
                                          <p:attrName>style.visibility</p:attrName>
                                        </p:attrNameLst>
                                      </p:cBhvr>
                                      <p:to>
                                        <p:strVal val="visible"/>
                                      </p:to>
                                    </p:set>
                                    <p:animEffect transition="in" filter="fade">
                                      <p:cBhvr>
                                        <p:cTn id="26" dur="500"/>
                                        <p:tgtEl>
                                          <p:spTgt spid="388148"/>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148"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r>
              <a:rPr lang="de-DE"/>
              <a:t>Polygonale Techniken</a:t>
            </a:r>
          </a:p>
        </p:txBody>
      </p:sp>
      <p:sp>
        <p:nvSpPr>
          <p:cNvPr id="393219" name="Rectangle 3"/>
          <p:cNvSpPr>
            <a:spLocks noGrp="1" noChangeArrowheads="1"/>
          </p:cNvSpPr>
          <p:nvPr>
            <p:ph type="body" idx="1"/>
          </p:nvPr>
        </p:nvSpPr>
        <p:spPr/>
        <p:txBody>
          <a:bodyPr/>
          <a:lstStyle/>
          <a:p>
            <a:r>
              <a:rPr lang="de-DE" sz="2400" b="1" i="1"/>
              <a:t>Vorteil:</a:t>
            </a:r>
            <a:r>
              <a:rPr lang="de-DE" sz="2400"/>
              <a:t> Benötigt keinen Stencil Buffer</a:t>
            </a:r>
          </a:p>
        </p:txBody>
      </p:sp>
      <p:sp>
        <p:nvSpPr>
          <p:cNvPr id="393220" name="Text Box 4"/>
          <p:cNvSpPr txBox="1">
            <a:spLocks noChangeArrowheads="1"/>
          </p:cNvSpPr>
          <p:nvPr/>
        </p:nvSpPr>
        <p:spPr bwMode="auto">
          <a:xfrm>
            <a:off x="784225" y="1739900"/>
            <a:ext cx="7323138" cy="1754326"/>
          </a:xfrm>
          <a:prstGeom prst="rect">
            <a:avLst/>
          </a:prstGeom>
          <a:noFill/>
          <a:ln w="28575" algn="ctr">
            <a:noFill/>
            <a:miter lim="800000"/>
            <a:headEnd/>
            <a:tailEnd/>
          </a:ln>
          <a:effectLst/>
        </p:spPr>
        <p:txBody>
          <a:bodyPr>
            <a:spAutoFit/>
          </a:bodyPr>
          <a:lstStyle/>
          <a:p>
            <a:pPr marL="342900" indent="-342900">
              <a:spcBef>
                <a:spcPct val="20000"/>
              </a:spcBef>
            </a:pPr>
            <a:r>
              <a:rPr lang="de-DE" sz="2000" b="1" dirty="0">
                <a:solidFill>
                  <a:srgbClr val="000000"/>
                </a:solidFill>
                <a:latin typeface="Courier New" pitchFamily="49" charset="0"/>
              </a:rPr>
              <a:t>zeichne die </a:t>
            </a:r>
            <a:r>
              <a:rPr lang="de-DE" sz="2000" b="1" i="1" dirty="0">
                <a:solidFill>
                  <a:srgbClr val="000000"/>
                </a:solidFill>
                <a:latin typeface="Courier New" pitchFamily="49" charset="0"/>
              </a:rPr>
              <a:t>front </a:t>
            </a:r>
            <a:r>
              <a:rPr lang="de-DE" sz="2000" b="1" i="1" dirty="0" err="1">
                <a:solidFill>
                  <a:srgbClr val="000000"/>
                </a:solidFill>
                <a:latin typeface="Courier New" pitchFamily="49" charset="0"/>
              </a:rPr>
              <a:t>faces</a:t>
            </a:r>
            <a:r>
              <a:rPr lang="de-DE" sz="2000" b="1" i="1" dirty="0">
                <a:solidFill>
                  <a:srgbClr val="000000"/>
                </a:solidFill>
                <a:latin typeface="Courier New" pitchFamily="49" charset="0"/>
              </a:rPr>
              <a:t> </a:t>
            </a:r>
            <a:br>
              <a:rPr lang="de-DE" sz="2000" b="1" i="1" dirty="0">
                <a:solidFill>
                  <a:srgbClr val="000000"/>
                </a:solidFill>
                <a:latin typeface="Courier New" pitchFamily="49" charset="0"/>
              </a:rPr>
            </a:br>
            <a:r>
              <a:rPr lang="de-DE" sz="2000" dirty="0"/>
              <a:t> </a:t>
            </a:r>
            <a:r>
              <a:rPr lang="de-DE" sz="2000" dirty="0">
                <a:solidFill>
                  <a:schemeClr val="tx1"/>
                </a:solidFill>
                <a:sym typeface="Wingdings" pitchFamily="2" charset="2"/>
              </a:rPr>
              <a:t></a:t>
            </a:r>
            <a:r>
              <a:rPr lang="de-DE" sz="2000" dirty="0">
                <a:sym typeface="Wingdings" pitchFamily="2" charset="2"/>
              </a:rPr>
              <a:t> </a:t>
            </a:r>
            <a:r>
              <a:rPr lang="de-DE" sz="2000" b="1" dirty="0">
                <a:solidFill>
                  <a:srgbClr val="000000"/>
                </a:solidFill>
                <a:latin typeface="Courier New" pitchFamily="49" charset="0"/>
              </a:rPr>
              <a:t>schreibe nur in den </a:t>
            </a:r>
            <a:r>
              <a:rPr lang="de-DE" sz="2000" b="1" dirty="0" err="1">
                <a:solidFill>
                  <a:srgbClr val="000000"/>
                </a:solidFill>
                <a:latin typeface="Courier New" pitchFamily="49" charset="0"/>
              </a:rPr>
              <a:t>Depth-Buffer</a:t>
            </a:r>
            <a:r>
              <a:rPr lang="de-DE" sz="2000" b="1" i="1" dirty="0">
                <a:solidFill>
                  <a:srgbClr val="000000"/>
                </a:solidFill>
                <a:latin typeface="Courier New" pitchFamily="49" charset="0"/>
              </a:rPr>
              <a:t> </a:t>
            </a:r>
          </a:p>
          <a:p>
            <a:pPr marL="342900" indent="-342900">
              <a:spcBef>
                <a:spcPct val="20000"/>
              </a:spcBef>
            </a:pPr>
            <a:r>
              <a:rPr lang="de-DE" sz="2000" b="1" dirty="0">
                <a:solidFill>
                  <a:srgbClr val="000000"/>
                </a:solidFill>
                <a:latin typeface="Courier New" pitchFamily="49" charset="0"/>
              </a:rPr>
              <a:t>zeichne die </a:t>
            </a:r>
            <a:r>
              <a:rPr lang="de-DE" sz="2000" b="1" i="1" dirty="0">
                <a:solidFill>
                  <a:srgbClr val="000000"/>
                </a:solidFill>
                <a:latin typeface="Courier New" pitchFamily="49" charset="0"/>
              </a:rPr>
              <a:t>back </a:t>
            </a:r>
            <a:r>
              <a:rPr lang="de-DE" sz="2000" b="1" i="1" dirty="0" err="1">
                <a:solidFill>
                  <a:srgbClr val="000000"/>
                </a:solidFill>
                <a:latin typeface="Courier New" pitchFamily="49" charset="0"/>
              </a:rPr>
              <a:t>faces</a:t>
            </a:r>
            <a:r>
              <a:rPr lang="de-DE" sz="2000" b="1" i="1" dirty="0">
                <a:solidFill>
                  <a:srgbClr val="000000"/>
                </a:solidFill>
                <a:latin typeface="Courier New" pitchFamily="49" charset="0"/>
              </a:rPr>
              <a:t> </a:t>
            </a:r>
            <a:r>
              <a:rPr lang="de-DE" sz="2000" b="1" dirty="0">
                <a:solidFill>
                  <a:srgbClr val="000000"/>
                </a:solidFill>
                <a:latin typeface="Courier New" pitchFamily="49" charset="0"/>
              </a:rPr>
              <a:t>ein kleines bisschen</a:t>
            </a:r>
            <a:br>
              <a:rPr lang="de-DE" sz="2000" b="1" dirty="0">
                <a:solidFill>
                  <a:srgbClr val="000000"/>
                </a:solidFill>
                <a:latin typeface="Courier New" pitchFamily="49" charset="0"/>
              </a:rPr>
            </a:br>
            <a:r>
              <a:rPr lang="de-DE" sz="2000" b="1" dirty="0">
                <a:solidFill>
                  <a:srgbClr val="000000"/>
                </a:solidFill>
                <a:latin typeface="Courier New" pitchFamily="49" charset="0"/>
              </a:rPr>
              <a:t>nach vorne (in Richtung Kamera) versetzt </a:t>
            </a:r>
          </a:p>
          <a:p>
            <a:pPr marL="342900" indent="-342900">
              <a:spcBef>
                <a:spcPct val="20000"/>
              </a:spcBef>
            </a:pPr>
            <a:r>
              <a:rPr lang="de-DE" sz="2000" b="1" dirty="0">
                <a:solidFill>
                  <a:srgbClr val="000000"/>
                </a:solidFill>
                <a:latin typeface="Courier New" pitchFamily="49" charset="0"/>
              </a:rPr>
              <a:t>  </a:t>
            </a:r>
            <a:r>
              <a:rPr lang="de-DE" sz="2000" dirty="0"/>
              <a:t> </a:t>
            </a:r>
            <a:r>
              <a:rPr lang="de-DE" sz="2000" dirty="0">
                <a:solidFill>
                  <a:schemeClr val="tx1"/>
                </a:solidFill>
                <a:sym typeface="Wingdings" pitchFamily="2" charset="2"/>
              </a:rPr>
              <a:t></a:t>
            </a:r>
            <a:r>
              <a:rPr lang="de-DE" sz="2000" dirty="0">
                <a:sym typeface="Wingdings" pitchFamily="2" charset="2"/>
              </a:rPr>
              <a:t> </a:t>
            </a:r>
            <a:r>
              <a:rPr lang="de-DE" sz="2000" b="1" dirty="0">
                <a:solidFill>
                  <a:srgbClr val="000000"/>
                </a:solidFill>
                <a:latin typeface="Courier New" pitchFamily="49" charset="0"/>
              </a:rPr>
              <a:t>schreibe in </a:t>
            </a:r>
            <a:r>
              <a:rPr lang="de-DE" sz="2000" b="1" dirty="0" err="1">
                <a:solidFill>
                  <a:srgbClr val="000000"/>
                </a:solidFill>
                <a:latin typeface="Courier New" pitchFamily="49" charset="0"/>
              </a:rPr>
              <a:t>color</a:t>
            </a:r>
            <a:r>
              <a:rPr lang="de-DE" sz="2000" b="1" dirty="0">
                <a:solidFill>
                  <a:srgbClr val="000000"/>
                </a:solidFill>
                <a:latin typeface="Courier New" pitchFamily="49" charset="0"/>
              </a:rPr>
              <a:t> </a:t>
            </a:r>
            <a:r>
              <a:rPr lang="de-DE" sz="2000" b="1" dirty="0" err="1">
                <a:solidFill>
                  <a:srgbClr val="000000"/>
                </a:solidFill>
                <a:latin typeface="Courier New" pitchFamily="49" charset="0"/>
              </a:rPr>
              <a:t>buffer</a:t>
            </a:r>
            <a:endParaRPr lang="de-DE" sz="2000" b="1" dirty="0">
              <a:latin typeface="Courier New" pitchFamily="49" charset="0"/>
            </a:endParaRPr>
          </a:p>
        </p:txBody>
      </p:sp>
      <p:sp>
        <p:nvSpPr>
          <p:cNvPr id="393223" name="Line 7"/>
          <p:cNvSpPr>
            <a:spLocks noChangeShapeType="1"/>
          </p:cNvSpPr>
          <p:nvPr/>
        </p:nvSpPr>
        <p:spPr bwMode="auto">
          <a:xfrm flipV="1">
            <a:off x="2443163" y="4333875"/>
            <a:ext cx="517525" cy="1206500"/>
          </a:xfrm>
          <a:prstGeom prst="line">
            <a:avLst/>
          </a:prstGeom>
          <a:noFill/>
          <a:ln w="57150">
            <a:solidFill>
              <a:schemeClr val="folHlink"/>
            </a:solidFill>
            <a:round/>
            <a:headEnd/>
            <a:tailEnd/>
          </a:ln>
          <a:effectLst/>
        </p:spPr>
        <p:txBody>
          <a:bodyPr wrap="none">
            <a:spAutoFit/>
          </a:bodyPr>
          <a:lstStyle/>
          <a:p>
            <a:endParaRPr lang="de-DE"/>
          </a:p>
        </p:txBody>
      </p:sp>
      <p:grpSp>
        <p:nvGrpSpPr>
          <p:cNvPr id="2" name="Group 8"/>
          <p:cNvGrpSpPr>
            <a:grpSpLocks/>
          </p:cNvGrpSpPr>
          <p:nvPr/>
        </p:nvGrpSpPr>
        <p:grpSpPr bwMode="auto">
          <a:xfrm>
            <a:off x="642938" y="4505325"/>
            <a:ext cx="1317625" cy="574675"/>
            <a:chOff x="397" y="3281"/>
            <a:chExt cx="830" cy="362"/>
          </a:xfrm>
        </p:grpSpPr>
        <p:sp>
          <p:nvSpPr>
            <p:cNvPr id="393225" name="Line 9"/>
            <p:cNvSpPr>
              <a:spLocks noChangeShapeType="1"/>
            </p:cNvSpPr>
            <p:nvPr/>
          </p:nvSpPr>
          <p:spPr bwMode="auto">
            <a:xfrm>
              <a:off x="618" y="3456"/>
              <a:ext cx="609" cy="0"/>
            </a:xfrm>
            <a:prstGeom prst="line">
              <a:avLst/>
            </a:prstGeom>
            <a:noFill/>
            <a:ln w="57150">
              <a:solidFill>
                <a:schemeClr val="tx1"/>
              </a:solidFill>
              <a:round/>
              <a:headEnd/>
              <a:tailEnd type="triangle" w="med" len="med"/>
            </a:ln>
            <a:effectLst/>
          </p:spPr>
          <p:txBody>
            <a:bodyPr>
              <a:spAutoFit/>
            </a:bodyPr>
            <a:lstStyle/>
            <a:p>
              <a:endParaRPr lang="de-DE"/>
            </a:p>
          </p:txBody>
        </p:sp>
        <p:pic>
          <p:nvPicPr>
            <p:cNvPr id="393226" name="Picture 10" descr="v(x1)"/>
            <p:cNvPicPr>
              <a:picLocks noChangeAspect="1" noChangeArrowheads="1"/>
            </p:cNvPicPr>
            <p:nvPr/>
          </p:nvPicPr>
          <p:blipFill>
            <a:blip r:embed="rId2"/>
            <a:srcRect r="72417"/>
            <a:stretch>
              <a:fillRect/>
            </a:stretch>
          </p:blipFill>
          <p:spPr bwMode="auto">
            <a:xfrm>
              <a:off x="397" y="3281"/>
              <a:ext cx="167" cy="362"/>
            </a:xfrm>
            <a:prstGeom prst="rect">
              <a:avLst/>
            </a:prstGeom>
            <a:noFill/>
          </p:spPr>
        </p:pic>
      </p:grpSp>
      <p:sp>
        <p:nvSpPr>
          <p:cNvPr id="393227" name="Text Box 11"/>
          <p:cNvSpPr txBox="1">
            <a:spLocks noChangeArrowheads="1"/>
          </p:cNvSpPr>
          <p:nvPr/>
        </p:nvSpPr>
        <p:spPr bwMode="auto">
          <a:xfrm>
            <a:off x="2001838" y="3897313"/>
            <a:ext cx="670376" cy="769441"/>
          </a:xfrm>
          <a:prstGeom prst="rect">
            <a:avLst/>
          </a:prstGeom>
          <a:noFill/>
          <a:ln w="28575" algn="ctr">
            <a:noFill/>
            <a:miter lim="800000"/>
            <a:headEnd/>
            <a:tailEnd/>
          </a:ln>
          <a:effectLst/>
        </p:spPr>
        <p:txBody>
          <a:bodyPr wrap="none">
            <a:spAutoFit/>
          </a:bodyPr>
          <a:lstStyle/>
          <a:p>
            <a:pPr marL="342900" indent="-342900"/>
            <a:r>
              <a:rPr lang="de-DE" sz="2000" dirty="0"/>
              <a:t>front</a:t>
            </a:r>
          </a:p>
          <a:p>
            <a:pPr marL="342900" indent="-342900"/>
            <a:r>
              <a:rPr lang="de-DE" sz="2000" dirty="0" err="1"/>
              <a:t>face</a:t>
            </a:r>
            <a:endParaRPr lang="de-DE" sz="2000" dirty="0"/>
          </a:p>
        </p:txBody>
      </p:sp>
      <p:grpSp>
        <p:nvGrpSpPr>
          <p:cNvPr id="3" name="Group 13"/>
          <p:cNvGrpSpPr>
            <a:grpSpLocks/>
          </p:cNvGrpSpPr>
          <p:nvPr/>
        </p:nvGrpSpPr>
        <p:grpSpPr bwMode="auto">
          <a:xfrm>
            <a:off x="2960690" y="3883025"/>
            <a:ext cx="957263" cy="1603375"/>
            <a:chOff x="1865" y="2446"/>
            <a:chExt cx="603" cy="1010"/>
          </a:xfrm>
        </p:grpSpPr>
        <p:sp>
          <p:nvSpPr>
            <p:cNvPr id="393222" name="Line 6"/>
            <p:cNvSpPr>
              <a:spLocks noChangeShapeType="1"/>
            </p:cNvSpPr>
            <p:nvPr/>
          </p:nvSpPr>
          <p:spPr bwMode="auto">
            <a:xfrm flipH="1" flipV="1">
              <a:off x="1865" y="2730"/>
              <a:ext cx="500" cy="726"/>
            </a:xfrm>
            <a:prstGeom prst="line">
              <a:avLst/>
            </a:prstGeom>
            <a:noFill/>
            <a:ln w="57150">
              <a:solidFill>
                <a:srgbClr val="FF0000"/>
              </a:solidFill>
              <a:round/>
              <a:headEnd/>
              <a:tailEnd/>
            </a:ln>
            <a:effectLst/>
          </p:spPr>
          <p:txBody>
            <a:bodyPr>
              <a:spAutoFit/>
            </a:bodyPr>
            <a:lstStyle/>
            <a:p>
              <a:endParaRPr lang="de-DE" sz="2000"/>
            </a:p>
          </p:txBody>
        </p:sp>
        <p:sp>
          <p:nvSpPr>
            <p:cNvPr id="393228" name="Text Box 12"/>
            <p:cNvSpPr txBox="1">
              <a:spLocks noChangeArrowheads="1"/>
            </p:cNvSpPr>
            <p:nvPr/>
          </p:nvSpPr>
          <p:spPr bwMode="auto">
            <a:xfrm>
              <a:off x="2029" y="2446"/>
              <a:ext cx="439" cy="485"/>
            </a:xfrm>
            <a:prstGeom prst="rect">
              <a:avLst/>
            </a:prstGeom>
            <a:noFill/>
            <a:ln w="28575" algn="ctr">
              <a:noFill/>
              <a:miter lim="800000"/>
              <a:headEnd/>
              <a:tailEnd/>
            </a:ln>
            <a:effectLst/>
          </p:spPr>
          <p:txBody>
            <a:bodyPr wrap="none">
              <a:spAutoFit/>
            </a:bodyPr>
            <a:lstStyle/>
            <a:p>
              <a:pPr marL="342900" indent="-342900"/>
              <a:r>
                <a:rPr lang="de-DE" sz="2000"/>
                <a:t>back</a:t>
              </a:r>
            </a:p>
            <a:p>
              <a:pPr marL="342900" indent="-342900"/>
              <a:r>
                <a:rPr lang="de-DE" sz="2000"/>
                <a:t>face</a:t>
              </a:r>
            </a:p>
          </p:txBody>
        </p:sp>
      </p:grpSp>
      <p:sp>
        <p:nvSpPr>
          <p:cNvPr id="393230" name="Line 14"/>
          <p:cNvSpPr>
            <a:spLocks noChangeShapeType="1"/>
          </p:cNvSpPr>
          <p:nvPr/>
        </p:nvSpPr>
        <p:spPr bwMode="auto">
          <a:xfrm flipH="1" flipV="1">
            <a:off x="2703513" y="4346575"/>
            <a:ext cx="144462" cy="225425"/>
          </a:xfrm>
          <a:prstGeom prst="line">
            <a:avLst/>
          </a:prstGeom>
          <a:noFill/>
          <a:ln w="76200">
            <a:solidFill>
              <a:srgbClr val="000000"/>
            </a:solidFill>
            <a:round/>
            <a:headEnd/>
            <a:tailEnd/>
          </a:ln>
          <a:effectLst/>
        </p:spPr>
        <p:txBody>
          <a:bodyPr>
            <a:spAutoFit/>
          </a:bodyPr>
          <a:lstStyle/>
          <a:p>
            <a:endParaRPr lang="de-DE"/>
          </a:p>
        </p:txBody>
      </p:sp>
      <p:grpSp>
        <p:nvGrpSpPr>
          <p:cNvPr id="4" name="Group 35"/>
          <p:cNvGrpSpPr>
            <a:grpSpLocks/>
          </p:cNvGrpSpPr>
          <p:nvPr/>
        </p:nvGrpSpPr>
        <p:grpSpPr bwMode="auto">
          <a:xfrm>
            <a:off x="4360863" y="3619500"/>
            <a:ext cx="3797300" cy="2170113"/>
            <a:chOff x="2747" y="2280"/>
            <a:chExt cx="2392" cy="1367"/>
          </a:xfrm>
        </p:grpSpPr>
        <p:sp>
          <p:nvSpPr>
            <p:cNvPr id="393231" name="Text Box 15"/>
            <p:cNvSpPr txBox="1">
              <a:spLocks noChangeArrowheads="1"/>
            </p:cNvSpPr>
            <p:nvPr/>
          </p:nvSpPr>
          <p:spPr bwMode="auto">
            <a:xfrm>
              <a:off x="2747" y="2280"/>
              <a:ext cx="2392" cy="442"/>
            </a:xfrm>
            <a:prstGeom prst="rect">
              <a:avLst/>
            </a:prstGeom>
            <a:noFill/>
            <a:ln w="28575" algn="ctr">
              <a:noFill/>
              <a:miter lim="800000"/>
              <a:headEnd/>
              <a:tailEnd/>
            </a:ln>
            <a:effectLst/>
          </p:spPr>
          <p:txBody>
            <a:bodyPr wrap="none">
              <a:spAutoFit/>
            </a:bodyPr>
            <a:lstStyle/>
            <a:p>
              <a:pPr marL="342900" indent="-342900"/>
              <a:r>
                <a:rPr lang="de-DE" sz="2000" b="1" i="1" dirty="0"/>
                <a:t>Nachteil:</a:t>
              </a:r>
              <a:r>
                <a:rPr lang="de-DE" sz="2000" dirty="0"/>
                <a:t> Kanten unterschiedlicher</a:t>
              </a:r>
              <a:br>
                <a:rPr lang="de-DE" sz="2000" dirty="0"/>
              </a:br>
              <a:r>
                <a:rPr lang="de-DE" sz="2000" dirty="0"/>
                <a:t>Dicke</a:t>
              </a:r>
            </a:p>
          </p:txBody>
        </p:sp>
        <p:sp>
          <p:nvSpPr>
            <p:cNvPr id="393232" name="Line 16"/>
            <p:cNvSpPr>
              <a:spLocks noChangeShapeType="1"/>
            </p:cNvSpPr>
            <p:nvPr/>
          </p:nvSpPr>
          <p:spPr bwMode="auto">
            <a:xfrm flipV="1">
              <a:off x="3217" y="2880"/>
              <a:ext cx="326" cy="760"/>
            </a:xfrm>
            <a:prstGeom prst="line">
              <a:avLst/>
            </a:prstGeom>
            <a:noFill/>
            <a:ln w="57150">
              <a:solidFill>
                <a:schemeClr val="folHlink"/>
              </a:solidFill>
              <a:round/>
              <a:headEnd/>
              <a:tailEnd/>
            </a:ln>
            <a:effectLst/>
          </p:spPr>
          <p:txBody>
            <a:bodyPr wrap="none">
              <a:spAutoFit/>
            </a:bodyPr>
            <a:lstStyle/>
            <a:p>
              <a:endParaRPr lang="de-DE"/>
            </a:p>
          </p:txBody>
        </p:sp>
        <p:sp>
          <p:nvSpPr>
            <p:cNvPr id="393235" name="Line 19"/>
            <p:cNvSpPr>
              <a:spLocks noChangeShapeType="1"/>
            </p:cNvSpPr>
            <p:nvPr/>
          </p:nvSpPr>
          <p:spPr bwMode="auto">
            <a:xfrm flipH="1" flipV="1">
              <a:off x="3459" y="2880"/>
              <a:ext cx="200" cy="767"/>
            </a:xfrm>
            <a:prstGeom prst="line">
              <a:avLst/>
            </a:prstGeom>
            <a:noFill/>
            <a:ln w="57150">
              <a:solidFill>
                <a:srgbClr val="FF0000"/>
              </a:solidFill>
              <a:round/>
              <a:headEnd/>
              <a:tailEnd/>
            </a:ln>
            <a:effectLst/>
          </p:spPr>
          <p:txBody>
            <a:bodyPr>
              <a:spAutoFit/>
            </a:bodyPr>
            <a:lstStyle/>
            <a:p>
              <a:endParaRPr lang="de-DE"/>
            </a:p>
          </p:txBody>
        </p:sp>
        <p:sp>
          <p:nvSpPr>
            <p:cNvPr id="393237" name="Line 21"/>
            <p:cNvSpPr>
              <a:spLocks noChangeShapeType="1"/>
            </p:cNvSpPr>
            <p:nvPr/>
          </p:nvSpPr>
          <p:spPr bwMode="auto">
            <a:xfrm flipH="1" flipV="1">
              <a:off x="3447" y="2863"/>
              <a:ext cx="42" cy="126"/>
            </a:xfrm>
            <a:prstGeom prst="line">
              <a:avLst/>
            </a:prstGeom>
            <a:noFill/>
            <a:ln w="76200">
              <a:solidFill>
                <a:srgbClr val="000000"/>
              </a:solidFill>
              <a:round/>
              <a:headEnd/>
              <a:tailEnd/>
            </a:ln>
            <a:effectLst/>
          </p:spPr>
          <p:txBody>
            <a:bodyPr>
              <a:spAutoFit/>
            </a:bodyPr>
            <a:lstStyle/>
            <a:p>
              <a:endParaRPr lang="de-DE"/>
            </a:p>
          </p:txBody>
        </p:sp>
        <p:sp>
          <p:nvSpPr>
            <p:cNvPr id="393244" name="Line 28"/>
            <p:cNvSpPr>
              <a:spLocks noChangeShapeType="1"/>
            </p:cNvSpPr>
            <p:nvPr/>
          </p:nvSpPr>
          <p:spPr bwMode="auto">
            <a:xfrm flipH="1">
              <a:off x="2898" y="2839"/>
              <a:ext cx="567" cy="0"/>
            </a:xfrm>
            <a:prstGeom prst="line">
              <a:avLst/>
            </a:prstGeom>
            <a:noFill/>
            <a:ln w="3175">
              <a:solidFill>
                <a:srgbClr val="000000"/>
              </a:solidFill>
              <a:round/>
              <a:headEnd/>
              <a:tailEnd/>
            </a:ln>
            <a:effectLst/>
          </p:spPr>
          <p:txBody>
            <a:bodyPr wrap="none">
              <a:spAutoFit/>
            </a:bodyPr>
            <a:lstStyle/>
            <a:p>
              <a:endParaRPr lang="de-DE"/>
            </a:p>
          </p:txBody>
        </p:sp>
        <p:sp>
          <p:nvSpPr>
            <p:cNvPr id="393245" name="Line 29"/>
            <p:cNvSpPr>
              <a:spLocks noChangeShapeType="1"/>
            </p:cNvSpPr>
            <p:nvPr/>
          </p:nvSpPr>
          <p:spPr bwMode="auto">
            <a:xfrm flipH="1">
              <a:off x="2906" y="2997"/>
              <a:ext cx="567" cy="0"/>
            </a:xfrm>
            <a:prstGeom prst="line">
              <a:avLst/>
            </a:prstGeom>
            <a:noFill/>
            <a:ln w="3175">
              <a:solidFill>
                <a:srgbClr val="000000"/>
              </a:solidFill>
              <a:round/>
              <a:headEnd/>
              <a:tailEnd/>
            </a:ln>
            <a:effectLst/>
          </p:spPr>
          <p:txBody>
            <a:bodyPr wrap="none">
              <a:spAutoFit/>
            </a:bodyPr>
            <a:lstStyle/>
            <a:p>
              <a:endParaRPr lang="de-DE"/>
            </a:p>
          </p:txBody>
        </p:sp>
        <p:sp>
          <p:nvSpPr>
            <p:cNvPr id="393247" name="Line 31"/>
            <p:cNvSpPr>
              <a:spLocks noChangeShapeType="1"/>
            </p:cNvSpPr>
            <p:nvPr/>
          </p:nvSpPr>
          <p:spPr bwMode="auto">
            <a:xfrm>
              <a:off x="3072" y="2838"/>
              <a:ext cx="0" cy="167"/>
            </a:xfrm>
            <a:prstGeom prst="line">
              <a:avLst/>
            </a:prstGeom>
            <a:noFill/>
            <a:ln w="3175">
              <a:solidFill>
                <a:srgbClr val="000000"/>
              </a:solidFill>
              <a:round/>
              <a:headEnd type="triangle" w="med" len="med"/>
              <a:tailEnd type="triangle" w="med" len="med"/>
            </a:ln>
            <a:effectLst/>
          </p:spPr>
          <p:txBody>
            <a:bodyPr wrap="none">
              <a:spAutoFit/>
            </a:bodyPr>
            <a:lstStyle/>
            <a:p>
              <a:endParaRPr lang="de-DE"/>
            </a:p>
          </p:txBody>
        </p:sp>
        <p:grpSp>
          <p:nvGrpSpPr>
            <p:cNvPr id="5" name="Group 34"/>
            <p:cNvGrpSpPr>
              <a:grpSpLocks/>
            </p:cNvGrpSpPr>
            <p:nvPr/>
          </p:nvGrpSpPr>
          <p:grpSpPr bwMode="auto">
            <a:xfrm>
              <a:off x="3799" y="2751"/>
              <a:ext cx="1329" cy="797"/>
              <a:chOff x="3799" y="2751"/>
              <a:chExt cx="1329" cy="797"/>
            </a:xfrm>
          </p:grpSpPr>
          <p:sp>
            <p:nvSpPr>
              <p:cNvPr id="393239" name="Line 23"/>
              <p:cNvSpPr>
                <a:spLocks noChangeShapeType="1"/>
              </p:cNvSpPr>
              <p:nvPr/>
            </p:nvSpPr>
            <p:spPr bwMode="auto">
              <a:xfrm flipV="1">
                <a:off x="3885" y="2880"/>
                <a:ext cx="551" cy="668"/>
              </a:xfrm>
              <a:prstGeom prst="line">
                <a:avLst/>
              </a:prstGeom>
              <a:noFill/>
              <a:ln w="57150">
                <a:solidFill>
                  <a:schemeClr val="folHlink"/>
                </a:solidFill>
                <a:round/>
                <a:headEnd/>
                <a:tailEnd/>
              </a:ln>
              <a:effectLst/>
            </p:spPr>
            <p:txBody>
              <a:bodyPr>
                <a:spAutoFit/>
              </a:bodyPr>
              <a:lstStyle/>
              <a:p>
                <a:endParaRPr lang="de-DE"/>
              </a:p>
            </p:txBody>
          </p:sp>
          <p:sp>
            <p:nvSpPr>
              <p:cNvPr id="393240" name="Line 24"/>
              <p:cNvSpPr>
                <a:spLocks noChangeShapeType="1"/>
              </p:cNvSpPr>
              <p:nvPr/>
            </p:nvSpPr>
            <p:spPr bwMode="auto">
              <a:xfrm flipH="1" flipV="1">
                <a:off x="4352" y="2880"/>
                <a:ext cx="776" cy="575"/>
              </a:xfrm>
              <a:prstGeom prst="line">
                <a:avLst/>
              </a:prstGeom>
              <a:noFill/>
              <a:ln w="57150">
                <a:solidFill>
                  <a:srgbClr val="FF0000"/>
                </a:solidFill>
                <a:round/>
                <a:headEnd/>
                <a:tailEnd/>
              </a:ln>
              <a:effectLst/>
            </p:spPr>
            <p:txBody>
              <a:bodyPr>
                <a:spAutoFit/>
              </a:bodyPr>
              <a:lstStyle/>
              <a:p>
                <a:endParaRPr lang="de-DE"/>
              </a:p>
            </p:txBody>
          </p:sp>
          <p:sp>
            <p:nvSpPr>
              <p:cNvPr id="393241" name="Line 25"/>
              <p:cNvSpPr>
                <a:spLocks noChangeShapeType="1"/>
              </p:cNvSpPr>
              <p:nvPr/>
            </p:nvSpPr>
            <p:spPr bwMode="auto">
              <a:xfrm flipH="1" flipV="1">
                <a:off x="4323" y="2863"/>
                <a:ext cx="85" cy="59"/>
              </a:xfrm>
              <a:prstGeom prst="line">
                <a:avLst/>
              </a:prstGeom>
              <a:noFill/>
              <a:ln w="76200">
                <a:solidFill>
                  <a:srgbClr val="000000"/>
                </a:solidFill>
                <a:round/>
                <a:headEnd/>
                <a:tailEnd/>
              </a:ln>
              <a:effectLst/>
            </p:spPr>
            <p:txBody>
              <a:bodyPr>
                <a:spAutoFit/>
              </a:bodyPr>
              <a:lstStyle/>
              <a:p>
                <a:endParaRPr lang="de-DE"/>
              </a:p>
            </p:txBody>
          </p:sp>
          <p:sp>
            <p:nvSpPr>
              <p:cNvPr id="393242" name="Line 26"/>
              <p:cNvSpPr>
                <a:spLocks noChangeShapeType="1"/>
              </p:cNvSpPr>
              <p:nvPr/>
            </p:nvSpPr>
            <p:spPr bwMode="auto">
              <a:xfrm flipH="1">
                <a:off x="3799" y="2839"/>
                <a:ext cx="567" cy="0"/>
              </a:xfrm>
              <a:prstGeom prst="line">
                <a:avLst/>
              </a:prstGeom>
              <a:noFill/>
              <a:ln w="3175">
                <a:solidFill>
                  <a:srgbClr val="000000"/>
                </a:solidFill>
                <a:round/>
                <a:headEnd/>
                <a:tailEnd/>
              </a:ln>
              <a:effectLst/>
            </p:spPr>
            <p:txBody>
              <a:bodyPr wrap="none">
                <a:spAutoFit/>
              </a:bodyPr>
              <a:lstStyle/>
              <a:p>
                <a:endParaRPr lang="de-DE"/>
              </a:p>
            </p:txBody>
          </p:sp>
          <p:sp>
            <p:nvSpPr>
              <p:cNvPr id="393243" name="Line 27"/>
              <p:cNvSpPr>
                <a:spLocks noChangeShapeType="1"/>
              </p:cNvSpPr>
              <p:nvPr/>
            </p:nvSpPr>
            <p:spPr bwMode="auto">
              <a:xfrm flipH="1">
                <a:off x="3799" y="2930"/>
                <a:ext cx="567" cy="0"/>
              </a:xfrm>
              <a:prstGeom prst="line">
                <a:avLst/>
              </a:prstGeom>
              <a:noFill/>
              <a:ln w="3175">
                <a:solidFill>
                  <a:srgbClr val="000000"/>
                </a:solidFill>
                <a:round/>
                <a:headEnd/>
                <a:tailEnd/>
              </a:ln>
              <a:effectLst/>
            </p:spPr>
            <p:txBody>
              <a:bodyPr wrap="none">
                <a:spAutoFit/>
              </a:bodyPr>
              <a:lstStyle/>
              <a:p>
                <a:endParaRPr lang="de-DE"/>
              </a:p>
            </p:txBody>
          </p:sp>
          <p:sp>
            <p:nvSpPr>
              <p:cNvPr id="393248" name="Line 32"/>
              <p:cNvSpPr>
                <a:spLocks noChangeShapeType="1"/>
              </p:cNvSpPr>
              <p:nvPr/>
            </p:nvSpPr>
            <p:spPr bwMode="auto">
              <a:xfrm>
                <a:off x="3898" y="2926"/>
                <a:ext cx="0" cy="92"/>
              </a:xfrm>
              <a:prstGeom prst="line">
                <a:avLst/>
              </a:prstGeom>
              <a:noFill/>
              <a:ln w="3175">
                <a:solidFill>
                  <a:srgbClr val="000000"/>
                </a:solidFill>
                <a:round/>
                <a:headEnd type="triangle" w="med" len="med"/>
                <a:tailEnd/>
              </a:ln>
              <a:effectLst/>
            </p:spPr>
            <p:txBody>
              <a:bodyPr>
                <a:spAutoFit/>
              </a:bodyPr>
              <a:lstStyle/>
              <a:p>
                <a:endParaRPr lang="de-DE"/>
              </a:p>
            </p:txBody>
          </p:sp>
          <p:sp>
            <p:nvSpPr>
              <p:cNvPr id="393249" name="Line 33"/>
              <p:cNvSpPr>
                <a:spLocks noChangeShapeType="1"/>
              </p:cNvSpPr>
              <p:nvPr/>
            </p:nvSpPr>
            <p:spPr bwMode="auto">
              <a:xfrm>
                <a:off x="3898" y="2751"/>
                <a:ext cx="0" cy="92"/>
              </a:xfrm>
              <a:prstGeom prst="line">
                <a:avLst/>
              </a:prstGeom>
              <a:noFill/>
              <a:ln w="3175">
                <a:solidFill>
                  <a:srgbClr val="000000"/>
                </a:solidFill>
                <a:round/>
                <a:headEnd/>
                <a:tailEnd type="triangle" w="med" len="med"/>
              </a:ln>
              <a:effectLst/>
            </p:spPr>
            <p:txBody>
              <a:bodyPr>
                <a:spAutoFit/>
              </a:bodyPr>
              <a:lstStyle/>
              <a:p>
                <a:endParaRPr lang="de-DE"/>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3220">
                                            <p:txEl>
                                              <p:pRg st="1" end="1"/>
                                            </p:txEl>
                                          </p:spTgt>
                                        </p:tgtEl>
                                        <p:attrNameLst>
                                          <p:attrName>style.visibility</p:attrName>
                                        </p:attrNameLst>
                                      </p:cBhvr>
                                      <p:to>
                                        <p:strVal val="visible"/>
                                      </p:to>
                                    </p:set>
                                    <p:animEffect transition="in" filter="fade">
                                      <p:cBhvr>
                                        <p:cTn id="7" dur="500"/>
                                        <p:tgtEl>
                                          <p:spTgt spid="39322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93220">
                                            <p:txEl>
                                              <p:pRg st="2" end="2"/>
                                            </p:txEl>
                                          </p:spTgt>
                                        </p:tgtEl>
                                        <p:attrNameLst>
                                          <p:attrName>style.visibility</p:attrName>
                                        </p:attrNameLst>
                                      </p:cBhvr>
                                      <p:to>
                                        <p:strVal val="visible"/>
                                      </p:to>
                                    </p:set>
                                    <p:animEffect transition="in" filter="fade">
                                      <p:cBhvr>
                                        <p:cTn id="10" dur="500"/>
                                        <p:tgtEl>
                                          <p:spTgt spid="393220">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93223"/>
                                        </p:tgtEl>
                                        <p:attrNameLst>
                                          <p:attrName>style.visibility</p:attrName>
                                        </p:attrNameLst>
                                      </p:cBhvr>
                                      <p:to>
                                        <p:strVal val="visible"/>
                                      </p:to>
                                    </p:set>
                                    <p:animEffect transition="in" filter="fade">
                                      <p:cBhvr>
                                        <p:cTn id="20" dur="500"/>
                                        <p:tgtEl>
                                          <p:spTgt spid="39322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93227"/>
                                        </p:tgtEl>
                                        <p:attrNameLst>
                                          <p:attrName>style.visibility</p:attrName>
                                        </p:attrNameLst>
                                      </p:cBhvr>
                                      <p:to>
                                        <p:strVal val="visible"/>
                                      </p:to>
                                    </p:set>
                                    <p:animEffect transition="in" filter="fade">
                                      <p:cBhvr>
                                        <p:cTn id="23" dur="500"/>
                                        <p:tgtEl>
                                          <p:spTgt spid="393227"/>
                                        </p:tgtEl>
                                      </p:cBhvr>
                                    </p:animEffec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1.11111E-6 1.73913E-6 L -0.029 1.73913E-6 " pathEditMode="relative" ptsTypes="AA">
                                      <p:cBhvr>
                                        <p:cTn id="30" dur="500" fill="hold"/>
                                        <p:tgtEl>
                                          <p:spTgt spid="3"/>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93230"/>
                                        </p:tgtEl>
                                        <p:attrNameLst>
                                          <p:attrName>style.visibility</p:attrName>
                                        </p:attrNameLst>
                                      </p:cBhvr>
                                      <p:to>
                                        <p:strVal val="visible"/>
                                      </p:to>
                                    </p:set>
                                    <p:animEffect transition="in" filter="fade">
                                      <p:cBhvr>
                                        <p:cTn id="35" dur="500"/>
                                        <p:tgtEl>
                                          <p:spTgt spid="39323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23" grpId="0" animBg="1"/>
      <p:bldP spid="393227" grpId="0"/>
      <p:bldP spid="393230"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p:txBody>
          <a:bodyPr/>
          <a:lstStyle/>
          <a:p>
            <a:r>
              <a:rPr lang="de-DE"/>
              <a:t>Environment Maps</a:t>
            </a:r>
          </a:p>
        </p:txBody>
      </p:sp>
      <p:sp>
        <p:nvSpPr>
          <p:cNvPr id="395267" name="Rectangle 3"/>
          <p:cNvSpPr>
            <a:spLocks noGrp="1" noChangeArrowheads="1"/>
          </p:cNvSpPr>
          <p:nvPr>
            <p:ph type="body" idx="1"/>
          </p:nvPr>
        </p:nvSpPr>
        <p:spPr/>
        <p:txBody>
          <a:bodyPr/>
          <a:lstStyle/>
          <a:p>
            <a:r>
              <a:rPr lang="de-DE" sz="2800" b="1" i="1"/>
              <a:t>Sphere Map: </a:t>
            </a:r>
            <a:br>
              <a:rPr lang="de-DE" sz="2800" b="1" i="1"/>
            </a:br>
            <a:r>
              <a:rPr lang="de-DE" sz="2000"/>
              <a:t>Die Textur speichert die </a:t>
            </a:r>
            <a:r>
              <a:rPr lang="de-DE" sz="2000" b="1" i="1"/>
              <a:t>gesamte Beleuchtungsinformation</a:t>
            </a:r>
            <a:r>
              <a:rPr lang="de-DE" sz="2000"/>
              <a:t> abgebildet auf die </a:t>
            </a:r>
            <a:r>
              <a:rPr lang="de-DE" sz="2000" b="1" i="1"/>
              <a:t>Vorderseite</a:t>
            </a:r>
            <a:r>
              <a:rPr lang="de-DE" sz="2000"/>
              <a:t> einer spiegelnden Kugel</a:t>
            </a:r>
          </a:p>
        </p:txBody>
      </p:sp>
      <p:grpSp>
        <p:nvGrpSpPr>
          <p:cNvPr id="2" name="Group 4"/>
          <p:cNvGrpSpPr>
            <a:grpSpLocks/>
          </p:cNvGrpSpPr>
          <p:nvPr/>
        </p:nvGrpSpPr>
        <p:grpSpPr bwMode="auto">
          <a:xfrm>
            <a:off x="4319588" y="2644775"/>
            <a:ext cx="2495550" cy="3278188"/>
            <a:chOff x="2101" y="1808"/>
            <a:chExt cx="1572" cy="2065"/>
          </a:xfrm>
        </p:grpSpPr>
        <p:sp>
          <p:nvSpPr>
            <p:cNvPr id="395269" name="Freeform 5"/>
            <p:cNvSpPr>
              <a:spLocks/>
            </p:cNvSpPr>
            <p:nvPr/>
          </p:nvSpPr>
          <p:spPr bwMode="auto">
            <a:xfrm>
              <a:off x="2403" y="2043"/>
              <a:ext cx="769" cy="864"/>
            </a:xfrm>
            <a:custGeom>
              <a:avLst/>
              <a:gdLst/>
              <a:ahLst/>
              <a:cxnLst>
                <a:cxn ang="0">
                  <a:pos x="0" y="0"/>
                </a:cxn>
                <a:cxn ang="0">
                  <a:pos x="769" y="864"/>
                </a:cxn>
              </a:cxnLst>
              <a:rect l="0" t="0" r="r" b="b"/>
              <a:pathLst>
                <a:path w="769" h="864">
                  <a:moveTo>
                    <a:pt x="0" y="0"/>
                  </a:moveTo>
                  <a:lnTo>
                    <a:pt x="769" y="864"/>
                  </a:lnTo>
                </a:path>
              </a:pathLst>
            </a:custGeom>
            <a:noFill/>
            <a:ln w="28575" cap="flat" cmpd="sng">
              <a:solidFill>
                <a:schemeClr val="tx1"/>
              </a:solidFill>
              <a:prstDash val="solid"/>
              <a:round/>
              <a:headEnd type="triangle" w="med" len="med"/>
              <a:tailEnd type="triangle" w="med" len="med"/>
            </a:ln>
            <a:effectLst/>
          </p:spPr>
          <p:txBody>
            <a:bodyPr>
              <a:spAutoFit/>
            </a:bodyPr>
            <a:lstStyle/>
            <a:p>
              <a:endParaRPr lang="de-DE"/>
            </a:p>
          </p:txBody>
        </p:sp>
        <p:sp>
          <p:nvSpPr>
            <p:cNvPr id="395270" name="Freeform 6"/>
            <p:cNvSpPr>
              <a:spLocks/>
            </p:cNvSpPr>
            <p:nvPr/>
          </p:nvSpPr>
          <p:spPr bwMode="auto">
            <a:xfrm>
              <a:off x="2385" y="2845"/>
              <a:ext cx="752" cy="766"/>
            </a:xfrm>
            <a:custGeom>
              <a:avLst/>
              <a:gdLst/>
              <a:ahLst/>
              <a:cxnLst>
                <a:cxn ang="0">
                  <a:pos x="0" y="766"/>
                </a:cxn>
                <a:cxn ang="0">
                  <a:pos x="752" y="0"/>
                </a:cxn>
              </a:cxnLst>
              <a:rect l="0" t="0" r="r" b="b"/>
              <a:pathLst>
                <a:path w="752" h="766">
                  <a:moveTo>
                    <a:pt x="0" y="766"/>
                  </a:moveTo>
                  <a:lnTo>
                    <a:pt x="752" y="0"/>
                  </a:lnTo>
                </a:path>
              </a:pathLst>
            </a:custGeom>
            <a:noFill/>
            <a:ln w="28575" cap="flat" cmpd="sng">
              <a:solidFill>
                <a:schemeClr val="tx1"/>
              </a:solidFill>
              <a:prstDash val="solid"/>
              <a:round/>
              <a:headEnd type="triangle" w="med" len="med"/>
              <a:tailEnd type="triangle" w="med" len="med"/>
            </a:ln>
            <a:effectLst/>
          </p:spPr>
          <p:txBody>
            <a:bodyPr>
              <a:spAutoFit/>
            </a:bodyPr>
            <a:lstStyle/>
            <a:p>
              <a:endParaRPr lang="de-DE"/>
            </a:p>
          </p:txBody>
        </p:sp>
        <p:sp>
          <p:nvSpPr>
            <p:cNvPr id="395271" name="Freeform 7"/>
            <p:cNvSpPr>
              <a:spLocks/>
            </p:cNvSpPr>
            <p:nvPr/>
          </p:nvSpPr>
          <p:spPr bwMode="auto">
            <a:xfrm>
              <a:off x="2119" y="2389"/>
              <a:ext cx="1018" cy="447"/>
            </a:xfrm>
            <a:custGeom>
              <a:avLst/>
              <a:gdLst/>
              <a:ahLst/>
              <a:cxnLst>
                <a:cxn ang="0">
                  <a:pos x="0" y="0"/>
                </a:cxn>
                <a:cxn ang="0">
                  <a:pos x="1018" y="447"/>
                </a:cxn>
              </a:cxnLst>
              <a:rect l="0" t="0" r="r" b="b"/>
              <a:pathLst>
                <a:path w="1018" h="447">
                  <a:moveTo>
                    <a:pt x="0" y="0"/>
                  </a:moveTo>
                  <a:lnTo>
                    <a:pt x="1018" y="447"/>
                  </a:lnTo>
                </a:path>
              </a:pathLst>
            </a:custGeom>
            <a:noFill/>
            <a:ln w="28575" cap="flat" cmpd="sng">
              <a:solidFill>
                <a:schemeClr val="tx1"/>
              </a:solidFill>
              <a:prstDash val="solid"/>
              <a:round/>
              <a:headEnd type="triangle" w="med" len="med"/>
              <a:tailEnd type="triangle" w="med" len="med"/>
            </a:ln>
            <a:effectLst/>
          </p:spPr>
          <p:txBody>
            <a:bodyPr>
              <a:spAutoFit/>
            </a:bodyPr>
            <a:lstStyle/>
            <a:p>
              <a:endParaRPr lang="de-DE"/>
            </a:p>
          </p:txBody>
        </p:sp>
        <p:sp>
          <p:nvSpPr>
            <p:cNvPr id="395272" name="Freeform 8"/>
            <p:cNvSpPr>
              <a:spLocks/>
            </p:cNvSpPr>
            <p:nvPr/>
          </p:nvSpPr>
          <p:spPr bwMode="auto">
            <a:xfrm>
              <a:off x="2154" y="2845"/>
              <a:ext cx="974" cy="430"/>
            </a:xfrm>
            <a:custGeom>
              <a:avLst/>
              <a:gdLst/>
              <a:ahLst/>
              <a:cxnLst>
                <a:cxn ang="0">
                  <a:pos x="0" y="430"/>
                </a:cxn>
                <a:cxn ang="0">
                  <a:pos x="974" y="0"/>
                </a:cxn>
              </a:cxnLst>
              <a:rect l="0" t="0" r="r" b="b"/>
              <a:pathLst>
                <a:path w="974" h="430">
                  <a:moveTo>
                    <a:pt x="0" y="430"/>
                  </a:moveTo>
                  <a:lnTo>
                    <a:pt x="974" y="0"/>
                  </a:lnTo>
                </a:path>
              </a:pathLst>
            </a:custGeom>
            <a:noFill/>
            <a:ln w="28575" cap="flat" cmpd="sng">
              <a:solidFill>
                <a:schemeClr val="tx1"/>
              </a:solidFill>
              <a:prstDash val="solid"/>
              <a:round/>
              <a:headEnd type="triangle" w="med" len="med"/>
              <a:tailEnd type="triangle" w="med" len="med"/>
            </a:ln>
            <a:effectLst/>
          </p:spPr>
          <p:txBody>
            <a:bodyPr>
              <a:spAutoFit/>
            </a:bodyPr>
            <a:lstStyle/>
            <a:p>
              <a:endParaRPr lang="de-DE"/>
            </a:p>
          </p:txBody>
        </p:sp>
        <p:sp>
          <p:nvSpPr>
            <p:cNvPr id="395273" name="Freeform 9"/>
            <p:cNvSpPr>
              <a:spLocks/>
            </p:cNvSpPr>
            <p:nvPr/>
          </p:nvSpPr>
          <p:spPr bwMode="auto">
            <a:xfrm>
              <a:off x="2101" y="2836"/>
              <a:ext cx="1257" cy="4"/>
            </a:xfrm>
            <a:custGeom>
              <a:avLst/>
              <a:gdLst/>
              <a:ahLst/>
              <a:cxnLst>
                <a:cxn ang="0">
                  <a:pos x="0" y="4"/>
                </a:cxn>
                <a:cxn ang="0">
                  <a:pos x="1257" y="0"/>
                </a:cxn>
              </a:cxnLst>
              <a:rect l="0" t="0" r="r" b="b"/>
              <a:pathLst>
                <a:path w="1257" h="4">
                  <a:moveTo>
                    <a:pt x="0" y="4"/>
                  </a:moveTo>
                  <a:lnTo>
                    <a:pt x="1257" y="0"/>
                  </a:lnTo>
                </a:path>
              </a:pathLst>
            </a:custGeom>
            <a:noFill/>
            <a:ln w="28575" cap="flat" cmpd="sng">
              <a:solidFill>
                <a:schemeClr val="tx1"/>
              </a:solidFill>
              <a:prstDash val="solid"/>
              <a:round/>
              <a:headEnd type="triangle" w="med" len="med"/>
              <a:tailEnd type="triangle" w="med" len="med"/>
            </a:ln>
            <a:effectLst/>
          </p:spPr>
          <p:txBody>
            <a:bodyPr>
              <a:spAutoFit/>
            </a:bodyPr>
            <a:lstStyle/>
            <a:p>
              <a:endParaRPr lang="de-DE"/>
            </a:p>
          </p:txBody>
        </p:sp>
        <p:sp>
          <p:nvSpPr>
            <p:cNvPr id="395274" name="Freeform 10"/>
            <p:cNvSpPr>
              <a:spLocks/>
            </p:cNvSpPr>
            <p:nvPr/>
          </p:nvSpPr>
          <p:spPr bwMode="auto">
            <a:xfrm>
              <a:off x="2717" y="2827"/>
              <a:ext cx="411" cy="966"/>
            </a:xfrm>
            <a:custGeom>
              <a:avLst/>
              <a:gdLst/>
              <a:ahLst/>
              <a:cxnLst>
                <a:cxn ang="0">
                  <a:pos x="0" y="966"/>
                </a:cxn>
                <a:cxn ang="0">
                  <a:pos x="411" y="0"/>
                </a:cxn>
              </a:cxnLst>
              <a:rect l="0" t="0" r="r" b="b"/>
              <a:pathLst>
                <a:path w="411" h="966">
                  <a:moveTo>
                    <a:pt x="0" y="966"/>
                  </a:moveTo>
                  <a:lnTo>
                    <a:pt x="411" y="0"/>
                  </a:lnTo>
                </a:path>
              </a:pathLst>
            </a:custGeom>
            <a:noFill/>
            <a:ln w="28575" cap="flat" cmpd="sng">
              <a:solidFill>
                <a:schemeClr val="tx1"/>
              </a:solidFill>
              <a:prstDash val="solid"/>
              <a:round/>
              <a:headEnd type="triangle" w="med" len="med"/>
              <a:tailEnd type="triangle" w="med" len="med"/>
            </a:ln>
            <a:effectLst/>
          </p:spPr>
          <p:txBody>
            <a:bodyPr>
              <a:spAutoFit/>
            </a:bodyPr>
            <a:lstStyle/>
            <a:p>
              <a:endParaRPr lang="de-DE"/>
            </a:p>
          </p:txBody>
        </p:sp>
        <p:sp>
          <p:nvSpPr>
            <p:cNvPr id="395275" name="Line 11"/>
            <p:cNvSpPr>
              <a:spLocks noChangeShapeType="1"/>
            </p:cNvSpPr>
            <p:nvPr/>
          </p:nvSpPr>
          <p:spPr bwMode="auto">
            <a:xfrm flipV="1">
              <a:off x="3133" y="1808"/>
              <a:ext cx="0" cy="2065"/>
            </a:xfrm>
            <a:prstGeom prst="line">
              <a:avLst/>
            </a:prstGeom>
            <a:noFill/>
            <a:ln w="28575">
              <a:solidFill>
                <a:schemeClr val="tx1"/>
              </a:solidFill>
              <a:round/>
              <a:headEnd type="triangle" w="med" len="med"/>
              <a:tailEnd type="triangle" w="med" len="med"/>
            </a:ln>
            <a:effectLst/>
          </p:spPr>
          <p:txBody>
            <a:bodyPr>
              <a:spAutoFit/>
            </a:bodyPr>
            <a:lstStyle/>
            <a:p>
              <a:endParaRPr lang="de-DE"/>
            </a:p>
          </p:txBody>
        </p:sp>
        <p:sp>
          <p:nvSpPr>
            <p:cNvPr id="395276" name="Freeform 12"/>
            <p:cNvSpPr>
              <a:spLocks/>
            </p:cNvSpPr>
            <p:nvPr/>
          </p:nvSpPr>
          <p:spPr bwMode="auto">
            <a:xfrm>
              <a:off x="2761" y="1861"/>
              <a:ext cx="376" cy="984"/>
            </a:xfrm>
            <a:custGeom>
              <a:avLst/>
              <a:gdLst/>
              <a:ahLst/>
              <a:cxnLst>
                <a:cxn ang="0">
                  <a:pos x="376" y="984"/>
                </a:cxn>
                <a:cxn ang="0">
                  <a:pos x="0" y="0"/>
                </a:cxn>
              </a:cxnLst>
              <a:rect l="0" t="0" r="r" b="b"/>
              <a:pathLst>
                <a:path w="376" h="984">
                  <a:moveTo>
                    <a:pt x="376" y="984"/>
                  </a:moveTo>
                  <a:lnTo>
                    <a:pt x="0" y="0"/>
                  </a:lnTo>
                </a:path>
              </a:pathLst>
            </a:custGeom>
            <a:noFill/>
            <a:ln w="28575" cap="flat" cmpd="sng">
              <a:solidFill>
                <a:schemeClr val="tx1"/>
              </a:solidFill>
              <a:prstDash val="solid"/>
              <a:round/>
              <a:headEnd type="triangle" w="med" len="med"/>
              <a:tailEnd type="triangle" w="med" len="med"/>
            </a:ln>
            <a:effectLst/>
          </p:spPr>
          <p:txBody>
            <a:bodyPr>
              <a:spAutoFit/>
            </a:bodyPr>
            <a:lstStyle/>
            <a:p>
              <a:endParaRPr lang="de-DE"/>
            </a:p>
          </p:txBody>
        </p:sp>
        <p:sp>
          <p:nvSpPr>
            <p:cNvPr id="395277" name="Oval 13"/>
            <p:cNvSpPr>
              <a:spLocks noChangeArrowheads="1"/>
            </p:cNvSpPr>
            <p:nvPr/>
          </p:nvSpPr>
          <p:spPr bwMode="auto">
            <a:xfrm>
              <a:off x="2593" y="2301"/>
              <a:ext cx="1080" cy="1080"/>
            </a:xfrm>
            <a:prstGeom prst="ellipse">
              <a:avLst/>
            </a:prstGeom>
            <a:solidFill>
              <a:srgbClr val="FF9900"/>
            </a:solidFill>
            <a:ln w="28575" algn="ctr">
              <a:solidFill>
                <a:schemeClr val="tx1"/>
              </a:solidFill>
              <a:round/>
              <a:headEnd/>
              <a:tailEnd/>
            </a:ln>
            <a:effectLst/>
          </p:spPr>
          <p:txBody>
            <a:bodyPr anchor="ctr">
              <a:spAutoFit/>
            </a:bodyPr>
            <a:lstStyle/>
            <a:p>
              <a:endParaRPr lang="de-DE"/>
            </a:p>
          </p:txBody>
        </p:sp>
      </p:grpSp>
      <p:sp>
        <p:nvSpPr>
          <p:cNvPr id="395278" name="Line 14"/>
          <p:cNvSpPr>
            <a:spLocks noChangeShapeType="1"/>
          </p:cNvSpPr>
          <p:nvPr/>
        </p:nvSpPr>
        <p:spPr bwMode="auto">
          <a:xfrm>
            <a:off x="1335088" y="4206875"/>
            <a:ext cx="1941512" cy="0"/>
          </a:xfrm>
          <a:prstGeom prst="line">
            <a:avLst/>
          </a:prstGeom>
          <a:noFill/>
          <a:ln w="76200">
            <a:solidFill>
              <a:srgbClr val="FF0000"/>
            </a:solidFill>
            <a:round/>
            <a:headEnd/>
            <a:tailEnd type="triangle" w="med" len="med"/>
          </a:ln>
          <a:effectLst/>
        </p:spPr>
        <p:txBody>
          <a:bodyPr>
            <a:spAutoFit/>
          </a:bodyPr>
          <a:lstStyle/>
          <a:p>
            <a:endParaRPr lang="de-DE"/>
          </a:p>
        </p:txBody>
      </p:sp>
      <p:grpSp>
        <p:nvGrpSpPr>
          <p:cNvPr id="3" name="Group 15"/>
          <p:cNvGrpSpPr>
            <a:grpSpLocks/>
          </p:cNvGrpSpPr>
          <p:nvPr/>
        </p:nvGrpSpPr>
        <p:grpSpPr bwMode="auto">
          <a:xfrm rot="713542">
            <a:off x="989013" y="3959225"/>
            <a:ext cx="576262" cy="342900"/>
            <a:chOff x="462" y="1717"/>
            <a:chExt cx="568" cy="338"/>
          </a:xfrm>
        </p:grpSpPr>
        <p:sp>
          <p:nvSpPr>
            <p:cNvPr id="395280" name="Freeform 16"/>
            <p:cNvSpPr>
              <a:spLocks/>
            </p:cNvSpPr>
            <p:nvPr/>
          </p:nvSpPr>
          <p:spPr bwMode="auto">
            <a:xfrm>
              <a:off x="475" y="1776"/>
              <a:ext cx="540" cy="271"/>
            </a:xfrm>
            <a:custGeom>
              <a:avLst/>
              <a:gdLst/>
              <a:ahLst/>
              <a:cxnLst>
                <a:cxn ang="0">
                  <a:pos x="393" y="0"/>
                </a:cxn>
                <a:cxn ang="0">
                  <a:pos x="0" y="240"/>
                </a:cxn>
                <a:cxn ang="0">
                  <a:pos x="464" y="271"/>
                </a:cxn>
                <a:cxn ang="0">
                  <a:pos x="393" y="0"/>
                </a:cxn>
              </a:cxnLst>
              <a:rect l="0" t="0" r="r" b="b"/>
              <a:pathLst>
                <a:path w="540" h="271">
                  <a:moveTo>
                    <a:pt x="393" y="0"/>
                  </a:moveTo>
                  <a:cubicBezTo>
                    <a:pt x="317" y="38"/>
                    <a:pt x="306" y="57"/>
                    <a:pt x="0" y="240"/>
                  </a:cubicBezTo>
                  <a:cubicBezTo>
                    <a:pt x="246" y="261"/>
                    <a:pt x="291" y="261"/>
                    <a:pt x="464" y="271"/>
                  </a:cubicBezTo>
                  <a:cubicBezTo>
                    <a:pt x="495" y="225"/>
                    <a:pt x="540" y="96"/>
                    <a:pt x="393" y="0"/>
                  </a:cubicBezTo>
                  <a:close/>
                </a:path>
              </a:pathLst>
            </a:custGeom>
            <a:gradFill rotWithShape="1">
              <a:gsLst>
                <a:gs pos="0">
                  <a:srgbClr val="6699FF"/>
                </a:gs>
                <a:gs pos="100000">
                  <a:srgbClr val="6699FF">
                    <a:gamma/>
                    <a:tint val="0"/>
                    <a:invGamma/>
                  </a:srgbClr>
                </a:gs>
              </a:gsLst>
              <a:lin ang="0" scaled="1"/>
            </a:gradFill>
            <a:ln w="28575" cap="flat" cmpd="sng">
              <a:solidFill>
                <a:schemeClr val="tx1"/>
              </a:solidFill>
              <a:prstDash val="solid"/>
              <a:round/>
              <a:headEnd/>
              <a:tailEnd/>
            </a:ln>
            <a:effectLst/>
          </p:spPr>
          <p:txBody>
            <a:bodyPr>
              <a:spAutoFit/>
            </a:bodyPr>
            <a:lstStyle/>
            <a:p>
              <a:endParaRPr lang="de-DE"/>
            </a:p>
          </p:txBody>
        </p:sp>
        <p:sp>
          <p:nvSpPr>
            <p:cNvPr id="395281" name="Freeform 17"/>
            <p:cNvSpPr>
              <a:spLocks/>
            </p:cNvSpPr>
            <p:nvPr/>
          </p:nvSpPr>
          <p:spPr bwMode="auto">
            <a:xfrm>
              <a:off x="462" y="1717"/>
              <a:ext cx="568" cy="338"/>
            </a:xfrm>
            <a:custGeom>
              <a:avLst/>
              <a:gdLst/>
              <a:ahLst/>
              <a:cxnLst>
                <a:cxn ang="0">
                  <a:pos x="502" y="0"/>
                </a:cxn>
                <a:cxn ang="0">
                  <a:pos x="0" y="305"/>
                </a:cxn>
                <a:cxn ang="0">
                  <a:pos x="568" y="338"/>
                </a:cxn>
              </a:cxnLst>
              <a:rect l="0" t="0" r="r" b="b"/>
              <a:pathLst>
                <a:path w="568" h="338">
                  <a:moveTo>
                    <a:pt x="502" y="0"/>
                  </a:moveTo>
                  <a:lnTo>
                    <a:pt x="0" y="305"/>
                  </a:lnTo>
                  <a:lnTo>
                    <a:pt x="568" y="338"/>
                  </a:lnTo>
                </a:path>
              </a:pathLst>
            </a:custGeom>
            <a:noFill/>
            <a:ln w="38100" cap="flat" cmpd="sng">
              <a:solidFill>
                <a:schemeClr val="tx1"/>
              </a:solidFill>
              <a:prstDash val="solid"/>
              <a:round/>
              <a:headEnd/>
              <a:tailEnd/>
            </a:ln>
            <a:effectLst/>
          </p:spPr>
          <p:txBody>
            <a:bodyPr>
              <a:spAutoFit/>
            </a:bodyPr>
            <a:lstStyle/>
            <a:p>
              <a:endParaRPr lang="de-DE"/>
            </a:p>
          </p:txBody>
        </p:sp>
        <p:sp>
          <p:nvSpPr>
            <p:cNvPr id="395282" name="Oval 18"/>
            <p:cNvSpPr>
              <a:spLocks noChangeArrowheads="1"/>
            </p:cNvSpPr>
            <p:nvPr/>
          </p:nvSpPr>
          <p:spPr bwMode="auto">
            <a:xfrm rot="-1055500">
              <a:off x="864" y="1807"/>
              <a:ext cx="100" cy="201"/>
            </a:xfrm>
            <a:prstGeom prst="ellipse">
              <a:avLst/>
            </a:prstGeom>
            <a:solidFill>
              <a:srgbClr val="333333"/>
            </a:solidFill>
            <a:ln w="28575" algn="ctr">
              <a:solidFill>
                <a:schemeClr val="tx1"/>
              </a:solidFill>
              <a:round/>
              <a:headEnd/>
              <a:tailEnd/>
            </a:ln>
            <a:effectLst/>
          </p:spPr>
          <p:txBody>
            <a:bodyPr wrap="none" anchor="ctr">
              <a:spAutoFit/>
            </a:bodyPr>
            <a:lstStyle/>
            <a:p>
              <a:endParaRPr lang="de-DE"/>
            </a:p>
          </p:txBody>
        </p:sp>
        <p:sp>
          <p:nvSpPr>
            <p:cNvPr id="395283" name="Oval 19"/>
            <p:cNvSpPr>
              <a:spLocks noChangeArrowheads="1"/>
            </p:cNvSpPr>
            <p:nvPr/>
          </p:nvSpPr>
          <p:spPr bwMode="auto">
            <a:xfrm rot="-1055500">
              <a:off x="912" y="1849"/>
              <a:ext cx="34" cy="107"/>
            </a:xfrm>
            <a:prstGeom prst="ellipse">
              <a:avLst/>
            </a:prstGeom>
            <a:solidFill>
              <a:schemeClr val="tx1"/>
            </a:solidFill>
            <a:ln w="19050" algn="ctr">
              <a:solidFill>
                <a:schemeClr val="tx1"/>
              </a:solidFill>
              <a:round/>
              <a:headEnd/>
              <a:tailEnd/>
            </a:ln>
            <a:effectLst/>
          </p:spPr>
          <p:txBody>
            <a:bodyPr anchor="ctr">
              <a:spAutoFit/>
            </a:bodyPr>
            <a:lstStyle/>
            <a:p>
              <a:endParaRPr lang="de-DE"/>
            </a:p>
          </p:txBody>
        </p:sp>
      </p:grpSp>
      <p:sp>
        <p:nvSpPr>
          <p:cNvPr id="395284" name="Line 20"/>
          <p:cNvSpPr>
            <a:spLocks noChangeShapeType="1"/>
          </p:cNvSpPr>
          <p:nvPr/>
        </p:nvSpPr>
        <p:spPr bwMode="auto">
          <a:xfrm>
            <a:off x="4471988" y="3403600"/>
            <a:ext cx="1492250" cy="0"/>
          </a:xfrm>
          <a:prstGeom prst="line">
            <a:avLst/>
          </a:prstGeom>
          <a:noFill/>
          <a:ln w="28575">
            <a:solidFill>
              <a:srgbClr val="009900"/>
            </a:solidFill>
            <a:round/>
            <a:headEnd/>
            <a:tailEnd type="triangle" w="med" len="med"/>
          </a:ln>
          <a:effectLst/>
        </p:spPr>
        <p:txBody>
          <a:bodyPr>
            <a:spAutoFit/>
          </a:bodyPr>
          <a:lstStyle/>
          <a:p>
            <a:endParaRPr lang="de-DE"/>
          </a:p>
        </p:txBody>
      </p:sp>
      <p:sp>
        <p:nvSpPr>
          <p:cNvPr id="395285" name="Line 21"/>
          <p:cNvSpPr>
            <a:spLocks noChangeShapeType="1"/>
          </p:cNvSpPr>
          <p:nvPr/>
        </p:nvSpPr>
        <p:spPr bwMode="auto">
          <a:xfrm>
            <a:off x="4148138" y="3473450"/>
            <a:ext cx="1492250" cy="0"/>
          </a:xfrm>
          <a:prstGeom prst="line">
            <a:avLst/>
          </a:prstGeom>
          <a:noFill/>
          <a:ln w="28575">
            <a:solidFill>
              <a:srgbClr val="009900"/>
            </a:solidFill>
            <a:round/>
            <a:headEnd/>
            <a:tailEnd type="triangle" w="med" len="med"/>
          </a:ln>
          <a:effectLst/>
        </p:spPr>
        <p:txBody>
          <a:bodyPr>
            <a:spAutoFit/>
          </a:bodyPr>
          <a:lstStyle/>
          <a:p>
            <a:endParaRPr lang="de-DE"/>
          </a:p>
        </p:txBody>
      </p:sp>
      <p:sp>
        <p:nvSpPr>
          <p:cNvPr id="395286" name="Line 22"/>
          <p:cNvSpPr>
            <a:spLocks noChangeShapeType="1"/>
          </p:cNvSpPr>
          <p:nvPr/>
        </p:nvSpPr>
        <p:spPr bwMode="auto">
          <a:xfrm>
            <a:off x="3879850" y="3656013"/>
            <a:ext cx="1492250" cy="0"/>
          </a:xfrm>
          <a:prstGeom prst="line">
            <a:avLst/>
          </a:prstGeom>
          <a:noFill/>
          <a:ln w="28575">
            <a:solidFill>
              <a:srgbClr val="009900"/>
            </a:solidFill>
            <a:round/>
            <a:headEnd/>
            <a:tailEnd type="triangle" w="med" len="med"/>
          </a:ln>
          <a:effectLst/>
        </p:spPr>
        <p:txBody>
          <a:bodyPr>
            <a:spAutoFit/>
          </a:bodyPr>
          <a:lstStyle/>
          <a:p>
            <a:endParaRPr lang="de-DE"/>
          </a:p>
        </p:txBody>
      </p:sp>
      <p:sp>
        <p:nvSpPr>
          <p:cNvPr id="395287" name="Line 23"/>
          <p:cNvSpPr>
            <a:spLocks noChangeShapeType="1"/>
          </p:cNvSpPr>
          <p:nvPr/>
        </p:nvSpPr>
        <p:spPr bwMode="auto">
          <a:xfrm>
            <a:off x="3668713" y="3937000"/>
            <a:ext cx="1492250" cy="0"/>
          </a:xfrm>
          <a:prstGeom prst="line">
            <a:avLst/>
          </a:prstGeom>
          <a:noFill/>
          <a:ln w="28575">
            <a:solidFill>
              <a:srgbClr val="009900"/>
            </a:solidFill>
            <a:round/>
            <a:headEnd/>
            <a:tailEnd type="triangle" w="med" len="med"/>
          </a:ln>
          <a:effectLst/>
        </p:spPr>
        <p:txBody>
          <a:bodyPr>
            <a:spAutoFit/>
          </a:bodyPr>
          <a:lstStyle/>
          <a:p>
            <a:endParaRPr lang="de-DE"/>
          </a:p>
        </p:txBody>
      </p:sp>
      <p:sp>
        <p:nvSpPr>
          <p:cNvPr id="395288" name="Line 24"/>
          <p:cNvSpPr>
            <a:spLocks noChangeShapeType="1"/>
          </p:cNvSpPr>
          <p:nvPr/>
        </p:nvSpPr>
        <p:spPr bwMode="auto">
          <a:xfrm>
            <a:off x="3597275" y="4275138"/>
            <a:ext cx="1492250" cy="0"/>
          </a:xfrm>
          <a:prstGeom prst="line">
            <a:avLst/>
          </a:prstGeom>
          <a:noFill/>
          <a:ln w="28575">
            <a:solidFill>
              <a:srgbClr val="009900"/>
            </a:solidFill>
            <a:round/>
            <a:headEnd/>
            <a:tailEnd type="triangle" w="med" len="med"/>
          </a:ln>
          <a:effectLst/>
        </p:spPr>
        <p:txBody>
          <a:bodyPr>
            <a:spAutoFit/>
          </a:bodyPr>
          <a:lstStyle/>
          <a:p>
            <a:endParaRPr lang="de-DE"/>
          </a:p>
        </p:txBody>
      </p:sp>
      <p:sp>
        <p:nvSpPr>
          <p:cNvPr id="395289" name="Line 25"/>
          <p:cNvSpPr>
            <a:spLocks noChangeShapeType="1"/>
          </p:cNvSpPr>
          <p:nvPr/>
        </p:nvSpPr>
        <p:spPr bwMode="auto">
          <a:xfrm>
            <a:off x="3681413" y="4613275"/>
            <a:ext cx="1492250" cy="0"/>
          </a:xfrm>
          <a:prstGeom prst="line">
            <a:avLst/>
          </a:prstGeom>
          <a:noFill/>
          <a:ln w="28575">
            <a:solidFill>
              <a:srgbClr val="009900"/>
            </a:solidFill>
            <a:round/>
            <a:headEnd/>
            <a:tailEnd type="triangle" w="med" len="med"/>
          </a:ln>
          <a:effectLst/>
        </p:spPr>
        <p:txBody>
          <a:bodyPr>
            <a:spAutoFit/>
          </a:bodyPr>
          <a:lstStyle/>
          <a:p>
            <a:endParaRPr lang="de-DE"/>
          </a:p>
        </p:txBody>
      </p:sp>
      <p:sp>
        <p:nvSpPr>
          <p:cNvPr id="395290" name="Line 26"/>
          <p:cNvSpPr>
            <a:spLocks noChangeShapeType="1"/>
          </p:cNvSpPr>
          <p:nvPr/>
        </p:nvSpPr>
        <p:spPr bwMode="auto">
          <a:xfrm>
            <a:off x="3865563" y="4879975"/>
            <a:ext cx="1492250" cy="0"/>
          </a:xfrm>
          <a:prstGeom prst="line">
            <a:avLst/>
          </a:prstGeom>
          <a:noFill/>
          <a:ln w="28575">
            <a:solidFill>
              <a:srgbClr val="009900"/>
            </a:solidFill>
            <a:round/>
            <a:headEnd/>
            <a:tailEnd type="triangle" w="med" len="med"/>
          </a:ln>
          <a:effectLst/>
        </p:spPr>
        <p:txBody>
          <a:bodyPr>
            <a:spAutoFit/>
          </a:bodyPr>
          <a:lstStyle/>
          <a:p>
            <a:endParaRPr lang="de-DE"/>
          </a:p>
        </p:txBody>
      </p:sp>
      <p:sp>
        <p:nvSpPr>
          <p:cNvPr id="395291" name="Line 27"/>
          <p:cNvSpPr>
            <a:spLocks noChangeShapeType="1"/>
          </p:cNvSpPr>
          <p:nvPr/>
        </p:nvSpPr>
        <p:spPr bwMode="auto">
          <a:xfrm>
            <a:off x="4105275" y="5091113"/>
            <a:ext cx="1492250" cy="0"/>
          </a:xfrm>
          <a:prstGeom prst="line">
            <a:avLst/>
          </a:prstGeom>
          <a:noFill/>
          <a:ln w="28575">
            <a:solidFill>
              <a:srgbClr val="009900"/>
            </a:solidFill>
            <a:round/>
            <a:headEnd/>
            <a:tailEnd type="triangle" w="med" len="med"/>
          </a:ln>
          <a:effectLst/>
        </p:spPr>
        <p:txBody>
          <a:bodyPr>
            <a:spAutoFit/>
          </a:bodyPr>
          <a:lstStyle/>
          <a:p>
            <a:endParaRPr lang="de-DE"/>
          </a:p>
        </p:txBody>
      </p:sp>
      <p:sp>
        <p:nvSpPr>
          <p:cNvPr id="395292" name="Line 28"/>
          <p:cNvSpPr>
            <a:spLocks noChangeShapeType="1"/>
          </p:cNvSpPr>
          <p:nvPr/>
        </p:nvSpPr>
        <p:spPr bwMode="auto">
          <a:xfrm>
            <a:off x="4471988" y="5160963"/>
            <a:ext cx="1492250" cy="0"/>
          </a:xfrm>
          <a:prstGeom prst="line">
            <a:avLst/>
          </a:prstGeom>
          <a:noFill/>
          <a:ln w="28575">
            <a:solidFill>
              <a:srgbClr val="009900"/>
            </a:solidFill>
            <a:round/>
            <a:headEnd/>
            <a:tailEnd type="triangle" w="med" len="med"/>
          </a:ln>
          <a:effectLst/>
        </p:spPr>
        <p:txBody>
          <a:bodyPr>
            <a:spAutoFit/>
          </a:bodyPr>
          <a:lstStyle/>
          <a:p>
            <a:endParaRPr lang="de-DE"/>
          </a:p>
        </p:txBody>
      </p:sp>
      <p:sp>
        <p:nvSpPr>
          <p:cNvPr id="395293" name="Line 29"/>
          <p:cNvSpPr>
            <a:spLocks noChangeShapeType="1"/>
          </p:cNvSpPr>
          <p:nvPr/>
        </p:nvSpPr>
        <p:spPr bwMode="auto">
          <a:xfrm flipV="1">
            <a:off x="5668963" y="2433638"/>
            <a:ext cx="619125" cy="1055687"/>
          </a:xfrm>
          <a:prstGeom prst="line">
            <a:avLst/>
          </a:prstGeom>
          <a:noFill/>
          <a:ln w="28575">
            <a:solidFill>
              <a:srgbClr val="FF0000"/>
            </a:solidFill>
            <a:round/>
            <a:headEnd/>
            <a:tailEnd type="triangle" w="med" len="med"/>
          </a:ln>
          <a:effectLst/>
        </p:spPr>
        <p:txBody>
          <a:bodyPr>
            <a:spAutoFit/>
          </a:bodyPr>
          <a:lstStyle/>
          <a:p>
            <a:endParaRPr lang="de-DE"/>
          </a:p>
        </p:txBody>
      </p:sp>
      <p:sp>
        <p:nvSpPr>
          <p:cNvPr id="395294" name="Line 30"/>
          <p:cNvSpPr>
            <a:spLocks noChangeShapeType="1"/>
          </p:cNvSpPr>
          <p:nvPr/>
        </p:nvSpPr>
        <p:spPr bwMode="auto">
          <a:xfrm flipV="1">
            <a:off x="5362575" y="2520950"/>
            <a:ext cx="0" cy="1112838"/>
          </a:xfrm>
          <a:prstGeom prst="line">
            <a:avLst/>
          </a:prstGeom>
          <a:noFill/>
          <a:ln w="28575">
            <a:solidFill>
              <a:srgbClr val="FF0000"/>
            </a:solidFill>
            <a:round/>
            <a:headEnd/>
            <a:tailEnd type="triangle" w="med" len="med"/>
          </a:ln>
          <a:effectLst/>
        </p:spPr>
        <p:txBody>
          <a:bodyPr>
            <a:spAutoFit/>
          </a:bodyPr>
          <a:lstStyle/>
          <a:p>
            <a:endParaRPr lang="de-DE"/>
          </a:p>
        </p:txBody>
      </p:sp>
      <p:sp>
        <p:nvSpPr>
          <p:cNvPr id="395295" name="Line 31"/>
          <p:cNvSpPr>
            <a:spLocks noChangeShapeType="1"/>
          </p:cNvSpPr>
          <p:nvPr/>
        </p:nvSpPr>
        <p:spPr bwMode="auto">
          <a:xfrm flipH="1" flipV="1">
            <a:off x="4508500" y="2974975"/>
            <a:ext cx="660400" cy="915988"/>
          </a:xfrm>
          <a:prstGeom prst="line">
            <a:avLst/>
          </a:prstGeom>
          <a:noFill/>
          <a:ln w="28575">
            <a:solidFill>
              <a:srgbClr val="FF0000"/>
            </a:solidFill>
            <a:round/>
            <a:headEnd/>
            <a:tailEnd type="triangle" w="med" len="med"/>
          </a:ln>
          <a:effectLst/>
        </p:spPr>
        <p:txBody>
          <a:bodyPr>
            <a:spAutoFit/>
          </a:bodyPr>
          <a:lstStyle/>
          <a:p>
            <a:endParaRPr lang="de-DE"/>
          </a:p>
        </p:txBody>
      </p:sp>
      <p:sp>
        <p:nvSpPr>
          <p:cNvPr id="395296" name="Line 32"/>
          <p:cNvSpPr>
            <a:spLocks noChangeShapeType="1"/>
          </p:cNvSpPr>
          <p:nvPr/>
        </p:nvSpPr>
        <p:spPr bwMode="auto">
          <a:xfrm flipH="1" flipV="1">
            <a:off x="4156075" y="4268788"/>
            <a:ext cx="928688" cy="15875"/>
          </a:xfrm>
          <a:prstGeom prst="line">
            <a:avLst/>
          </a:prstGeom>
          <a:noFill/>
          <a:ln w="28575">
            <a:solidFill>
              <a:srgbClr val="FF0000"/>
            </a:solidFill>
            <a:round/>
            <a:headEnd/>
            <a:tailEnd type="triangle" w="med" len="med"/>
          </a:ln>
          <a:effectLst/>
        </p:spPr>
        <p:txBody>
          <a:bodyPr>
            <a:spAutoFit/>
          </a:bodyPr>
          <a:lstStyle/>
          <a:p>
            <a:endParaRPr lang="de-DE"/>
          </a:p>
        </p:txBody>
      </p:sp>
      <p:sp>
        <p:nvSpPr>
          <p:cNvPr id="395297" name="Line 33"/>
          <p:cNvSpPr>
            <a:spLocks noChangeShapeType="1"/>
          </p:cNvSpPr>
          <p:nvPr/>
        </p:nvSpPr>
        <p:spPr bwMode="auto">
          <a:xfrm flipH="1">
            <a:off x="4732338" y="4622800"/>
            <a:ext cx="422275" cy="800100"/>
          </a:xfrm>
          <a:prstGeom prst="line">
            <a:avLst/>
          </a:prstGeom>
          <a:noFill/>
          <a:ln w="28575">
            <a:solidFill>
              <a:srgbClr val="FF0000"/>
            </a:solidFill>
            <a:round/>
            <a:headEnd/>
            <a:tailEnd type="triangle" w="med" len="med"/>
          </a:ln>
          <a:effectLst/>
        </p:spPr>
        <p:txBody>
          <a:bodyPr>
            <a:spAutoFit/>
          </a:bodyPr>
          <a:lstStyle/>
          <a:p>
            <a:endParaRPr lang="de-DE"/>
          </a:p>
        </p:txBody>
      </p:sp>
      <p:sp>
        <p:nvSpPr>
          <p:cNvPr id="395298" name="Line 34"/>
          <p:cNvSpPr>
            <a:spLocks noChangeShapeType="1"/>
          </p:cNvSpPr>
          <p:nvPr/>
        </p:nvSpPr>
        <p:spPr bwMode="auto">
          <a:xfrm flipH="1">
            <a:off x="5322888" y="4918075"/>
            <a:ext cx="28575" cy="968375"/>
          </a:xfrm>
          <a:prstGeom prst="line">
            <a:avLst/>
          </a:prstGeom>
          <a:noFill/>
          <a:ln w="28575">
            <a:solidFill>
              <a:srgbClr val="FF0000"/>
            </a:solidFill>
            <a:round/>
            <a:headEnd/>
            <a:tailEnd type="triangle" w="med" len="med"/>
          </a:ln>
          <a:effectLst/>
        </p:spPr>
        <p:txBody>
          <a:bodyPr>
            <a:spAutoFit/>
          </a:bodyPr>
          <a:lstStyle/>
          <a:p>
            <a:endParaRPr lang="de-DE"/>
          </a:p>
        </p:txBody>
      </p:sp>
      <p:sp>
        <p:nvSpPr>
          <p:cNvPr id="395299" name="Line 35"/>
          <p:cNvSpPr>
            <a:spLocks noChangeShapeType="1"/>
          </p:cNvSpPr>
          <p:nvPr/>
        </p:nvSpPr>
        <p:spPr bwMode="auto">
          <a:xfrm>
            <a:off x="5619750" y="5072063"/>
            <a:ext cx="422275" cy="1025525"/>
          </a:xfrm>
          <a:prstGeom prst="line">
            <a:avLst/>
          </a:prstGeom>
          <a:noFill/>
          <a:ln w="28575">
            <a:solidFill>
              <a:srgbClr val="FF0000"/>
            </a:solidFill>
            <a:round/>
            <a:headEnd/>
            <a:tailEnd type="triangle" w="med" len="med"/>
          </a:ln>
          <a:effectLst/>
        </p:spPr>
        <p:txBody>
          <a:bodyPr>
            <a:spAutoFit/>
          </a:bodyPr>
          <a:lstStyle/>
          <a:p>
            <a:endParaRPr lang="de-DE"/>
          </a:p>
        </p:txBody>
      </p:sp>
      <p:sp>
        <p:nvSpPr>
          <p:cNvPr id="395300" name="Line 36"/>
          <p:cNvSpPr>
            <a:spLocks noChangeShapeType="1"/>
          </p:cNvSpPr>
          <p:nvPr/>
        </p:nvSpPr>
        <p:spPr bwMode="auto">
          <a:xfrm>
            <a:off x="5949950" y="3403600"/>
            <a:ext cx="1184275" cy="0"/>
          </a:xfrm>
          <a:prstGeom prst="line">
            <a:avLst/>
          </a:prstGeom>
          <a:noFill/>
          <a:ln w="28575">
            <a:solidFill>
              <a:srgbClr val="FF0000"/>
            </a:solidFill>
            <a:round/>
            <a:headEnd/>
            <a:tailEnd type="triangle" w="med" len="med"/>
          </a:ln>
          <a:effectLst/>
        </p:spPr>
        <p:txBody>
          <a:bodyPr>
            <a:spAutoFit/>
          </a:bodyPr>
          <a:lstStyle/>
          <a:p>
            <a:endParaRPr lang="de-DE"/>
          </a:p>
        </p:txBody>
      </p:sp>
      <p:sp>
        <p:nvSpPr>
          <p:cNvPr id="395301" name="Line 37"/>
          <p:cNvSpPr>
            <a:spLocks noChangeShapeType="1"/>
          </p:cNvSpPr>
          <p:nvPr/>
        </p:nvSpPr>
        <p:spPr bwMode="auto">
          <a:xfrm>
            <a:off x="5976938" y="5170488"/>
            <a:ext cx="1160462" cy="12700"/>
          </a:xfrm>
          <a:prstGeom prst="line">
            <a:avLst/>
          </a:prstGeom>
          <a:noFill/>
          <a:ln w="28575">
            <a:solidFill>
              <a:srgbClr val="FF0000"/>
            </a:solidFill>
            <a:round/>
            <a:headEnd/>
            <a:tailEnd type="triangle" w="med" len="med"/>
          </a:ln>
          <a:effectLst/>
        </p:spPr>
        <p:txBody>
          <a:bodyPr>
            <a:spAutoFit/>
          </a:bodyPr>
          <a:lstStyle/>
          <a:p>
            <a:endParaRPr lang="de-DE"/>
          </a:p>
        </p:txBody>
      </p:sp>
      <p:sp>
        <p:nvSpPr>
          <p:cNvPr id="395302" name="Oval 38"/>
          <p:cNvSpPr>
            <a:spLocks noChangeArrowheads="1"/>
          </p:cNvSpPr>
          <p:nvPr/>
        </p:nvSpPr>
        <p:spPr bwMode="auto">
          <a:xfrm>
            <a:off x="5895975" y="3362325"/>
            <a:ext cx="93663" cy="93663"/>
          </a:xfrm>
          <a:prstGeom prst="ellipse">
            <a:avLst/>
          </a:prstGeom>
          <a:solidFill>
            <a:schemeClr val="bg1"/>
          </a:solidFill>
          <a:ln w="28575" algn="ctr">
            <a:solidFill>
              <a:srgbClr val="000000"/>
            </a:solidFill>
            <a:round/>
            <a:headEnd/>
            <a:tailEnd/>
          </a:ln>
          <a:effectLst/>
        </p:spPr>
        <p:txBody>
          <a:bodyPr anchor="ctr">
            <a:spAutoFit/>
          </a:bodyPr>
          <a:lstStyle/>
          <a:p>
            <a:endParaRPr lang="de-DE"/>
          </a:p>
        </p:txBody>
      </p:sp>
      <p:sp>
        <p:nvSpPr>
          <p:cNvPr id="395303" name="Oval 39"/>
          <p:cNvSpPr>
            <a:spLocks noChangeArrowheads="1"/>
          </p:cNvSpPr>
          <p:nvPr/>
        </p:nvSpPr>
        <p:spPr bwMode="auto">
          <a:xfrm>
            <a:off x="5895975" y="5099050"/>
            <a:ext cx="93663" cy="93663"/>
          </a:xfrm>
          <a:prstGeom prst="ellipse">
            <a:avLst/>
          </a:prstGeom>
          <a:solidFill>
            <a:schemeClr val="bg1"/>
          </a:solidFill>
          <a:ln w="28575" algn="ctr">
            <a:solidFill>
              <a:srgbClr val="000000"/>
            </a:solidFill>
            <a:round/>
            <a:headEnd/>
            <a:tailEnd/>
          </a:ln>
          <a:effectLst/>
        </p:spPr>
        <p:txBody>
          <a:bodyPr anchor="ctr">
            <a:spAutoFit/>
          </a:bodyPr>
          <a:lstStyle/>
          <a:p>
            <a:endParaRPr lang="de-DE"/>
          </a:p>
        </p:txBody>
      </p:sp>
      <p:grpSp>
        <p:nvGrpSpPr>
          <p:cNvPr id="4" name="Group 43"/>
          <p:cNvGrpSpPr>
            <a:grpSpLocks/>
          </p:cNvGrpSpPr>
          <p:nvPr/>
        </p:nvGrpSpPr>
        <p:grpSpPr bwMode="auto">
          <a:xfrm>
            <a:off x="6016625" y="2030413"/>
            <a:ext cx="2847975" cy="3044825"/>
            <a:chOff x="3790" y="1279"/>
            <a:chExt cx="1794" cy="1918"/>
          </a:xfrm>
        </p:grpSpPr>
        <p:sp>
          <p:nvSpPr>
            <p:cNvPr id="395304" name="Line 40"/>
            <p:cNvSpPr>
              <a:spLocks noChangeShapeType="1"/>
            </p:cNvSpPr>
            <p:nvPr/>
          </p:nvSpPr>
          <p:spPr bwMode="auto">
            <a:xfrm flipH="1">
              <a:off x="3790" y="1653"/>
              <a:ext cx="876" cy="1544"/>
            </a:xfrm>
            <a:prstGeom prst="line">
              <a:avLst/>
            </a:prstGeom>
            <a:noFill/>
            <a:ln w="28575">
              <a:solidFill>
                <a:srgbClr val="000000"/>
              </a:solidFill>
              <a:round/>
              <a:headEnd/>
              <a:tailEnd type="triangle" w="med" len="med"/>
            </a:ln>
            <a:effectLst/>
          </p:spPr>
          <p:txBody>
            <a:bodyPr>
              <a:spAutoFit/>
            </a:bodyPr>
            <a:lstStyle/>
            <a:p>
              <a:endParaRPr lang="de-DE"/>
            </a:p>
          </p:txBody>
        </p:sp>
        <p:sp>
          <p:nvSpPr>
            <p:cNvPr id="395305" name="Line 41"/>
            <p:cNvSpPr>
              <a:spLocks noChangeShapeType="1"/>
            </p:cNvSpPr>
            <p:nvPr/>
          </p:nvSpPr>
          <p:spPr bwMode="auto">
            <a:xfrm flipH="1">
              <a:off x="3807" y="1645"/>
              <a:ext cx="859" cy="467"/>
            </a:xfrm>
            <a:prstGeom prst="line">
              <a:avLst/>
            </a:prstGeom>
            <a:noFill/>
            <a:ln w="28575">
              <a:solidFill>
                <a:srgbClr val="000000"/>
              </a:solidFill>
              <a:round/>
              <a:headEnd/>
              <a:tailEnd type="triangle" w="med" len="med"/>
            </a:ln>
            <a:effectLst/>
          </p:spPr>
          <p:txBody>
            <a:bodyPr>
              <a:spAutoFit/>
            </a:bodyPr>
            <a:lstStyle/>
            <a:p>
              <a:endParaRPr lang="de-DE"/>
            </a:p>
          </p:txBody>
        </p:sp>
        <p:sp>
          <p:nvSpPr>
            <p:cNvPr id="395306" name="Text Box 42"/>
            <p:cNvSpPr txBox="1">
              <a:spLocks noChangeArrowheads="1"/>
            </p:cNvSpPr>
            <p:nvPr/>
          </p:nvSpPr>
          <p:spPr bwMode="auto">
            <a:xfrm>
              <a:off x="4661" y="1279"/>
              <a:ext cx="923" cy="844"/>
            </a:xfrm>
            <a:prstGeom prst="rect">
              <a:avLst/>
            </a:prstGeom>
            <a:solidFill>
              <a:srgbClr val="FFFF00"/>
            </a:solidFill>
            <a:ln w="28575" algn="ctr">
              <a:solidFill>
                <a:srgbClr val="FF0000"/>
              </a:solidFill>
              <a:miter lim="800000"/>
              <a:headEnd/>
              <a:tailEnd/>
            </a:ln>
            <a:effectLst/>
          </p:spPr>
          <p:txBody>
            <a:bodyPr wrap="none">
              <a:spAutoFit/>
            </a:bodyPr>
            <a:lstStyle/>
            <a:p>
              <a:pPr marL="342900" indent="-342900"/>
              <a:r>
                <a:rPr lang="de-DE"/>
                <a:t>das sind</a:t>
              </a:r>
            </a:p>
            <a:p>
              <a:pPr marL="342900" indent="-342900"/>
              <a:r>
                <a:rPr lang="de-DE"/>
                <a:t>genau die</a:t>
              </a:r>
            </a:p>
            <a:p>
              <a:pPr marL="342900" indent="-342900"/>
              <a:r>
                <a:rPr lang="de-DE"/>
                <a:t>Silhouetten-</a:t>
              </a:r>
            </a:p>
            <a:p>
              <a:pPr marL="342900" indent="-342900"/>
              <a:r>
                <a:rPr lang="de-DE"/>
                <a:t>Kanten!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5284"/>
                                        </p:tgtEl>
                                        <p:attrNameLst>
                                          <p:attrName>style.visibility</p:attrName>
                                        </p:attrNameLst>
                                      </p:cBhvr>
                                      <p:to>
                                        <p:strVal val="visible"/>
                                      </p:to>
                                    </p:set>
                                    <p:animEffect transition="in" filter="wipe(left)">
                                      <p:cBhvr>
                                        <p:cTn id="7" dur="500"/>
                                        <p:tgtEl>
                                          <p:spTgt spid="39528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95300"/>
                                        </p:tgtEl>
                                        <p:attrNameLst>
                                          <p:attrName>style.visibility</p:attrName>
                                        </p:attrNameLst>
                                      </p:cBhvr>
                                      <p:to>
                                        <p:strVal val="visible"/>
                                      </p:to>
                                    </p:set>
                                    <p:animEffect transition="in" filter="wipe(left)">
                                      <p:cBhvr>
                                        <p:cTn id="11" dur="500"/>
                                        <p:tgtEl>
                                          <p:spTgt spid="39530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95285"/>
                                        </p:tgtEl>
                                        <p:attrNameLst>
                                          <p:attrName>style.visibility</p:attrName>
                                        </p:attrNameLst>
                                      </p:cBhvr>
                                      <p:to>
                                        <p:strVal val="visible"/>
                                      </p:to>
                                    </p:set>
                                    <p:animEffect transition="in" filter="wipe(left)">
                                      <p:cBhvr>
                                        <p:cTn id="15" dur="500"/>
                                        <p:tgtEl>
                                          <p:spTgt spid="395285"/>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95293"/>
                                        </p:tgtEl>
                                        <p:attrNameLst>
                                          <p:attrName>style.visibility</p:attrName>
                                        </p:attrNameLst>
                                      </p:cBhvr>
                                      <p:to>
                                        <p:strVal val="visible"/>
                                      </p:to>
                                    </p:set>
                                    <p:animEffect transition="in" filter="wipe(down)">
                                      <p:cBhvr>
                                        <p:cTn id="19" dur="500"/>
                                        <p:tgtEl>
                                          <p:spTgt spid="395293"/>
                                        </p:tgtEl>
                                      </p:cBhvr>
                                    </p:animEffect>
                                  </p:childTnLst>
                                </p:cTn>
                              </p:par>
                              <p:par>
                                <p:cTn id="20" presetID="10" presetClass="exit" presetSubtype="0" fill="hold" grpId="1" nodeType="withEffect">
                                  <p:stCondLst>
                                    <p:cond delay="0"/>
                                  </p:stCondLst>
                                  <p:childTnLst>
                                    <p:animEffect transition="out" filter="fade">
                                      <p:cBhvr>
                                        <p:cTn id="21" dur="500"/>
                                        <p:tgtEl>
                                          <p:spTgt spid="395284"/>
                                        </p:tgtEl>
                                      </p:cBhvr>
                                    </p:animEffect>
                                    <p:set>
                                      <p:cBhvr>
                                        <p:cTn id="22" dur="1" fill="hold">
                                          <p:stCondLst>
                                            <p:cond delay="499"/>
                                          </p:stCondLst>
                                        </p:cTn>
                                        <p:tgtEl>
                                          <p:spTgt spid="395284"/>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395300"/>
                                        </p:tgtEl>
                                      </p:cBhvr>
                                    </p:animEffect>
                                    <p:set>
                                      <p:cBhvr>
                                        <p:cTn id="25" dur="1" fill="hold">
                                          <p:stCondLst>
                                            <p:cond delay="499"/>
                                          </p:stCondLst>
                                        </p:cTn>
                                        <p:tgtEl>
                                          <p:spTgt spid="395300"/>
                                        </p:tgtEl>
                                        <p:attrNameLst>
                                          <p:attrName>style.visibility</p:attrName>
                                        </p:attrNameLst>
                                      </p:cBhvr>
                                      <p:to>
                                        <p:strVal val="hidden"/>
                                      </p:to>
                                    </p:se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395286"/>
                                        </p:tgtEl>
                                        <p:attrNameLst>
                                          <p:attrName>style.visibility</p:attrName>
                                        </p:attrNameLst>
                                      </p:cBhvr>
                                      <p:to>
                                        <p:strVal val="visible"/>
                                      </p:to>
                                    </p:set>
                                    <p:animEffect transition="in" filter="wipe(left)">
                                      <p:cBhvr>
                                        <p:cTn id="29" dur="500"/>
                                        <p:tgtEl>
                                          <p:spTgt spid="395286"/>
                                        </p:tgtEl>
                                      </p:cBhvr>
                                    </p:animEffect>
                                  </p:childTnLst>
                                </p:cTn>
                              </p:par>
                            </p:childTnLst>
                          </p:cTn>
                        </p:par>
                        <p:par>
                          <p:cTn id="30" fill="hold">
                            <p:stCondLst>
                              <p:cond delay="2500"/>
                            </p:stCondLst>
                            <p:childTnLst>
                              <p:par>
                                <p:cTn id="31" presetID="22" presetClass="entr" presetSubtype="4" fill="hold" grpId="0" nodeType="afterEffect">
                                  <p:stCondLst>
                                    <p:cond delay="0"/>
                                  </p:stCondLst>
                                  <p:childTnLst>
                                    <p:set>
                                      <p:cBhvr>
                                        <p:cTn id="32" dur="1" fill="hold">
                                          <p:stCondLst>
                                            <p:cond delay="0"/>
                                          </p:stCondLst>
                                        </p:cTn>
                                        <p:tgtEl>
                                          <p:spTgt spid="395294"/>
                                        </p:tgtEl>
                                        <p:attrNameLst>
                                          <p:attrName>style.visibility</p:attrName>
                                        </p:attrNameLst>
                                      </p:cBhvr>
                                      <p:to>
                                        <p:strVal val="visible"/>
                                      </p:to>
                                    </p:set>
                                    <p:animEffect transition="in" filter="wipe(down)">
                                      <p:cBhvr>
                                        <p:cTn id="33" dur="500"/>
                                        <p:tgtEl>
                                          <p:spTgt spid="395294"/>
                                        </p:tgtEl>
                                      </p:cBhvr>
                                    </p:animEffect>
                                  </p:childTnLst>
                                </p:cTn>
                              </p:par>
                              <p:par>
                                <p:cTn id="34" presetID="10" presetClass="exit" presetSubtype="0" fill="hold" grpId="1" nodeType="withEffect">
                                  <p:stCondLst>
                                    <p:cond delay="0"/>
                                  </p:stCondLst>
                                  <p:childTnLst>
                                    <p:animEffect transition="out" filter="fade">
                                      <p:cBhvr>
                                        <p:cTn id="35" dur="500"/>
                                        <p:tgtEl>
                                          <p:spTgt spid="395285"/>
                                        </p:tgtEl>
                                      </p:cBhvr>
                                    </p:animEffect>
                                    <p:set>
                                      <p:cBhvr>
                                        <p:cTn id="36" dur="1" fill="hold">
                                          <p:stCondLst>
                                            <p:cond delay="499"/>
                                          </p:stCondLst>
                                        </p:cTn>
                                        <p:tgtEl>
                                          <p:spTgt spid="39528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395293"/>
                                        </p:tgtEl>
                                      </p:cBhvr>
                                    </p:animEffect>
                                    <p:set>
                                      <p:cBhvr>
                                        <p:cTn id="39" dur="1" fill="hold">
                                          <p:stCondLst>
                                            <p:cond delay="499"/>
                                          </p:stCondLst>
                                        </p:cTn>
                                        <p:tgtEl>
                                          <p:spTgt spid="395293"/>
                                        </p:tgtEl>
                                        <p:attrNameLst>
                                          <p:attrName>style.visibility</p:attrName>
                                        </p:attrNameLst>
                                      </p:cBhvr>
                                      <p:to>
                                        <p:strVal val="hidden"/>
                                      </p:to>
                                    </p:set>
                                  </p:childTnLst>
                                </p:cTn>
                              </p:par>
                            </p:childTnLst>
                          </p:cTn>
                        </p:par>
                        <p:par>
                          <p:cTn id="40" fill="hold">
                            <p:stCondLst>
                              <p:cond delay="3000"/>
                            </p:stCondLst>
                            <p:childTnLst>
                              <p:par>
                                <p:cTn id="41" presetID="22" presetClass="entr" presetSubtype="8" fill="hold" grpId="0" nodeType="afterEffect">
                                  <p:stCondLst>
                                    <p:cond delay="0"/>
                                  </p:stCondLst>
                                  <p:childTnLst>
                                    <p:set>
                                      <p:cBhvr>
                                        <p:cTn id="42" dur="1" fill="hold">
                                          <p:stCondLst>
                                            <p:cond delay="0"/>
                                          </p:stCondLst>
                                        </p:cTn>
                                        <p:tgtEl>
                                          <p:spTgt spid="395287"/>
                                        </p:tgtEl>
                                        <p:attrNameLst>
                                          <p:attrName>style.visibility</p:attrName>
                                        </p:attrNameLst>
                                      </p:cBhvr>
                                      <p:to>
                                        <p:strVal val="visible"/>
                                      </p:to>
                                    </p:set>
                                    <p:animEffect transition="in" filter="wipe(left)">
                                      <p:cBhvr>
                                        <p:cTn id="43" dur="500"/>
                                        <p:tgtEl>
                                          <p:spTgt spid="395287"/>
                                        </p:tgtEl>
                                      </p:cBhvr>
                                    </p:animEffect>
                                  </p:childTnLst>
                                </p:cTn>
                              </p:par>
                            </p:childTnLst>
                          </p:cTn>
                        </p:par>
                        <p:par>
                          <p:cTn id="44" fill="hold">
                            <p:stCondLst>
                              <p:cond delay="3500"/>
                            </p:stCondLst>
                            <p:childTnLst>
                              <p:par>
                                <p:cTn id="45" presetID="22" presetClass="entr" presetSubtype="4" fill="hold" grpId="0" nodeType="afterEffect">
                                  <p:stCondLst>
                                    <p:cond delay="0"/>
                                  </p:stCondLst>
                                  <p:childTnLst>
                                    <p:set>
                                      <p:cBhvr>
                                        <p:cTn id="46" dur="1" fill="hold">
                                          <p:stCondLst>
                                            <p:cond delay="0"/>
                                          </p:stCondLst>
                                        </p:cTn>
                                        <p:tgtEl>
                                          <p:spTgt spid="395295"/>
                                        </p:tgtEl>
                                        <p:attrNameLst>
                                          <p:attrName>style.visibility</p:attrName>
                                        </p:attrNameLst>
                                      </p:cBhvr>
                                      <p:to>
                                        <p:strVal val="visible"/>
                                      </p:to>
                                    </p:set>
                                    <p:animEffect transition="in" filter="wipe(down)">
                                      <p:cBhvr>
                                        <p:cTn id="47" dur="500"/>
                                        <p:tgtEl>
                                          <p:spTgt spid="395295"/>
                                        </p:tgtEl>
                                      </p:cBhvr>
                                    </p:animEffect>
                                  </p:childTnLst>
                                </p:cTn>
                              </p:par>
                              <p:par>
                                <p:cTn id="48" presetID="10" presetClass="exit" presetSubtype="0" fill="hold" grpId="1" nodeType="withEffect">
                                  <p:stCondLst>
                                    <p:cond delay="0"/>
                                  </p:stCondLst>
                                  <p:childTnLst>
                                    <p:animEffect transition="out" filter="fade">
                                      <p:cBhvr>
                                        <p:cTn id="49" dur="500"/>
                                        <p:tgtEl>
                                          <p:spTgt spid="395286"/>
                                        </p:tgtEl>
                                      </p:cBhvr>
                                    </p:animEffect>
                                    <p:set>
                                      <p:cBhvr>
                                        <p:cTn id="50" dur="1" fill="hold">
                                          <p:stCondLst>
                                            <p:cond delay="499"/>
                                          </p:stCondLst>
                                        </p:cTn>
                                        <p:tgtEl>
                                          <p:spTgt spid="395286"/>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395294"/>
                                        </p:tgtEl>
                                      </p:cBhvr>
                                    </p:animEffect>
                                    <p:set>
                                      <p:cBhvr>
                                        <p:cTn id="53" dur="1" fill="hold">
                                          <p:stCondLst>
                                            <p:cond delay="499"/>
                                          </p:stCondLst>
                                        </p:cTn>
                                        <p:tgtEl>
                                          <p:spTgt spid="395294"/>
                                        </p:tgtEl>
                                        <p:attrNameLst>
                                          <p:attrName>style.visibility</p:attrName>
                                        </p:attrNameLst>
                                      </p:cBhvr>
                                      <p:to>
                                        <p:strVal val="hidden"/>
                                      </p:to>
                                    </p:set>
                                  </p:childTnLst>
                                </p:cTn>
                              </p:par>
                            </p:childTnLst>
                          </p:cTn>
                        </p:par>
                        <p:par>
                          <p:cTn id="54" fill="hold">
                            <p:stCondLst>
                              <p:cond delay="4000"/>
                            </p:stCondLst>
                            <p:childTnLst>
                              <p:par>
                                <p:cTn id="55" presetID="22" presetClass="entr" presetSubtype="8" fill="hold" grpId="0" nodeType="afterEffect">
                                  <p:stCondLst>
                                    <p:cond delay="0"/>
                                  </p:stCondLst>
                                  <p:childTnLst>
                                    <p:set>
                                      <p:cBhvr>
                                        <p:cTn id="56" dur="1" fill="hold">
                                          <p:stCondLst>
                                            <p:cond delay="0"/>
                                          </p:stCondLst>
                                        </p:cTn>
                                        <p:tgtEl>
                                          <p:spTgt spid="395288"/>
                                        </p:tgtEl>
                                        <p:attrNameLst>
                                          <p:attrName>style.visibility</p:attrName>
                                        </p:attrNameLst>
                                      </p:cBhvr>
                                      <p:to>
                                        <p:strVal val="visible"/>
                                      </p:to>
                                    </p:set>
                                    <p:animEffect transition="in" filter="wipe(left)">
                                      <p:cBhvr>
                                        <p:cTn id="57" dur="500"/>
                                        <p:tgtEl>
                                          <p:spTgt spid="395288"/>
                                        </p:tgtEl>
                                      </p:cBhvr>
                                    </p:animEffect>
                                  </p:childTnLst>
                                </p:cTn>
                              </p:par>
                            </p:childTnLst>
                          </p:cTn>
                        </p:par>
                        <p:par>
                          <p:cTn id="58" fill="hold">
                            <p:stCondLst>
                              <p:cond delay="4500"/>
                            </p:stCondLst>
                            <p:childTnLst>
                              <p:par>
                                <p:cTn id="59" presetID="22" presetClass="entr" presetSubtype="2" fill="hold" grpId="0" nodeType="afterEffect">
                                  <p:stCondLst>
                                    <p:cond delay="0"/>
                                  </p:stCondLst>
                                  <p:childTnLst>
                                    <p:set>
                                      <p:cBhvr>
                                        <p:cTn id="60" dur="1" fill="hold">
                                          <p:stCondLst>
                                            <p:cond delay="0"/>
                                          </p:stCondLst>
                                        </p:cTn>
                                        <p:tgtEl>
                                          <p:spTgt spid="395296"/>
                                        </p:tgtEl>
                                        <p:attrNameLst>
                                          <p:attrName>style.visibility</p:attrName>
                                        </p:attrNameLst>
                                      </p:cBhvr>
                                      <p:to>
                                        <p:strVal val="visible"/>
                                      </p:to>
                                    </p:set>
                                    <p:animEffect transition="in" filter="wipe(right)">
                                      <p:cBhvr>
                                        <p:cTn id="61" dur="500"/>
                                        <p:tgtEl>
                                          <p:spTgt spid="395296"/>
                                        </p:tgtEl>
                                      </p:cBhvr>
                                    </p:animEffect>
                                  </p:childTnLst>
                                </p:cTn>
                              </p:par>
                              <p:par>
                                <p:cTn id="62" presetID="10" presetClass="exit" presetSubtype="0" fill="hold" grpId="1" nodeType="withEffect">
                                  <p:stCondLst>
                                    <p:cond delay="0"/>
                                  </p:stCondLst>
                                  <p:childTnLst>
                                    <p:animEffect transition="out" filter="fade">
                                      <p:cBhvr>
                                        <p:cTn id="63" dur="500"/>
                                        <p:tgtEl>
                                          <p:spTgt spid="395287"/>
                                        </p:tgtEl>
                                      </p:cBhvr>
                                    </p:animEffect>
                                    <p:set>
                                      <p:cBhvr>
                                        <p:cTn id="64" dur="1" fill="hold">
                                          <p:stCondLst>
                                            <p:cond delay="499"/>
                                          </p:stCondLst>
                                        </p:cTn>
                                        <p:tgtEl>
                                          <p:spTgt spid="395287"/>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395295"/>
                                        </p:tgtEl>
                                      </p:cBhvr>
                                    </p:animEffect>
                                    <p:set>
                                      <p:cBhvr>
                                        <p:cTn id="67" dur="1" fill="hold">
                                          <p:stCondLst>
                                            <p:cond delay="499"/>
                                          </p:stCondLst>
                                        </p:cTn>
                                        <p:tgtEl>
                                          <p:spTgt spid="395295"/>
                                        </p:tgtEl>
                                        <p:attrNameLst>
                                          <p:attrName>style.visibility</p:attrName>
                                        </p:attrNameLst>
                                      </p:cBhvr>
                                      <p:to>
                                        <p:strVal val="hidden"/>
                                      </p:to>
                                    </p:set>
                                  </p:childTnLst>
                                </p:cTn>
                              </p:par>
                            </p:childTnLst>
                          </p:cTn>
                        </p:par>
                        <p:par>
                          <p:cTn id="68" fill="hold">
                            <p:stCondLst>
                              <p:cond delay="5000"/>
                            </p:stCondLst>
                            <p:childTnLst>
                              <p:par>
                                <p:cTn id="69" presetID="22" presetClass="entr" presetSubtype="8" fill="hold" grpId="0" nodeType="afterEffect">
                                  <p:stCondLst>
                                    <p:cond delay="0"/>
                                  </p:stCondLst>
                                  <p:childTnLst>
                                    <p:set>
                                      <p:cBhvr>
                                        <p:cTn id="70" dur="1" fill="hold">
                                          <p:stCondLst>
                                            <p:cond delay="0"/>
                                          </p:stCondLst>
                                        </p:cTn>
                                        <p:tgtEl>
                                          <p:spTgt spid="395289"/>
                                        </p:tgtEl>
                                        <p:attrNameLst>
                                          <p:attrName>style.visibility</p:attrName>
                                        </p:attrNameLst>
                                      </p:cBhvr>
                                      <p:to>
                                        <p:strVal val="visible"/>
                                      </p:to>
                                    </p:set>
                                    <p:animEffect transition="in" filter="wipe(left)">
                                      <p:cBhvr>
                                        <p:cTn id="71" dur="500"/>
                                        <p:tgtEl>
                                          <p:spTgt spid="395289"/>
                                        </p:tgtEl>
                                      </p:cBhvr>
                                    </p:animEffect>
                                  </p:childTnLst>
                                </p:cTn>
                              </p:par>
                            </p:childTnLst>
                          </p:cTn>
                        </p:par>
                        <p:par>
                          <p:cTn id="72" fill="hold">
                            <p:stCondLst>
                              <p:cond delay="5500"/>
                            </p:stCondLst>
                            <p:childTnLst>
                              <p:par>
                                <p:cTn id="73" presetID="22" presetClass="entr" presetSubtype="1" fill="hold" grpId="0" nodeType="afterEffect">
                                  <p:stCondLst>
                                    <p:cond delay="0"/>
                                  </p:stCondLst>
                                  <p:childTnLst>
                                    <p:set>
                                      <p:cBhvr>
                                        <p:cTn id="74" dur="1" fill="hold">
                                          <p:stCondLst>
                                            <p:cond delay="0"/>
                                          </p:stCondLst>
                                        </p:cTn>
                                        <p:tgtEl>
                                          <p:spTgt spid="395297"/>
                                        </p:tgtEl>
                                        <p:attrNameLst>
                                          <p:attrName>style.visibility</p:attrName>
                                        </p:attrNameLst>
                                      </p:cBhvr>
                                      <p:to>
                                        <p:strVal val="visible"/>
                                      </p:to>
                                    </p:set>
                                    <p:animEffect transition="in" filter="wipe(up)">
                                      <p:cBhvr>
                                        <p:cTn id="75" dur="500"/>
                                        <p:tgtEl>
                                          <p:spTgt spid="395297"/>
                                        </p:tgtEl>
                                      </p:cBhvr>
                                    </p:animEffect>
                                  </p:childTnLst>
                                </p:cTn>
                              </p:par>
                              <p:par>
                                <p:cTn id="76" presetID="10" presetClass="exit" presetSubtype="0" fill="hold" grpId="1" nodeType="withEffect">
                                  <p:stCondLst>
                                    <p:cond delay="0"/>
                                  </p:stCondLst>
                                  <p:childTnLst>
                                    <p:animEffect transition="out" filter="fade">
                                      <p:cBhvr>
                                        <p:cTn id="77" dur="500"/>
                                        <p:tgtEl>
                                          <p:spTgt spid="395288"/>
                                        </p:tgtEl>
                                      </p:cBhvr>
                                    </p:animEffect>
                                    <p:set>
                                      <p:cBhvr>
                                        <p:cTn id="78" dur="1" fill="hold">
                                          <p:stCondLst>
                                            <p:cond delay="499"/>
                                          </p:stCondLst>
                                        </p:cTn>
                                        <p:tgtEl>
                                          <p:spTgt spid="395288"/>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395296"/>
                                        </p:tgtEl>
                                      </p:cBhvr>
                                    </p:animEffect>
                                    <p:set>
                                      <p:cBhvr>
                                        <p:cTn id="81" dur="1" fill="hold">
                                          <p:stCondLst>
                                            <p:cond delay="499"/>
                                          </p:stCondLst>
                                        </p:cTn>
                                        <p:tgtEl>
                                          <p:spTgt spid="395296"/>
                                        </p:tgtEl>
                                        <p:attrNameLst>
                                          <p:attrName>style.visibility</p:attrName>
                                        </p:attrNameLst>
                                      </p:cBhvr>
                                      <p:to>
                                        <p:strVal val="hidden"/>
                                      </p:to>
                                    </p:set>
                                  </p:childTnLst>
                                </p:cTn>
                              </p:par>
                            </p:childTnLst>
                          </p:cTn>
                        </p:par>
                        <p:par>
                          <p:cTn id="82" fill="hold">
                            <p:stCondLst>
                              <p:cond delay="6000"/>
                            </p:stCondLst>
                            <p:childTnLst>
                              <p:par>
                                <p:cTn id="83" presetID="22" presetClass="entr" presetSubtype="8" fill="hold" grpId="0" nodeType="afterEffect">
                                  <p:stCondLst>
                                    <p:cond delay="0"/>
                                  </p:stCondLst>
                                  <p:childTnLst>
                                    <p:set>
                                      <p:cBhvr>
                                        <p:cTn id="84" dur="1" fill="hold">
                                          <p:stCondLst>
                                            <p:cond delay="0"/>
                                          </p:stCondLst>
                                        </p:cTn>
                                        <p:tgtEl>
                                          <p:spTgt spid="395290"/>
                                        </p:tgtEl>
                                        <p:attrNameLst>
                                          <p:attrName>style.visibility</p:attrName>
                                        </p:attrNameLst>
                                      </p:cBhvr>
                                      <p:to>
                                        <p:strVal val="visible"/>
                                      </p:to>
                                    </p:set>
                                    <p:animEffect transition="in" filter="wipe(left)">
                                      <p:cBhvr>
                                        <p:cTn id="85" dur="500"/>
                                        <p:tgtEl>
                                          <p:spTgt spid="395290"/>
                                        </p:tgtEl>
                                      </p:cBhvr>
                                    </p:animEffect>
                                  </p:childTnLst>
                                </p:cTn>
                              </p:par>
                            </p:childTnLst>
                          </p:cTn>
                        </p:par>
                        <p:par>
                          <p:cTn id="86" fill="hold">
                            <p:stCondLst>
                              <p:cond delay="6500"/>
                            </p:stCondLst>
                            <p:childTnLst>
                              <p:par>
                                <p:cTn id="87" presetID="22" presetClass="entr" presetSubtype="1" fill="hold" grpId="0" nodeType="afterEffect">
                                  <p:stCondLst>
                                    <p:cond delay="0"/>
                                  </p:stCondLst>
                                  <p:childTnLst>
                                    <p:set>
                                      <p:cBhvr>
                                        <p:cTn id="88" dur="1" fill="hold">
                                          <p:stCondLst>
                                            <p:cond delay="0"/>
                                          </p:stCondLst>
                                        </p:cTn>
                                        <p:tgtEl>
                                          <p:spTgt spid="395298"/>
                                        </p:tgtEl>
                                        <p:attrNameLst>
                                          <p:attrName>style.visibility</p:attrName>
                                        </p:attrNameLst>
                                      </p:cBhvr>
                                      <p:to>
                                        <p:strVal val="visible"/>
                                      </p:to>
                                    </p:set>
                                    <p:animEffect transition="in" filter="wipe(up)">
                                      <p:cBhvr>
                                        <p:cTn id="89" dur="500"/>
                                        <p:tgtEl>
                                          <p:spTgt spid="395298"/>
                                        </p:tgtEl>
                                      </p:cBhvr>
                                    </p:animEffect>
                                  </p:childTnLst>
                                </p:cTn>
                              </p:par>
                              <p:par>
                                <p:cTn id="90" presetID="10" presetClass="exit" presetSubtype="0" fill="hold" grpId="1" nodeType="withEffect">
                                  <p:stCondLst>
                                    <p:cond delay="0"/>
                                  </p:stCondLst>
                                  <p:childTnLst>
                                    <p:animEffect transition="out" filter="fade">
                                      <p:cBhvr>
                                        <p:cTn id="91" dur="500"/>
                                        <p:tgtEl>
                                          <p:spTgt spid="395289"/>
                                        </p:tgtEl>
                                      </p:cBhvr>
                                    </p:animEffect>
                                    <p:set>
                                      <p:cBhvr>
                                        <p:cTn id="92" dur="1" fill="hold">
                                          <p:stCondLst>
                                            <p:cond delay="499"/>
                                          </p:stCondLst>
                                        </p:cTn>
                                        <p:tgtEl>
                                          <p:spTgt spid="395289"/>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395297"/>
                                        </p:tgtEl>
                                      </p:cBhvr>
                                    </p:animEffect>
                                    <p:set>
                                      <p:cBhvr>
                                        <p:cTn id="95" dur="1" fill="hold">
                                          <p:stCondLst>
                                            <p:cond delay="499"/>
                                          </p:stCondLst>
                                        </p:cTn>
                                        <p:tgtEl>
                                          <p:spTgt spid="395297"/>
                                        </p:tgtEl>
                                        <p:attrNameLst>
                                          <p:attrName>style.visibility</p:attrName>
                                        </p:attrNameLst>
                                      </p:cBhvr>
                                      <p:to>
                                        <p:strVal val="hidden"/>
                                      </p:to>
                                    </p:set>
                                  </p:childTnLst>
                                </p:cTn>
                              </p:par>
                            </p:childTnLst>
                          </p:cTn>
                        </p:par>
                        <p:par>
                          <p:cTn id="96" fill="hold">
                            <p:stCondLst>
                              <p:cond delay="7000"/>
                            </p:stCondLst>
                            <p:childTnLst>
                              <p:par>
                                <p:cTn id="97" presetID="22" presetClass="entr" presetSubtype="8" fill="hold" grpId="0" nodeType="afterEffect">
                                  <p:stCondLst>
                                    <p:cond delay="0"/>
                                  </p:stCondLst>
                                  <p:childTnLst>
                                    <p:set>
                                      <p:cBhvr>
                                        <p:cTn id="98" dur="1" fill="hold">
                                          <p:stCondLst>
                                            <p:cond delay="0"/>
                                          </p:stCondLst>
                                        </p:cTn>
                                        <p:tgtEl>
                                          <p:spTgt spid="395291"/>
                                        </p:tgtEl>
                                        <p:attrNameLst>
                                          <p:attrName>style.visibility</p:attrName>
                                        </p:attrNameLst>
                                      </p:cBhvr>
                                      <p:to>
                                        <p:strVal val="visible"/>
                                      </p:to>
                                    </p:set>
                                    <p:animEffect transition="in" filter="wipe(left)">
                                      <p:cBhvr>
                                        <p:cTn id="99" dur="500"/>
                                        <p:tgtEl>
                                          <p:spTgt spid="395291"/>
                                        </p:tgtEl>
                                      </p:cBhvr>
                                    </p:animEffect>
                                  </p:childTnLst>
                                </p:cTn>
                              </p:par>
                            </p:childTnLst>
                          </p:cTn>
                        </p:par>
                        <p:par>
                          <p:cTn id="100" fill="hold">
                            <p:stCondLst>
                              <p:cond delay="7500"/>
                            </p:stCondLst>
                            <p:childTnLst>
                              <p:par>
                                <p:cTn id="101" presetID="22" presetClass="entr" presetSubtype="1" fill="hold" grpId="0" nodeType="afterEffect">
                                  <p:stCondLst>
                                    <p:cond delay="0"/>
                                  </p:stCondLst>
                                  <p:childTnLst>
                                    <p:set>
                                      <p:cBhvr>
                                        <p:cTn id="102" dur="1" fill="hold">
                                          <p:stCondLst>
                                            <p:cond delay="0"/>
                                          </p:stCondLst>
                                        </p:cTn>
                                        <p:tgtEl>
                                          <p:spTgt spid="395299"/>
                                        </p:tgtEl>
                                        <p:attrNameLst>
                                          <p:attrName>style.visibility</p:attrName>
                                        </p:attrNameLst>
                                      </p:cBhvr>
                                      <p:to>
                                        <p:strVal val="visible"/>
                                      </p:to>
                                    </p:set>
                                    <p:animEffect transition="in" filter="wipe(up)">
                                      <p:cBhvr>
                                        <p:cTn id="103" dur="500"/>
                                        <p:tgtEl>
                                          <p:spTgt spid="395299"/>
                                        </p:tgtEl>
                                      </p:cBhvr>
                                    </p:animEffect>
                                  </p:childTnLst>
                                </p:cTn>
                              </p:par>
                              <p:par>
                                <p:cTn id="104" presetID="10" presetClass="exit" presetSubtype="0" fill="hold" grpId="1" nodeType="withEffect">
                                  <p:stCondLst>
                                    <p:cond delay="0"/>
                                  </p:stCondLst>
                                  <p:childTnLst>
                                    <p:animEffect transition="out" filter="fade">
                                      <p:cBhvr>
                                        <p:cTn id="105" dur="500"/>
                                        <p:tgtEl>
                                          <p:spTgt spid="395290"/>
                                        </p:tgtEl>
                                      </p:cBhvr>
                                    </p:animEffect>
                                    <p:set>
                                      <p:cBhvr>
                                        <p:cTn id="106" dur="1" fill="hold">
                                          <p:stCondLst>
                                            <p:cond delay="499"/>
                                          </p:stCondLst>
                                        </p:cTn>
                                        <p:tgtEl>
                                          <p:spTgt spid="395290"/>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395298"/>
                                        </p:tgtEl>
                                      </p:cBhvr>
                                    </p:animEffect>
                                    <p:set>
                                      <p:cBhvr>
                                        <p:cTn id="109" dur="1" fill="hold">
                                          <p:stCondLst>
                                            <p:cond delay="499"/>
                                          </p:stCondLst>
                                        </p:cTn>
                                        <p:tgtEl>
                                          <p:spTgt spid="395298"/>
                                        </p:tgtEl>
                                        <p:attrNameLst>
                                          <p:attrName>style.visibility</p:attrName>
                                        </p:attrNameLst>
                                      </p:cBhvr>
                                      <p:to>
                                        <p:strVal val="hidden"/>
                                      </p:to>
                                    </p:set>
                                  </p:childTnLst>
                                </p:cTn>
                              </p:par>
                            </p:childTnLst>
                          </p:cTn>
                        </p:par>
                        <p:par>
                          <p:cTn id="110" fill="hold">
                            <p:stCondLst>
                              <p:cond delay="8000"/>
                            </p:stCondLst>
                            <p:childTnLst>
                              <p:par>
                                <p:cTn id="111" presetID="22" presetClass="entr" presetSubtype="8" fill="hold" grpId="0" nodeType="afterEffect">
                                  <p:stCondLst>
                                    <p:cond delay="0"/>
                                  </p:stCondLst>
                                  <p:childTnLst>
                                    <p:set>
                                      <p:cBhvr>
                                        <p:cTn id="112" dur="1" fill="hold">
                                          <p:stCondLst>
                                            <p:cond delay="0"/>
                                          </p:stCondLst>
                                        </p:cTn>
                                        <p:tgtEl>
                                          <p:spTgt spid="395292"/>
                                        </p:tgtEl>
                                        <p:attrNameLst>
                                          <p:attrName>style.visibility</p:attrName>
                                        </p:attrNameLst>
                                      </p:cBhvr>
                                      <p:to>
                                        <p:strVal val="visible"/>
                                      </p:to>
                                    </p:set>
                                    <p:animEffect transition="in" filter="wipe(left)">
                                      <p:cBhvr>
                                        <p:cTn id="113" dur="500"/>
                                        <p:tgtEl>
                                          <p:spTgt spid="395292"/>
                                        </p:tgtEl>
                                      </p:cBhvr>
                                    </p:animEffect>
                                  </p:childTnLst>
                                </p:cTn>
                              </p:par>
                            </p:childTnLst>
                          </p:cTn>
                        </p:par>
                        <p:par>
                          <p:cTn id="114" fill="hold">
                            <p:stCondLst>
                              <p:cond delay="8500"/>
                            </p:stCondLst>
                            <p:childTnLst>
                              <p:par>
                                <p:cTn id="115" presetID="22" presetClass="entr" presetSubtype="8" fill="hold" grpId="0" nodeType="afterEffect">
                                  <p:stCondLst>
                                    <p:cond delay="0"/>
                                  </p:stCondLst>
                                  <p:childTnLst>
                                    <p:set>
                                      <p:cBhvr>
                                        <p:cTn id="116" dur="1" fill="hold">
                                          <p:stCondLst>
                                            <p:cond delay="0"/>
                                          </p:stCondLst>
                                        </p:cTn>
                                        <p:tgtEl>
                                          <p:spTgt spid="395301"/>
                                        </p:tgtEl>
                                        <p:attrNameLst>
                                          <p:attrName>style.visibility</p:attrName>
                                        </p:attrNameLst>
                                      </p:cBhvr>
                                      <p:to>
                                        <p:strVal val="visible"/>
                                      </p:to>
                                    </p:set>
                                    <p:animEffect transition="in" filter="wipe(left)">
                                      <p:cBhvr>
                                        <p:cTn id="117" dur="500"/>
                                        <p:tgtEl>
                                          <p:spTgt spid="395301"/>
                                        </p:tgtEl>
                                      </p:cBhvr>
                                    </p:animEffect>
                                  </p:childTnLst>
                                </p:cTn>
                              </p:par>
                              <p:par>
                                <p:cTn id="118" presetID="10" presetClass="exit" presetSubtype="0" fill="hold" grpId="1" nodeType="withEffect">
                                  <p:stCondLst>
                                    <p:cond delay="0"/>
                                  </p:stCondLst>
                                  <p:childTnLst>
                                    <p:animEffect transition="out" filter="fade">
                                      <p:cBhvr>
                                        <p:cTn id="119" dur="500"/>
                                        <p:tgtEl>
                                          <p:spTgt spid="395291"/>
                                        </p:tgtEl>
                                      </p:cBhvr>
                                    </p:animEffect>
                                    <p:set>
                                      <p:cBhvr>
                                        <p:cTn id="120" dur="1" fill="hold">
                                          <p:stCondLst>
                                            <p:cond delay="499"/>
                                          </p:stCondLst>
                                        </p:cTn>
                                        <p:tgtEl>
                                          <p:spTgt spid="395291"/>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395299"/>
                                        </p:tgtEl>
                                      </p:cBhvr>
                                    </p:animEffect>
                                    <p:set>
                                      <p:cBhvr>
                                        <p:cTn id="123" dur="1" fill="hold">
                                          <p:stCondLst>
                                            <p:cond delay="499"/>
                                          </p:stCondLst>
                                        </p:cTn>
                                        <p:tgtEl>
                                          <p:spTgt spid="395299"/>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2" nodeType="clickEffect">
                                  <p:stCondLst>
                                    <p:cond delay="0"/>
                                  </p:stCondLst>
                                  <p:childTnLst>
                                    <p:set>
                                      <p:cBhvr>
                                        <p:cTn id="127" dur="1" fill="hold">
                                          <p:stCondLst>
                                            <p:cond delay="0"/>
                                          </p:stCondLst>
                                        </p:cTn>
                                        <p:tgtEl>
                                          <p:spTgt spid="395300"/>
                                        </p:tgtEl>
                                        <p:attrNameLst>
                                          <p:attrName>style.visibility</p:attrName>
                                        </p:attrNameLst>
                                      </p:cBhvr>
                                      <p:to>
                                        <p:strVal val="visible"/>
                                      </p:to>
                                    </p:set>
                                    <p:animEffect transition="in" filter="fade">
                                      <p:cBhvr>
                                        <p:cTn id="128" dur="500"/>
                                        <p:tgtEl>
                                          <p:spTgt spid="395300"/>
                                        </p:tgtEl>
                                      </p:cBhvr>
                                    </p:animEffect>
                                  </p:childTnLst>
                                </p:cTn>
                              </p:par>
                              <p:par>
                                <p:cTn id="129" presetID="10" presetClass="entr" presetSubtype="0" fill="hold" grpId="2" nodeType="withEffect">
                                  <p:stCondLst>
                                    <p:cond delay="0"/>
                                  </p:stCondLst>
                                  <p:childTnLst>
                                    <p:set>
                                      <p:cBhvr>
                                        <p:cTn id="130" dur="1" fill="hold">
                                          <p:stCondLst>
                                            <p:cond delay="0"/>
                                          </p:stCondLst>
                                        </p:cTn>
                                        <p:tgtEl>
                                          <p:spTgt spid="395284"/>
                                        </p:tgtEl>
                                        <p:attrNameLst>
                                          <p:attrName>style.visibility</p:attrName>
                                        </p:attrNameLst>
                                      </p:cBhvr>
                                      <p:to>
                                        <p:strVal val="visible"/>
                                      </p:to>
                                    </p:set>
                                    <p:animEffect transition="in" filter="fade">
                                      <p:cBhvr>
                                        <p:cTn id="131" dur="500"/>
                                        <p:tgtEl>
                                          <p:spTgt spid="395284"/>
                                        </p:tgtEl>
                                      </p:cBhvr>
                                    </p:animEffect>
                                  </p:childTnLst>
                                </p:cTn>
                              </p:par>
                            </p:childTnLst>
                          </p:cTn>
                        </p:par>
                        <p:par>
                          <p:cTn id="132" fill="hold">
                            <p:stCondLst>
                              <p:cond delay="500"/>
                            </p:stCondLst>
                            <p:childTnLst>
                              <p:par>
                                <p:cTn id="133" presetID="10" presetClass="entr" presetSubtype="0" fill="hold" grpId="0" nodeType="afterEffect">
                                  <p:stCondLst>
                                    <p:cond delay="0"/>
                                  </p:stCondLst>
                                  <p:childTnLst>
                                    <p:set>
                                      <p:cBhvr>
                                        <p:cTn id="134" dur="1" fill="hold">
                                          <p:stCondLst>
                                            <p:cond delay="0"/>
                                          </p:stCondLst>
                                        </p:cTn>
                                        <p:tgtEl>
                                          <p:spTgt spid="395303"/>
                                        </p:tgtEl>
                                        <p:attrNameLst>
                                          <p:attrName>style.visibility</p:attrName>
                                        </p:attrNameLst>
                                      </p:cBhvr>
                                      <p:to>
                                        <p:strVal val="visible"/>
                                      </p:to>
                                    </p:set>
                                    <p:animEffect transition="in" filter="fade">
                                      <p:cBhvr>
                                        <p:cTn id="135" dur="500"/>
                                        <p:tgtEl>
                                          <p:spTgt spid="395303"/>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395302"/>
                                        </p:tgtEl>
                                        <p:attrNameLst>
                                          <p:attrName>style.visibility</p:attrName>
                                        </p:attrNameLst>
                                      </p:cBhvr>
                                      <p:to>
                                        <p:strVal val="visible"/>
                                      </p:to>
                                    </p:set>
                                    <p:animEffect transition="in" filter="fade">
                                      <p:cBhvr>
                                        <p:cTn id="138" dur="500"/>
                                        <p:tgtEl>
                                          <p:spTgt spid="395302"/>
                                        </p:tgtEl>
                                      </p:cBhvr>
                                    </p:animEffect>
                                  </p:childTnLst>
                                </p:cTn>
                              </p:par>
                            </p:childTnLst>
                          </p:cTn>
                        </p:par>
                        <p:par>
                          <p:cTn id="139" fill="hold">
                            <p:stCondLst>
                              <p:cond delay="1000"/>
                            </p:stCondLst>
                            <p:childTnLst>
                              <p:par>
                                <p:cTn id="140" presetID="10" presetClass="entr" presetSubtype="0" fill="hold" nodeType="afterEffect">
                                  <p:stCondLst>
                                    <p:cond delay="0"/>
                                  </p:stCondLst>
                                  <p:childTnLst>
                                    <p:set>
                                      <p:cBhvr>
                                        <p:cTn id="141" dur="1" fill="hold">
                                          <p:stCondLst>
                                            <p:cond delay="0"/>
                                          </p:stCondLst>
                                        </p:cTn>
                                        <p:tgtEl>
                                          <p:spTgt spid="4"/>
                                        </p:tgtEl>
                                        <p:attrNameLst>
                                          <p:attrName>style.visibility</p:attrName>
                                        </p:attrNameLst>
                                      </p:cBhvr>
                                      <p:to>
                                        <p:strVal val="visible"/>
                                      </p:to>
                                    </p:set>
                                    <p:animEffect transition="in" filter="fade">
                                      <p:cBhvr>
                                        <p:cTn id="1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84" grpId="0" animBg="1"/>
      <p:bldP spid="395284" grpId="1" animBg="1"/>
      <p:bldP spid="395284" grpId="2" animBg="1"/>
      <p:bldP spid="395285" grpId="0" animBg="1"/>
      <p:bldP spid="395285" grpId="1" animBg="1"/>
      <p:bldP spid="395286" grpId="0" animBg="1"/>
      <p:bldP spid="395286" grpId="1" animBg="1"/>
      <p:bldP spid="395287" grpId="0" animBg="1"/>
      <p:bldP spid="395287" grpId="1" animBg="1"/>
      <p:bldP spid="395288" grpId="0" animBg="1"/>
      <p:bldP spid="395288" grpId="1" animBg="1"/>
      <p:bldP spid="395289" grpId="0" animBg="1"/>
      <p:bldP spid="395289" grpId="1" animBg="1"/>
      <p:bldP spid="395290" grpId="0" animBg="1"/>
      <p:bldP spid="395290" grpId="1" animBg="1"/>
      <p:bldP spid="395291" grpId="0" animBg="1"/>
      <p:bldP spid="395291" grpId="1" animBg="1"/>
      <p:bldP spid="395292" grpId="0" animBg="1"/>
      <p:bldP spid="395293" grpId="0" animBg="1"/>
      <p:bldP spid="395293" grpId="1" animBg="1"/>
      <p:bldP spid="395294" grpId="0" animBg="1"/>
      <p:bldP spid="395294" grpId="1" animBg="1"/>
      <p:bldP spid="395295" grpId="0" animBg="1"/>
      <p:bldP spid="395295" grpId="1" animBg="1"/>
      <p:bldP spid="395296" grpId="0" animBg="1"/>
      <p:bldP spid="395296" grpId="1" animBg="1"/>
      <p:bldP spid="395297" grpId="0" animBg="1"/>
      <p:bldP spid="395297" grpId="1" animBg="1"/>
      <p:bldP spid="395298" grpId="0" animBg="1"/>
      <p:bldP spid="395298" grpId="1" animBg="1"/>
      <p:bldP spid="395299" grpId="0" animBg="1"/>
      <p:bldP spid="395299" grpId="1" animBg="1"/>
      <p:bldP spid="395300" grpId="0" animBg="1"/>
      <p:bldP spid="395300" grpId="1" animBg="1"/>
      <p:bldP spid="395300" grpId="2" animBg="1"/>
      <p:bldP spid="395301" grpId="0" animBg="1"/>
      <p:bldP spid="395302" grpId="0" animBg="1"/>
      <p:bldP spid="395303"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p:txBody>
          <a:bodyPr/>
          <a:lstStyle/>
          <a:p>
            <a:r>
              <a:rPr lang="de-DE"/>
              <a:t>Environment Maps</a:t>
            </a:r>
          </a:p>
        </p:txBody>
      </p:sp>
      <p:graphicFrame>
        <p:nvGraphicFramePr>
          <p:cNvPr id="396292" name="Object 4"/>
          <p:cNvGraphicFramePr>
            <a:graphicFrameLocks noChangeAspect="1"/>
          </p:cNvGraphicFramePr>
          <p:nvPr/>
        </p:nvGraphicFramePr>
        <p:xfrm>
          <a:off x="1352550" y="1196975"/>
          <a:ext cx="6402388" cy="3189288"/>
        </p:xfrm>
        <a:graphic>
          <a:graphicData uri="http://schemas.openxmlformats.org/presentationml/2006/ole">
            <p:oleObj spid="_x0000_s397314" name="CorelPhotoPaint.Image.11" r:id="rId3" imgW="866864" imgH="431275" progId="CorelPhotoPaint.Image.11">
              <p:embed/>
            </p:oleObj>
          </a:graphicData>
        </a:graphic>
      </p:graphicFrame>
      <p:graphicFrame>
        <p:nvGraphicFramePr>
          <p:cNvPr id="396294" name="Object 6"/>
          <p:cNvGraphicFramePr>
            <a:graphicFrameLocks noChangeAspect="1"/>
          </p:cNvGraphicFramePr>
          <p:nvPr/>
        </p:nvGraphicFramePr>
        <p:xfrm>
          <a:off x="1501775" y="1298575"/>
          <a:ext cx="6254750" cy="3127375"/>
        </p:xfrm>
        <a:graphic>
          <a:graphicData uri="http://schemas.openxmlformats.org/presentationml/2006/ole">
            <p:oleObj spid="_x0000_s397315" name="CorelPhotoPaint.Image.11" r:id="rId4" imgW="850322" imgH="423368" progId="CorelPhotoPaint.Image.11">
              <p:embed/>
            </p:oleObj>
          </a:graphicData>
        </a:graphic>
      </p:graphicFrame>
      <p:sp>
        <p:nvSpPr>
          <p:cNvPr id="396295" name="Text Box 7"/>
          <p:cNvSpPr txBox="1">
            <a:spLocks noChangeArrowheads="1"/>
          </p:cNvSpPr>
          <p:nvPr/>
        </p:nvSpPr>
        <p:spPr bwMode="auto">
          <a:xfrm>
            <a:off x="4781550" y="4471988"/>
            <a:ext cx="3097213" cy="396875"/>
          </a:xfrm>
          <a:prstGeom prst="rect">
            <a:avLst/>
          </a:prstGeom>
          <a:noFill/>
          <a:ln w="28575" algn="ctr">
            <a:noFill/>
            <a:miter lim="800000"/>
            <a:headEnd/>
            <a:tailEnd/>
          </a:ln>
          <a:effectLst/>
        </p:spPr>
        <p:txBody>
          <a:bodyPr wrap="none">
            <a:spAutoFit/>
          </a:bodyPr>
          <a:lstStyle/>
          <a:p>
            <a:pPr marL="342900" indent="-342900"/>
            <a:r>
              <a:rPr lang="de-DE" sz="2000" dirty="0" err="1"/>
              <a:t>Spherical</a:t>
            </a:r>
            <a:r>
              <a:rPr lang="de-DE" sz="2000" dirty="0"/>
              <a:t> Environment </a:t>
            </a:r>
            <a:r>
              <a:rPr lang="de-DE" sz="2000" dirty="0" err="1"/>
              <a:t>Map</a:t>
            </a:r>
            <a:endParaRPr lang="de-DE" sz="2000" dirty="0"/>
          </a:p>
        </p:txBody>
      </p:sp>
      <p:sp>
        <p:nvSpPr>
          <p:cNvPr id="396296" name="Text Box 8"/>
          <p:cNvSpPr txBox="1">
            <a:spLocks noChangeArrowheads="1"/>
          </p:cNvSpPr>
          <p:nvPr/>
        </p:nvSpPr>
        <p:spPr bwMode="auto">
          <a:xfrm>
            <a:off x="1370013" y="4471988"/>
            <a:ext cx="1477962" cy="396875"/>
          </a:xfrm>
          <a:prstGeom prst="rect">
            <a:avLst/>
          </a:prstGeom>
          <a:noFill/>
          <a:ln w="28575" algn="ctr">
            <a:noFill/>
            <a:miter lim="800000"/>
            <a:headEnd/>
            <a:tailEnd/>
          </a:ln>
          <a:effectLst/>
        </p:spPr>
        <p:txBody>
          <a:bodyPr wrap="none">
            <a:spAutoFit/>
          </a:bodyPr>
          <a:lstStyle/>
          <a:p>
            <a:pPr marL="342900" indent="-342900"/>
            <a:r>
              <a:rPr lang="de-DE" sz="2000" dirty="0"/>
              <a:t>Ergebnisbild</a:t>
            </a:r>
          </a:p>
        </p:txBody>
      </p:sp>
      <p:sp>
        <p:nvSpPr>
          <p:cNvPr id="396297" name="Text Box 9"/>
          <p:cNvSpPr txBox="1">
            <a:spLocks noChangeArrowheads="1"/>
          </p:cNvSpPr>
          <p:nvPr/>
        </p:nvSpPr>
        <p:spPr bwMode="auto">
          <a:xfrm>
            <a:off x="623888" y="4918075"/>
            <a:ext cx="7350089" cy="1384995"/>
          </a:xfrm>
          <a:prstGeom prst="rect">
            <a:avLst/>
          </a:prstGeom>
          <a:noFill/>
          <a:ln w="28575" algn="ctr">
            <a:noFill/>
            <a:miter lim="800000"/>
            <a:headEnd/>
            <a:tailEnd/>
          </a:ln>
          <a:effectLst/>
        </p:spPr>
        <p:txBody>
          <a:bodyPr wrap="none">
            <a:spAutoFit/>
          </a:bodyPr>
          <a:lstStyle/>
          <a:p>
            <a:pPr marL="342900" indent="-342900"/>
            <a:r>
              <a:rPr lang="de-DE" sz="2000" b="1" i="1"/>
              <a:t>Nachteil: </a:t>
            </a:r>
            <a:r>
              <a:rPr lang="de-DE" sz="2000"/>
              <a:t>Keine feste Liniendicke, schwierig bei Spitzen</a:t>
            </a:r>
            <a:br>
              <a:rPr lang="de-DE" sz="2000"/>
            </a:br>
            <a:r>
              <a:rPr lang="de-DE" sz="2000"/>
              <a:t>          Flächen mit starker Perspektive werden ganz schwarz.</a:t>
            </a:r>
          </a:p>
          <a:p>
            <a:pPr marL="342900" indent="-342900"/>
            <a:r>
              <a:rPr lang="de-DE" sz="2000" b="1" i="1"/>
              <a:t>Vorteil: </a:t>
            </a:r>
            <a:r>
              <a:rPr lang="de-DE" sz="2000"/>
              <a:t>Einfache Implementierung, auch für Flächen mit Rand</a:t>
            </a:r>
            <a:br>
              <a:rPr lang="de-DE" sz="2000"/>
            </a:br>
            <a:r>
              <a:rPr lang="de-DE" sz="2000"/>
              <a:t>       (d.h. funktioniert auch bei Flächen mit Normal/Bump Map)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6294"/>
                                        </p:tgtEl>
                                        <p:attrNameLst>
                                          <p:attrName>style.visibility</p:attrName>
                                        </p:attrNameLst>
                                      </p:cBhvr>
                                      <p:to>
                                        <p:strVal val="visible"/>
                                      </p:to>
                                    </p:set>
                                    <p:animEffect transition="in" filter="fade">
                                      <p:cBhvr>
                                        <p:cTn id="7" dur="500"/>
                                        <p:tgtEl>
                                          <p:spTgt spid="396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p:txBody>
          <a:bodyPr/>
          <a:lstStyle/>
          <a:p>
            <a:r>
              <a:rPr lang="de-DE"/>
              <a:t>Zusammenfassung</a:t>
            </a:r>
          </a:p>
        </p:txBody>
      </p:sp>
      <p:sp>
        <p:nvSpPr>
          <p:cNvPr id="397315" name="Rectangle 3"/>
          <p:cNvSpPr>
            <a:spLocks noGrp="1" noChangeArrowheads="1"/>
          </p:cNvSpPr>
          <p:nvPr>
            <p:ph type="body" idx="1"/>
          </p:nvPr>
        </p:nvSpPr>
        <p:spPr>
          <a:xfrm>
            <a:off x="633413" y="1087438"/>
            <a:ext cx="7981950" cy="4746625"/>
          </a:xfrm>
        </p:spPr>
        <p:txBody>
          <a:bodyPr/>
          <a:lstStyle/>
          <a:p>
            <a:r>
              <a:rPr lang="de-DE" sz="2400"/>
              <a:t>Bildbasierte Verfahren</a:t>
            </a:r>
            <a:br>
              <a:rPr lang="de-DE" sz="2400"/>
            </a:br>
            <a:r>
              <a:rPr lang="de-DE" sz="2000" b="1"/>
              <a:t>Vorteil:</a:t>
            </a:r>
            <a:r>
              <a:rPr lang="de-DE" sz="2000"/>
              <a:t> Unabhängig vom Rendering Verfahren, für beliebige Flächen</a:t>
            </a:r>
            <a:br>
              <a:rPr lang="de-DE" sz="2000"/>
            </a:br>
            <a:r>
              <a:rPr lang="de-DE" sz="2000" b="1"/>
              <a:t>Nachteil: </a:t>
            </a:r>
            <a:r>
              <a:rPr lang="de-DE" sz="2000"/>
              <a:t>"gefaltetes Papier", echtzeitfähige Implementierung schwierig </a:t>
            </a:r>
          </a:p>
          <a:p>
            <a:r>
              <a:rPr lang="de-DE" sz="2400"/>
              <a:t>Explizite Silhouetten-Extraktion</a:t>
            </a:r>
            <a:br>
              <a:rPr lang="de-DE" sz="2400"/>
            </a:br>
            <a:r>
              <a:rPr lang="de-DE" sz="2000" b="1"/>
              <a:t>Vorteil:</a:t>
            </a:r>
            <a:r>
              <a:rPr lang="de-DE" sz="2000"/>
              <a:t> Gleichmäßige Strichstärke, auch für Flächen mit Rand</a:t>
            </a:r>
            <a:br>
              <a:rPr lang="de-DE" sz="2000"/>
            </a:br>
            <a:r>
              <a:rPr lang="de-DE" sz="2000" b="1"/>
              <a:t>Nachteil: </a:t>
            </a:r>
            <a:r>
              <a:rPr lang="de-DE" sz="2000"/>
              <a:t>CPU- und Buslast</a:t>
            </a:r>
            <a:endParaRPr lang="de-DE" sz="2400"/>
          </a:p>
          <a:p>
            <a:r>
              <a:rPr lang="de-DE" sz="2400"/>
              <a:t>Multipass-Technik mit Stencil-Buffer</a:t>
            </a:r>
            <a:br>
              <a:rPr lang="de-DE" sz="2400"/>
            </a:br>
            <a:r>
              <a:rPr lang="de-DE" sz="2000" b="1"/>
              <a:t>Vorteil:</a:t>
            </a:r>
            <a:r>
              <a:rPr lang="de-DE" sz="2000"/>
              <a:t> Gleichmäßige Strichstärke, echtzeitfähig</a:t>
            </a:r>
            <a:br>
              <a:rPr lang="de-DE" sz="2000"/>
            </a:br>
            <a:r>
              <a:rPr lang="de-DE" sz="2000" b="1"/>
              <a:t>Nachteil: </a:t>
            </a:r>
            <a:r>
              <a:rPr lang="de-DE" sz="2000"/>
              <a:t>nur für geschlossene Flächen,</a:t>
            </a:r>
            <a:r>
              <a:rPr lang="de-DE" sz="2000" b="1"/>
              <a:t> </a:t>
            </a:r>
            <a:r>
              <a:rPr lang="de-DE" sz="2000"/>
              <a:t>benötigt Stencil Buffer</a:t>
            </a:r>
            <a:endParaRPr lang="de-DE" sz="2400"/>
          </a:p>
          <a:p>
            <a:r>
              <a:rPr lang="de-DE" sz="2400"/>
              <a:t>Polygonale-Techniken</a:t>
            </a:r>
            <a:br>
              <a:rPr lang="de-DE" sz="2400"/>
            </a:br>
            <a:r>
              <a:rPr lang="de-DE" sz="2000" b="1"/>
              <a:t>Vorteil:</a:t>
            </a:r>
            <a:r>
              <a:rPr lang="de-DE" sz="2000"/>
              <a:t> benötigt keinen zusätzlichen Speicher, echtzeitfähig</a:t>
            </a:r>
            <a:br>
              <a:rPr lang="de-DE" sz="2000"/>
            </a:br>
            <a:r>
              <a:rPr lang="de-DE" sz="2000" b="1"/>
              <a:t>Nachteil: </a:t>
            </a:r>
            <a:r>
              <a:rPr lang="de-DE" sz="2000"/>
              <a:t>nur für geschlossene Flächen,</a:t>
            </a:r>
            <a:r>
              <a:rPr lang="de-DE" sz="2000" b="1"/>
              <a:t> </a:t>
            </a:r>
            <a:r>
              <a:rPr lang="de-DE" sz="2000"/>
              <a:t>ungleichmäßige Strichstärke</a:t>
            </a:r>
            <a:endParaRPr lang="de-DE" sz="2400"/>
          </a:p>
          <a:p>
            <a:r>
              <a:rPr lang="de-DE" sz="2400"/>
              <a:t>Environment-Mapping</a:t>
            </a:r>
            <a:br>
              <a:rPr lang="de-DE" sz="2400"/>
            </a:br>
            <a:r>
              <a:rPr lang="de-DE" sz="2000" b="1"/>
              <a:t>Vorteil:</a:t>
            </a:r>
            <a:r>
              <a:rPr lang="de-DE" sz="2000"/>
              <a:t> einfach, echtzeitfähig, auch für Flächen mit Rand</a:t>
            </a:r>
            <a:br>
              <a:rPr lang="de-DE" sz="2000"/>
            </a:br>
            <a:r>
              <a:rPr lang="de-DE" sz="2000" b="1"/>
              <a:t>Nachteil: </a:t>
            </a:r>
            <a:r>
              <a:rPr lang="de-DE" sz="2000"/>
              <a:t>ungleichmäßige Strichstärke, perspektivische Flächen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7315">
                                            <p:txEl>
                                              <p:pRg st="1" end="1"/>
                                            </p:txEl>
                                          </p:spTgt>
                                        </p:tgtEl>
                                        <p:attrNameLst>
                                          <p:attrName>style.visibility</p:attrName>
                                        </p:attrNameLst>
                                      </p:cBhvr>
                                      <p:to>
                                        <p:strVal val="visible"/>
                                      </p:to>
                                    </p:set>
                                    <p:animEffect transition="in" filter="fade">
                                      <p:cBhvr>
                                        <p:cTn id="7" dur="500"/>
                                        <p:tgtEl>
                                          <p:spTgt spid="3973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7315">
                                            <p:txEl>
                                              <p:pRg st="2" end="2"/>
                                            </p:txEl>
                                          </p:spTgt>
                                        </p:tgtEl>
                                        <p:attrNameLst>
                                          <p:attrName>style.visibility</p:attrName>
                                        </p:attrNameLst>
                                      </p:cBhvr>
                                      <p:to>
                                        <p:strVal val="visible"/>
                                      </p:to>
                                    </p:set>
                                    <p:animEffect transition="in" filter="fade">
                                      <p:cBhvr>
                                        <p:cTn id="12" dur="500"/>
                                        <p:tgtEl>
                                          <p:spTgt spid="3973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7315">
                                            <p:txEl>
                                              <p:pRg st="3" end="3"/>
                                            </p:txEl>
                                          </p:spTgt>
                                        </p:tgtEl>
                                        <p:attrNameLst>
                                          <p:attrName>style.visibility</p:attrName>
                                        </p:attrNameLst>
                                      </p:cBhvr>
                                      <p:to>
                                        <p:strVal val="visible"/>
                                      </p:to>
                                    </p:set>
                                    <p:animEffect transition="in" filter="fade">
                                      <p:cBhvr>
                                        <p:cTn id="17" dur="500"/>
                                        <p:tgtEl>
                                          <p:spTgt spid="39731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7315">
                                            <p:txEl>
                                              <p:pRg st="4" end="4"/>
                                            </p:txEl>
                                          </p:spTgt>
                                        </p:tgtEl>
                                        <p:attrNameLst>
                                          <p:attrName>style.visibility</p:attrName>
                                        </p:attrNameLst>
                                      </p:cBhvr>
                                      <p:to>
                                        <p:strVal val="visible"/>
                                      </p:to>
                                    </p:set>
                                    <p:animEffect transition="in" filter="fade">
                                      <p:cBhvr>
                                        <p:cTn id="22" dur="500"/>
                                        <p:tgtEl>
                                          <p:spTgt spid="3973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r>
              <a:rPr lang="de-DE"/>
              <a:t>NPR-Shading</a:t>
            </a:r>
          </a:p>
        </p:txBody>
      </p:sp>
      <p:sp>
        <p:nvSpPr>
          <p:cNvPr id="398339" name="Rectangle 3"/>
          <p:cNvSpPr>
            <a:spLocks noGrp="1" noChangeArrowheads="1"/>
          </p:cNvSpPr>
          <p:nvPr>
            <p:ph type="body" idx="1"/>
          </p:nvPr>
        </p:nvSpPr>
        <p:spPr/>
        <p:txBody>
          <a:bodyPr/>
          <a:lstStyle/>
          <a:p>
            <a:pPr>
              <a:buFont typeface="Wingdings" pitchFamily="2" charset="2"/>
              <a:buNone/>
            </a:pPr>
            <a:r>
              <a:rPr lang="de-DE" sz="2400"/>
              <a:t>Wie werden die Flächen dargestellt?</a:t>
            </a:r>
          </a:p>
          <a:p>
            <a:r>
              <a:rPr lang="de-DE" sz="2400"/>
              <a:t>keine physikalisch basierte Beleuchtung!</a:t>
            </a:r>
          </a:p>
          <a:p>
            <a:r>
              <a:rPr lang="de-DE" sz="2400"/>
              <a:t>Farbtabellen, Toon-Shading, Cool-Warm-Shading</a:t>
            </a:r>
          </a:p>
        </p:txBody>
      </p:sp>
      <p:graphicFrame>
        <p:nvGraphicFramePr>
          <p:cNvPr id="398340" name="Object 4"/>
          <p:cNvGraphicFramePr>
            <a:graphicFrameLocks noChangeAspect="1"/>
          </p:cNvGraphicFramePr>
          <p:nvPr/>
        </p:nvGraphicFramePr>
        <p:xfrm>
          <a:off x="4533900" y="2630488"/>
          <a:ext cx="3963988" cy="3333750"/>
        </p:xfrm>
        <a:graphic>
          <a:graphicData uri="http://schemas.openxmlformats.org/presentationml/2006/ole">
            <p:oleObj spid="_x0000_s398338" name="CorelPhotoPaint.Image.11" r:id="rId3" imgW="8990476" imgH="3761905" progId="CorelPhotoPaint.Image.11">
              <p:embed/>
            </p:oleObj>
          </a:graphicData>
        </a:graphic>
      </p:graphicFrame>
      <p:sp>
        <p:nvSpPr>
          <p:cNvPr id="398341" name="Text Box 5"/>
          <p:cNvSpPr txBox="1">
            <a:spLocks noChangeArrowheads="1"/>
          </p:cNvSpPr>
          <p:nvPr/>
        </p:nvSpPr>
        <p:spPr bwMode="auto">
          <a:xfrm>
            <a:off x="4441825" y="5910263"/>
            <a:ext cx="2260491" cy="400110"/>
          </a:xfrm>
          <a:prstGeom prst="rect">
            <a:avLst/>
          </a:prstGeom>
          <a:noFill/>
          <a:ln w="28575" algn="ctr">
            <a:noFill/>
            <a:miter lim="800000"/>
            <a:headEnd/>
            <a:tailEnd/>
          </a:ln>
          <a:effectLst/>
        </p:spPr>
        <p:txBody>
          <a:bodyPr wrap="none">
            <a:spAutoFit/>
          </a:bodyPr>
          <a:lstStyle/>
          <a:p>
            <a:pPr marL="342900" indent="-342900"/>
            <a:r>
              <a:rPr lang="de-DE" sz="2000" dirty="0"/>
              <a:t>cool-warm-</a:t>
            </a:r>
            <a:r>
              <a:rPr lang="de-DE" sz="2000" dirty="0" err="1"/>
              <a:t>shading</a:t>
            </a:r>
            <a:endParaRPr lang="de-DE" sz="2000" dirty="0"/>
          </a:p>
        </p:txBody>
      </p:sp>
      <p:pic>
        <p:nvPicPr>
          <p:cNvPr id="398342" name="Picture 6" descr="Toon"/>
          <p:cNvPicPr>
            <a:picLocks noChangeAspect="1" noChangeArrowheads="1"/>
          </p:cNvPicPr>
          <p:nvPr/>
        </p:nvPicPr>
        <p:blipFill>
          <a:blip r:embed="rId4"/>
          <a:srcRect/>
          <a:stretch>
            <a:fillRect/>
          </a:stretch>
        </p:blipFill>
        <p:spPr bwMode="auto">
          <a:xfrm>
            <a:off x="1446213" y="2620963"/>
            <a:ext cx="2579687" cy="3768725"/>
          </a:xfrm>
          <a:prstGeom prst="rect">
            <a:avLst/>
          </a:prstGeom>
          <a:noFill/>
        </p:spPr>
      </p:pic>
      <p:sp>
        <p:nvSpPr>
          <p:cNvPr id="398343" name="Text Box 7"/>
          <p:cNvSpPr txBox="1">
            <a:spLocks noChangeArrowheads="1"/>
          </p:cNvSpPr>
          <p:nvPr/>
        </p:nvSpPr>
        <p:spPr bwMode="auto">
          <a:xfrm>
            <a:off x="665163" y="5910263"/>
            <a:ext cx="1603259" cy="400110"/>
          </a:xfrm>
          <a:prstGeom prst="rect">
            <a:avLst/>
          </a:prstGeom>
          <a:noFill/>
          <a:ln w="28575" algn="ctr">
            <a:noFill/>
            <a:miter lim="800000"/>
            <a:headEnd/>
            <a:tailEnd/>
          </a:ln>
          <a:effectLst/>
        </p:spPr>
        <p:txBody>
          <a:bodyPr wrap="none">
            <a:spAutoFit/>
          </a:bodyPr>
          <a:lstStyle/>
          <a:p>
            <a:pPr marL="342900" indent="-342900"/>
            <a:r>
              <a:rPr lang="de-DE" sz="2000" dirty="0" err="1"/>
              <a:t>toon-shading</a:t>
            </a:r>
            <a:endParaRPr lang="de-DE" sz="2000"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lstStyle/>
          <a:p>
            <a:r>
              <a:rPr lang="de-DE"/>
              <a:t>Toon-Shading</a:t>
            </a:r>
          </a:p>
        </p:txBody>
      </p:sp>
      <p:sp>
        <p:nvSpPr>
          <p:cNvPr id="399363" name="Rectangle 3"/>
          <p:cNvSpPr>
            <a:spLocks noGrp="1" noChangeArrowheads="1"/>
          </p:cNvSpPr>
          <p:nvPr>
            <p:ph type="body" idx="1"/>
          </p:nvPr>
        </p:nvSpPr>
        <p:spPr>
          <a:xfrm>
            <a:off x="3732213" y="1646238"/>
            <a:ext cx="4695825" cy="4600575"/>
          </a:xfrm>
          <a:solidFill>
            <a:srgbClr val="FFFF00"/>
          </a:solidFill>
          <a:ln w="28575">
            <a:solidFill>
              <a:srgbClr val="FF0000"/>
            </a:solidFill>
          </a:ln>
        </p:spPr>
        <p:txBody>
          <a:bodyPr/>
          <a:lstStyle/>
          <a:p>
            <a:pPr>
              <a:buFont typeface="Wingdings" pitchFamily="2" charset="2"/>
              <a:buNone/>
            </a:pPr>
            <a:r>
              <a:rPr lang="de-DE" sz="1800" b="1">
                <a:latin typeface="Courier New" pitchFamily="49" charset="0"/>
              </a:rPr>
              <a:t>diff = dot(N,L);</a:t>
            </a:r>
          </a:p>
          <a:p>
            <a:pPr>
              <a:buFont typeface="Wingdings" pitchFamily="2" charset="2"/>
              <a:buNone/>
            </a:pPr>
            <a:r>
              <a:rPr lang="de-DE" sz="1800" b="1">
                <a:latin typeface="Courier New" pitchFamily="49" charset="0"/>
              </a:rPr>
              <a:t>spec = pow(dot(H,N),s);</a:t>
            </a:r>
          </a:p>
          <a:p>
            <a:pPr>
              <a:buFont typeface="Wingdings" pitchFamily="2" charset="2"/>
              <a:buNone/>
            </a:pPr>
            <a:endParaRPr lang="de-DE" sz="1800" b="1">
              <a:latin typeface="Courier New" pitchFamily="49" charset="0"/>
            </a:endParaRPr>
          </a:p>
          <a:p>
            <a:pPr>
              <a:buFont typeface="Wingdings" pitchFamily="2" charset="2"/>
              <a:buNone/>
            </a:pPr>
            <a:r>
              <a:rPr lang="de-DE" sz="1800" b="1">
                <a:latin typeface="Courier New" pitchFamily="49" charset="0"/>
              </a:rPr>
              <a:t>if (diff &gt; thresholdD)</a:t>
            </a:r>
            <a:br>
              <a:rPr lang="de-DE" sz="1800" b="1">
                <a:latin typeface="Courier New" pitchFamily="49" charset="0"/>
              </a:rPr>
            </a:br>
            <a:r>
              <a:rPr lang="de-DE" sz="1800" b="1">
                <a:latin typeface="Courier New" pitchFamily="49" charset="0"/>
              </a:rPr>
              <a:t>diffColor = color1;</a:t>
            </a:r>
          </a:p>
          <a:p>
            <a:pPr>
              <a:buFont typeface="Wingdings" pitchFamily="2" charset="2"/>
              <a:buNone/>
            </a:pPr>
            <a:r>
              <a:rPr lang="de-DE" sz="1800" b="1">
                <a:latin typeface="Courier New" pitchFamily="49" charset="0"/>
              </a:rPr>
              <a:t>else</a:t>
            </a:r>
            <a:br>
              <a:rPr lang="de-DE" sz="1800" b="1">
                <a:latin typeface="Courier New" pitchFamily="49" charset="0"/>
              </a:rPr>
            </a:br>
            <a:r>
              <a:rPr lang="de-DE" sz="1800" b="1">
                <a:latin typeface="Courier New" pitchFamily="49" charset="0"/>
              </a:rPr>
              <a:t>diffColor = color2;</a:t>
            </a:r>
          </a:p>
          <a:p>
            <a:pPr>
              <a:buFont typeface="Wingdings" pitchFamily="2" charset="2"/>
              <a:buNone/>
            </a:pPr>
            <a:endParaRPr lang="de-DE" sz="1800" b="1">
              <a:latin typeface="Courier New" pitchFamily="49" charset="0"/>
            </a:endParaRPr>
          </a:p>
          <a:p>
            <a:pPr>
              <a:buFont typeface="Wingdings" pitchFamily="2" charset="2"/>
              <a:buNone/>
            </a:pPr>
            <a:r>
              <a:rPr lang="de-DE" sz="1800" b="1">
                <a:latin typeface="Courier New" pitchFamily="49" charset="0"/>
              </a:rPr>
              <a:t>if (spec &gt; thresholdS)</a:t>
            </a:r>
            <a:br>
              <a:rPr lang="de-DE" sz="1800" b="1">
                <a:latin typeface="Courier New" pitchFamily="49" charset="0"/>
              </a:rPr>
            </a:br>
            <a:r>
              <a:rPr lang="de-DE" sz="1800" b="1">
                <a:latin typeface="Courier New" pitchFamily="49" charset="0"/>
              </a:rPr>
              <a:t>specColor = color3;</a:t>
            </a:r>
          </a:p>
          <a:p>
            <a:pPr>
              <a:buFont typeface="Wingdings" pitchFamily="2" charset="2"/>
              <a:buNone/>
            </a:pPr>
            <a:r>
              <a:rPr lang="de-DE" sz="1800" b="1">
                <a:latin typeface="Courier New" pitchFamily="49" charset="0"/>
              </a:rPr>
              <a:t>else</a:t>
            </a:r>
            <a:br>
              <a:rPr lang="de-DE" sz="1800" b="1">
                <a:latin typeface="Courier New" pitchFamily="49" charset="0"/>
              </a:rPr>
            </a:br>
            <a:r>
              <a:rPr lang="de-DE" sz="1800" b="1">
                <a:latin typeface="Courier New" pitchFamily="49" charset="0"/>
              </a:rPr>
              <a:t>specColor = color4;</a:t>
            </a:r>
          </a:p>
          <a:p>
            <a:pPr>
              <a:buFont typeface="Wingdings" pitchFamily="2" charset="2"/>
              <a:buNone/>
            </a:pPr>
            <a:endParaRPr lang="de-DE" sz="1800" b="1">
              <a:latin typeface="Courier New" pitchFamily="49" charset="0"/>
            </a:endParaRPr>
          </a:p>
          <a:p>
            <a:pPr>
              <a:buFont typeface="Wingdings" pitchFamily="2" charset="2"/>
              <a:buNone/>
            </a:pPr>
            <a:r>
              <a:rPr lang="de-DE" sz="1800" b="1">
                <a:latin typeface="Courier New" pitchFamily="49" charset="0"/>
              </a:rPr>
              <a:t>color = diffColor+specColor;</a:t>
            </a:r>
          </a:p>
        </p:txBody>
      </p:sp>
      <p:pic>
        <p:nvPicPr>
          <p:cNvPr id="399364" name="Picture 4" descr="Toon"/>
          <p:cNvPicPr>
            <a:picLocks noChangeAspect="1" noChangeArrowheads="1"/>
          </p:cNvPicPr>
          <p:nvPr/>
        </p:nvPicPr>
        <p:blipFill>
          <a:blip r:embed="rId2"/>
          <a:srcRect/>
          <a:stretch>
            <a:fillRect/>
          </a:stretch>
        </p:blipFill>
        <p:spPr bwMode="auto">
          <a:xfrm>
            <a:off x="357188" y="1162050"/>
            <a:ext cx="3535362" cy="5164138"/>
          </a:xfrm>
          <a:prstGeom prst="rect">
            <a:avLst/>
          </a:prstGeom>
          <a:noFill/>
        </p:spPr>
      </p:pic>
      <p:sp>
        <p:nvSpPr>
          <p:cNvPr id="399365" name="Text Box 5"/>
          <p:cNvSpPr txBox="1">
            <a:spLocks noChangeArrowheads="1"/>
          </p:cNvSpPr>
          <p:nvPr/>
        </p:nvSpPr>
        <p:spPr bwMode="auto">
          <a:xfrm>
            <a:off x="3635375" y="1100138"/>
            <a:ext cx="2973388" cy="396875"/>
          </a:xfrm>
          <a:prstGeom prst="rect">
            <a:avLst/>
          </a:prstGeom>
          <a:noFill/>
          <a:ln w="28575" algn="ctr">
            <a:noFill/>
            <a:miter lim="800000"/>
            <a:headEnd/>
            <a:tailEnd/>
          </a:ln>
          <a:effectLst/>
        </p:spPr>
        <p:txBody>
          <a:bodyPr wrap="none">
            <a:spAutoFit/>
          </a:bodyPr>
          <a:lstStyle/>
          <a:p>
            <a:pPr marL="342900" indent="-342900"/>
            <a:r>
              <a:rPr lang="de-DE" b="1" i="1"/>
              <a:t>Shading mit harten Kanten</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1418" name="Object 10"/>
          <p:cNvGraphicFramePr>
            <a:graphicFrameLocks noChangeAspect="1"/>
          </p:cNvGraphicFramePr>
          <p:nvPr/>
        </p:nvGraphicFramePr>
        <p:xfrm>
          <a:off x="663575" y="1265238"/>
          <a:ext cx="2706688" cy="4678362"/>
        </p:xfrm>
        <a:graphic>
          <a:graphicData uri="http://schemas.openxmlformats.org/presentationml/2006/ole">
            <p:oleObj spid="_x0000_s399362" name="CorelPhotoPaint.Image.11" r:id="rId3" imgW="8990476" imgH="3761905" progId="CorelPhotoPaint.Image.11">
              <p:embed/>
            </p:oleObj>
          </a:graphicData>
        </a:graphic>
      </p:graphicFrame>
      <p:sp>
        <p:nvSpPr>
          <p:cNvPr id="401410" name="Rectangle 2"/>
          <p:cNvSpPr>
            <a:spLocks noGrp="1" noChangeArrowheads="1"/>
          </p:cNvSpPr>
          <p:nvPr>
            <p:ph type="title"/>
          </p:nvPr>
        </p:nvSpPr>
        <p:spPr/>
        <p:txBody>
          <a:bodyPr/>
          <a:lstStyle/>
          <a:p>
            <a:r>
              <a:rPr lang="de-DE"/>
              <a:t>Farbtabellen</a:t>
            </a:r>
          </a:p>
        </p:txBody>
      </p:sp>
      <p:sp>
        <p:nvSpPr>
          <p:cNvPr id="401415" name="Rectangle 7"/>
          <p:cNvSpPr>
            <a:spLocks noGrp="1" noChangeArrowheads="1"/>
          </p:cNvSpPr>
          <p:nvPr>
            <p:ph type="body" idx="1"/>
          </p:nvPr>
        </p:nvSpPr>
        <p:spPr>
          <a:xfrm>
            <a:off x="3732213" y="2241550"/>
            <a:ext cx="4695825" cy="2452688"/>
          </a:xfrm>
          <a:solidFill>
            <a:srgbClr val="FFFF00"/>
          </a:solidFill>
          <a:ln w="28575">
            <a:solidFill>
              <a:srgbClr val="FF0000"/>
            </a:solidFill>
          </a:ln>
        </p:spPr>
        <p:txBody>
          <a:bodyPr/>
          <a:lstStyle/>
          <a:p>
            <a:pPr>
              <a:buFont typeface="Wingdings" pitchFamily="2" charset="2"/>
              <a:buNone/>
            </a:pPr>
            <a:r>
              <a:rPr lang="de-DE" sz="1800" b="1">
                <a:latin typeface="Courier New" pitchFamily="49" charset="0"/>
              </a:rPr>
              <a:t>diff = dot(N,L);</a:t>
            </a:r>
          </a:p>
          <a:p>
            <a:pPr>
              <a:buFont typeface="Wingdings" pitchFamily="2" charset="2"/>
              <a:buNone/>
            </a:pPr>
            <a:r>
              <a:rPr lang="de-DE" sz="1800" b="1">
                <a:latin typeface="Courier New" pitchFamily="49" charset="0"/>
              </a:rPr>
              <a:t>spec = pow(dot(H,N),s);</a:t>
            </a:r>
          </a:p>
          <a:p>
            <a:pPr>
              <a:buFont typeface="Wingdings" pitchFamily="2" charset="2"/>
              <a:buNone/>
            </a:pPr>
            <a:endParaRPr lang="de-DE" sz="1800" b="1">
              <a:latin typeface="Courier New" pitchFamily="49" charset="0"/>
            </a:endParaRPr>
          </a:p>
          <a:p>
            <a:pPr>
              <a:buFont typeface="Wingdings" pitchFamily="2" charset="2"/>
              <a:buNone/>
            </a:pPr>
            <a:r>
              <a:rPr lang="de-DE" sz="1800" b="1">
                <a:latin typeface="Courier New" pitchFamily="49" charset="0"/>
              </a:rPr>
              <a:t>diffCol = tex1D(diffTable,diff);</a:t>
            </a:r>
          </a:p>
          <a:p>
            <a:pPr>
              <a:buFont typeface="Wingdings" pitchFamily="2" charset="2"/>
              <a:buNone/>
            </a:pPr>
            <a:r>
              <a:rPr lang="de-DE" sz="1800" b="1">
                <a:latin typeface="Courier New" pitchFamily="49" charset="0"/>
              </a:rPr>
              <a:t>specCol = tex1D(specTable,spec);</a:t>
            </a:r>
          </a:p>
          <a:p>
            <a:pPr>
              <a:buFont typeface="Wingdings" pitchFamily="2" charset="2"/>
              <a:buNone/>
            </a:pPr>
            <a:endParaRPr lang="de-DE" sz="1800" b="1">
              <a:latin typeface="Courier New" pitchFamily="49" charset="0"/>
            </a:endParaRPr>
          </a:p>
          <a:p>
            <a:pPr>
              <a:buFont typeface="Wingdings" pitchFamily="2" charset="2"/>
              <a:buNone/>
            </a:pPr>
            <a:r>
              <a:rPr lang="de-DE" sz="1800" b="1">
                <a:latin typeface="Courier New" pitchFamily="49" charset="0"/>
              </a:rPr>
              <a:t>color = specCol + diffCol;</a:t>
            </a:r>
          </a:p>
        </p:txBody>
      </p:sp>
      <p:sp>
        <p:nvSpPr>
          <p:cNvPr id="401416" name="Text Box 8"/>
          <p:cNvSpPr txBox="1">
            <a:spLocks noChangeArrowheads="1"/>
          </p:cNvSpPr>
          <p:nvPr/>
        </p:nvSpPr>
        <p:spPr bwMode="auto">
          <a:xfrm>
            <a:off x="3378200" y="1138238"/>
            <a:ext cx="4954588" cy="1006475"/>
          </a:xfrm>
          <a:prstGeom prst="rect">
            <a:avLst/>
          </a:prstGeom>
          <a:noFill/>
          <a:ln w="28575" algn="ctr">
            <a:noFill/>
            <a:miter lim="800000"/>
            <a:headEnd/>
            <a:tailEnd/>
          </a:ln>
          <a:effectLst/>
        </p:spPr>
        <p:txBody>
          <a:bodyPr wrap="none">
            <a:spAutoFit/>
          </a:bodyPr>
          <a:lstStyle/>
          <a:p>
            <a:pPr marL="342900" indent="-342900"/>
            <a:r>
              <a:rPr lang="de-DE" sz="2000" b="1" i="1" dirty="0" err="1"/>
              <a:t>Shading</a:t>
            </a:r>
            <a:r>
              <a:rPr lang="de-DE" sz="2000" b="1" i="1" dirty="0"/>
              <a:t>:</a:t>
            </a:r>
            <a:br>
              <a:rPr lang="de-DE" sz="2000" b="1" i="1" dirty="0"/>
            </a:br>
            <a:r>
              <a:rPr lang="de-DE" sz="2000" b="1" i="1" dirty="0"/>
              <a:t>Diffuser und </a:t>
            </a:r>
            <a:r>
              <a:rPr lang="de-DE" sz="2000" b="1" i="1" dirty="0" err="1"/>
              <a:t>Spekularer</a:t>
            </a:r>
            <a:r>
              <a:rPr lang="de-DE" sz="2000" b="1" i="1" dirty="0"/>
              <a:t> Term werden </a:t>
            </a:r>
            <a:br>
              <a:rPr lang="de-DE" sz="2000" b="1" i="1" dirty="0"/>
            </a:br>
            <a:r>
              <a:rPr lang="de-DE" sz="2000" b="1" i="1" dirty="0"/>
              <a:t>aus einer Farbtabelle (1D Textur) gelesen.</a:t>
            </a:r>
          </a:p>
        </p:txBody>
      </p:sp>
      <p:graphicFrame>
        <p:nvGraphicFramePr>
          <p:cNvPr id="401417" name="Object 9"/>
          <p:cNvGraphicFramePr>
            <a:graphicFrameLocks noChangeAspect="1"/>
          </p:cNvGraphicFramePr>
          <p:nvPr/>
        </p:nvGraphicFramePr>
        <p:xfrm>
          <a:off x="650875" y="1265238"/>
          <a:ext cx="2755900" cy="4678362"/>
        </p:xfrm>
        <a:graphic>
          <a:graphicData uri="http://schemas.openxmlformats.org/presentationml/2006/ole">
            <p:oleObj spid="_x0000_s399363" name="CorelPhotoPaint.Image.11" r:id="rId4" imgW="8990476" imgH="3761905" progId="CorelPhotoPaint.Image.11">
              <p:embed/>
            </p:oleObj>
          </a:graphicData>
        </a:graphic>
      </p:graphicFrame>
      <p:graphicFrame>
        <p:nvGraphicFramePr>
          <p:cNvPr id="401419" name="Object 11"/>
          <p:cNvGraphicFramePr>
            <a:graphicFrameLocks noChangeAspect="1"/>
          </p:cNvGraphicFramePr>
          <p:nvPr/>
        </p:nvGraphicFramePr>
        <p:xfrm>
          <a:off x="3836988" y="5254625"/>
          <a:ext cx="4338637" cy="406400"/>
        </p:xfrm>
        <a:graphic>
          <a:graphicData uri="http://schemas.openxmlformats.org/presentationml/2006/ole">
            <p:oleObj spid="_x0000_s399364" name="CorelPhotoPaint.Image.11" r:id="rId5" imgW="2084660" imgH="194759" progId="CorelPhotoPaint.Image.11">
              <p:embed/>
            </p:oleObj>
          </a:graphicData>
        </a:graphic>
      </p:graphicFrame>
      <p:sp>
        <p:nvSpPr>
          <p:cNvPr id="401420" name="Text Box 12"/>
          <p:cNvSpPr txBox="1">
            <a:spLocks noChangeArrowheads="1"/>
          </p:cNvSpPr>
          <p:nvPr/>
        </p:nvSpPr>
        <p:spPr bwMode="auto">
          <a:xfrm>
            <a:off x="3735388" y="4862513"/>
            <a:ext cx="2616200" cy="396875"/>
          </a:xfrm>
          <a:prstGeom prst="rect">
            <a:avLst/>
          </a:prstGeom>
          <a:noFill/>
          <a:ln w="28575" algn="ctr">
            <a:noFill/>
            <a:miter lim="800000"/>
            <a:headEnd/>
            <a:tailEnd/>
          </a:ln>
          <a:effectLst/>
        </p:spPr>
        <p:txBody>
          <a:bodyPr wrap="none">
            <a:spAutoFit/>
          </a:bodyPr>
          <a:lstStyle/>
          <a:p>
            <a:pPr marL="342900" indent="-342900"/>
            <a:r>
              <a:rPr lang="de-DE"/>
              <a:t>Farbtabelle (1D Textur)</a:t>
            </a:r>
          </a:p>
        </p:txBody>
      </p:sp>
      <p:graphicFrame>
        <p:nvGraphicFramePr>
          <p:cNvPr id="401424" name="Object 16"/>
          <p:cNvGraphicFramePr>
            <a:graphicFrameLocks noChangeAspect="1"/>
          </p:cNvGraphicFramePr>
          <p:nvPr/>
        </p:nvGraphicFramePr>
        <p:xfrm>
          <a:off x="3835400" y="5254625"/>
          <a:ext cx="4338638" cy="406400"/>
        </p:xfrm>
        <a:graphic>
          <a:graphicData uri="http://schemas.openxmlformats.org/presentationml/2006/ole">
            <p:oleObj spid="_x0000_s399365" name="CorelPhotoPaint.Image.11" r:id="rId6" imgW="2084660" imgH="194759" progId="CorelPhotoPaint.Image.11">
              <p:embed/>
            </p:oleObj>
          </a:graphicData>
        </a:graphic>
      </p:graphicFrame>
      <p:grpSp>
        <p:nvGrpSpPr>
          <p:cNvPr id="2" name="Group 15"/>
          <p:cNvGrpSpPr>
            <a:grpSpLocks/>
          </p:cNvGrpSpPr>
          <p:nvPr/>
        </p:nvGrpSpPr>
        <p:grpSpPr bwMode="auto">
          <a:xfrm>
            <a:off x="4389438" y="5619750"/>
            <a:ext cx="577850" cy="577850"/>
            <a:chOff x="2765" y="3540"/>
            <a:chExt cx="364" cy="364"/>
          </a:xfrm>
        </p:grpSpPr>
        <p:sp>
          <p:nvSpPr>
            <p:cNvPr id="401421" name="Freeform 13"/>
            <p:cNvSpPr>
              <a:spLocks/>
            </p:cNvSpPr>
            <p:nvPr/>
          </p:nvSpPr>
          <p:spPr bwMode="auto">
            <a:xfrm>
              <a:off x="2863" y="3540"/>
              <a:ext cx="184" cy="92"/>
            </a:xfrm>
            <a:custGeom>
              <a:avLst/>
              <a:gdLst/>
              <a:ahLst/>
              <a:cxnLst>
                <a:cxn ang="0">
                  <a:pos x="0" y="276"/>
                </a:cxn>
                <a:cxn ang="0">
                  <a:pos x="276" y="0"/>
                </a:cxn>
                <a:cxn ang="0">
                  <a:pos x="551" y="275"/>
                </a:cxn>
                <a:cxn ang="0">
                  <a:pos x="0" y="276"/>
                </a:cxn>
              </a:cxnLst>
              <a:rect l="0" t="0" r="r" b="b"/>
              <a:pathLst>
                <a:path w="551" h="276">
                  <a:moveTo>
                    <a:pt x="0" y="276"/>
                  </a:moveTo>
                  <a:lnTo>
                    <a:pt x="276" y="0"/>
                  </a:lnTo>
                  <a:lnTo>
                    <a:pt x="551" y="275"/>
                  </a:lnTo>
                  <a:lnTo>
                    <a:pt x="0" y="276"/>
                  </a:lnTo>
                  <a:close/>
                </a:path>
              </a:pathLst>
            </a:custGeom>
            <a:solidFill>
              <a:srgbClr val="FFFFFF"/>
            </a:solidFill>
            <a:ln w="28575" cap="flat" cmpd="sng">
              <a:solidFill>
                <a:schemeClr val="tx1"/>
              </a:solidFill>
              <a:prstDash val="solid"/>
              <a:round/>
              <a:headEnd/>
              <a:tailEnd/>
            </a:ln>
            <a:effectLst/>
          </p:spPr>
          <p:txBody>
            <a:bodyPr>
              <a:spAutoFit/>
            </a:bodyPr>
            <a:lstStyle/>
            <a:p>
              <a:endParaRPr lang="de-DE"/>
            </a:p>
          </p:txBody>
        </p:sp>
        <p:sp>
          <p:nvSpPr>
            <p:cNvPr id="401422" name="Text Box 14"/>
            <p:cNvSpPr txBox="1">
              <a:spLocks noChangeArrowheads="1"/>
            </p:cNvSpPr>
            <p:nvPr/>
          </p:nvSpPr>
          <p:spPr bwMode="auto">
            <a:xfrm>
              <a:off x="2765" y="3616"/>
              <a:ext cx="364" cy="288"/>
            </a:xfrm>
            <a:prstGeom prst="rect">
              <a:avLst/>
            </a:prstGeom>
            <a:noFill/>
            <a:ln w="28575" algn="ctr">
              <a:noFill/>
              <a:miter lim="800000"/>
              <a:headEnd/>
              <a:tailEnd/>
            </a:ln>
            <a:effectLst/>
          </p:spPr>
          <p:txBody>
            <a:bodyPr wrap="none">
              <a:spAutoFit/>
            </a:bodyPr>
            <a:lstStyle/>
            <a:p>
              <a:pPr marL="342900" indent="-342900"/>
              <a:r>
                <a:rPr lang="de-DE" sz="2400" b="1"/>
                <a:t>diff</a:t>
              </a:r>
            </a:p>
          </p:txBody>
        </p:sp>
      </p:grpSp>
      <p:sp>
        <p:nvSpPr>
          <p:cNvPr id="401425" name="Text Box 17"/>
          <p:cNvSpPr txBox="1">
            <a:spLocks noChangeArrowheads="1"/>
          </p:cNvSpPr>
          <p:nvPr/>
        </p:nvSpPr>
        <p:spPr bwMode="auto">
          <a:xfrm>
            <a:off x="673100" y="5886450"/>
            <a:ext cx="2306638" cy="396875"/>
          </a:xfrm>
          <a:prstGeom prst="rect">
            <a:avLst/>
          </a:prstGeom>
          <a:noFill/>
          <a:ln w="28575" algn="ctr">
            <a:noFill/>
            <a:miter lim="800000"/>
            <a:headEnd/>
            <a:tailEnd/>
          </a:ln>
          <a:effectLst/>
        </p:spPr>
        <p:txBody>
          <a:bodyPr wrap="none">
            <a:spAutoFit/>
          </a:bodyPr>
          <a:lstStyle/>
          <a:p>
            <a:pPr marL="342900" indent="-342900"/>
            <a:r>
              <a:rPr lang="de-DE" b="1" i="1"/>
              <a:t>"Fake Metal Shader"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1420"/>
                                        </p:tgtEl>
                                        <p:attrNameLst>
                                          <p:attrName>style.visibility</p:attrName>
                                        </p:attrNameLst>
                                      </p:cBhvr>
                                      <p:to>
                                        <p:strVal val="visible"/>
                                      </p:to>
                                    </p:set>
                                    <p:animEffect transition="in" filter="fade">
                                      <p:cBhvr>
                                        <p:cTn id="7" dur="500"/>
                                        <p:tgtEl>
                                          <p:spTgt spid="401420"/>
                                        </p:tgtEl>
                                      </p:cBhvr>
                                    </p:animEffect>
                                  </p:childTnLst>
                                </p:cTn>
                              </p:par>
                              <p:par>
                                <p:cTn id="8" presetID="10" presetClass="entr" presetSubtype="0" fill="hold" nodeType="withEffect">
                                  <p:stCondLst>
                                    <p:cond delay="0"/>
                                  </p:stCondLst>
                                  <p:childTnLst>
                                    <p:set>
                                      <p:cBhvr>
                                        <p:cTn id="9" dur="1" fill="hold">
                                          <p:stCondLst>
                                            <p:cond delay="0"/>
                                          </p:stCondLst>
                                        </p:cTn>
                                        <p:tgtEl>
                                          <p:spTgt spid="401419"/>
                                        </p:tgtEl>
                                        <p:attrNameLst>
                                          <p:attrName>style.visibility</p:attrName>
                                        </p:attrNameLst>
                                      </p:cBhvr>
                                      <p:to>
                                        <p:strVal val="visible"/>
                                      </p:to>
                                    </p:set>
                                    <p:animEffect transition="in" filter="fade">
                                      <p:cBhvr>
                                        <p:cTn id="10" dur="500"/>
                                        <p:tgtEl>
                                          <p:spTgt spid="40141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000"/>
                            </p:stCondLst>
                            <p:childTnLst>
                              <p:par>
                                <p:cTn id="16" presetID="0" presetClass="path" presetSubtype="0" accel="50000" decel="50000" fill="hold" nodeType="afterEffect">
                                  <p:stCondLst>
                                    <p:cond delay="0"/>
                                  </p:stCondLst>
                                  <p:childTnLst>
                                    <p:animMotion origin="layout" path="M -1.94444E-6 -2.95097E-6 L 0.33768 -2.95097E-6 L 0.05643 -2.95097E-6 L 0.18976 -2.95097E-6 " pathEditMode="relative" ptsTypes="AAAA">
                                      <p:cBhvr>
                                        <p:cTn id="17" dur="2000" fill="hold"/>
                                        <p:tgtEl>
                                          <p:spTgt spid="2"/>
                                        </p:tgtEl>
                                        <p:attrNameLst>
                                          <p:attrName>ppt_x</p:attrName>
                                          <p:attrName>ppt_y</p:attrName>
                                        </p:attrNameLst>
                                      </p:cBhvr>
                                    </p:animMotion>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1417"/>
                                        </p:tgtEl>
                                        <p:attrNameLst>
                                          <p:attrName>style.visibility</p:attrName>
                                        </p:attrNameLst>
                                      </p:cBhvr>
                                      <p:to>
                                        <p:strVal val="visible"/>
                                      </p:to>
                                    </p:set>
                                    <p:animEffect transition="in" filter="fade">
                                      <p:cBhvr>
                                        <p:cTn id="22" dur="500"/>
                                        <p:tgtEl>
                                          <p:spTgt spid="401417"/>
                                        </p:tgtEl>
                                      </p:cBhvr>
                                    </p:animEffect>
                                  </p:childTnLst>
                                </p:cTn>
                              </p:par>
                              <p:par>
                                <p:cTn id="23" presetID="10" presetClass="entr" presetSubtype="0" fill="hold" nodeType="withEffect">
                                  <p:stCondLst>
                                    <p:cond delay="0"/>
                                  </p:stCondLst>
                                  <p:childTnLst>
                                    <p:set>
                                      <p:cBhvr>
                                        <p:cTn id="24" dur="1" fill="hold">
                                          <p:stCondLst>
                                            <p:cond delay="0"/>
                                          </p:stCondLst>
                                        </p:cTn>
                                        <p:tgtEl>
                                          <p:spTgt spid="401424"/>
                                        </p:tgtEl>
                                        <p:attrNameLst>
                                          <p:attrName>style.visibility</p:attrName>
                                        </p:attrNameLst>
                                      </p:cBhvr>
                                      <p:to>
                                        <p:strVal val="visible"/>
                                      </p:to>
                                    </p:set>
                                    <p:animEffect transition="in" filter="fade">
                                      <p:cBhvr>
                                        <p:cTn id="25" dur="500"/>
                                        <p:tgtEl>
                                          <p:spTgt spid="40142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401425"/>
                                        </p:tgtEl>
                                        <p:attrNameLst>
                                          <p:attrName>style.visibility</p:attrName>
                                        </p:attrNameLst>
                                      </p:cBhvr>
                                      <p:to>
                                        <p:strVal val="visible"/>
                                      </p:to>
                                    </p:set>
                                    <p:animEffect transition="in" filter="fade">
                                      <p:cBhvr>
                                        <p:cTn id="29" dur="500"/>
                                        <p:tgtEl>
                                          <p:spTgt spid="401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20" grpId="0"/>
      <p:bldP spid="401425"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p:txBody>
          <a:bodyPr/>
          <a:lstStyle/>
          <a:p>
            <a:r>
              <a:rPr lang="de-DE"/>
              <a:t>Cool-Warm-Shading</a:t>
            </a:r>
          </a:p>
        </p:txBody>
      </p:sp>
      <p:sp>
        <p:nvSpPr>
          <p:cNvPr id="400387" name="Rectangle 3"/>
          <p:cNvSpPr>
            <a:spLocks noGrp="1" noChangeArrowheads="1"/>
          </p:cNvSpPr>
          <p:nvPr>
            <p:ph type="body" idx="1"/>
          </p:nvPr>
        </p:nvSpPr>
        <p:spPr>
          <a:xfrm>
            <a:off x="3732213" y="2241550"/>
            <a:ext cx="4695825" cy="2452688"/>
          </a:xfrm>
          <a:solidFill>
            <a:srgbClr val="FFFF00"/>
          </a:solidFill>
          <a:ln w="28575">
            <a:solidFill>
              <a:srgbClr val="FF0000"/>
            </a:solidFill>
          </a:ln>
        </p:spPr>
        <p:txBody>
          <a:bodyPr/>
          <a:lstStyle/>
          <a:p>
            <a:pPr>
              <a:buFont typeface="Wingdings" pitchFamily="2" charset="2"/>
              <a:buNone/>
            </a:pPr>
            <a:r>
              <a:rPr lang="de-DE" sz="1800" b="1">
                <a:latin typeface="Courier New" pitchFamily="49" charset="0"/>
              </a:rPr>
              <a:t>alpha = 0.5 * (1+dot(N,L));</a:t>
            </a:r>
          </a:p>
          <a:p>
            <a:pPr>
              <a:buFont typeface="Wingdings" pitchFamily="2" charset="2"/>
              <a:buNone/>
            </a:pPr>
            <a:endParaRPr lang="de-DE" sz="1800" b="1">
              <a:latin typeface="Courier New" pitchFamily="49" charset="0"/>
            </a:endParaRPr>
          </a:p>
          <a:p>
            <a:pPr>
              <a:buFont typeface="Wingdings" pitchFamily="2" charset="2"/>
              <a:buNone/>
            </a:pPr>
            <a:r>
              <a:rPr lang="de-DE" sz="1800" b="1">
                <a:latin typeface="Courier New" pitchFamily="49" charset="0"/>
              </a:rPr>
              <a:t>coolCol = float(0.0, 0.0, 1.0);</a:t>
            </a:r>
          </a:p>
          <a:p>
            <a:pPr>
              <a:buFont typeface="Wingdings" pitchFamily="2" charset="2"/>
              <a:buNone/>
            </a:pPr>
            <a:r>
              <a:rPr lang="de-DE" sz="1800" b="1">
                <a:latin typeface="Courier New" pitchFamily="49" charset="0"/>
              </a:rPr>
              <a:t>warmCol = float(1.0, 0.7, 0.2);</a:t>
            </a:r>
          </a:p>
          <a:p>
            <a:pPr>
              <a:buFont typeface="Wingdings" pitchFamily="2" charset="2"/>
              <a:buNone/>
            </a:pPr>
            <a:endParaRPr lang="de-DE" sz="1800" b="1">
              <a:latin typeface="Courier New" pitchFamily="49" charset="0"/>
            </a:endParaRPr>
          </a:p>
          <a:p>
            <a:pPr>
              <a:buFont typeface="Wingdings" pitchFamily="2" charset="2"/>
              <a:buNone/>
            </a:pPr>
            <a:r>
              <a:rPr lang="de-DE" sz="1800" b="1">
                <a:latin typeface="Courier New" pitchFamily="49" charset="0"/>
              </a:rPr>
              <a:t>color = lerp(coolCol,warmCol,alpha);</a:t>
            </a:r>
          </a:p>
        </p:txBody>
      </p:sp>
      <p:sp>
        <p:nvSpPr>
          <p:cNvPr id="400389" name="Text Box 5"/>
          <p:cNvSpPr txBox="1">
            <a:spLocks noChangeArrowheads="1"/>
          </p:cNvSpPr>
          <p:nvPr/>
        </p:nvSpPr>
        <p:spPr bwMode="auto">
          <a:xfrm>
            <a:off x="3635375" y="1138238"/>
            <a:ext cx="4806950" cy="1006475"/>
          </a:xfrm>
          <a:prstGeom prst="rect">
            <a:avLst/>
          </a:prstGeom>
          <a:noFill/>
          <a:ln w="28575" algn="ctr">
            <a:noFill/>
            <a:miter lim="800000"/>
            <a:headEnd/>
            <a:tailEnd/>
          </a:ln>
          <a:effectLst/>
        </p:spPr>
        <p:txBody>
          <a:bodyPr wrap="none">
            <a:spAutoFit/>
          </a:bodyPr>
          <a:lstStyle/>
          <a:p>
            <a:pPr marL="342900" indent="-342900"/>
            <a:r>
              <a:rPr lang="de-DE" sz="2000" b="1" i="1" dirty="0" err="1"/>
              <a:t>Shading</a:t>
            </a:r>
            <a:r>
              <a:rPr lang="de-DE" sz="2000" b="1" i="1" dirty="0"/>
              <a:t>:</a:t>
            </a:r>
            <a:br>
              <a:rPr lang="de-DE" sz="2000" b="1" i="1" dirty="0"/>
            </a:br>
            <a:r>
              <a:rPr lang="de-DE" sz="2000" b="1" i="1" dirty="0"/>
              <a:t>Überblenden zwischen einer "kalten" und</a:t>
            </a:r>
            <a:br>
              <a:rPr lang="de-DE" sz="2000" b="1" i="1" dirty="0"/>
            </a:br>
            <a:r>
              <a:rPr lang="de-DE" sz="2000" b="1" i="1" dirty="0"/>
              <a:t>einer "warmen" Farbe</a:t>
            </a:r>
          </a:p>
        </p:txBody>
      </p:sp>
      <p:graphicFrame>
        <p:nvGraphicFramePr>
          <p:cNvPr id="400390" name="Object 6"/>
          <p:cNvGraphicFramePr>
            <a:graphicFrameLocks noChangeAspect="1"/>
          </p:cNvGraphicFramePr>
          <p:nvPr/>
        </p:nvGraphicFramePr>
        <p:xfrm>
          <a:off x="636588" y="1277938"/>
          <a:ext cx="2312987" cy="3724275"/>
        </p:xfrm>
        <a:graphic>
          <a:graphicData uri="http://schemas.openxmlformats.org/presentationml/2006/ole">
            <p:oleObj spid="_x0000_s400386" name="CorelPhotoPaint.Image.11" r:id="rId3" imgW="8990476" imgH="3761905" progId="CorelPhotoPaint.Image.11">
              <p:embed/>
            </p:oleObj>
          </a:graphicData>
        </a:graphic>
      </p:graphicFrame>
      <p:grpSp>
        <p:nvGrpSpPr>
          <p:cNvPr id="2" name="Group 10"/>
          <p:cNvGrpSpPr>
            <a:grpSpLocks/>
          </p:cNvGrpSpPr>
          <p:nvPr/>
        </p:nvGrpSpPr>
        <p:grpSpPr bwMode="auto">
          <a:xfrm>
            <a:off x="584200" y="5060950"/>
            <a:ext cx="7666038" cy="1300163"/>
            <a:chOff x="368" y="3188"/>
            <a:chExt cx="4829" cy="819"/>
          </a:xfrm>
        </p:grpSpPr>
        <p:graphicFrame>
          <p:nvGraphicFramePr>
            <p:cNvPr id="400391" name="Object 7"/>
            <p:cNvGraphicFramePr>
              <a:graphicFrameLocks noChangeAspect="1"/>
            </p:cNvGraphicFramePr>
            <p:nvPr/>
          </p:nvGraphicFramePr>
          <p:xfrm>
            <a:off x="419" y="3188"/>
            <a:ext cx="4778" cy="584"/>
          </p:xfrm>
          <a:graphic>
            <a:graphicData uri="http://schemas.openxmlformats.org/presentationml/2006/ole">
              <p:oleObj spid="_x0000_s400388" name="CorelPhotoPaint.Image.11" r:id="rId4" imgW="6085714" imgH="742661" progId="CorelPhotoPaint.Image.11">
                <p:embed/>
              </p:oleObj>
            </a:graphicData>
          </a:graphic>
        </p:graphicFrame>
        <p:sp>
          <p:nvSpPr>
            <p:cNvPr id="400393" name="Text Box 9"/>
            <p:cNvSpPr txBox="1">
              <a:spLocks noChangeArrowheads="1"/>
            </p:cNvSpPr>
            <p:nvPr/>
          </p:nvSpPr>
          <p:spPr bwMode="auto">
            <a:xfrm>
              <a:off x="368" y="3757"/>
              <a:ext cx="2040" cy="250"/>
            </a:xfrm>
            <a:prstGeom prst="rect">
              <a:avLst/>
            </a:prstGeom>
            <a:noFill/>
            <a:ln w="28575" algn="ctr">
              <a:noFill/>
              <a:miter lim="800000"/>
              <a:headEnd/>
              <a:tailEnd/>
            </a:ln>
            <a:effectLst/>
          </p:spPr>
          <p:txBody>
            <a:bodyPr wrap="none">
              <a:spAutoFit/>
            </a:bodyPr>
            <a:lstStyle/>
            <a:p>
              <a:pPr marL="342900" indent="-342900"/>
              <a:r>
                <a:rPr lang="de-DE" sz="2000" dirty="0"/>
                <a:t>"kalte" und "warme" Farbtöne</a:t>
              </a:r>
            </a:p>
          </p:txBody>
        </p:sp>
      </p:grpSp>
      <p:grpSp>
        <p:nvGrpSpPr>
          <p:cNvPr id="3" name="Group 14"/>
          <p:cNvGrpSpPr>
            <a:grpSpLocks/>
          </p:cNvGrpSpPr>
          <p:nvPr/>
        </p:nvGrpSpPr>
        <p:grpSpPr bwMode="auto">
          <a:xfrm>
            <a:off x="655638" y="1273175"/>
            <a:ext cx="2816225" cy="3724275"/>
            <a:chOff x="413" y="802"/>
            <a:chExt cx="1774" cy="2346"/>
          </a:xfrm>
        </p:grpSpPr>
        <p:graphicFrame>
          <p:nvGraphicFramePr>
            <p:cNvPr id="400392" name="Object 8"/>
            <p:cNvGraphicFramePr>
              <a:graphicFrameLocks noChangeAspect="1"/>
            </p:cNvGraphicFramePr>
            <p:nvPr/>
          </p:nvGraphicFramePr>
          <p:xfrm>
            <a:off x="413" y="802"/>
            <a:ext cx="1377" cy="2346"/>
          </p:xfrm>
          <a:graphic>
            <a:graphicData uri="http://schemas.openxmlformats.org/presentationml/2006/ole">
              <p:oleObj spid="_x0000_s400387" name="CorelPhotoPaint.Image.11" r:id="rId5" imgW="8990476" imgH="3761905" progId="CorelPhotoPaint.Image.11">
                <p:embed/>
              </p:oleObj>
            </a:graphicData>
          </a:graphic>
        </p:graphicFrame>
        <p:grpSp>
          <p:nvGrpSpPr>
            <p:cNvPr id="4" name="Group 13"/>
            <p:cNvGrpSpPr>
              <a:grpSpLocks/>
            </p:cNvGrpSpPr>
            <p:nvPr/>
          </p:nvGrpSpPr>
          <p:grpSpPr bwMode="auto">
            <a:xfrm>
              <a:off x="1353" y="2356"/>
              <a:ext cx="834" cy="651"/>
              <a:chOff x="1562" y="2456"/>
              <a:chExt cx="834" cy="651"/>
            </a:xfrm>
          </p:grpSpPr>
          <p:sp>
            <p:nvSpPr>
              <p:cNvPr id="400395" name="Rectangle 11"/>
              <p:cNvSpPr>
                <a:spLocks noChangeArrowheads="1"/>
              </p:cNvSpPr>
              <p:nvPr/>
            </p:nvSpPr>
            <p:spPr bwMode="auto">
              <a:xfrm>
                <a:off x="1569" y="2463"/>
                <a:ext cx="827" cy="626"/>
              </a:xfrm>
              <a:prstGeom prst="rect">
                <a:avLst/>
              </a:prstGeom>
              <a:solidFill>
                <a:srgbClr val="FFFF00"/>
              </a:solidFill>
              <a:ln w="28575" algn="ctr">
                <a:solidFill>
                  <a:srgbClr val="FF9900"/>
                </a:solidFill>
                <a:miter lim="800000"/>
                <a:headEnd/>
                <a:tailEnd/>
              </a:ln>
              <a:effectLst/>
            </p:spPr>
            <p:txBody>
              <a:bodyPr anchor="ctr">
                <a:spAutoFit/>
              </a:bodyPr>
              <a:lstStyle/>
              <a:p>
                <a:endParaRPr lang="de-DE"/>
              </a:p>
            </p:txBody>
          </p:sp>
          <p:sp>
            <p:nvSpPr>
              <p:cNvPr id="400396" name="Text Box 12"/>
              <p:cNvSpPr txBox="1">
                <a:spLocks noChangeArrowheads="1"/>
              </p:cNvSpPr>
              <p:nvPr/>
            </p:nvSpPr>
            <p:spPr bwMode="auto">
              <a:xfrm>
                <a:off x="1562" y="2456"/>
                <a:ext cx="773" cy="651"/>
              </a:xfrm>
              <a:prstGeom prst="rect">
                <a:avLst/>
              </a:prstGeom>
              <a:noFill/>
              <a:ln w="28575" algn="ctr">
                <a:noFill/>
                <a:miter lim="800000"/>
                <a:headEnd/>
                <a:tailEnd/>
              </a:ln>
              <a:effectLst/>
            </p:spPr>
            <p:txBody>
              <a:bodyPr wrap="none">
                <a:spAutoFit/>
              </a:bodyPr>
              <a:lstStyle/>
              <a:p>
                <a:pPr marL="342900" indent="-342900"/>
                <a:r>
                  <a:rPr lang="de-DE" sz="1800" dirty="0"/>
                  <a:t>auch für</a:t>
                </a:r>
              </a:p>
              <a:p>
                <a:pPr marL="342900" indent="-342900"/>
                <a:r>
                  <a:rPr lang="de-DE" sz="1800" dirty="0" err="1"/>
                  <a:t>spekularen</a:t>
                </a:r>
                <a:endParaRPr lang="de-DE" sz="1800" dirty="0"/>
              </a:p>
              <a:p>
                <a:pPr marL="342900" indent="-342900"/>
                <a:r>
                  <a:rPr lang="de-DE" sz="1800" dirty="0"/>
                  <a:t>Term</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p:txBody>
          <a:bodyPr/>
          <a:lstStyle/>
          <a:p>
            <a:r>
              <a:rPr lang="de-DE"/>
              <a:t>Texturinterpolation</a:t>
            </a:r>
          </a:p>
        </p:txBody>
      </p:sp>
      <p:sp>
        <p:nvSpPr>
          <p:cNvPr id="338947" name="Rectangle 3"/>
          <p:cNvSpPr>
            <a:spLocks noGrp="1" noChangeArrowheads="1"/>
          </p:cNvSpPr>
          <p:nvPr>
            <p:ph type="body" idx="1"/>
          </p:nvPr>
        </p:nvSpPr>
        <p:spPr>
          <a:xfrm>
            <a:off x="581025" y="2200275"/>
            <a:ext cx="7981950" cy="3722688"/>
          </a:xfrm>
        </p:spPr>
        <p:txBody>
          <a:bodyPr/>
          <a:lstStyle/>
          <a:p>
            <a:r>
              <a:rPr lang="de-DE" sz="2400" b="1" i="1"/>
              <a:t>Grundsatz:</a:t>
            </a:r>
            <a:r>
              <a:rPr lang="de-DE" sz="2400"/>
              <a:t> Die Auflösung der Textur sollte</a:t>
            </a:r>
            <a:br>
              <a:rPr lang="de-DE" sz="2400"/>
            </a:br>
            <a:r>
              <a:rPr lang="de-DE" sz="2400"/>
              <a:t>annähernd der Auflösung im Screen-Space entsprechen.</a:t>
            </a:r>
          </a:p>
          <a:p>
            <a:r>
              <a:rPr lang="de-DE" sz="2400" b="1" i="1"/>
              <a:t>Wie kann ich das erreichen</a:t>
            </a:r>
            <a:r>
              <a:rPr lang="de-DE" sz="2400"/>
              <a:t>, wenn die Auflösung im</a:t>
            </a:r>
            <a:br>
              <a:rPr lang="de-DE" sz="2400"/>
            </a:br>
            <a:r>
              <a:rPr lang="de-DE" sz="2400"/>
              <a:t>Screen-Space nicht konstant ist, sondern über die Zeit  sehr stark variiert? </a:t>
            </a:r>
          </a:p>
          <a:p>
            <a:r>
              <a:rPr lang="de-DE" sz="2400" b="1" i="1"/>
              <a:t>Idee:</a:t>
            </a:r>
            <a:r>
              <a:rPr lang="de-DE" sz="2400"/>
              <a:t> Halte jede Textur in </a:t>
            </a:r>
            <a:r>
              <a:rPr lang="de-DE" sz="2400" b="1" i="1"/>
              <a:t>mehreren Auflösungen</a:t>
            </a:r>
            <a:r>
              <a:rPr lang="de-DE" sz="2400"/>
              <a:t> im Graphikspeicher und benutze diejenige, die am besten passt.</a:t>
            </a:r>
          </a:p>
        </p:txBody>
      </p:sp>
      <p:sp>
        <p:nvSpPr>
          <p:cNvPr id="338948" name="Rectangle 4"/>
          <p:cNvSpPr>
            <a:spLocks noChangeArrowheads="1"/>
          </p:cNvSpPr>
          <p:nvPr/>
        </p:nvSpPr>
        <p:spPr bwMode="auto">
          <a:xfrm>
            <a:off x="581025" y="1176338"/>
            <a:ext cx="7981950" cy="1035050"/>
          </a:xfrm>
          <a:prstGeom prst="rect">
            <a:avLst/>
          </a:prstGeom>
          <a:noFill/>
          <a:ln w="9525">
            <a:noFill/>
            <a:miter lim="800000"/>
            <a:headEnd/>
            <a:tailEnd/>
          </a:ln>
          <a:effectLst/>
        </p:spPr>
        <p:txBody>
          <a:bodyPr/>
          <a:lstStyle/>
          <a:p>
            <a:pPr marL="342900" indent="-342900">
              <a:buFont typeface="Wingdings" pitchFamily="2" charset="2"/>
              <a:buBlip>
                <a:blip r:embed="rId2"/>
              </a:buBlip>
            </a:pPr>
            <a:r>
              <a:rPr lang="de-DE" sz="2800" b="1" i="1">
                <a:solidFill>
                  <a:schemeClr val="tx1"/>
                </a:solidFill>
              </a:rPr>
              <a:t>Fall 2: Minification. </a:t>
            </a:r>
            <a:br>
              <a:rPr lang="de-DE" sz="2800" b="1" i="1">
                <a:solidFill>
                  <a:schemeClr val="tx1"/>
                </a:solidFill>
              </a:rPr>
            </a:br>
            <a:r>
              <a:rPr lang="de-DE" sz="2400">
                <a:solidFill>
                  <a:schemeClr val="tx1"/>
                </a:solidFill>
              </a:rPr>
              <a:t>Das Pixel-Raster ist gröber als das Textur-Raster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8947">
                                            <p:txEl>
                                              <p:pRg st="0" end="0"/>
                                            </p:txEl>
                                          </p:spTgt>
                                        </p:tgtEl>
                                        <p:attrNameLst>
                                          <p:attrName>style.visibility</p:attrName>
                                        </p:attrNameLst>
                                      </p:cBhvr>
                                      <p:to>
                                        <p:strVal val="visible"/>
                                      </p:to>
                                    </p:set>
                                    <p:animEffect transition="in" filter="fade">
                                      <p:cBhvr>
                                        <p:cTn id="7" dur="500"/>
                                        <p:tgtEl>
                                          <p:spTgt spid="3389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8947">
                                            <p:txEl>
                                              <p:pRg st="1" end="1"/>
                                            </p:txEl>
                                          </p:spTgt>
                                        </p:tgtEl>
                                        <p:attrNameLst>
                                          <p:attrName>style.visibility</p:attrName>
                                        </p:attrNameLst>
                                      </p:cBhvr>
                                      <p:to>
                                        <p:strVal val="visible"/>
                                      </p:to>
                                    </p:set>
                                    <p:animEffect transition="in" filter="fade">
                                      <p:cBhvr>
                                        <p:cTn id="12" dur="500"/>
                                        <p:tgtEl>
                                          <p:spTgt spid="3389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8947">
                                            <p:txEl>
                                              <p:pRg st="2" end="2"/>
                                            </p:txEl>
                                          </p:spTgt>
                                        </p:tgtEl>
                                        <p:attrNameLst>
                                          <p:attrName>style.visibility</p:attrName>
                                        </p:attrNameLst>
                                      </p:cBhvr>
                                      <p:to>
                                        <p:strVal val="visible"/>
                                      </p:to>
                                    </p:set>
                                    <p:animEffect transition="in" filter="fade">
                                      <p:cBhvr>
                                        <p:cTn id="17" dur="500"/>
                                        <p:tgtEl>
                                          <p:spTgt spid="3389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descr="nestling4"/>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230688" y="2009775"/>
            <a:ext cx="4267200" cy="4191000"/>
          </a:xfrm>
          <a:prstGeom prst="rect">
            <a:avLst/>
          </a:prstGeom>
          <a:noFill/>
        </p:spPr>
      </p:pic>
      <p:sp>
        <p:nvSpPr>
          <p:cNvPr id="337923" name="Rectangle 3"/>
          <p:cNvSpPr>
            <a:spLocks noGrp="1" noChangeArrowheads="1"/>
          </p:cNvSpPr>
          <p:nvPr>
            <p:ph type="title"/>
          </p:nvPr>
        </p:nvSpPr>
        <p:spPr/>
        <p:txBody>
          <a:bodyPr/>
          <a:lstStyle/>
          <a:p>
            <a:r>
              <a:rPr lang="en-US"/>
              <a:t>Tuschezeichnungen</a:t>
            </a:r>
          </a:p>
        </p:txBody>
      </p:sp>
      <p:sp>
        <p:nvSpPr>
          <p:cNvPr id="337924" name="Rectangle 4"/>
          <p:cNvSpPr>
            <a:spLocks noGrp="1" noChangeArrowheads="1"/>
          </p:cNvSpPr>
          <p:nvPr>
            <p:ph type="body" idx="1"/>
          </p:nvPr>
        </p:nvSpPr>
        <p:spPr>
          <a:xfrm>
            <a:off x="581025" y="1176338"/>
            <a:ext cx="7981950" cy="1527175"/>
          </a:xfrm>
        </p:spPr>
        <p:txBody>
          <a:bodyPr/>
          <a:lstStyle/>
          <a:p>
            <a:pPr>
              <a:buFont typeface="Wingdings" pitchFamily="2" charset="2"/>
              <a:buNone/>
            </a:pPr>
            <a:r>
              <a:rPr lang="en-US" sz="2400"/>
              <a:t>Schattierung wird erreicht durch</a:t>
            </a:r>
          </a:p>
          <a:p>
            <a:r>
              <a:rPr lang="en-US" sz="2400"/>
              <a:t>unterschiedliche Linienmuster</a:t>
            </a:r>
          </a:p>
          <a:p>
            <a:r>
              <a:rPr lang="en-US" sz="2400"/>
              <a:t>= unterschiedliche Texturen</a:t>
            </a:r>
          </a:p>
        </p:txBody>
      </p:sp>
      <p:pic>
        <p:nvPicPr>
          <p:cNvPr id="337927" name="Picture 7" descr="cupid2"/>
          <p:cNvPicPr>
            <a:picLocks noChangeAspect="1" noChangeArrowheads="1"/>
          </p:cNvPicPr>
          <p:nvPr/>
        </p:nvPicPr>
        <p:blipFill>
          <a:blip r:embed="rId4">
            <a:clrChange>
              <a:clrFrom>
                <a:srgbClr val="FEFEFE"/>
              </a:clrFrom>
              <a:clrTo>
                <a:srgbClr val="FEFEFE">
                  <a:alpha val="0"/>
                </a:srgbClr>
              </a:clrTo>
            </a:clrChange>
          </a:blip>
          <a:srcRect/>
          <a:stretch>
            <a:fillRect/>
          </a:stretch>
        </p:blipFill>
        <p:spPr bwMode="auto">
          <a:xfrm>
            <a:off x="622300" y="3062288"/>
            <a:ext cx="3627438" cy="2786062"/>
          </a:xfrm>
          <a:prstGeom prst="rect">
            <a:avLst/>
          </a:prstGeom>
          <a:noFill/>
        </p:spPr>
      </p:pic>
    </p:spTree>
  </p:cSld>
  <p:clrMapOvr>
    <a:masterClrMapping/>
  </p:clrMapOvr>
  <p:transition advTm="3155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24">
                                            <p:txEl>
                                              <p:pRg st="2" end="2"/>
                                            </p:txEl>
                                          </p:spTgt>
                                        </p:tgtEl>
                                        <p:attrNameLst>
                                          <p:attrName>style.visibility</p:attrName>
                                        </p:attrNameLst>
                                      </p:cBhvr>
                                      <p:to>
                                        <p:strVal val="visible"/>
                                      </p:to>
                                    </p:set>
                                    <p:animEffect transition="in" filter="fade">
                                      <p:cBhvr>
                                        <p:cTn id="7" dur="500"/>
                                        <p:tgtEl>
                                          <p:spTgt spid="3379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3" name="Rectangle 5"/>
          <p:cNvSpPr>
            <a:spLocks noGrp="1" noChangeArrowheads="1"/>
          </p:cNvSpPr>
          <p:nvPr>
            <p:ph type="title"/>
          </p:nvPr>
        </p:nvSpPr>
        <p:spPr/>
        <p:txBody>
          <a:bodyPr/>
          <a:lstStyle/>
          <a:p>
            <a:r>
              <a:rPr lang="en-US"/>
              <a:t>Tonal Art Maps</a:t>
            </a:r>
          </a:p>
        </p:txBody>
      </p:sp>
      <p:pic>
        <p:nvPicPr>
          <p:cNvPr id="339980" name="Picture 12" descr="snapshot0"/>
          <p:cNvPicPr preferRelativeResize="0">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672013" y="2971800"/>
            <a:ext cx="3348037" cy="3348038"/>
          </a:xfrm>
          <a:prstGeom prst="rect">
            <a:avLst/>
          </a:prstGeom>
          <a:noFill/>
        </p:spPr>
      </p:pic>
      <p:sp>
        <p:nvSpPr>
          <p:cNvPr id="339981" name="Text Box 13"/>
          <p:cNvSpPr txBox="1">
            <a:spLocks noChangeArrowheads="1"/>
          </p:cNvSpPr>
          <p:nvPr/>
        </p:nvSpPr>
        <p:spPr bwMode="auto">
          <a:xfrm>
            <a:off x="5286375" y="1255713"/>
            <a:ext cx="3244850" cy="641350"/>
          </a:xfrm>
          <a:prstGeom prst="rect">
            <a:avLst/>
          </a:prstGeom>
          <a:noFill/>
          <a:ln w="9525">
            <a:noFill/>
            <a:miter lim="800000"/>
            <a:headEnd/>
            <a:tailEnd/>
          </a:ln>
          <a:effectLst/>
        </p:spPr>
        <p:txBody>
          <a:bodyPr wrap="none">
            <a:spAutoFit/>
          </a:bodyPr>
          <a:lstStyle/>
          <a:p>
            <a:pPr eaLnBrk="0" hangingPunct="0"/>
            <a:r>
              <a:rPr lang="en-US" sz="1800">
                <a:solidFill>
                  <a:schemeClr val="tx1"/>
                </a:solidFill>
                <a:latin typeface="Arial" charset="0"/>
              </a:rPr>
              <a:t>Texturen mit unterschiedlicher</a:t>
            </a:r>
            <a:br>
              <a:rPr lang="en-US" sz="1800">
                <a:solidFill>
                  <a:schemeClr val="tx1"/>
                </a:solidFill>
                <a:latin typeface="Arial" charset="0"/>
              </a:rPr>
            </a:br>
            <a:r>
              <a:rPr lang="en-US" sz="1800">
                <a:solidFill>
                  <a:schemeClr val="tx1"/>
                </a:solidFill>
                <a:latin typeface="Arial" charset="0"/>
              </a:rPr>
              <a:t>Dichte der Striche</a:t>
            </a:r>
          </a:p>
        </p:txBody>
      </p:sp>
      <p:grpSp>
        <p:nvGrpSpPr>
          <p:cNvPr id="2" name="Group 35"/>
          <p:cNvGrpSpPr>
            <a:grpSpLocks/>
          </p:cNvGrpSpPr>
          <p:nvPr/>
        </p:nvGrpSpPr>
        <p:grpSpPr bwMode="auto">
          <a:xfrm>
            <a:off x="685800" y="2732088"/>
            <a:ext cx="3038475" cy="3460750"/>
            <a:chOff x="432" y="1721"/>
            <a:chExt cx="1914" cy="2180"/>
          </a:xfrm>
        </p:grpSpPr>
        <p:pic>
          <p:nvPicPr>
            <p:cNvPr id="339972" name="Picture 4" descr="snapshot0"/>
            <p:cNvPicPr preferRelativeResize="0">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32" y="1987"/>
              <a:ext cx="1914" cy="1914"/>
            </a:xfrm>
            <a:prstGeom prst="rect">
              <a:avLst/>
            </a:prstGeom>
            <a:noFill/>
          </p:spPr>
        </p:pic>
        <p:sp>
          <p:nvSpPr>
            <p:cNvPr id="339982" name="Text Box 14"/>
            <p:cNvSpPr txBox="1">
              <a:spLocks noChangeArrowheads="1"/>
            </p:cNvSpPr>
            <p:nvPr/>
          </p:nvSpPr>
          <p:spPr bwMode="auto">
            <a:xfrm>
              <a:off x="443" y="1721"/>
              <a:ext cx="948" cy="231"/>
            </a:xfrm>
            <a:prstGeom prst="rect">
              <a:avLst/>
            </a:prstGeom>
            <a:noFill/>
            <a:ln w="9525">
              <a:noFill/>
              <a:miter lim="800000"/>
              <a:headEnd/>
              <a:tailEnd/>
            </a:ln>
            <a:effectLst/>
          </p:spPr>
          <p:txBody>
            <a:bodyPr wrap="none">
              <a:spAutoFit/>
            </a:bodyPr>
            <a:lstStyle/>
            <a:p>
              <a:pPr eaLnBrk="0" hangingPunct="0"/>
              <a:r>
                <a:rPr lang="en-US" sz="1800">
                  <a:solidFill>
                    <a:schemeClr val="tx1"/>
                  </a:solidFill>
                  <a:latin typeface="Arial" charset="0"/>
                </a:rPr>
                <a:t>Dreiecksnetz</a:t>
              </a:r>
            </a:p>
          </p:txBody>
        </p:sp>
      </p:grpSp>
      <p:sp>
        <p:nvSpPr>
          <p:cNvPr id="339985" name="Text Box 17"/>
          <p:cNvSpPr txBox="1">
            <a:spLocks noChangeArrowheads="1"/>
          </p:cNvSpPr>
          <p:nvPr/>
        </p:nvSpPr>
        <p:spPr bwMode="auto">
          <a:xfrm>
            <a:off x="7375525" y="2840038"/>
            <a:ext cx="1085850" cy="366712"/>
          </a:xfrm>
          <a:prstGeom prst="rect">
            <a:avLst/>
          </a:prstGeom>
          <a:noFill/>
          <a:ln w="9525">
            <a:noFill/>
            <a:miter lim="800000"/>
            <a:headEnd/>
            <a:tailEnd/>
          </a:ln>
          <a:effectLst/>
        </p:spPr>
        <p:txBody>
          <a:bodyPr wrap="none">
            <a:spAutoFit/>
          </a:bodyPr>
          <a:lstStyle/>
          <a:p>
            <a:pPr eaLnBrk="0" hangingPunct="0"/>
            <a:r>
              <a:rPr lang="en-US" sz="1800">
                <a:solidFill>
                  <a:schemeClr val="tx1"/>
                </a:solidFill>
                <a:latin typeface="Arial" charset="0"/>
              </a:rPr>
              <a:t>Ergebnis</a:t>
            </a:r>
          </a:p>
        </p:txBody>
      </p:sp>
      <p:pic>
        <p:nvPicPr>
          <p:cNvPr id="339995" name="Picture 27" descr="pri_strokes1"/>
          <p:cNvPicPr>
            <a:picLocks noChangeAspect="1" noChangeArrowheads="1"/>
          </p:cNvPicPr>
          <p:nvPr/>
        </p:nvPicPr>
        <p:blipFill>
          <a:blip r:embed="rId5"/>
          <a:srcRect l="2324" t="32210" r="79607" b="28102"/>
          <a:stretch>
            <a:fillRect/>
          </a:stretch>
        </p:blipFill>
        <p:spPr bwMode="auto">
          <a:xfrm>
            <a:off x="658813" y="1244600"/>
            <a:ext cx="1050925" cy="1125538"/>
          </a:xfrm>
          <a:prstGeom prst="rect">
            <a:avLst/>
          </a:prstGeom>
          <a:noFill/>
          <a:ln w="19050">
            <a:solidFill>
              <a:schemeClr val="tx1"/>
            </a:solidFill>
            <a:miter lim="800000"/>
            <a:headEnd/>
            <a:tailEnd/>
          </a:ln>
        </p:spPr>
      </p:pic>
      <p:pic>
        <p:nvPicPr>
          <p:cNvPr id="339996" name="Picture 28" descr="pri_strokes1"/>
          <p:cNvPicPr>
            <a:picLocks noChangeAspect="1" noChangeArrowheads="1"/>
          </p:cNvPicPr>
          <p:nvPr/>
        </p:nvPicPr>
        <p:blipFill>
          <a:blip r:embed="rId5"/>
          <a:srcRect l="27765" t="32210" r="53845" b="28102"/>
          <a:stretch>
            <a:fillRect/>
          </a:stretch>
        </p:blipFill>
        <p:spPr bwMode="auto">
          <a:xfrm>
            <a:off x="1814513" y="1244600"/>
            <a:ext cx="1069975" cy="1125538"/>
          </a:xfrm>
          <a:prstGeom prst="rect">
            <a:avLst/>
          </a:prstGeom>
          <a:noFill/>
          <a:ln w="19050">
            <a:solidFill>
              <a:schemeClr val="tx1"/>
            </a:solidFill>
            <a:miter lim="800000"/>
            <a:headEnd/>
            <a:tailEnd/>
          </a:ln>
        </p:spPr>
      </p:pic>
      <p:pic>
        <p:nvPicPr>
          <p:cNvPr id="339997" name="Picture 29" descr="pri_strokes1"/>
          <p:cNvPicPr>
            <a:picLocks noChangeAspect="1" noChangeArrowheads="1"/>
          </p:cNvPicPr>
          <p:nvPr/>
        </p:nvPicPr>
        <p:blipFill>
          <a:blip r:embed="rId5"/>
          <a:srcRect l="53165" t="32210" r="28445" b="28102"/>
          <a:stretch>
            <a:fillRect/>
          </a:stretch>
        </p:blipFill>
        <p:spPr bwMode="auto">
          <a:xfrm>
            <a:off x="2989263" y="1244600"/>
            <a:ext cx="1069975" cy="1125538"/>
          </a:xfrm>
          <a:prstGeom prst="rect">
            <a:avLst/>
          </a:prstGeom>
          <a:noFill/>
          <a:ln w="19050">
            <a:solidFill>
              <a:schemeClr val="tx1"/>
            </a:solidFill>
            <a:miter lim="800000"/>
            <a:headEnd/>
            <a:tailEnd/>
          </a:ln>
        </p:spPr>
      </p:pic>
      <p:pic>
        <p:nvPicPr>
          <p:cNvPr id="339998" name="Picture 30" descr="pri_strokes1"/>
          <p:cNvPicPr>
            <a:picLocks noChangeAspect="1" noChangeArrowheads="1"/>
          </p:cNvPicPr>
          <p:nvPr/>
        </p:nvPicPr>
        <p:blipFill>
          <a:blip r:embed="rId5"/>
          <a:srcRect l="78926" t="32210" r="2684" b="28102"/>
          <a:stretch>
            <a:fillRect/>
          </a:stretch>
        </p:blipFill>
        <p:spPr bwMode="auto">
          <a:xfrm>
            <a:off x="4164013" y="1244600"/>
            <a:ext cx="1069975" cy="1125538"/>
          </a:xfrm>
          <a:prstGeom prst="rect">
            <a:avLst/>
          </a:prstGeom>
          <a:noFill/>
          <a:ln w="19050">
            <a:solidFill>
              <a:schemeClr val="tx1"/>
            </a:solidFill>
            <a:miter lim="800000"/>
            <a:headEnd/>
            <a:tailEnd/>
          </a:ln>
        </p:spPr>
      </p:pic>
      <p:sp>
        <p:nvSpPr>
          <p:cNvPr id="340001" name="AutoShape 33"/>
          <p:cNvSpPr>
            <a:spLocks noChangeArrowheads="1"/>
          </p:cNvSpPr>
          <p:nvPr/>
        </p:nvSpPr>
        <p:spPr bwMode="auto">
          <a:xfrm>
            <a:off x="3989388" y="3776663"/>
            <a:ext cx="647700" cy="795337"/>
          </a:xfrm>
          <a:prstGeom prst="rightArrow">
            <a:avLst>
              <a:gd name="adj1" fmla="val 50074"/>
              <a:gd name="adj2" fmla="val 51273"/>
            </a:avLst>
          </a:prstGeom>
          <a:solidFill>
            <a:srgbClr val="FFFF00"/>
          </a:solidFill>
          <a:ln w="28575" algn="ctr">
            <a:solidFill>
              <a:srgbClr val="FF9900"/>
            </a:solidFill>
            <a:miter lim="800000"/>
            <a:headEnd/>
            <a:tailEnd/>
          </a:ln>
          <a:effectLst/>
        </p:spPr>
        <p:txBody>
          <a:bodyPr anchor="ctr">
            <a:spAutoFit/>
          </a:bodyPr>
          <a:lstStyle/>
          <a:p>
            <a:endParaRPr lang="de-DE"/>
          </a:p>
        </p:txBody>
      </p:sp>
      <p:sp>
        <p:nvSpPr>
          <p:cNvPr id="340002" name="Text Box 34"/>
          <p:cNvSpPr txBox="1">
            <a:spLocks noChangeArrowheads="1"/>
          </p:cNvSpPr>
          <p:nvPr/>
        </p:nvSpPr>
        <p:spPr bwMode="auto">
          <a:xfrm>
            <a:off x="3448050" y="2613025"/>
            <a:ext cx="3050130" cy="1348061"/>
          </a:xfrm>
          <a:prstGeom prst="rect">
            <a:avLst/>
          </a:prstGeom>
          <a:noFill/>
          <a:ln w="28575" algn="ctr">
            <a:noFill/>
            <a:miter lim="800000"/>
            <a:headEnd/>
            <a:tailEnd/>
          </a:ln>
          <a:effectLst/>
        </p:spPr>
        <p:txBody>
          <a:bodyPr wrap="none">
            <a:spAutoFit/>
          </a:bodyPr>
          <a:lstStyle/>
          <a:p>
            <a:pPr marL="342900" indent="-342900"/>
            <a:r>
              <a:rPr lang="de-DE" sz="2400" dirty="0"/>
              <a:t>Diffuser Beleuchtungs-</a:t>
            </a:r>
          </a:p>
          <a:p>
            <a:pPr marL="342900" indent="-342900"/>
            <a:r>
              <a:rPr lang="de-DE" sz="2400" dirty="0" err="1"/>
              <a:t>term</a:t>
            </a:r>
            <a:r>
              <a:rPr lang="de-DE" sz="2400" dirty="0"/>
              <a:t> wählt die Textur</a:t>
            </a:r>
          </a:p>
          <a:p>
            <a:pPr marL="342900" indent="-342900"/>
            <a:r>
              <a:rPr lang="de-DE" sz="2400" dirty="0"/>
              <a:t>aus</a:t>
            </a:r>
          </a:p>
        </p:txBody>
      </p:sp>
    </p:spTree>
  </p:cSld>
  <p:clrMapOvr>
    <a:masterClrMapping/>
  </p:clrMapOvr>
  <p:transition advTm="341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9995"/>
                                        </p:tgtEl>
                                        <p:attrNameLst>
                                          <p:attrName>style.visibility</p:attrName>
                                        </p:attrNameLst>
                                      </p:cBhvr>
                                      <p:to>
                                        <p:strVal val="visible"/>
                                      </p:to>
                                    </p:set>
                                    <p:animEffect transition="in" filter="fade">
                                      <p:cBhvr>
                                        <p:cTn id="7" dur="500"/>
                                        <p:tgtEl>
                                          <p:spTgt spid="33999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9996"/>
                                        </p:tgtEl>
                                        <p:attrNameLst>
                                          <p:attrName>style.visibility</p:attrName>
                                        </p:attrNameLst>
                                      </p:cBhvr>
                                      <p:to>
                                        <p:strVal val="visible"/>
                                      </p:to>
                                    </p:set>
                                    <p:animEffect transition="in" filter="fade">
                                      <p:cBhvr>
                                        <p:cTn id="11" dur="500"/>
                                        <p:tgtEl>
                                          <p:spTgt spid="33999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9997"/>
                                        </p:tgtEl>
                                        <p:attrNameLst>
                                          <p:attrName>style.visibility</p:attrName>
                                        </p:attrNameLst>
                                      </p:cBhvr>
                                      <p:to>
                                        <p:strVal val="visible"/>
                                      </p:to>
                                    </p:set>
                                    <p:animEffect transition="in" filter="fade">
                                      <p:cBhvr>
                                        <p:cTn id="15" dur="500"/>
                                        <p:tgtEl>
                                          <p:spTgt spid="33999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39998"/>
                                        </p:tgtEl>
                                        <p:attrNameLst>
                                          <p:attrName>style.visibility</p:attrName>
                                        </p:attrNameLst>
                                      </p:cBhvr>
                                      <p:to>
                                        <p:strVal val="visible"/>
                                      </p:to>
                                    </p:set>
                                    <p:animEffect transition="in" filter="fade">
                                      <p:cBhvr>
                                        <p:cTn id="19" dur="500"/>
                                        <p:tgtEl>
                                          <p:spTgt spid="33999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40001"/>
                                        </p:tgtEl>
                                        <p:attrNameLst>
                                          <p:attrName>style.visibility</p:attrName>
                                        </p:attrNameLst>
                                      </p:cBhvr>
                                      <p:to>
                                        <p:strVal val="visible"/>
                                      </p:to>
                                    </p:set>
                                    <p:animEffect transition="in" filter="wipe(left)">
                                      <p:cBhvr>
                                        <p:cTn id="29" dur="500"/>
                                        <p:tgtEl>
                                          <p:spTgt spid="340001"/>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340002"/>
                                        </p:tgtEl>
                                        <p:attrNameLst>
                                          <p:attrName>style.visibility</p:attrName>
                                        </p:attrNameLst>
                                      </p:cBhvr>
                                      <p:to>
                                        <p:strVal val="visible"/>
                                      </p:to>
                                    </p:set>
                                    <p:animEffect transition="in" filter="fade">
                                      <p:cBhvr>
                                        <p:cTn id="33" dur="500"/>
                                        <p:tgtEl>
                                          <p:spTgt spid="340002"/>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339980"/>
                                        </p:tgtEl>
                                        <p:attrNameLst>
                                          <p:attrName>style.visibility</p:attrName>
                                        </p:attrNameLst>
                                      </p:cBhvr>
                                      <p:to>
                                        <p:strVal val="visible"/>
                                      </p:to>
                                    </p:set>
                                    <p:animEffect transition="in" filter="fade">
                                      <p:cBhvr>
                                        <p:cTn id="37" dur="500"/>
                                        <p:tgtEl>
                                          <p:spTgt spid="339980"/>
                                        </p:tgtEl>
                                      </p:cBhvr>
                                    </p:animEffect>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339985"/>
                                        </p:tgtEl>
                                        <p:attrNameLst>
                                          <p:attrName>style.visibility</p:attrName>
                                        </p:attrNameLst>
                                      </p:cBhvr>
                                      <p:to>
                                        <p:strVal val="visible"/>
                                      </p:to>
                                    </p:set>
                                    <p:animEffect transition="in" filter="fade">
                                      <p:cBhvr>
                                        <p:cTn id="41" dur="500"/>
                                        <p:tgtEl>
                                          <p:spTgt spid="3399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85" grpId="0"/>
      <p:bldP spid="340001" grpId="0" animBg="1"/>
      <p:bldP spid="340002"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p:txBody>
          <a:bodyPr/>
          <a:lstStyle/>
          <a:p>
            <a:r>
              <a:rPr lang="de-DE"/>
              <a:t>Tonal Art Maps</a:t>
            </a:r>
          </a:p>
        </p:txBody>
      </p:sp>
      <p:sp>
        <p:nvSpPr>
          <p:cNvPr id="408579" name="Rectangle 3"/>
          <p:cNvSpPr>
            <a:spLocks noGrp="1" noChangeArrowheads="1"/>
          </p:cNvSpPr>
          <p:nvPr>
            <p:ph type="body" idx="1"/>
          </p:nvPr>
        </p:nvSpPr>
        <p:spPr>
          <a:xfrm>
            <a:off x="581025" y="1176338"/>
            <a:ext cx="7981950" cy="982662"/>
          </a:xfrm>
        </p:spPr>
        <p:txBody>
          <a:bodyPr/>
          <a:lstStyle/>
          <a:p>
            <a:r>
              <a:rPr lang="de-DE" sz="2400"/>
              <a:t>Wie erreiche ich einen glatten Übergang zwischen den unterschiedliche Texturen?</a:t>
            </a:r>
          </a:p>
        </p:txBody>
      </p:sp>
      <p:sp>
        <p:nvSpPr>
          <p:cNvPr id="408580" name="Rectangle 4"/>
          <p:cNvSpPr>
            <a:spLocks noChangeArrowheads="1"/>
          </p:cNvSpPr>
          <p:nvPr/>
        </p:nvSpPr>
        <p:spPr bwMode="auto">
          <a:xfrm>
            <a:off x="581025" y="2035175"/>
            <a:ext cx="7981950" cy="982663"/>
          </a:xfrm>
          <a:prstGeom prst="rect">
            <a:avLst/>
          </a:prstGeom>
          <a:noFill/>
          <a:ln w="9525">
            <a:noFill/>
            <a:miter lim="800000"/>
            <a:headEnd/>
            <a:tailEnd/>
          </a:ln>
          <a:effectLst/>
        </p:spPr>
        <p:txBody>
          <a:bodyPr/>
          <a:lstStyle/>
          <a:p>
            <a:pPr marL="342900" indent="-342900">
              <a:spcBef>
                <a:spcPct val="20000"/>
              </a:spcBef>
              <a:buFont typeface="Wingdings" pitchFamily="2" charset="2"/>
              <a:buBlip>
                <a:blip r:embed="rId3"/>
              </a:buBlip>
            </a:pPr>
            <a:r>
              <a:rPr lang="de-DE" sz="2400" b="1" i="1">
                <a:solidFill>
                  <a:schemeClr val="tx1"/>
                </a:solidFill>
              </a:rPr>
              <a:t>Idee:</a:t>
            </a:r>
            <a:r>
              <a:rPr lang="de-DE" sz="2400">
                <a:solidFill>
                  <a:schemeClr val="tx1"/>
                </a:solidFill>
              </a:rPr>
              <a:t> Dunklere Textur enthält alle Striche der helleren Textur plus zusätzliche Striche</a:t>
            </a:r>
          </a:p>
        </p:txBody>
      </p:sp>
      <p:pic>
        <p:nvPicPr>
          <p:cNvPr id="408617" name="Picture 41" descr="mipmap_128_0"/>
          <p:cNvPicPr>
            <a:picLocks noChangeAspect="1" noChangeArrowheads="1"/>
          </p:cNvPicPr>
          <p:nvPr/>
        </p:nvPicPr>
        <p:blipFill>
          <a:blip r:embed="rId4"/>
          <a:srcRect/>
          <a:stretch>
            <a:fillRect/>
          </a:stretch>
        </p:blipFill>
        <p:spPr bwMode="auto">
          <a:xfrm>
            <a:off x="6611938" y="2997200"/>
            <a:ext cx="1169987" cy="1169988"/>
          </a:xfrm>
          <a:prstGeom prst="rect">
            <a:avLst/>
          </a:prstGeom>
          <a:noFill/>
          <a:ln w="19050">
            <a:solidFill>
              <a:srgbClr val="000000"/>
            </a:solidFill>
            <a:miter lim="800000"/>
            <a:headEnd/>
            <a:tailEnd/>
          </a:ln>
        </p:spPr>
      </p:pic>
      <p:pic>
        <p:nvPicPr>
          <p:cNvPr id="408631" name="Picture 55" descr="add_strokes_2_2"/>
          <p:cNvPicPr>
            <a:picLocks noChangeAspect="1" noChangeArrowheads="1"/>
          </p:cNvPicPr>
          <p:nvPr/>
        </p:nvPicPr>
        <p:blipFill>
          <a:blip r:embed="rId5"/>
          <a:srcRect/>
          <a:stretch>
            <a:fillRect/>
          </a:stretch>
        </p:blipFill>
        <p:spPr bwMode="auto">
          <a:xfrm>
            <a:off x="1047750" y="2978150"/>
            <a:ext cx="1181100" cy="1181100"/>
          </a:xfrm>
          <a:prstGeom prst="rect">
            <a:avLst/>
          </a:prstGeom>
          <a:noFill/>
        </p:spPr>
      </p:pic>
      <p:pic>
        <p:nvPicPr>
          <p:cNvPr id="408624" name="Picture 48" descr="add_Strokes2"/>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1047750" y="2978150"/>
            <a:ext cx="1219200" cy="1219200"/>
          </a:xfrm>
          <a:prstGeom prst="rect">
            <a:avLst/>
          </a:prstGeom>
          <a:noFill/>
        </p:spPr>
      </p:pic>
      <p:grpSp>
        <p:nvGrpSpPr>
          <p:cNvPr id="2" name="Group 62"/>
          <p:cNvGrpSpPr>
            <a:grpSpLocks/>
          </p:cNvGrpSpPr>
          <p:nvPr/>
        </p:nvGrpSpPr>
        <p:grpSpPr bwMode="auto">
          <a:xfrm>
            <a:off x="1047750" y="2978150"/>
            <a:ext cx="1219200" cy="1219200"/>
            <a:chOff x="433" y="2939"/>
            <a:chExt cx="768" cy="768"/>
          </a:xfrm>
        </p:grpSpPr>
        <p:pic>
          <p:nvPicPr>
            <p:cNvPr id="408636" name="Picture 60" descr="add_strokes_2_2"/>
            <p:cNvPicPr>
              <a:picLocks noChangeAspect="1" noChangeArrowheads="1"/>
            </p:cNvPicPr>
            <p:nvPr/>
          </p:nvPicPr>
          <p:blipFill>
            <a:blip r:embed="rId5"/>
            <a:srcRect/>
            <a:stretch>
              <a:fillRect/>
            </a:stretch>
          </p:blipFill>
          <p:spPr bwMode="auto">
            <a:xfrm>
              <a:off x="433" y="2939"/>
              <a:ext cx="744" cy="744"/>
            </a:xfrm>
            <a:prstGeom prst="rect">
              <a:avLst/>
            </a:prstGeom>
            <a:noFill/>
          </p:spPr>
        </p:pic>
        <p:pic>
          <p:nvPicPr>
            <p:cNvPr id="408637" name="Picture 61" descr="add_Strokes2"/>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433" y="2939"/>
              <a:ext cx="768" cy="768"/>
            </a:xfrm>
            <a:prstGeom prst="rect">
              <a:avLst/>
            </a:prstGeom>
            <a:noFill/>
          </p:spPr>
        </p:pic>
      </p:grpSp>
      <p:pic>
        <p:nvPicPr>
          <p:cNvPr id="408625" name="Picture 49" descr="add_Strokes3"/>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2425700" y="2968625"/>
            <a:ext cx="1189038" cy="1189038"/>
          </a:xfrm>
          <a:prstGeom prst="rect">
            <a:avLst/>
          </a:prstGeom>
          <a:noFill/>
        </p:spPr>
      </p:pic>
      <p:pic>
        <p:nvPicPr>
          <p:cNvPr id="408603" name="Picture 27" descr="mipmap_128_0"/>
          <p:cNvPicPr>
            <a:picLocks noChangeAspect="1" noChangeArrowheads="1"/>
          </p:cNvPicPr>
          <p:nvPr/>
        </p:nvPicPr>
        <p:blipFill>
          <a:blip r:embed="rId8"/>
          <a:srcRect/>
          <a:stretch>
            <a:fillRect/>
          </a:stretch>
        </p:blipFill>
        <p:spPr bwMode="auto">
          <a:xfrm>
            <a:off x="2424113" y="2981325"/>
            <a:ext cx="1181100" cy="1181100"/>
          </a:xfrm>
          <a:prstGeom prst="rect">
            <a:avLst/>
          </a:prstGeom>
          <a:noFill/>
          <a:ln w="19050">
            <a:solidFill>
              <a:schemeClr val="tx1"/>
            </a:solidFill>
            <a:miter lim="800000"/>
            <a:headEnd/>
            <a:tailEnd/>
          </a:ln>
        </p:spPr>
      </p:pic>
      <p:sp>
        <p:nvSpPr>
          <p:cNvPr id="408633" name="Rectangle 57"/>
          <p:cNvSpPr>
            <a:spLocks noChangeArrowheads="1"/>
          </p:cNvSpPr>
          <p:nvPr/>
        </p:nvSpPr>
        <p:spPr bwMode="auto">
          <a:xfrm>
            <a:off x="6621463" y="2990850"/>
            <a:ext cx="1181100" cy="1181100"/>
          </a:xfrm>
          <a:prstGeom prst="rect">
            <a:avLst/>
          </a:prstGeom>
          <a:noFill/>
          <a:ln w="38100">
            <a:solidFill>
              <a:schemeClr val="tx1"/>
            </a:solidFill>
            <a:miter lim="800000"/>
            <a:headEnd/>
            <a:tailEnd/>
          </a:ln>
          <a:effectLst/>
        </p:spPr>
        <p:txBody>
          <a:bodyPr wrap="none" anchor="ctr"/>
          <a:lstStyle/>
          <a:p>
            <a:endParaRPr lang="de-DE"/>
          </a:p>
        </p:txBody>
      </p:sp>
      <p:grpSp>
        <p:nvGrpSpPr>
          <p:cNvPr id="3" name="Group 63"/>
          <p:cNvGrpSpPr>
            <a:grpSpLocks/>
          </p:cNvGrpSpPr>
          <p:nvPr/>
        </p:nvGrpSpPr>
        <p:grpSpPr bwMode="auto">
          <a:xfrm>
            <a:off x="5227638" y="2981325"/>
            <a:ext cx="1195387" cy="1190625"/>
            <a:chOff x="3293" y="1878"/>
            <a:chExt cx="753" cy="750"/>
          </a:xfrm>
        </p:grpSpPr>
        <p:pic>
          <p:nvPicPr>
            <p:cNvPr id="408613" name="Picture 37" descr="mipmap_128_0"/>
            <p:cNvPicPr>
              <a:picLocks noChangeAspect="1" noChangeArrowheads="1"/>
            </p:cNvPicPr>
            <p:nvPr/>
          </p:nvPicPr>
          <p:blipFill>
            <a:blip r:embed="rId9"/>
            <a:srcRect/>
            <a:stretch>
              <a:fillRect/>
            </a:stretch>
          </p:blipFill>
          <p:spPr bwMode="auto">
            <a:xfrm>
              <a:off x="3304" y="1878"/>
              <a:ext cx="742" cy="742"/>
            </a:xfrm>
            <a:prstGeom prst="rect">
              <a:avLst/>
            </a:prstGeom>
            <a:noFill/>
            <a:ln w="19050">
              <a:solidFill>
                <a:schemeClr val="tx1"/>
              </a:solidFill>
              <a:miter lim="800000"/>
              <a:headEnd/>
              <a:tailEnd/>
            </a:ln>
          </p:spPr>
        </p:pic>
        <p:sp>
          <p:nvSpPr>
            <p:cNvPr id="408635" name="Rectangle 59"/>
            <p:cNvSpPr>
              <a:spLocks noChangeArrowheads="1"/>
            </p:cNvSpPr>
            <p:nvPr/>
          </p:nvSpPr>
          <p:spPr bwMode="auto">
            <a:xfrm>
              <a:off x="3293" y="1884"/>
              <a:ext cx="744" cy="744"/>
            </a:xfrm>
            <a:prstGeom prst="rect">
              <a:avLst/>
            </a:prstGeom>
            <a:noFill/>
            <a:ln w="38100">
              <a:solidFill>
                <a:schemeClr val="tx1"/>
              </a:solidFill>
              <a:miter lim="800000"/>
              <a:headEnd/>
              <a:tailEnd/>
            </a:ln>
            <a:effectLst/>
          </p:spPr>
          <p:txBody>
            <a:bodyPr wrap="none" anchor="ctr"/>
            <a:lstStyle/>
            <a:p>
              <a:endParaRPr lang="de-DE"/>
            </a:p>
          </p:txBody>
        </p:sp>
      </p:grpSp>
      <p:sp>
        <p:nvSpPr>
          <p:cNvPr id="408632" name="Rectangle 56"/>
          <p:cNvSpPr>
            <a:spLocks noChangeArrowheads="1"/>
          </p:cNvSpPr>
          <p:nvPr/>
        </p:nvSpPr>
        <p:spPr bwMode="auto">
          <a:xfrm>
            <a:off x="1049338" y="2990850"/>
            <a:ext cx="1181100" cy="1181100"/>
          </a:xfrm>
          <a:prstGeom prst="rect">
            <a:avLst/>
          </a:prstGeom>
          <a:noFill/>
          <a:ln w="38100">
            <a:solidFill>
              <a:schemeClr val="tx1"/>
            </a:solidFill>
            <a:miter lim="800000"/>
            <a:headEnd/>
            <a:tailEnd/>
          </a:ln>
          <a:effectLst/>
        </p:spPr>
        <p:txBody>
          <a:bodyPr wrap="none" anchor="ctr"/>
          <a:lstStyle/>
          <a:p>
            <a:pPr marL="342900" indent="-342900" algn="ctr"/>
            <a:r>
              <a:rPr lang="de-DE"/>
              <a:t>  	</a:t>
            </a:r>
          </a:p>
        </p:txBody>
      </p:sp>
      <p:sp>
        <p:nvSpPr>
          <p:cNvPr id="408605" name="Rectangle 29"/>
          <p:cNvSpPr>
            <a:spLocks noChangeArrowheads="1"/>
          </p:cNvSpPr>
          <p:nvPr/>
        </p:nvSpPr>
        <p:spPr bwMode="auto">
          <a:xfrm>
            <a:off x="2441575" y="2990850"/>
            <a:ext cx="1181100" cy="1181100"/>
          </a:xfrm>
          <a:prstGeom prst="rect">
            <a:avLst/>
          </a:prstGeom>
          <a:noFill/>
          <a:ln w="38100">
            <a:solidFill>
              <a:schemeClr val="tx1"/>
            </a:solidFill>
            <a:miter lim="800000"/>
            <a:headEnd/>
            <a:tailEnd/>
          </a:ln>
          <a:effectLst/>
        </p:spPr>
        <p:txBody>
          <a:bodyPr wrap="none" anchor="ctr"/>
          <a:lstStyle/>
          <a:p>
            <a:endParaRPr lang="de-DE"/>
          </a:p>
        </p:txBody>
      </p:sp>
      <p:pic>
        <p:nvPicPr>
          <p:cNvPr id="408629" name="Picture 53" descr="mipmap_128_0"/>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3851275" y="2981325"/>
            <a:ext cx="1181100" cy="1181100"/>
          </a:xfrm>
          <a:prstGeom prst="rect">
            <a:avLst/>
          </a:prstGeom>
          <a:noFill/>
        </p:spPr>
      </p:pic>
      <p:sp>
        <p:nvSpPr>
          <p:cNvPr id="408634" name="Rectangle 58"/>
          <p:cNvSpPr>
            <a:spLocks noChangeArrowheads="1"/>
          </p:cNvSpPr>
          <p:nvPr/>
        </p:nvSpPr>
        <p:spPr bwMode="auto">
          <a:xfrm>
            <a:off x="3854450" y="2990850"/>
            <a:ext cx="1181100" cy="1181100"/>
          </a:xfrm>
          <a:prstGeom prst="rect">
            <a:avLst/>
          </a:prstGeom>
          <a:noFill/>
          <a:ln w="38100">
            <a:solidFill>
              <a:schemeClr val="tx1"/>
            </a:solidFill>
            <a:miter lim="800000"/>
            <a:headEnd/>
            <a:tailEnd/>
          </a:ln>
          <a:effectLst/>
        </p:spPr>
        <p:txBody>
          <a:bodyPr wrap="none" anchor="ctr"/>
          <a:lstStyle/>
          <a:p>
            <a:endParaRPr lang="de-DE"/>
          </a:p>
        </p:txBody>
      </p:sp>
      <p:graphicFrame>
        <p:nvGraphicFramePr>
          <p:cNvPr id="408640" name="Object 64"/>
          <p:cNvGraphicFramePr>
            <a:graphicFrameLocks noChangeAspect="1"/>
          </p:cNvGraphicFramePr>
          <p:nvPr/>
        </p:nvGraphicFramePr>
        <p:xfrm>
          <a:off x="784225" y="4346575"/>
          <a:ext cx="1530350" cy="1905000"/>
        </p:xfrm>
        <a:graphic>
          <a:graphicData uri="http://schemas.openxmlformats.org/presentationml/2006/ole">
            <p:oleObj spid="_x0000_s401410" name="CorelPhotoPaint.Image.11" r:id="rId11" imgW="1688889" imgH="1904762" progId="CorelPhotoPaint.Image.11">
              <p:embed/>
            </p:oleObj>
          </a:graphicData>
        </a:graphic>
      </p:graphicFrame>
      <p:graphicFrame>
        <p:nvGraphicFramePr>
          <p:cNvPr id="408641" name="Object 65"/>
          <p:cNvGraphicFramePr>
            <a:graphicFrameLocks noChangeAspect="1"/>
          </p:cNvGraphicFramePr>
          <p:nvPr/>
        </p:nvGraphicFramePr>
        <p:xfrm>
          <a:off x="2306638" y="4346575"/>
          <a:ext cx="1385887" cy="1905000"/>
        </p:xfrm>
        <a:graphic>
          <a:graphicData uri="http://schemas.openxmlformats.org/presentationml/2006/ole">
            <p:oleObj spid="_x0000_s401411" name="CorelPhotoPaint.Image.11" r:id="rId12" imgW="1688889" imgH="1904762" progId="CorelPhotoPaint.Image.11">
              <p:embed/>
            </p:oleObj>
          </a:graphicData>
        </a:graphic>
      </p:graphicFrame>
      <p:graphicFrame>
        <p:nvGraphicFramePr>
          <p:cNvPr id="408642" name="Object 66"/>
          <p:cNvGraphicFramePr>
            <a:graphicFrameLocks noChangeAspect="1"/>
          </p:cNvGraphicFramePr>
          <p:nvPr/>
        </p:nvGraphicFramePr>
        <p:xfrm>
          <a:off x="3684588" y="4346575"/>
          <a:ext cx="1385887" cy="1905000"/>
        </p:xfrm>
        <a:graphic>
          <a:graphicData uri="http://schemas.openxmlformats.org/presentationml/2006/ole">
            <p:oleObj spid="_x0000_s401412" name="CorelPhotoPaint.Image.11" r:id="rId13" imgW="1688889" imgH="1904762" progId="CorelPhotoPaint.Image.11">
              <p:embed/>
            </p:oleObj>
          </a:graphicData>
        </a:graphic>
      </p:graphicFrame>
      <p:graphicFrame>
        <p:nvGraphicFramePr>
          <p:cNvPr id="408643" name="Object 67"/>
          <p:cNvGraphicFramePr>
            <a:graphicFrameLocks noChangeAspect="1"/>
          </p:cNvGraphicFramePr>
          <p:nvPr/>
        </p:nvGraphicFramePr>
        <p:xfrm>
          <a:off x="5060950" y="4346575"/>
          <a:ext cx="1385888" cy="1905000"/>
        </p:xfrm>
        <a:graphic>
          <a:graphicData uri="http://schemas.openxmlformats.org/presentationml/2006/ole">
            <p:oleObj spid="_x0000_s401413" name="CorelPhotoPaint.Image.11" r:id="rId14" imgW="1688889" imgH="1904762" progId="CorelPhotoPaint.Image.11">
              <p:embed/>
            </p:oleObj>
          </a:graphicData>
        </a:graphic>
      </p:graphicFrame>
      <p:graphicFrame>
        <p:nvGraphicFramePr>
          <p:cNvPr id="408644" name="Object 68"/>
          <p:cNvGraphicFramePr>
            <a:graphicFrameLocks noChangeAspect="1"/>
          </p:cNvGraphicFramePr>
          <p:nvPr/>
        </p:nvGraphicFramePr>
        <p:xfrm>
          <a:off x="6438900" y="4346575"/>
          <a:ext cx="1624013" cy="1905000"/>
        </p:xfrm>
        <a:graphic>
          <a:graphicData uri="http://schemas.openxmlformats.org/presentationml/2006/ole">
            <p:oleObj spid="_x0000_s401414" name="CorelPhotoPaint.Image.11" r:id="rId15" imgW="1688889" imgH="1904762" progId="CorelPhotoPaint.Image.11">
              <p:embed/>
            </p:oleObj>
          </a:graphicData>
        </a:graphic>
      </p:graphicFrame>
      <p:graphicFrame>
        <p:nvGraphicFramePr>
          <p:cNvPr id="408645" name="Object 69"/>
          <p:cNvGraphicFramePr>
            <a:graphicFrameLocks noChangeAspect="1"/>
          </p:cNvGraphicFramePr>
          <p:nvPr/>
        </p:nvGraphicFramePr>
        <p:xfrm>
          <a:off x="2311400" y="4344988"/>
          <a:ext cx="1382713" cy="1905000"/>
        </p:xfrm>
        <a:graphic>
          <a:graphicData uri="http://schemas.openxmlformats.org/presentationml/2006/ole">
            <p:oleObj spid="_x0000_s401415" name="CorelPhotoPaint.Image.11" r:id="rId16" imgW="1688889" imgH="1904762" progId="CorelPhotoPaint.Image.11">
              <p:embed/>
            </p:oleObj>
          </a:graphicData>
        </a:graphic>
      </p:graphicFrame>
      <p:graphicFrame>
        <p:nvGraphicFramePr>
          <p:cNvPr id="408646" name="Object 70"/>
          <p:cNvGraphicFramePr>
            <a:graphicFrameLocks noChangeAspect="1"/>
          </p:cNvGraphicFramePr>
          <p:nvPr/>
        </p:nvGraphicFramePr>
        <p:xfrm>
          <a:off x="3692525" y="4378325"/>
          <a:ext cx="1411288" cy="1866900"/>
        </p:xfrm>
        <a:graphic>
          <a:graphicData uri="http://schemas.openxmlformats.org/presentationml/2006/ole">
            <p:oleObj spid="_x0000_s401416" name="CorelPhotoPaint.Image.11" r:id="rId17" imgW="1676190" imgH="1866667" progId="CorelPhotoPaint.Image.11">
              <p:embed/>
            </p:oleObj>
          </a:graphicData>
        </a:graphic>
      </p:graphicFrame>
      <p:graphicFrame>
        <p:nvGraphicFramePr>
          <p:cNvPr id="408647" name="Object 71"/>
          <p:cNvGraphicFramePr>
            <a:graphicFrameLocks noChangeAspect="1"/>
          </p:cNvGraphicFramePr>
          <p:nvPr/>
        </p:nvGraphicFramePr>
        <p:xfrm>
          <a:off x="5103813" y="4391025"/>
          <a:ext cx="1401762" cy="1854200"/>
        </p:xfrm>
        <a:graphic>
          <a:graphicData uri="http://schemas.openxmlformats.org/presentationml/2006/ole">
            <p:oleObj spid="_x0000_s401417" name="CorelPhotoPaint.Image.11" r:id="rId18" imgW="1587302" imgH="1853968" progId="CorelPhotoPaint.Image.11">
              <p:embed/>
            </p:oleObj>
          </a:graphicData>
        </a:graphic>
      </p:graphicFrame>
      <p:graphicFrame>
        <p:nvGraphicFramePr>
          <p:cNvPr id="408648" name="Object 72"/>
          <p:cNvGraphicFramePr>
            <a:graphicFrameLocks noChangeAspect="1"/>
          </p:cNvGraphicFramePr>
          <p:nvPr/>
        </p:nvGraphicFramePr>
        <p:xfrm>
          <a:off x="6491288" y="4378325"/>
          <a:ext cx="1549400" cy="1879600"/>
        </p:xfrm>
        <a:graphic>
          <a:graphicData uri="http://schemas.openxmlformats.org/presentationml/2006/ole">
            <p:oleObj spid="_x0000_s401418" name="CorelPhotoPaint.Image.11" r:id="rId19" imgW="1688889" imgH="1879365" progId="CorelPhotoPaint.Image.11">
              <p:embed/>
            </p:oleObj>
          </a:graphicData>
        </a:graphic>
      </p:graphicFrame>
      <p:sp>
        <p:nvSpPr>
          <p:cNvPr id="408650" name="Rectangle 74"/>
          <p:cNvSpPr>
            <a:spLocks noChangeArrowheads="1"/>
          </p:cNvSpPr>
          <p:nvPr/>
        </p:nvSpPr>
        <p:spPr bwMode="auto">
          <a:xfrm>
            <a:off x="887413" y="4452938"/>
            <a:ext cx="7024687" cy="1682750"/>
          </a:xfrm>
          <a:prstGeom prst="rect">
            <a:avLst/>
          </a:prstGeom>
          <a:noFill/>
          <a:ln w="38100" algn="ctr">
            <a:solidFill>
              <a:schemeClr val="tx1"/>
            </a:solidFill>
            <a:miter lim="800000"/>
            <a:headEnd/>
            <a:tailEnd/>
          </a:ln>
          <a:effectLst/>
        </p:spPr>
        <p:txBody>
          <a:bodyPr wrap="none" anchor="ctr">
            <a:spAutoFit/>
          </a:bodyPr>
          <a:lstStyle/>
          <a:p>
            <a:endParaRPr lang="de-DE"/>
          </a:p>
        </p:txBody>
      </p:sp>
      <p:sp>
        <p:nvSpPr>
          <p:cNvPr id="408649" name="Text Box 73"/>
          <p:cNvSpPr txBox="1">
            <a:spLocks noChangeArrowheads="1"/>
          </p:cNvSpPr>
          <p:nvPr/>
        </p:nvSpPr>
        <p:spPr bwMode="auto">
          <a:xfrm>
            <a:off x="1444625" y="5900738"/>
            <a:ext cx="6026009" cy="400110"/>
          </a:xfrm>
          <a:prstGeom prst="rect">
            <a:avLst/>
          </a:prstGeom>
          <a:solidFill>
            <a:srgbClr val="FFFF00"/>
          </a:solidFill>
          <a:ln w="28575" algn="ctr">
            <a:solidFill>
              <a:srgbClr val="FF0000"/>
            </a:solidFill>
            <a:miter lim="800000"/>
            <a:headEnd/>
            <a:tailEnd/>
          </a:ln>
          <a:effectLst/>
        </p:spPr>
        <p:txBody>
          <a:bodyPr wrap="none">
            <a:spAutoFit/>
          </a:bodyPr>
          <a:lstStyle/>
          <a:p>
            <a:pPr marL="342900" indent="-342900"/>
            <a:r>
              <a:rPr lang="de-DE" sz="2000" dirty="0"/>
              <a:t>Texturen können nahtlos ineinander geblendet werden!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086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2.77556E-17 -4.19981E-6 L 0.15382 -4.19981E-6 " pathEditMode="relative" rAng="0" ptsTypes="AA">
                                      <p:cBhvr>
                                        <p:cTn id="10" dur="1000" fill="hold"/>
                                        <p:tgtEl>
                                          <p:spTgt spid="2"/>
                                        </p:tgtEl>
                                        <p:attrNameLst>
                                          <p:attrName>ppt_x</p:attrName>
                                          <p:attrName>ppt_y</p:attrName>
                                        </p:attrNameLst>
                                      </p:cBhvr>
                                      <p:rCtr x="77" y="0"/>
                                    </p:animMotion>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08605"/>
                                        </p:tgtEl>
                                        <p:attrNameLst>
                                          <p:attrName>style.visibility</p:attrName>
                                        </p:attrNameLst>
                                      </p:cBhvr>
                                      <p:to>
                                        <p:strVal val="visible"/>
                                      </p:to>
                                    </p:set>
                                    <p:animEffect transition="in" filter="fade">
                                      <p:cBhvr>
                                        <p:cTn id="14" dur="500"/>
                                        <p:tgtEl>
                                          <p:spTgt spid="40860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8625"/>
                                        </p:tgtEl>
                                        <p:attrNameLst>
                                          <p:attrName>style.visibility</p:attrName>
                                        </p:attrNameLst>
                                      </p:cBhvr>
                                      <p:to>
                                        <p:strVal val="visible"/>
                                      </p:to>
                                    </p:set>
                                    <p:animEffect transition="in" filter="fade">
                                      <p:cBhvr>
                                        <p:cTn id="19" dur="500"/>
                                        <p:tgtEl>
                                          <p:spTgt spid="40862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08603"/>
                                        </p:tgtEl>
                                        <p:attrNameLst>
                                          <p:attrName>style.visibility</p:attrName>
                                        </p:attrNameLst>
                                      </p:cBhvr>
                                      <p:to>
                                        <p:strVal val="visible"/>
                                      </p:to>
                                    </p:set>
                                  </p:childTnLst>
                                </p:cTn>
                              </p:par>
                            </p:childTnLst>
                          </p:cTn>
                        </p:par>
                        <p:par>
                          <p:cTn id="24" fill="hold">
                            <p:stCondLst>
                              <p:cond delay="0"/>
                            </p:stCondLst>
                            <p:childTnLst>
                              <p:par>
                                <p:cTn id="25" presetID="0" presetClass="path" presetSubtype="0" accel="50000" decel="50000" fill="hold" nodeType="afterEffect">
                                  <p:stCondLst>
                                    <p:cond delay="0"/>
                                  </p:stCondLst>
                                  <p:childTnLst>
                                    <p:animMotion origin="layout" path="M 0.00538 0.00231 L 0.15763 0.00231 " pathEditMode="relative" rAng="0" ptsTypes="AA">
                                      <p:cBhvr>
                                        <p:cTn id="26" dur="1000" fill="hold"/>
                                        <p:tgtEl>
                                          <p:spTgt spid="408603"/>
                                        </p:tgtEl>
                                        <p:attrNameLst>
                                          <p:attrName>ppt_x</p:attrName>
                                          <p:attrName>ppt_y</p:attrName>
                                        </p:attrNameLst>
                                      </p:cBhvr>
                                      <p:rCtr x="76" y="0"/>
                                    </p:animMotion>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408634"/>
                                        </p:tgtEl>
                                        <p:attrNameLst>
                                          <p:attrName>style.visibility</p:attrName>
                                        </p:attrNameLst>
                                      </p:cBhvr>
                                      <p:to>
                                        <p:strVal val="visible"/>
                                      </p:to>
                                    </p:set>
                                    <p:animEffect transition="in" filter="fade">
                                      <p:cBhvr>
                                        <p:cTn id="30" dur="500"/>
                                        <p:tgtEl>
                                          <p:spTgt spid="40863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08629"/>
                                        </p:tgtEl>
                                        <p:attrNameLst>
                                          <p:attrName>style.visibility</p:attrName>
                                        </p:attrNameLst>
                                      </p:cBhvr>
                                      <p:to>
                                        <p:strVal val="visible"/>
                                      </p:to>
                                    </p:set>
                                    <p:animEffect transition="in" filter="fade">
                                      <p:cBhvr>
                                        <p:cTn id="35" dur="500"/>
                                        <p:tgtEl>
                                          <p:spTgt spid="40862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408617"/>
                                        </p:tgtEl>
                                        <p:attrNameLst>
                                          <p:attrName>style.visibility</p:attrName>
                                        </p:attrNameLst>
                                      </p:cBhvr>
                                      <p:to>
                                        <p:strVal val="visible"/>
                                      </p:to>
                                    </p:set>
                                    <p:animEffect transition="in" filter="fade">
                                      <p:cBhvr>
                                        <p:cTn id="44" dur="500"/>
                                        <p:tgtEl>
                                          <p:spTgt spid="4086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08633"/>
                                        </p:tgtEl>
                                        <p:attrNameLst>
                                          <p:attrName>style.visibility</p:attrName>
                                        </p:attrNameLst>
                                      </p:cBhvr>
                                      <p:to>
                                        <p:strVal val="visible"/>
                                      </p:to>
                                    </p:set>
                                    <p:animEffect transition="in" filter="fade">
                                      <p:cBhvr>
                                        <p:cTn id="47" dur="500"/>
                                        <p:tgtEl>
                                          <p:spTgt spid="40863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08650"/>
                                        </p:tgtEl>
                                        <p:attrNameLst>
                                          <p:attrName>style.visibility</p:attrName>
                                        </p:attrNameLst>
                                      </p:cBhvr>
                                      <p:to>
                                        <p:strVal val="visible"/>
                                      </p:to>
                                    </p:set>
                                    <p:animEffect transition="in" filter="fade">
                                      <p:cBhvr>
                                        <p:cTn id="52" dur="500"/>
                                        <p:tgtEl>
                                          <p:spTgt spid="408650"/>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408640"/>
                                        </p:tgtEl>
                                        <p:attrNameLst>
                                          <p:attrName>style.visibility</p:attrName>
                                        </p:attrNameLst>
                                      </p:cBhvr>
                                      <p:to>
                                        <p:strVal val="visible"/>
                                      </p:to>
                                    </p:set>
                                    <p:animEffect transition="in" filter="fade">
                                      <p:cBhvr>
                                        <p:cTn id="56" dur="500"/>
                                        <p:tgtEl>
                                          <p:spTgt spid="408640"/>
                                        </p:tgtEl>
                                      </p:cBhvr>
                                    </p:animEffect>
                                  </p:childTnLst>
                                </p:cTn>
                              </p:par>
                            </p:childTnLst>
                          </p:cTn>
                        </p:par>
                        <p:par>
                          <p:cTn id="57" fill="hold">
                            <p:stCondLst>
                              <p:cond delay="1000"/>
                            </p:stCondLst>
                            <p:childTnLst>
                              <p:par>
                                <p:cTn id="58" presetID="10" presetClass="entr" presetSubtype="0" fill="hold" nodeType="afterEffect">
                                  <p:stCondLst>
                                    <p:cond delay="0"/>
                                  </p:stCondLst>
                                  <p:childTnLst>
                                    <p:set>
                                      <p:cBhvr>
                                        <p:cTn id="59" dur="1" fill="hold">
                                          <p:stCondLst>
                                            <p:cond delay="0"/>
                                          </p:stCondLst>
                                        </p:cTn>
                                        <p:tgtEl>
                                          <p:spTgt spid="408641"/>
                                        </p:tgtEl>
                                        <p:attrNameLst>
                                          <p:attrName>style.visibility</p:attrName>
                                        </p:attrNameLst>
                                      </p:cBhvr>
                                      <p:to>
                                        <p:strVal val="visible"/>
                                      </p:to>
                                    </p:set>
                                    <p:animEffect transition="in" filter="fade">
                                      <p:cBhvr>
                                        <p:cTn id="60" dur="500"/>
                                        <p:tgtEl>
                                          <p:spTgt spid="408641"/>
                                        </p:tgtEl>
                                      </p:cBhvr>
                                    </p:animEffect>
                                  </p:childTnLst>
                                </p:cTn>
                              </p:par>
                            </p:childTnLst>
                          </p:cTn>
                        </p:par>
                        <p:par>
                          <p:cTn id="61" fill="hold">
                            <p:stCondLst>
                              <p:cond delay="1500"/>
                            </p:stCondLst>
                            <p:childTnLst>
                              <p:par>
                                <p:cTn id="62" presetID="10" presetClass="entr" presetSubtype="0" fill="hold" nodeType="afterEffect">
                                  <p:stCondLst>
                                    <p:cond delay="0"/>
                                  </p:stCondLst>
                                  <p:childTnLst>
                                    <p:set>
                                      <p:cBhvr>
                                        <p:cTn id="63" dur="1" fill="hold">
                                          <p:stCondLst>
                                            <p:cond delay="0"/>
                                          </p:stCondLst>
                                        </p:cTn>
                                        <p:tgtEl>
                                          <p:spTgt spid="408642"/>
                                        </p:tgtEl>
                                        <p:attrNameLst>
                                          <p:attrName>style.visibility</p:attrName>
                                        </p:attrNameLst>
                                      </p:cBhvr>
                                      <p:to>
                                        <p:strVal val="visible"/>
                                      </p:to>
                                    </p:set>
                                    <p:animEffect transition="in" filter="fade">
                                      <p:cBhvr>
                                        <p:cTn id="64" dur="500"/>
                                        <p:tgtEl>
                                          <p:spTgt spid="408642"/>
                                        </p:tgtEl>
                                      </p:cBhvr>
                                    </p:animEffect>
                                  </p:childTnLst>
                                </p:cTn>
                              </p:par>
                            </p:childTnLst>
                          </p:cTn>
                        </p:par>
                        <p:par>
                          <p:cTn id="65" fill="hold">
                            <p:stCondLst>
                              <p:cond delay="2000"/>
                            </p:stCondLst>
                            <p:childTnLst>
                              <p:par>
                                <p:cTn id="66" presetID="10" presetClass="entr" presetSubtype="0" fill="hold" nodeType="afterEffect">
                                  <p:stCondLst>
                                    <p:cond delay="0"/>
                                  </p:stCondLst>
                                  <p:childTnLst>
                                    <p:set>
                                      <p:cBhvr>
                                        <p:cTn id="67" dur="1" fill="hold">
                                          <p:stCondLst>
                                            <p:cond delay="0"/>
                                          </p:stCondLst>
                                        </p:cTn>
                                        <p:tgtEl>
                                          <p:spTgt spid="408643"/>
                                        </p:tgtEl>
                                        <p:attrNameLst>
                                          <p:attrName>style.visibility</p:attrName>
                                        </p:attrNameLst>
                                      </p:cBhvr>
                                      <p:to>
                                        <p:strVal val="visible"/>
                                      </p:to>
                                    </p:set>
                                    <p:animEffect transition="in" filter="fade">
                                      <p:cBhvr>
                                        <p:cTn id="68" dur="500"/>
                                        <p:tgtEl>
                                          <p:spTgt spid="408643"/>
                                        </p:tgtEl>
                                      </p:cBhvr>
                                    </p:animEffect>
                                  </p:childTnLst>
                                </p:cTn>
                              </p:par>
                            </p:childTnLst>
                          </p:cTn>
                        </p:par>
                        <p:par>
                          <p:cTn id="69" fill="hold">
                            <p:stCondLst>
                              <p:cond delay="2500"/>
                            </p:stCondLst>
                            <p:childTnLst>
                              <p:par>
                                <p:cTn id="70" presetID="10" presetClass="entr" presetSubtype="0" fill="hold" nodeType="afterEffect">
                                  <p:stCondLst>
                                    <p:cond delay="0"/>
                                  </p:stCondLst>
                                  <p:childTnLst>
                                    <p:set>
                                      <p:cBhvr>
                                        <p:cTn id="71" dur="1" fill="hold">
                                          <p:stCondLst>
                                            <p:cond delay="0"/>
                                          </p:stCondLst>
                                        </p:cTn>
                                        <p:tgtEl>
                                          <p:spTgt spid="408644"/>
                                        </p:tgtEl>
                                        <p:attrNameLst>
                                          <p:attrName>style.visibility</p:attrName>
                                        </p:attrNameLst>
                                      </p:cBhvr>
                                      <p:to>
                                        <p:strVal val="visible"/>
                                      </p:to>
                                    </p:set>
                                    <p:animEffect transition="in" filter="fade">
                                      <p:cBhvr>
                                        <p:cTn id="72" dur="500"/>
                                        <p:tgtEl>
                                          <p:spTgt spid="40864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08645"/>
                                        </p:tgtEl>
                                        <p:attrNameLst>
                                          <p:attrName>style.visibility</p:attrName>
                                        </p:attrNameLst>
                                      </p:cBhvr>
                                      <p:to>
                                        <p:strVal val="visible"/>
                                      </p:to>
                                    </p:set>
                                    <p:animEffect transition="in" filter="fade">
                                      <p:cBhvr>
                                        <p:cTn id="77" dur="500"/>
                                        <p:tgtEl>
                                          <p:spTgt spid="408645"/>
                                        </p:tgtEl>
                                      </p:cBhvr>
                                    </p:animEffect>
                                  </p:childTnLst>
                                </p:cTn>
                              </p:par>
                            </p:childTnLst>
                          </p:cTn>
                        </p:par>
                        <p:par>
                          <p:cTn id="78" fill="hold">
                            <p:stCondLst>
                              <p:cond delay="500"/>
                            </p:stCondLst>
                            <p:childTnLst>
                              <p:par>
                                <p:cTn id="79" presetID="10" presetClass="entr" presetSubtype="0" fill="hold" nodeType="afterEffect">
                                  <p:stCondLst>
                                    <p:cond delay="0"/>
                                  </p:stCondLst>
                                  <p:childTnLst>
                                    <p:set>
                                      <p:cBhvr>
                                        <p:cTn id="80" dur="1" fill="hold">
                                          <p:stCondLst>
                                            <p:cond delay="0"/>
                                          </p:stCondLst>
                                        </p:cTn>
                                        <p:tgtEl>
                                          <p:spTgt spid="408646"/>
                                        </p:tgtEl>
                                        <p:attrNameLst>
                                          <p:attrName>style.visibility</p:attrName>
                                        </p:attrNameLst>
                                      </p:cBhvr>
                                      <p:to>
                                        <p:strVal val="visible"/>
                                      </p:to>
                                    </p:set>
                                    <p:animEffect transition="in" filter="fade">
                                      <p:cBhvr>
                                        <p:cTn id="81" dur="500"/>
                                        <p:tgtEl>
                                          <p:spTgt spid="408646"/>
                                        </p:tgtEl>
                                      </p:cBhvr>
                                    </p:animEffec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408647"/>
                                        </p:tgtEl>
                                        <p:attrNameLst>
                                          <p:attrName>style.visibility</p:attrName>
                                        </p:attrNameLst>
                                      </p:cBhvr>
                                      <p:to>
                                        <p:strVal val="visible"/>
                                      </p:to>
                                    </p:set>
                                    <p:animEffect transition="in" filter="fade">
                                      <p:cBhvr>
                                        <p:cTn id="85" dur="500"/>
                                        <p:tgtEl>
                                          <p:spTgt spid="408647"/>
                                        </p:tgtEl>
                                      </p:cBhvr>
                                    </p:animEffect>
                                  </p:childTnLst>
                                </p:cTn>
                              </p:par>
                            </p:childTnLst>
                          </p:cTn>
                        </p:par>
                        <p:par>
                          <p:cTn id="86" fill="hold">
                            <p:stCondLst>
                              <p:cond delay="1500"/>
                            </p:stCondLst>
                            <p:childTnLst>
                              <p:par>
                                <p:cTn id="87" presetID="10" presetClass="entr" presetSubtype="0" fill="hold" nodeType="afterEffect">
                                  <p:stCondLst>
                                    <p:cond delay="0"/>
                                  </p:stCondLst>
                                  <p:childTnLst>
                                    <p:set>
                                      <p:cBhvr>
                                        <p:cTn id="88" dur="1" fill="hold">
                                          <p:stCondLst>
                                            <p:cond delay="0"/>
                                          </p:stCondLst>
                                        </p:cTn>
                                        <p:tgtEl>
                                          <p:spTgt spid="408648"/>
                                        </p:tgtEl>
                                        <p:attrNameLst>
                                          <p:attrName>style.visibility</p:attrName>
                                        </p:attrNameLst>
                                      </p:cBhvr>
                                      <p:to>
                                        <p:strVal val="visible"/>
                                      </p:to>
                                    </p:set>
                                    <p:animEffect transition="in" filter="fade">
                                      <p:cBhvr>
                                        <p:cTn id="89" dur="500"/>
                                        <p:tgtEl>
                                          <p:spTgt spid="408648"/>
                                        </p:tgtEl>
                                      </p:cBhvr>
                                    </p:animEffect>
                                  </p:childTnLst>
                                </p:cTn>
                              </p:par>
                            </p:childTnLst>
                          </p:cTn>
                        </p:par>
                        <p:par>
                          <p:cTn id="90" fill="hold">
                            <p:stCondLst>
                              <p:cond delay="2000"/>
                            </p:stCondLst>
                            <p:childTnLst>
                              <p:par>
                                <p:cTn id="91" presetID="10" presetClass="entr" presetSubtype="0" fill="hold" grpId="0" nodeType="afterEffect">
                                  <p:stCondLst>
                                    <p:cond delay="0"/>
                                  </p:stCondLst>
                                  <p:childTnLst>
                                    <p:set>
                                      <p:cBhvr>
                                        <p:cTn id="92" dur="1" fill="hold">
                                          <p:stCondLst>
                                            <p:cond delay="0"/>
                                          </p:stCondLst>
                                        </p:cTn>
                                        <p:tgtEl>
                                          <p:spTgt spid="408649"/>
                                        </p:tgtEl>
                                        <p:attrNameLst>
                                          <p:attrName>style.visibility</p:attrName>
                                        </p:attrNameLst>
                                      </p:cBhvr>
                                      <p:to>
                                        <p:strVal val="visible"/>
                                      </p:to>
                                    </p:set>
                                    <p:animEffect transition="in" filter="fade">
                                      <p:cBhvr>
                                        <p:cTn id="93" dur="500"/>
                                        <p:tgtEl>
                                          <p:spTgt spid="4086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633" grpId="0" animBg="1"/>
      <p:bldP spid="408605" grpId="0" animBg="1"/>
      <p:bldP spid="408634" grpId="0" animBg="1"/>
      <p:bldP spid="408650" grpId="0" animBg="1"/>
      <p:bldP spid="408649"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p:txBody>
          <a:bodyPr/>
          <a:lstStyle/>
          <a:p>
            <a:r>
              <a:rPr lang="en-US"/>
              <a:t>Tonal Art Maps</a:t>
            </a:r>
          </a:p>
        </p:txBody>
      </p:sp>
      <p:sp>
        <p:nvSpPr>
          <p:cNvPr id="406531" name="Rectangle 3"/>
          <p:cNvSpPr>
            <a:spLocks noGrp="1" noChangeArrowheads="1"/>
          </p:cNvSpPr>
          <p:nvPr>
            <p:ph type="body" idx="1"/>
          </p:nvPr>
        </p:nvSpPr>
        <p:spPr>
          <a:xfrm>
            <a:off x="581025" y="1176338"/>
            <a:ext cx="7981950" cy="1889125"/>
          </a:xfrm>
        </p:spPr>
        <p:txBody>
          <a:bodyPr/>
          <a:lstStyle/>
          <a:p>
            <a:pPr>
              <a:buFont typeface="Wingdings" pitchFamily="2" charset="2"/>
              <a:buNone/>
            </a:pPr>
            <a:r>
              <a:rPr lang="en-US" sz="2400" b="1" i="1">
                <a:sym typeface="Symbol" pitchFamily="18" charset="2"/>
              </a:rPr>
              <a:t>Strichstärke soll konstant sein</a:t>
            </a:r>
          </a:p>
          <a:p>
            <a:r>
              <a:rPr lang="en-US" sz="2400">
                <a:sym typeface="Symbol" pitchFamily="18" charset="2"/>
              </a:rPr>
              <a:t>Der Künstler verwendet normalerweise nur einen Stift </a:t>
            </a:r>
          </a:p>
          <a:p>
            <a:pPr>
              <a:buFont typeface="Wingdings" pitchFamily="2" charset="2"/>
              <a:buNone/>
            </a:pPr>
            <a:r>
              <a:rPr lang="en-US" sz="2400" b="1" i="1">
                <a:sym typeface="Symbol" pitchFamily="18" charset="2"/>
              </a:rPr>
              <a:t>Helligkeit soll über die Dichte der Striche bestimmt werden</a:t>
            </a:r>
          </a:p>
          <a:p>
            <a:r>
              <a:rPr lang="en-US" sz="2400">
                <a:sym typeface="Symbol" pitchFamily="18" charset="2"/>
              </a:rPr>
              <a:t>Um dunklere Bereiche zu erzielen verwendet der Künstler</a:t>
            </a:r>
            <a:br>
              <a:rPr lang="en-US" sz="2400">
                <a:sym typeface="Symbol" pitchFamily="18" charset="2"/>
              </a:rPr>
            </a:br>
            <a:r>
              <a:rPr lang="en-US" sz="2400">
                <a:sym typeface="Symbol" pitchFamily="18" charset="2"/>
              </a:rPr>
              <a:t>nicht dickere Striche, sondern </a:t>
            </a:r>
            <a:r>
              <a:rPr lang="en-US" sz="2400" b="1" i="1">
                <a:sym typeface="Symbol" pitchFamily="18" charset="2"/>
              </a:rPr>
              <a:t>mehr</a:t>
            </a:r>
            <a:r>
              <a:rPr lang="en-US" sz="2400">
                <a:sym typeface="Symbol" pitchFamily="18" charset="2"/>
              </a:rPr>
              <a:t> Striche</a:t>
            </a:r>
          </a:p>
          <a:p>
            <a:pPr>
              <a:buFont typeface="Wingdings" pitchFamily="2" charset="2"/>
              <a:buNone/>
            </a:pPr>
            <a:endParaRPr lang="en-US" sz="2400" b="1" i="1">
              <a:sym typeface="Symbol" pitchFamily="18" charset="2"/>
            </a:endParaRPr>
          </a:p>
        </p:txBody>
      </p:sp>
      <p:sp>
        <p:nvSpPr>
          <p:cNvPr id="406532" name="Text Box 4"/>
          <p:cNvSpPr txBox="1">
            <a:spLocks noChangeArrowheads="1"/>
          </p:cNvSpPr>
          <p:nvPr/>
        </p:nvSpPr>
        <p:spPr bwMode="auto">
          <a:xfrm>
            <a:off x="623888" y="3384550"/>
            <a:ext cx="7783512" cy="457200"/>
          </a:xfrm>
          <a:prstGeom prst="rect">
            <a:avLst/>
          </a:prstGeom>
          <a:noFill/>
          <a:ln w="28575" algn="ctr">
            <a:noFill/>
            <a:miter lim="800000"/>
            <a:headEnd/>
            <a:tailEnd/>
          </a:ln>
          <a:effectLst/>
        </p:spPr>
        <p:txBody>
          <a:bodyPr wrap="none">
            <a:spAutoFit/>
          </a:bodyPr>
          <a:lstStyle/>
          <a:p>
            <a:pPr marL="342900" indent="-342900"/>
            <a:r>
              <a:rPr lang="de-DE" sz="2400"/>
              <a:t>Wie kann ich das erreichen bei perspektivischer Verzerrung?</a:t>
            </a:r>
          </a:p>
        </p:txBody>
      </p:sp>
      <p:pic>
        <p:nvPicPr>
          <p:cNvPr id="406533" name="Picture 5" descr="strokes1"/>
          <p:cNvPicPr>
            <a:picLocks noChangeAspect="1" noChangeArrowheads="1"/>
          </p:cNvPicPr>
          <p:nvPr/>
        </p:nvPicPr>
        <p:blipFill>
          <a:blip r:embed="rId3">
            <a:clrChange>
              <a:clrFrom>
                <a:srgbClr val="3D3D3D"/>
              </a:clrFrom>
              <a:clrTo>
                <a:srgbClr val="3D3D3D">
                  <a:alpha val="0"/>
                </a:srgbClr>
              </a:clrTo>
            </a:clrChange>
          </a:blip>
          <a:srcRect/>
          <a:stretch>
            <a:fillRect/>
          </a:stretch>
        </p:blipFill>
        <p:spPr bwMode="auto">
          <a:xfrm>
            <a:off x="600075" y="3730625"/>
            <a:ext cx="5297488" cy="2589213"/>
          </a:xfrm>
          <a:prstGeom prst="rect">
            <a:avLst/>
          </a:prstGeom>
          <a:noFill/>
        </p:spPr>
      </p:pic>
      <p:pic>
        <p:nvPicPr>
          <p:cNvPr id="406534" name="Picture 6" descr="strokes2"/>
          <p:cNvPicPr>
            <a:picLocks noChangeAspect="1" noChangeArrowheads="1"/>
          </p:cNvPicPr>
          <p:nvPr/>
        </p:nvPicPr>
        <p:blipFill>
          <a:blip r:embed="rId4">
            <a:clrChange>
              <a:clrFrom>
                <a:srgbClr val="3D3D3D"/>
              </a:clrFrom>
              <a:clrTo>
                <a:srgbClr val="3D3D3D">
                  <a:alpha val="0"/>
                </a:srgbClr>
              </a:clrTo>
            </a:clrChange>
          </a:blip>
          <a:srcRect/>
          <a:stretch>
            <a:fillRect/>
          </a:stretch>
        </p:blipFill>
        <p:spPr bwMode="auto">
          <a:xfrm>
            <a:off x="598488" y="3857625"/>
            <a:ext cx="5246687" cy="2319338"/>
          </a:xfrm>
          <a:prstGeom prst="rect">
            <a:avLst/>
          </a:prstGeom>
          <a:noFill/>
        </p:spPr>
      </p:pic>
      <p:sp>
        <p:nvSpPr>
          <p:cNvPr id="406535" name="Line 7"/>
          <p:cNvSpPr>
            <a:spLocks noChangeShapeType="1"/>
          </p:cNvSpPr>
          <p:nvPr/>
        </p:nvSpPr>
        <p:spPr bwMode="auto">
          <a:xfrm flipV="1">
            <a:off x="3829050" y="5299075"/>
            <a:ext cx="2068513" cy="533400"/>
          </a:xfrm>
          <a:prstGeom prst="line">
            <a:avLst/>
          </a:prstGeom>
          <a:noFill/>
          <a:ln w="76200">
            <a:solidFill>
              <a:srgbClr val="FF9900"/>
            </a:solidFill>
            <a:round/>
            <a:headEnd type="triangle" w="med" len="med"/>
            <a:tailEnd/>
          </a:ln>
          <a:effectLst/>
        </p:spPr>
        <p:txBody>
          <a:bodyPr>
            <a:spAutoFit/>
          </a:bodyPr>
          <a:lstStyle/>
          <a:p>
            <a:endParaRPr lang="de-DE" sz="2000"/>
          </a:p>
        </p:txBody>
      </p:sp>
      <p:sp>
        <p:nvSpPr>
          <p:cNvPr id="406536" name="Line 8"/>
          <p:cNvSpPr>
            <a:spLocks noChangeShapeType="1"/>
          </p:cNvSpPr>
          <p:nvPr/>
        </p:nvSpPr>
        <p:spPr bwMode="auto">
          <a:xfrm>
            <a:off x="3814763" y="4213225"/>
            <a:ext cx="2135187" cy="395288"/>
          </a:xfrm>
          <a:prstGeom prst="line">
            <a:avLst/>
          </a:prstGeom>
          <a:noFill/>
          <a:ln w="76200">
            <a:solidFill>
              <a:srgbClr val="FF9900"/>
            </a:solidFill>
            <a:round/>
            <a:headEnd type="triangle" w="med" len="med"/>
            <a:tailEnd/>
          </a:ln>
          <a:effectLst/>
        </p:spPr>
        <p:txBody>
          <a:bodyPr>
            <a:spAutoFit/>
          </a:bodyPr>
          <a:lstStyle/>
          <a:p>
            <a:endParaRPr lang="de-DE" sz="2000"/>
          </a:p>
        </p:txBody>
      </p:sp>
      <p:sp>
        <p:nvSpPr>
          <p:cNvPr id="406537" name="Text Box 9"/>
          <p:cNvSpPr txBox="1">
            <a:spLocks noChangeArrowheads="1"/>
          </p:cNvSpPr>
          <p:nvPr/>
        </p:nvSpPr>
        <p:spPr bwMode="auto">
          <a:xfrm>
            <a:off x="5911850" y="3978275"/>
            <a:ext cx="2801938" cy="2246769"/>
          </a:xfrm>
          <a:prstGeom prst="rect">
            <a:avLst/>
          </a:prstGeom>
          <a:solidFill>
            <a:srgbClr val="FFFF00"/>
          </a:solidFill>
          <a:ln w="28575" algn="ctr">
            <a:solidFill>
              <a:srgbClr val="FF0000"/>
            </a:solidFill>
            <a:miter lim="800000"/>
            <a:headEnd/>
            <a:tailEnd/>
          </a:ln>
          <a:effectLst/>
        </p:spPr>
        <p:txBody>
          <a:bodyPr>
            <a:spAutoFit/>
          </a:bodyPr>
          <a:lstStyle/>
          <a:p>
            <a:pPr marL="342900" indent="-342900"/>
            <a:r>
              <a:rPr lang="de-DE" sz="2000"/>
              <a:t>Im Vordergrund sind</a:t>
            </a:r>
          </a:p>
          <a:p>
            <a:pPr marL="342900" indent="-342900"/>
            <a:r>
              <a:rPr lang="de-DE" sz="2000"/>
              <a:t>die Striche viel dicker</a:t>
            </a:r>
          </a:p>
          <a:p>
            <a:pPr marL="342900" indent="-342900"/>
            <a:r>
              <a:rPr lang="de-DE" sz="2000"/>
              <a:t>als im Hintergrund!</a:t>
            </a:r>
          </a:p>
          <a:p>
            <a:pPr marL="342900" indent="-342900"/>
            <a:endParaRPr lang="de-DE" sz="2000"/>
          </a:p>
          <a:p>
            <a:pPr marL="342900" indent="-342900"/>
            <a:r>
              <a:rPr lang="de-DE" sz="2000"/>
              <a:t>Das ist untypisch für </a:t>
            </a:r>
          </a:p>
          <a:p>
            <a:pPr marL="342900" indent="-342900"/>
            <a:r>
              <a:rPr lang="de-DE" sz="2000"/>
              <a:t>handgezeichnete Bilder.</a:t>
            </a:r>
          </a:p>
        </p:txBody>
      </p:sp>
      <p:sp>
        <p:nvSpPr>
          <p:cNvPr id="406538" name="Text Box 10"/>
          <p:cNvSpPr txBox="1">
            <a:spLocks noChangeArrowheads="1"/>
          </p:cNvSpPr>
          <p:nvPr/>
        </p:nvSpPr>
        <p:spPr bwMode="auto">
          <a:xfrm>
            <a:off x="5830888" y="3827463"/>
            <a:ext cx="2250937" cy="1508105"/>
          </a:xfrm>
          <a:prstGeom prst="rect">
            <a:avLst/>
          </a:prstGeom>
          <a:noFill/>
          <a:ln w="28575" algn="ctr">
            <a:noFill/>
            <a:miter lim="800000"/>
            <a:headEnd/>
            <a:tailEnd/>
          </a:ln>
          <a:effectLst/>
        </p:spPr>
        <p:txBody>
          <a:bodyPr wrap="none">
            <a:spAutoFit/>
          </a:bodyPr>
          <a:lstStyle/>
          <a:p>
            <a:pPr marL="342900" indent="-342900"/>
            <a:r>
              <a:rPr lang="de-DE" sz="2000" b="1" i="1" dirty="0"/>
              <a:t>1. Möglichkeit:</a:t>
            </a:r>
          </a:p>
          <a:p>
            <a:pPr marL="342900" indent="-342900"/>
            <a:r>
              <a:rPr lang="de-DE" sz="2000" dirty="0"/>
              <a:t>Verwende Textur-</a:t>
            </a:r>
          </a:p>
          <a:p>
            <a:pPr marL="342900" indent="-342900"/>
            <a:r>
              <a:rPr lang="de-DE" sz="2000" dirty="0" err="1"/>
              <a:t>koordinaten</a:t>
            </a:r>
            <a:r>
              <a:rPr lang="de-DE" sz="2000" dirty="0"/>
              <a:t> relativ </a:t>
            </a:r>
          </a:p>
          <a:p>
            <a:pPr marL="342900" indent="-342900"/>
            <a:r>
              <a:rPr lang="de-DE" sz="2000" dirty="0"/>
              <a:t>zum Screen-Space</a:t>
            </a:r>
          </a:p>
        </p:txBody>
      </p:sp>
      <p:grpSp>
        <p:nvGrpSpPr>
          <p:cNvPr id="2" name="Group 13"/>
          <p:cNvGrpSpPr>
            <a:grpSpLocks/>
          </p:cNvGrpSpPr>
          <p:nvPr/>
        </p:nvGrpSpPr>
        <p:grpSpPr bwMode="auto">
          <a:xfrm>
            <a:off x="517525" y="5210177"/>
            <a:ext cx="8145463" cy="1138238"/>
            <a:chOff x="326" y="3282"/>
            <a:chExt cx="5131" cy="717"/>
          </a:xfrm>
        </p:grpSpPr>
        <p:sp>
          <p:nvSpPr>
            <p:cNvPr id="406540" name="Rectangle 12"/>
            <p:cNvSpPr>
              <a:spLocks noChangeArrowheads="1"/>
            </p:cNvSpPr>
            <p:nvPr/>
          </p:nvSpPr>
          <p:spPr bwMode="auto">
            <a:xfrm>
              <a:off x="1556" y="3508"/>
              <a:ext cx="116" cy="252"/>
            </a:xfrm>
            <a:prstGeom prst="rect">
              <a:avLst/>
            </a:prstGeom>
            <a:solidFill>
              <a:srgbClr val="FFFFFF"/>
            </a:solidFill>
            <a:ln w="28575" algn="ctr">
              <a:noFill/>
              <a:miter lim="800000"/>
              <a:headEnd/>
              <a:tailEnd/>
            </a:ln>
            <a:effectLst/>
          </p:spPr>
          <p:txBody>
            <a:bodyPr wrap="none" anchor="ctr">
              <a:spAutoFit/>
            </a:bodyPr>
            <a:lstStyle/>
            <a:p>
              <a:endParaRPr lang="de-DE" sz="2000"/>
            </a:p>
          </p:txBody>
        </p:sp>
        <p:sp>
          <p:nvSpPr>
            <p:cNvPr id="406539" name="Text Box 11"/>
            <p:cNvSpPr txBox="1">
              <a:spLocks noChangeArrowheads="1"/>
            </p:cNvSpPr>
            <p:nvPr/>
          </p:nvSpPr>
          <p:spPr bwMode="auto">
            <a:xfrm>
              <a:off x="326" y="3282"/>
              <a:ext cx="5131" cy="717"/>
            </a:xfrm>
            <a:prstGeom prst="rect">
              <a:avLst/>
            </a:prstGeom>
            <a:noFill/>
            <a:ln w="28575" algn="ctr">
              <a:noFill/>
              <a:miter lim="800000"/>
              <a:headEnd/>
              <a:tailEnd/>
            </a:ln>
            <a:effectLst/>
          </p:spPr>
          <p:txBody>
            <a:bodyPr>
              <a:spAutoFit/>
            </a:bodyPr>
            <a:lstStyle/>
            <a:p>
              <a:pPr marL="342900" indent="-342900"/>
              <a:r>
                <a:rPr lang="de-DE" sz="2000" b="1" i="1"/>
                <a:t>Nachteil: </a:t>
              </a:r>
            </a:p>
            <a:p>
              <a:pPr marL="342900" indent="-342900">
                <a:buFontTx/>
                <a:buBlip>
                  <a:blip r:embed="rId5"/>
                </a:buBlip>
              </a:pPr>
              <a:r>
                <a:rPr lang="de-DE" sz="2000"/>
                <a:t>Die Striche sind immer gerade und folgen nicht dem Verlauf der Fläche</a:t>
              </a:r>
            </a:p>
            <a:p>
              <a:pPr marL="342900" indent="-342900">
                <a:buFontTx/>
                <a:buBlip>
                  <a:blip r:embed="rId5"/>
                </a:buBlip>
              </a:pPr>
              <a:r>
                <a:rPr lang="de-DE" sz="2000"/>
                <a:t>Die Textur "fließt" bei Bewegung der Geometrie</a:t>
              </a:r>
            </a:p>
          </p:txBody>
        </p:sp>
      </p:grpSp>
    </p:spTree>
  </p:cSld>
  <p:clrMapOvr>
    <a:masterClrMapping/>
  </p:clrMapOvr>
  <p:transition advTm="5297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6531">
                                            <p:txEl>
                                              <p:pRg st="2" end="2"/>
                                            </p:txEl>
                                          </p:spTgt>
                                        </p:tgtEl>
                                        <p:attrNameLst>
                                          <p:attrName>style.visibility</p:attrName>
                                        </p:attrNameLst>
                                      </p:cBhvr>
                                      <p:to>
                                        <p:strVal val="visible"/>
                                      </p:to>
                                    </p:set>
                                    <p:animEffect transition="in" filter="fade">
                                      <p:cBhvr>
                                        <p:cTn id="7" dur="500"/>
                                        <p:tgtEl>
                                          <p:spTgt spid="406531">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06531">
                                            <p:txEl>
                                              <p:pRg st="3" end="3"/>
                                            </p:txEl>
                                          </p:spTgt>
                                        </p:tgtEl>
                                        <p:attrNameLst>
                                          <p:attrName>style.visibility</p:attrName>
                                        </p:attrNameLst>
                                      </p:cBhvr>
                                      <p:to>
                                        <p:strVal val="visible"/>
                                      </p:to>
                                    </p:set>
                                    <p:animEffect transition="in" filter="fade">
                                      <p:cBhvr>
                                        <p:cTn id="10" dur="500"/>
                                        <p:tgtEl>
                                          <p:spTgt spid="406531">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06532"/>
                                        </p:tgtEl>
                                        <p:attrNameLst>
                                          <p:attrName>style.visibility</p:attrName>
                                        </p:attrNameLst>
                                      </p:cBhvr>
                                      <p:to>
                                        <p:strVal val="visible"/>
                                      </p:to>
                                    </p:set>
                                    <p:animEffect transition="in" filter="fade">
                                      <p:cBhvr>
                                        <p:cTn id="15" dur="500"/>
                                        <p:tgtEl>
                                          <p:spTgt spid="406532"/>
                                        </p:tgtEl>
                                      </p:cBhvr>
                                    </p:animEffect>
                                  </p:childTnLst>
                                </p:cTn>
                              </p:par>
                              <p:par>
                                <p:cTn id="16" presetID="10" presetClass="entr" presetSubtype="0" fill="hold" nodeType="withEffect">
                                  <p:stCondLst>
                                    <p:cond delay="0"/>
                                  </p:stCondLst>
                                  <p:childTnLst>
                                    <p:set>
                                      <p:cBhvr>
                                        <p:cTn id="17" dur="1" fill="hold">
                                          <p:stCondLst>
                                            <p:cond delay="0"/>
                                          </p:stCondLst>
                                        </p:cTn>
                                        <p:tgtEl>
                                          <p:spTgt spid="406533"/>
                                        </p:tgtEl>
                                        <p:attrNameLst>
                                          <p:attrName>style.visibility</p:attrName>
                                        </p:attrNameLst>
                                      </p:cBhvr>
                                      <p:to>
                                        <p:strVal val="visible"/>
                                      </p:to>
                                    </p:set>
                                    <p:animEffect transition="in" filter="fade">
                                      <p:cBhvr>
                                        <p:cTn id="18" dur="500"/>
                                        <p:tgtEl>
                                          <p:spTgt spid="406533"/>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406536"/>
                                        </p:tgtEl>
                                        <p:attrNameLst>
                                          <p:attrName>style.visibility</p:attrName>
                                        </p:attrNameLst>
                                      </p:cBhvr>
                                      <p:to>
                                        <p:strVal val="visible"/>
                                      </p:to>
                                    </p:set>
                                    <p:animEffect transition="in" filter="fade">
                                      <p:cBhvr>
                                        <p:cTn id="22" dur="500"/>
                                        <p:tgtEl>
                                          <p:spTgt spid="40653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06535"/>
                                        </p:tgtEl>
                                        <p:attrNameLst>
                                          <p:attrName>style.visibility</p:attrName>
                                        </p:attrNameLst>
                                      </p:cBhvr>
                                      <p:to>
                                        <p:strVal val="visible"/>
                                      </p:to>
                                    </p:set>
                                    <p:animEffect transition="in" filter="fade">
                                      <p:cBhvr>
                                        <p:cTn id="25" dur="500"/>
                                        <p:tgtEl>
                                          <p:spTgt spid="40653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06537"/>
                                        </p:tgtEl>
                                        <p:attrNameLst>
                                          <p:attrName>style.visibility</p:attrName>
                                        </p:attrNameLst>
                                      </p:cBhvr>
                                      <p:to>
                                        <p:strVal val="visible"/>
                                      </p:to>
                                    </p:set>
                                    <p:animEffect transition="in" filter="fade">
                                      <p:cBhvr>
                                        <p:cTn id="28" dur="500"/>
                                        <p:tgtEl>
                                          <p:spTgt spid="40653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06536"/>
                                        </p:tgtEl>
                                      </p:cBhvr>
                                    </p:animEffect>
                                    <p:set>
                                      <p:cBhvr>
                                        <p:cTn id="33" dur="1" fill="hold">
                                          <p:stCondLst>
                                            <p:cond delay="499"/>
                                          </p:stCondLst>
                                        </p:cTn>
                                        <p:tgtEl>
                                          <p:spTgt spid="406536"/>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406535"/>
                                        </p:tgtEl>
                                      </p:cBhvr>
                                    </p:animEffect>
                                    <p:set>
                                      <p:cBhvr>
                                        <p:cTn id="36" dur="1" fill="hold">
                                          <p:stCondLst>
                                            <p:cond delay="499"/>
                                          </p:stCondLst>
                                        </p:cTn>
                                        <p:tgtEl>
                                          <p:spTgt spid="40653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06537"/>
                                        </p:tgtEl>
                                      </p:cBhvr>
                                    </p:animEffect>
                                    <p:set>
                                      <p:cBhvr>
                                        <p:cTn id="39" dur="1" fill="hold">
                                          <p:stCondLst>
                                            <p:cond delay="499"/>
                                          </p:stCondLst>
                                        </p:cTn>
                                        <p:tgtEl>
                                          <p:spTgt spid="406537"/>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406534"/>
                                        </p:tgtEl>
                                        <p:attrNameLst>
                                          <p:attrName>style.visibility</p:attrName>
                                        </p:attrNameLst>
                                      </p:cBhvr>
                                      <p:to>
                                        <p:strVal val="visible"/>
                                      </p:to>
                                    </p:set>
                                    <p:animEffect transition="in" filter="fade">
                                      <p:cBhvr>
                                        <p:cTn id="43" dur="500"/>
                                        <p:tgtEl>
                                          <p:spTgt spid="406534"/>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406538"/>
                                        </p:tgtEl>
                                        <p:attrNameLst>
                                          <p:attrName>style.visibility</p:attrName>
                                        </p:attrNameLst>
                                      </p:cBhvr>
                                      <p:to>
                                        <p:strVal val="visible"/>
                                      </p:to>
                                    </p:set>
                                    <p:animEffect transition="in" filter="fade">
                                      <p:cBhvr>
                                        <p:cTn id="47" dur="500"/>
                                        <p:tgtEl>
                                          <p:spTgt spid="40653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2" grpId="0"/>
      <p:bldP spid="406535" grpId="0" animBg="1"/>
      <p:bldP spid="406535" grpId="1" animBg="1"/>
      <p:bldP spid="406536" grpId="0" animBg="1"/>
      <p:bldP spid="406536" grpId="1" animBg="1"/>
      <p:bldP spid="406537" grpId="0" animBg="1"/>
      <p:bldP spid="406537" grpId="1" animBg="1"/>
      <p:bldP spid="406538"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64" name="Freeform 16"/>
          <p:cNvSpPr>
            <a:spLocks/>
          </p:cNvSpPr>
          <p:nvPr/>
        </p:nvSpPr>
        <p:spPr bwMode="auto">
          <a:xfrm>
            <a:off x="6442075" y="6232525"/>
            <a:ext cx="555625" cy="339725"/>
          </a:xfrm>
          <a:custGeom>
            <a:avLst/>
            <a:gdLst/>
            <a:ahLst/>
            <a:cxnLst>
              <a:cxn ang="0">
                <a:pos x="350" y="94"/>
              </a:cxn>
              <a:cxn ang="0">
                <a:pos x="266" y="176"/>
              </a:cxn>
              <a:cxn ang="0">
                <a:pos x="204" y="210"/>
              </a:cxn>
              <a:cxn ang="0">
                <a:pos x="132" y="202"/>
              </a:cxn>
              <a:cxn ang="0">
                <a:pos x="84" y="214"/>
              </a:cxn>
              <a:cxn ang="0">
                <a:pos x="24" y="176"/>
              </a:cxn>
              <a:cxn ang="0">
                <a:pos x="0" y="114"/>
              </a:cxn>
              <a:cxn ang="0">
                <a:pos x="10" y="72"/>
              </a:cxn>
              <a:cxn ang="0">
                <a:pos x="48" y="24"/>
              </a:cxn>
              <a:cxn ang="0">
                <a:pos x="110" y="8"/>
              </a:cxn>
              <a:cxn ang="0">
                <a:pos x="166" y="0"/>
              </a:cxn>
              <a:cxn ang="0">
                <a:pos x="270" y="14"/>
              </a:cxn>
              <a:cxn ang="0">
                <a:pos x="350" y="94"/>
              </a:cxn>
            </a:cxnLst>
            <a:rect l="0" t="0" r="r" b="b"/>
            <a:pathLst>
              <a:path w="350" h="214">
                <a:moveTo>
                  <a:pt x="350" y="94"/>
                </a:moveTo>
                <a:lnTo>
                  <a:pt x="266" y="176"/>
                </a:lnTo>
                <a:lnTo>
                  <a:pt x="204" y="210"/>
                </a:lnTo>
                <a:lnTo>
                  <a:pt x="132" y="202"/>
                </a:lnTo>
                <a:lnTo>
                  <a:pt x="84" y="214"/>
                </a:lnTo>
                <a:lnTo>
                  <a:pt x="24" y="176"/>
                </a:lnTo>
                <a:lnTo>
                  <a:pt x="0" y="114"/>
                </a:lnTo>
                <a:lnTo>
                  <a:pt x="10" y="72"/>
                </a:lnTo>
                <a:lnTo>
                  <a:pt x="48" y="24"/>
                </a:lnTo>
                <a:lnTo>
                  <a:pt x="110" y="8"/>
                </a:lnTo>
                <a:lnTo>
                  <a:pt x="166" y="0"/>
                </a:lnTo>
                <a:lnTo>
                  <a:pt x="270" y="14"/>
                </a:lnTo>
                <a:lnTo>
                  <a:pt x="350" y="94"/>
                </a:lnTo>
                <a:close/>
              </a:path>
            </a:pathLst>
          </a:custGeom>
          <a:solidFill>
            <a:schemeClr val="bg1"/>
          </a:solidFill>
          <a:ln w="28575" cap="flat" cmpd="sng">
            <a:noFill/>
            <a:prstDash val="solid"/>
            <a:round/>
            <a:headEnd/>
            <a:tailEnd/>
          </a:ln>
          <a:effectLst/>
        </p:spPr>
        <p:txBody>
          <a:bodyPr wrap="none">
            <a:spAutoFit/>
          </a:bodyPr>
          <a:lstStyle/>
          <a:p>
            <a:endParaRPr lang="de-DE"/>
          </a:p>
        </p:txBody>
      </p:sp>
      <p:sp>
        <p:nvSpPr>
          <p:cNvPr id="411650" name="Rectangle 2"/>
          <p:cNvSpPr>
            <a:spLocks noGrp="1" noChangeArrowheads="1"/>
          </p:cNvSpPr>
          <p:nvPr>
            <p:ph type="title"/>
          </p:nvPr>
        </p:nvSpPr>
        <p:spPr/>
        <p:txBody>
          <a:bodyPr/>
          <a:lstStyle/>
          <a:p>
            <a:r>
              <a:rPr lang="en-US"/>
              <a:t>Tonal Art Maps</a:t>
            </a:r>
          </a:p>
        </p:txBody>
      </p:sp>
      <p:sp>
        <p:nvSpPr>
          <p:cNvPr id="411651" name="Rectangle 3"/>
          <p:cNvSpPr>
            <a:spLocks noGrp="1" noChangeArrowheads="1"/>
          </p:cNvSpPr>
          <p:nvPr>
            <p:ph type="body" idx="1"/>
          </p:nvPr>
        </p:nvSpPr>
        <p:spPr>
          <a:xfrm>
            <a:off x="581025" y="1176338"/>
            <a:ext cx="7981950" cy="1889125"/>
          </a:xfrm>
        </p:spPr>
        <p:txBody>
          <a:bodyPr/>
          <a:lstStyle/>
          <a:p>
            <a:pPr>
              <a:buFont typeface="Wingdings" pitchFamily="2" charset="2"/>
              <a:buNone/>
            </a:pPr>
            <a:r>
              <a:rPr lang="en-US" sz="2400" b="1" i="1">
                <a:sym typeface="Symbol" pitchFamily="18" charset="2"/>
              </a:rPr>
              <a:t>Strichstärke soll konstant sein</a:t>
            </a:r>
          </a:p>
          <a:p>
            <a:r>
              <a:rPr lang="en-US" sz="2400">
                <a:sym typeface="Symbol" pitchFamily="18" charset="2"/>
              </a:rPr>
              <a:t>Der Künstler verwendet normalerweise nur einen Stift </a:t>
            </a:r>
          </a:p>
          <a:p>
            <a:pPr>
              <a:buFont typeface="Wingdings" pitchFamily="2" charset="2"/>
              <a:buNone/>
            </a:pPr>
            <a:r>
              <a:rPr lang="en-US" sz="2400" b="1" i="1">
                <a:sym typeface="Symbol" pitchFamily="18" charset="2"/>
              </a:rPr>
              <a:t>Helligkeit soll über die Dichte der Striche bestimmt werden</a:t>
            </a:r>
          </a:p>
          <a:p>
            <a:r>
              <a:rPr lang="en-US" sz="2400">
                <a:sym typeface="Symbol" pitchFamily="18" charset="2"/>
              </a:rPr>
              <a:t>Um dunklere Bereiche zu erzielen verwendet der Künstler</a:t>
            </a:r>
            <a:br>
              <a:rPr lang="en-US" sz="2400">
                <a:sym typeface="Symbol" pitchFamily="18" charset="2"/>
              </a:rPr>
            </a:br>
            <a:r>
              <a:rPr lang="en-US" sz="2400">
                <a:sym typeface="Symbol" pitchFamily="18" charset="2"/>
              </a:rPr>
              <a:t>nicht dickere Striche, sondern </a:t>
            </a:r>
            <a:r>
              <a:rPr lang="en-US" sz="2400" b="1" i="1">
                <a:sym typeface="Symbol" pitchFamily="18" charset="2"/>
              </a:rPr>
              <a:t>mehr</a:t>
            </a:r>
            <a:r>
              <a:rPr lang="en-US" sz="2400">
                <a:sym typeface="Symbol" pitchFamily="18" charset="2"/>
              </a:rPr>
              <a:t> Striche</a:t>
            </a:r>
          </a:p>
          <a:p>
            <a:pPr>
              <a:buFont typeface="Wingdings" pitchFamily="2" charset="2"/>
              <a:buNone/>
            </a:pPr>
            <a:endParaRPr lang="en-US" sz="2400" b="1" i="1">
              <a:sym typeface="Symbol" pitchFamily="18" charset="2"/>
            </a:endParaRPr>
          </a:p>
        </p:txBody>
      </p:sp>
      <p:pic>
        <p:nvPicPr>
          <p:cNvPr id="411663" name="Picture 15" descr="snapshot0"/>
          <p:cNvPicPr preferRelativeResize="0">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816475" y="3063875"/>
            <a:ext cx="3533775" cy="3533775"/>
          </a:xfrm>
          <a:prstGeom prst="rect">
            <a:avLst/>
          </a:prstGeom>
          <a:noFill/>
        </p:spPr>
      </p:pic>
      <p:sp>
        <p:nvSpPr>
          <p:cNvPr id="411665" name="Text Box 17"/>
          <p:cNvSpPr txBox="1">
            <a:spLocks noChangeArrowheads="1"/>
          </p:cNvSpPr>
          <p:nvPr/>
        </p:nvSpPr>
        <p:spPr bwMode="auto">
          <a:xfrm>
            <a:off x="611188" y="3414713"/>
            <a:ext cx="5060950" cy="1249362"/>
          </a:xfrm>
          <a:prstGeom prst="rect">
            <a:avLst/>
          </a:prstGeom>
          <a:noFill/>
          <a:ln w="28575" algn="ctr">
            <a:noFill/>
            <a:miter lim="800000"/>
            <a:headEnd/>
            <a:tailEnd/>
          </a:ln>
          <a:effectLst/>
        </p:spPr>
        <p:txBody>
          <a:bodyPr wrap="none">
            <a:spAutoFit/>
          </a:bodyPr>
          <a:lstStyle/>
          <a:p>
            <a:pPr marL="342900" indent="-342900"/>
            <a:r>
              <a:rPr lang="de-DE" sz="2800" b="1" i="1"/>
              <a:t>Was wir eigentlich haben wollen:</a:t>
            </a:r>
          </a:p>
          <a:p>
            <a:pPr marL="342900" indent="-342900">
              <a:buFontTx/>
              <a:buBlip>
                <a:blip r:embed="rId4"/>
              </a:buBlip>
            </a:pPr>
            <a:r>
              <a:rPr lang="de-DE" sz="2400"/>
              <a:t>Striche folgen der Oberfläche</a:t>
            </a:r>
          </a:p>
          <a:p>
            <a:pPr marL="342900" indent="-342900">
              <a:buFontTx/>
              <a:buBlip>
                <a:blip r:embed="rId4"/>
              </a:buBlip>
            </a:pPr>
            <a:r>
              <a:rPr lang="de-DE" sz="2400"/>
              <a:t>Striche sind überall gleich dick</a:t>
            </a:r>
          </a:p>
        </p:txBody>
      </p:sp>
      <p:sp>
        <p:nvSpPr>
          <p:cNvPr id="411666" name="Text Box 18"/>
          <p:cNvSpPr txBox="1">
            <a:spLocks noChangeArrowheads="1"/>
          </p:cNvSpPr>
          <p:nvPr/>
        </p:nvSpPr>
        <p:spPr bwMode="auto">
          <a:xfrm>
            <a:off x="611188" y="4673600"/>
            <a:ext cx="3278187" cy="519113"/>
          </a:xfrm>
          <a:prstGeom prst="rect">
            <a:avLst/>
          </a:prstGeom>
          <a:noFill/>
          <a:ln w="28575" algn="ctr">
            <a:noFill/>
            <a:miter lim="800000"/>
            <a:headEnd/>
            <a:tailEnd/>
          </a:ln>
          <a:effectLst/>
        </p:spPr>
        <p:txBody>
          <a:bodyPr wrap="none">
            <a:spAutoFit/>
          </a:bodyPr>
          <a:lstStyle/>
          <a:p>
            <a:pPr marL="342900" indent="-342900"/>
            <a:r>
              <a:rPr lang="de-DE" sz="2800" b="1" i="1"/>
              <a:t>Was ist die Ursache?</a:t>
            </a:r>
            <a:endParaRPr lang="de-DE" sz="2400"/>
          </a:p>
        </p:txBody>
      </p:sp>
      <p:sp>
        <p:nvSpPr>
          <p:cNvPr id="411667" name="Text Box 19"/>
          <p:cNvSpPr txBox="1">
            <a:spLocks noChangeArrowheads="1"/>
          </p:cNvSpPr>
          <p:nvPr/>
        </p:nvSpPr>
        <p:spPr bwMode="auto">
          <a:xfrm>
            <a:off x="882650" y="5168900"/>
            <a:ext cx="3595688" cy="822325"/>
          </a:xfrm>
          <a:prstGeom prst="rect">
            <a:avLst/>
          </a:prstGeom>
          <a:noFill/>
          <a:ln w="28575" algn="ctr">
            <a:noFill/>
            <a:miter lim="800000"/>
            <a:headEnd/>
            <a:tailEnd/>
          </a:ln>
          <a:effectLst/>
        </p:spPr>
        <p:txBody>
          <a:bodyPr wrap="none">
            <a:spAutoFit/>
          </a:bodyPr>
          <a:lstStyle/>
          <a:p>
            <a:pPr marL="342900" indent="-342900"/>
            <a:r>
              <a:rPr lang="de-DE" sz="2400"/>
              <a:t>Perspektivische Verzerrung </a:t>
            </a:r>
            <a:br>
              <a:rPr lang="de-DE" sz="2400"/>
            </a:br>
            <a:r>
              <a:rPr lang="de-DE" sz="2400"/>
              <a:t>der Textur</a:t>
            </a:r>
          </a:p>
        </p:txBody>
      </p:sp>
    </p:spTree>
  </p:cSld>
  <p:clrMapOvr>
    <a:masterClrMapping/>
  </p:clrMapOvr>
  <p:transition advTm="529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1663"/>
                                        </p:tgtEl>
                                        <p:attrNameLst>
                                          <p:attrName>style.visibility</p:attrName>
                                        </p:attrNameLst>
                                      </p:cBhvr>
                                      <p:to>
                                        <p:strVal val="visible"/>
                                      </p:to>
                                    </p:set>
                                    <p:animEffect transition="in" filter="fade">
                                      <p:cBhvr>
                                        <p:cTn id="7" dur="500"/>
                                        <p:tgtEl>
                                          <p:spTgt spid="41166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1665"/>
                                        </p:tgtEl>
                                        <p:attrNameLst>
                                          <p:attrName>style.visibility</p:attrName>
                                        </p:attrNameLst>
                                      </p:cBhvr>
                                      <p:to>
                                        <p:strVal val="visible"/>
                                      </p:to>
                                    </p:set>
                                    <p:animEffect transition="in" filter="fade">
                                      <p:cBhvr>
                                        <p:cTn id="11" dur="500"/>
                                        <p:tgtEl>
                                          <p:spTgt spid="41166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11666"/>
                                        </p:tgtEl>
                                        <p:attrNameLst>
                                          <p:attrName>style.visibility</p:attrName>
                                        </p:attrNameLst>
                                      </p:cBhvr>
                                      <p:to>
                                        <p:strVal val="visible"/>
                                      </p:to>
                                    </p:set>
                                    <p:animEffect transition="in" filter="fade">
                                      <p:cBhvr>
                                        <p:cTn id="16" dur="500"/>
                                        <p:tgtEl>
                                          <p:spTgt spid="41166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11667"/>
                                        </p:tgtEl>
                                        <p:attrNameLst>
                                          <p:attrName>style.visibility</p:attrName>
                                        </p:attrNameLst>
                                      </p:cBhvr>
                                      <p:to>
                                        <p:strVal val="visible"/>
                                      </p:to>
                                    </p:set>
                                    <p:animEffect transition="in" filter="fade">
                                      <p:cBhvr>
                                        <p:cTn id="19" dur="500"/>
                                        <p:tgtEl>
                                          <p:spTgt spid="411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65" grpId="0"/>
      <p:bldP spid="411666" grpId="0"/>
      <p:bldP spid="411667"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p:txBody>
          <a:bodyPr/>
          <a:lstStyle/>
          <a:p>
            <a:r>
              <a:rPr lang="en-US"/>
              <a:t>Tonal Art Maps</a:t>
            </a:r>
          </a:p>
        </p:txBody>
      </p:sp>
      <p:sp>
        <p:nvSpPr>
          <p:cNvPr id="346115" name="Rectangle 3"/>
          <p:cNvSpPr>
            <a:spLocks noGrp="1" noChangeArrowheads="1"/>
          </p:cNvSpPr>
          <p:nvPr>
            <p:ph type="body" idx="1"/>
          </p:nvPr>
        </p:nvSpPr>
        <p:spPr>
          <a:xfrm>
            <a:off x="581025" y="1176338"/>
            <a:ext cx="7981950" cy="1889125"/>
          </a:xfrm>
        </p:spPr>
        <p:txBody>
          <a:bodyPr/>
          <a:lstStyle/>
          <a:p>
            <a:pPr>
              <a:buFont typeface="Wingdings" pitchFamily="2" charset="2"/>
              <a:buNone/>
            </a:pPr>
            <a:r>
              <a:rPr lang="en-US" sz="2400" b="1" i="1">
                <a:sym typeface="Symbol" pitchFamily="18" charset="2"/>
              </a:rPr>
              <a:t>Strichstärke soll konstant sein</a:t>
            </a:r>
          </a:p>
          <a:p>
            <a:r>
              <a:rPr lang="en-US" sz="2400">
                <a:sym typeface="Symbol" pitchFamily="18" charset="2"/>
              </a:rPr>
              <a:t>Der Künstler verwendet normalerweise nur einen Stift </a:t>
            </a:r>
          </a:p>
          <a:p>
            <a:pPr>
              <a:buFont typeface="Wingdings" pitchFamily="2" charset="2"/>
              <a:buNone/>
            </a:pPr>
            <a:r>
              <a:rPr lang="en-US" sz="2400" b="1" i="1">
                <a:sym typeface="Symbol" pitchFamily="18" charset="2"/>
              </a:rPr>
              <a:t>Helligkeit soll über die Dichte der Striche bestimmt werden</a:t>
            </a:r>
          </a:p>
          <a:p>
            <a:r>
              <a:rPr lang="en-US" sz="2400">
                <a:sym typeface="Symbol" pitchFamily="18" charset="2"/>
              </a:rPr>
              <a:t>Um dunklere Bereiche zu erzielen verwendet der Künstler</a:t>
            </a:r>
            <a:br>
              <a:rPr lang="en-US" sz="2400">
                <a:sym typeface="Symbol" pitchFamily="18" charset="2"/>
              </a:rPr>
            </a:br>
            <a:r>
              <a:rPr lang="en-US" sz="2400">
                <a:sym typeface="Symbol" pitchFamily="18" charset="2"/>
              </a:rPr>
              <a:t>nicht dickere Striche, sondern </a:t>
            </a:r>
            <a:r>
              <a:rPr lang="en-US" sz="2400" b="1" i="1">
                <a:sym typeface="Symbol" pitchFamily="18" charset="2"/>
              </a:rPr>
              <a:t>mehr</a:t>
            </a:r>
            <a:r>
              <a:rPr lang="en-US" sz="2400">
                <a:sym typeface="Symbol" pitchFamily="18" charset="2"/>
              </a:rPr>
              <a:t> Striche</a:t>
            </a:r>
          </a:p>
          <a:p>
            <a:pPr>
              <a:buFont typeface="Wingdings" pitchFamily="2" charset="2"/>
              <a:buNone/>
            </a:pPr>
            <a:endParaRPr lang="en-US" sz="2400" b="1" i="1">
              <a:sym typeface="Symbol" pitchFamily="18" charset="2"/>
            </a:endParaRPr>
          </a:p>
        </p:txBody>
      </p:sp>
      <p:pic>
        <p:nvPicPr>
          <p:cNvPr id="346117" name="Picture 5" descr="tam"/>
          <p:cNvPicPr>
            <a:picLocks noChangeAspect="1" noChangeArrowheads="1"/>
          </p:cNvPicPr>
          <p:nvPr/>
        </p:nvPicPr>
        <p:blipFill>
          <a:blip r:embed="rId4"/>
          <a:srcRect t="48666" r="83704"/>
          <a:stretch>
            <a:fillRect/>
          </a:stretch>
        </p:blipFill>
        <p:spPr bwMode="auto">
          <a:xfrm>
            <a:off x="1828800" y="5045075"/>
            <a:ext cx="1279525" cy="1160463"/>
          </a:xfrm>
          <a:prstGeom prst="rect">
            <a:avLst/>
          </a:prstGeom>
          <a:noFill/>
        </p:spPr>
      </p:pic>
      <p:sp>
        <p:nvSpPr>
          <p:cNvPr id="346124" name="Text Box 12"/>
          <p:cNvSpPr txBox="1">
            <a:spLocks noChangeArrowheads="1"/>
          </p:cNvSpPr>
          <p:nvPr/>
        </p:nvSpPr>
        <p:spPr bwMode="auto">
          <a:xfrm>
            <a:off x="465138" y="3397250"/>
            <a:ext cx="4708525" cy="457200"/>
          </a:xfrm>
          <a:prstGeom prst="rect">
            <a:avLst/>
          </a:prstGeom>
          <a:noFill/>
          <a:ln w="28575" algn="ctr">
            <a:noFill/>
            <a:miter lim="800000"/>
            <a:headEnd/>
            <a:tailEnd/>
          </a:ln>
          <a:effectLst/>
        </p:spPr>
        <p:txBody>
          <a:bodyPr wrap="none">
            <a:spAutoFit/>
          </a:bodyPr>
          <a:lstStyle/>
          <a:p>
            <a:pPr marL="342900" indent="-342900"/>
            <a:r>
              <a:rPr lang="de-DE" sz="2400" b="1" i="1"/>
              <a:t>Wie können wir das Problem lösen?</a:t>
            </a:r>
          </a:p>
        </p:txBody>
      </p:sp>
      <p:pic>
        <p:nvPicPr>
          <p:cNvPr id="346125" name="Picture 13" descr="tam"/>
          <p:cNvPicPr>
            <a:picLocks noChangeAspect="1" noChangeArrowheads="1"/>
          </p:cNvPicPr>
          <p:nvPr/>
        </p:nvPicPr>
        <p:blipFill>
          <a:blip r:embed="rId4"/>
          <a:srcRect r="84048" b="49860"/>
          <a:stretch>
            <a:fillRect/>
          </a:stretch>
        </p:blipFill>
        <p:spPr bwMode="auto">
          <a:xfrm>
            <a:off x="1828800" y="3944938"/>
            <a:ext cx="1252538" cy="1133475"/>
          </a:xfrm>
          <a:prstGeom prst="rect">
            <a:avLst/>
          </a:prstGeom>
          <a:noFill/>
        </p:spPr>
      </p:pic>
      <p:pic>
        <p:nvPicPr>
          <p:cNvPr id="346126" name="Picture 14" descr="tam"/>
          <p:cNvPicPr>
            <a:picLocks noChangeAspect="1" noChangeArrowheads="1"/>
          </p:cNvPicPr>
          <p:nvPr/>
        </p:nvPicPr>
        <p:blipFill>
          <a:blip r:embed="rId4"/>
          <a:srcRect l="19409" r="20239" b="50421"/>
          <a:stretch>
            <a:fillRect/>
          </a:stretch>
        </p:blipFill>
        <p:spPr bwMode="auto">
          <a:xfrm>
            <a:off x="3352800" y="3944938"/>
            <a:ext cx="4738688" cy="1120775"/>
          </a:xfrm>
          <a:prstGeom prst="rect">
            <a:avLst/>
          </a:prstGeom>
          <a:noFill/>
        </p:spPr>
      </p:pic>
      <p:sp>
        <p:nvSpPr>
          <p:cNvPr id="346127" name="Text Box 15"/>
          <p:cNvSpPr txBox="1">
            <a:spLocks noChangeArrowheads="1"/>
          </p:cNvSpPr>
          <p:nvPr/>
        </p:nvSpPr>
        <p:spPr bwMode="auto">
          <a:xfrm>
            <a:off x="3219450" y="3910013"/>
            <a:ext cx="5037138" cy="769441"/>
          </a:xfrm>
          <a:prstGeom prst="rect">
            <a:avLst/>
          </a:prstGeom>
          <a:noFill/>
          <a:ln w="28575" algn="ctr">
            <a:noFill/>
            <a:miter lim="800000"/>
            <a:headEnd/>
            <a:tailEnd/>
          </a:ln>
          <a:effectLst/>
        </p:spPr>
        <p:txBody>
          <a:bodyPr>
            <a:spAutoFit/>
          </a:bodyPr>
          <a:lstStyle/>
          <a:p>
            <a:pPr marL="342900" indent="-342900"/>
            <a:r>
              <a:rPr lang="de-DE" sz="2000" dirty="0"/>
              <a:t>MIP-Mapping reduziert die Texturauflösung</a:t>
            </a:r>
          </a:p>
          <a:p>
            <a:pPr marL="342900" indent="-342900"/>
            <a:r>
              <a:rPr lang="de-DE" sz="2000" dirty="0"/>
              <a:t>und somit die Dicke der Striche</a:t>
            </a:r>
          </a:p>
        </p:txBody>
      </p:sp>
      <p:pic>
        <p:nvPicPr>
          <p:cNvPr id="346132" name="Picture 20" descr="tam"/>
          <p:cNvPicPr>
            <a:picLocks noChangeAspect="1" noChangeArrowheads="1"/>
          </p:cNvPicPr>
          <p:nvPr/>
        </p:nvPicPr>
        <p:blipFill>
          <a:blip r:embed="rId4"/>
          <a:srcRect t="48666" r="84392"/>
          <a:stretch>
            <a:fillRect/>
          </a:stretch>
        </p:blipFill>
        <p:spPr bwMode="auto">
          <a:xfrm>
            <a:off x="649288" y="5045075"/>
            <a:ext cx="1225550" cy="1160463"/>
          </a:xfrm>
          <a:prstGeom prst="rect">
            <a:avLst/>
          </a:prstGeom>
          <a:noFill/>
        </p:spPr>
      </p:pic>
      <p:grpSp>
        <p:nvGrpSpPr>
          <p:cNvPr id="2" name="Group 22"/>
          <p:cNvGrpSpPr>
            <a:grpSpLocks/>
          </p:cNvGrpSpPr>
          <p:nvPr/>
        </p:nvGrpSpPr>
        <p:grpSpPr bwMode="auto">
          <a:xfrm>
            <a:off x="1023938" y="3990975"/>
            <a:ext cx="508000" cy="1023938"/>
            <a:chOff x="662" y="2514"/>
            <a:chExt cx="320" cy="645"/>
          </a:xfrm>
        </p:grpSpPr>
        <p:graphicFrame>
          <p:nvGraphicFramePr>
            <p:cNvPr id="346129" name="Object 17"/>
            <p:cNvGraphicFramePr>
              <a:graphicFrameLocks noChangeAspect="1"/>
            </p:cNvGraphicFramePr>
            <p:nvPr/>
          </p:nvGraphicFramePr>
          <p:xfrm>
            <a:off x="662" y="2839"/>
            <a:ext cx="320" cy="320"/>
          </p:xfrm>
          <a:graphic>
            <a:graphicData uri="http://schemas.openxmlformats.org/presentationml/2006/ole">
              <p:oleObj spid="_x0000_s402434" name="CorelPhotoPaint.Image.11" r:id="rId5" imgW="812412" imgH="812412" progId="CorelPhotoPaint.Image.11">
                <p:embed/>
              </p:oleObj>
            </a:graphicData>
          </a:graphic>
        </p:graphicFrame>
        <p:graphicFrame>
          <p:nvGraphicFramePr>
            <p:cNvPr id="346130" name="Object 18"/>
            <p:cNvGraphicFramePr>
              <a:graphicFrameLocks noChangeAspect="1"/>
            </p:cNvGraphicFramePr>
            <p:nvPr/>
          </p:nvGraphicFramePr>
          <p:xfrm>
            <a:off x="746" y="2634"/>
            <a:ext cx="155" cy="155"/>
          </p:xfrm>
          <a:graphic>
            <a:graphicData uri="http://schemas.openxmlformats.org/presentationml/2006/ole">
              <p:oleObj spid="_x0000_s402435" name="CorelPhotoPaint.Image.11" r:id="rId6" imgW="406063" imgH="406063" progId="CorelPhotoPaint.Image.11">
                <p:embed/>
              </p:oleObj>
            </a:graphicData>
          </a:graphic>
        </p:graphicFrame>
        <p:graphicFrame>
          <p:nvGraphicFramePr>
            <p:cNvPr id="346131" name="Object 19"/>
            <p:cNvGraphicFramePr>
              <a:graphicFrameLocks noChangeAspect="1"/>
            </p:cNvGraphicFramePr>
            <p:nvPr/>
          </p:nvGraphicFramePr>
          <p:xfrm>
            <a:off x="783" y="2514"/>
            <a:ext cx="78" cy="78"/>
          </p:xfrm>
          <a:graphic>
            <a:graphicData uri="http://schemas.openxmlformats.org/presentationml/2006/ole">
              <p:oleObj spid="_x0000_s402436" name="CorelPhotoPaint.Image.11" r:id="rId7" imgW="203031" imgH="203031" progId="CorelPhotoPaint.Image.11">
                <p:embed/>
              </p:oleObj>
            </a:graphicData>
          </a:graphic>
        </p:graphicFrame>
      </p:grpSp>
      <p:pic>
        <p:nvPicPr>
          <p:cNvPr id="346135" name="Picture 23" descr="tam"/>
          <p:cNvPicPr>
            <a:picLocks noChangeAspect="1" noChangeArrowheads="1"/>
          </p:cNvPicPr>
          <p:nvPr/>
        </p:nvPicPr>
        <p:blipFill>
          <a:blip r:embed="rId4"/>
          <a:srcRect l="17044" t="48666" r="18217"/>
          <a:stretch>
            <a:fillRect/>
          </a:stretch>
        </p:blipFill>
        <p:spPr bwMode="auto">
          <a:xfrm>
            <a:off x="3167063" y="5045075"/>
            <a:ext cx="5083175" cy="1160463"/>
          </a:xfrm>
          <a:prstGeom prst="rect">
            <a:avLst/>
          </a:prstGeom>
          <a:noFill/>
        </p:spPr>
      </p:pic>
      <p:sp>
        <p:nvSpPr>
          <p:cNvPr id="346136" name="Text Box 24"/>
          <p:cNvSpPr txBox="1">
            <a:spLocks noChangeArrowheads="1"/>
          </p:cNvSpPr>
          <p:nvPr/>
        </p:nvSpPr>
        <p:spPr bwMode="auto">
          <a:xfrm>
            <a:off x="3219450" y="4841875"/>
            <a:ext cx="5037138" cy="1508105"/>
          </a:xfrm>
          <a:prstGeom prst="rect">
            <a:avLst/>
          </a:prstGeom>
          <a:noFill/>
          <a:ln w="28575" algn="ctr">
            <a:noFill/>
            <a:miter lim="800000"/>
            <a:headEnd/>
            <a:tailEnd/>
          </a:ln>
          <a:effectLst/>
        </p:spPr>
        <p:txBody>
          <a:bodyPr>
            <a:spAutoFit/>
          </a:bodyPr>
          <a:lstStyle/>
          <a:p>
            <a:pPr marL="342900" indent="-342900"/>
            <a:r>
              <a:rPr lang="de-DE" sz="2000" dirty="0"/>
              <a:t>Wenn wir die MIP-Mapping-Level von Hand</a:t>
            </a:r>
          </a:p>
          <a:p>
            <a:pPr marL="342900" indent="-342900"/>
            <a:r>
              <a:rPr lang="de-DE" sz="2000" dirty="0"/>
              <a:t>spezifizieren, können wir die Strichstärke</a:t>
            </a:r>
          </a:p>
          <a:p>
            <a:pPr marL="342900" indent="-342900"/>
            <a:r>
              <a:rPr lang="de-DE" sz="2000" dirty="0"/>
              <a:t>unabhängig von der Auflösung der Textur</a:t>
            </a:r>
          </a:p>
          <a:p>
            <a:pPr marL="342900" indent="-342900"/>
            <a:r>
              <a:rPr lang="de-DE" sz="2000" dirty="0"/>
              <a:t>angeben!</a:t>
            </a:r>
          </a:p>
        </p:txBody>
      </p:sp>
    </p:spTree>
  </p:cSld>
  <p:clrMapOvr>
    <a:masterClrMapping/>
  </p:clrMapOvr>
  <p:transition advTm="5297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6127"/>
                                        </p:tgtEl>
                                        <p:attrNameLst>
                                          <p:attrName>style.visibility</p:attrName>
                                        </p:attrNameLst>
                                      </p:cBhvr>
                                      <p:to>
                                        <p:strVal val="visible"/>
                                      </p:to>
                                    </p:set>
                                    <p:animEffect transition="in" filter="fade">
                                      <p:cBhvr>
                                        <p:cTn id="7" dur="500"/>
                                        <p:tgtEl>
                                          <p:spTgt spid="3461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6136"/>
                                        </p:tgtEl>
                                        <p:attrNameLst>
                                          <p:attrName>style.visibility</p:attrName>
                                        </p:attrNameLst>
                                      </p:cBhvr>
                                      <p:to>
                                        <p:strVal val="visible"/>
                                      </p:to>
                                    </p:set>
                                    <p:animEffect transition="in" filter="fade">
                                      <p:cBhvr>
                                        <p:cTn id="12" dur="500"/>
                                        <p:tgtEl>
                                          <p:spTgt spid="3461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6117"/>
                                        </p:tgtEl>
                                        <p:attrNameLst>
                                          <p:attrName>style.visibility</p:attrName>
                                        </p:attrNameLst>
                                      </p:cBhvr>
                                      <p:to>
                                        <p:strVal val="visible"/>
                                      </p:to>
                                    </p:set>
                                    <p:animEffect transition="in" filter="fade">
                                      <p:cBhvr>
                                        <p:cTn id="17" dur="500"/>
                                        <p:tgtEl>
                                          <p:spTgt spid="346117"/>
                                        </p:tgtEl>
                                      </p:cBhvr>
                                    </p:animEffect>
                                  </p:childTnLst>
                                </p:cTn>
                              </p:par>
                              <p:par>
                                <p:cTn id="18" presetID="10" presetClass="entr" presetSubtype="0" fill="hold" nodeType="withEffect">
                                  <p:stCondLst>
                                    <p:cond delay="0"/>
                                  </p:stCondLst>
                                  <p:childTnLst>
                                    <p:set>
                                      <p:cBhvr>
                                        <p:cTn id="19" dur="1" fill="hold">
                                          <p:stCondLst>
                                            <p:cond delay="0"/>
                                          </p:stCondLst>
                                        </p:cTn>
                                        <p:tgtEl>
                                          <p:spTgt spid="346125"/>
                                        </p:tgtEl>
                                        <p:attrNameLst>
                                          <p:attrName>style.visibility</p:attrName>
                                        </p:attrNameLst>
                                      </p:cBhvr>
                                      <p:to>
                                        <p:strVal val="visible"/>
                                      </p:to>
                                    </p:set>
                                    <p:animEffect transition="in" filter="fade">
                                      <p:cBhvr>
                                        <p:cTn id="20" dur="500"/>
                                        <p:tgtEl>
                                          <p:spTgt spid="3461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346127"/>
                                        </p:tgtEl>
                                      </p:cBhvr>
                                    </p:animEffect>
                                    <p:set>
                                      <p:cBhvr>
                                        <p:cTn id="25" dur="1" fill="hold">
                                          <p:stCondLst>
                                            <p:cond delay="499"/>
                                          </p:stCondLst>
                                        </p:cTn>
                                        <p:tgtEl>
                                          <p:spTgt spid="346127"/>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346136"/>
                                        </p:tgtEl>
                                      </p:cBhvr>
                                    </p:animEffect>
                                    <p:set>
                                      <p:cBhvr>
                                        <p:cTn id="28" dur="1" fill="hold">
                                          <p:stCondLst>
                                            <p:cond delay="499"/>
                                          </p:stCondLst>
                                        </p:cTn>
                                        <p:tgtEl>
                                          <p:spTgt spid="346136"/>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346126"/>
                                        </p:tgtEl>
                                        <p:attrNameLst>
                                          <p:attrName>style.visibility</p:attrName>
                                        </p:attrNameLst>
                                      </p:cBhvr>
                                      <p:to>
                                        <p:strVal val="visible"/>
                                      </p:to>
                                    </p:set>
                                    <p:animEffect transition="in" filter="fade">
                                      <p:cBhvr>
                                        <p:cTn id="32" dur="500"/>
                                        <p:tgtEl>
                                          <p:spTgt spid="346126"/>
                                        </p:tgtEl>
                                      </p:cBhvr>
                                    </p:animEffect>
                                  </p:childTnLst>
                                </p:cTn>
                              </p:par>
                              <p:par>
                                <p:cTn id="33" presetID="10" presetClass="entr" presetSubtype="0" fill="hold" nodeType="withEffect">
                                  <p:stCondLst>
                                    <p:cond delay="0"/>
                                  </p:stCondLst>
                                  <p:childTnLst>
                                    <p:set>
                                      <p:cBhvr>
                                        <p:cTn id="34" dur="1" fill="hold">
                                          <p:stCondLst>
                                            <p:cond delay="0"/>
                                          </p:stCondLst>
                                        </p:cTn>
                                        <p:tgtEl>
                                          <p:spTgt spid="346135"/>
                                        </p:tgtEl>
                                        <p:attrNameLst>
                                          <p:attrName>style.visibility</p:attrName>
                                        </p:attrNameLst>
                                      </p:cBhvr>
                                      <p:to>
                                        <p:strVal val="visible"/>
                                      </p:to>
                                    </p:set>
                                    <p:animEffect transition="in" filter="fade">
                                      <p:cBhvr>
                                        <p:cTn id="35" dur="500"/>
                                        <p:tgtEl>
                                          <p:spTgt spid="346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27" grpId="0"/>
      <p:bldP spid="346127" grpId="1"/>
      <p:bldP spid="346136" grpId="0"/>
      <p:bldP spid="346136" grpId="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p:txBody>
          <a:bodyPr/>
          <a:lstStyle/>
          <a:p>
            <a:r>
              <a:rPr lang="en-US"/>
              <a:t>Tonal Art Maps</a:t>
            </a:r>
          </a:p>
        </p:txBody>
      </p:sp>
      <p:pic>
        <p:nvPicPr>
          <p:cNvPr id="348164" name="Picture 4" descr="nesting"/>
          <p:cNvPicPr>
            <a:picLocks noChangeAspect="1" noChangeArrowheads="1"/>
          </p:cNvPicPr>
          <p:nvPr/>
        </p:nvPicPr>
        <p:blipFill>
          <a:blip r:embed="rId3"/>
          <a:srcRect t="15276" b="51585"/>
          <a:stretch>
            <a:fillRect/>
          </a:stretch>
        </p:blipFill>
        <p:spPr bwMode="auto">
          <a:xfrm>
            <a:off x="655638" y="2006600"/>
            <a:ext cx="3448050" cy="630238"/>
          </a:xfrm>
          <a:prstGeom prst="rect">
            <a:avLst/>
          </a:prstGeom>
          <a:noFill/>
        </p:spPr>
      </p:pic>
      <p:sp>
        <p:nvSpPr>
          <p:cNvPr id="348166" name="Rectangle 6"/>
          <p:cNvSpPr>
            <a:spLocks noChangeArrowheads="1"/>
          </p:cNvSpPr>
          <p:nvPr/>
        </p:nvSpPr>
        <p:spPr bwMode="auto">
          <a:xfrm>
            <a:off x="581025" y="1176338"/>
            <a:ext cx="7981950" cy="982662"/>
          </a:xfrm>
          <a:prstGeom prst="rect">
            <a:avLst/>
          </a:prstGeom>
          <a:noFill/>
          <a:ln w="9525">
            <a:noFill/>
            <a:miter lim="800000"/>
            <a:headEnd/>
            <a:tailEnd/>
          </a:ln>
          <a:effectLst/>
        </p:spPr>
        <p:txBody>
          <a:bodyPr/>
          <a:lstStyle/>
          <a:p>
            <a:pPr marL="342900" indent="-342900">
              <a:spcBef>
                <a:spcPct val="20000"/>
              </a:spcBef>
              <a:buFont typeface="Wingdings" pitchFamily="2" charset="2"/>
              <a:buBlip>
                <a:blip r:embed="rId4"/>
              </a:buBlip>
            </a:pPr>
            <a:r>
              <a:rPr lang="de-DE" sz="2400">
                <a:solidFill>
                  <a:schemeClr val="tx1"/>
                </a:solidFill>
              </a:rPr>
              <a:t>Erzeugung der Tonal Art Maps</a:t>
            </a:r>
          </a:p>
        </p:txBody>
      </p:sp>
      <p:sp>
        <p:nvSpPr>
          <p:cNvPr id="348167" name="Text Box 7"/>
          <p:cNvSpPr txBox="1">
            <a:spLocks noChangeArrowheads="1"/>
          </p:cNvSpPr>
          <p:nvPr/>
        </p:nvSpPr>
        <p:spPr bwMode="auto">
          <a:xfrm>
            <a:off x="4324350" y="1763713"/>
            <a:ext cx="3831498" cy="1138773"/>
          </a:xfrm>
          <a:prstGeom prst="rect">
            <a:avLst/>
          </a:prstGeom>
          <a:noFill/>
          <a:ln w="28575" algn="ctr">
            <a:noFill/>
            <a:miter lim="800000"/>
            <a:headEnd/>
            <a:tailEnd/>
          </a:ln>
          <a:effectLst/>
        </p:spPr>
        <p:txBody>
          <a:bodyPr wrap="none">
            <a:spAutoFit/>
          </a:bodyPr>
          <a:lstStyle/>
          <a:p>
            <a:pPr marL="342900" indent="-342900"/>
            <a:r>
              <a:rPr lang="de-DE" sz="2000"/>
              <a:t>Die Texturen der unterschiedlichen</a:t>
            </a:r>
          </a:p>
          <a:p>
            <a:pPr marL="342900" indent="-342900"/>
            <a:r>
              <a:rPr lang="de-DE" sz="2000"/>
              <a:t>Helligkeiten werden erzeugt durch</a:t>
            </a:r>
          </a:p>
          <a:p>
            <a:pPr marL="342900" indent="-342900"/>
            <a:r>
              <a:rPr lang="de-DE" sz="2000"/>
              <a:t>Hinzufügen von Strichen.</a:t>
            </a:r>
          </a:p>
        </p:txBody>
      </p:sp>
      <p:pic>
        <p:nvPicPr>
          <p:cNvPr id="348168" name="Picture 8" descr="mipmap_128_0"/>
          <p:cNvPicPr>
            <a:picLocks noGrp="1" noChangeAspect="1" noChangeArrowheads="1"/>
          </p:cNvPicPr>
          <p:nvPr>
            <p:ph idx="1"/>
          </p:nvPr>
        </p:nvPicPr>
        <p:blipFill>
          <a:blip r:embed="rId5"/>
          <a:srcRect/>
          <a:stretch>
            <a:fillRect/>
          </a:stretch>
        </p:blipFill>
        <p:spPr>
          <a:xfrm>
            <a:off x="1566863" y="3860800"/>
            <a:ext cx="1547812" cy="1492250"/>
          </a:xfrm>
          <a:noFill/>
          <a:ln w="28575" cap="flat" algn="ctr">
            <a:solidFill>
              <a:schemeClr val="tx1"/>
            </a:solidFill>
          </a:ln>
          <a:effectLst>
            <a:outerShdw dist="35921" dir="2700000" algn="ctr" rotWithShape="0">
              <a:srgbClr val="808080"/>
            </a:outerShdw>
          </a:effectLst>
        </p:spPr>
      </p:pic>
      <p:pic>
        <p:nvPicPr>
          <p:cNvPr id="348170" name="Picture 10" descr="mipmap_128_0"/>
          <p:cNvPicPr>
            <a:picLocks noChangeAspect="1" noChangeArrowheads="1"/>
          </p:cNvPicPr>
          <p:nvPr/>
        </p:nvPicPr>
        <p:blipFill>
          <a:blip r:embed="rId5"/>
          <a:srcRect/>
          <a:stretch>
            <a:fillRect/>
          </a:stretch>
        </p:blipFill>
        <p:spPr bwMode="auto">
          <a:xfrm>
            <a:off x="757238" y="3087688"/>
            <a:ext cx="3105150" cy="3040062"/>
          </a:xfrm>
          <a:prstGeom prst="rect">
            <a:avLst/>
          </a:prstGeom>
          <a:noFill/>
          <a:ln w="28575" algn="ctr">
            <a:solidFill>
              <a:schemeClr val="tx1"/>
            </a:solidFill>
            <a:miter lim="800000"/>
            <a:headEnd/>
            <a:tailEnd/>
          </a:ln>
          <a:effectLst>
            <a:outerShdw dist="35921" dir="2700000" algn="ctr" rotWithShape="0">
              <a:srgbClr val="808080"/>
            </a:outerShdw>
          </a:effectLst>
        </p:spPr>
      </p:pic>
      <p:pic>
        <p:nvPicPr>
          <p:cNvPr id="348171" name="Picture 11" descr="mipmap_256_mixed"/>
          <p:cNvPicPr>
            <a:picLocks noChangeAspect="1" noChangeArrowheads="1"/>
          </p:cNvPicPr>
          <p:nvPr/>
        </p:nvPicPr>
        <p:blipFill>
          <a:blip r:embed="rId6"/>
          <a:srcRect/>
          <a:stretch>
            <a:fillRect/>
          </a:stretch>
        </p:blipFill>
        <p:spPr bwMode="auto">
          <a:xfrm>
            <a:off x="754063" y="3103563"/>
            <a:ext cx="3097212" cy="3032125"/>
          </a:xfrm>
          <a:prstGeom prst="rect">
            <a:avLst/>
          </a:prstGeom>
          <a:noFill/>
          <a:ln w="28575" algn="ctr">
            <a:solidFill>
              <a:schemeClr val="tx1"/>
            </a:solidFill>
            <a:miter lim="800000"/>
            <a:headEnd/>
            <a:tailEnd/>
          </a:ln>
          <a:effectLst>
            <a:outerShdw dist="35921" dir="2700000" algn="ctr" rotWithShape="0">
              <a:srgbClr val="808080"/>
            </a:outerShdw>
          </a:effectLst>
        </p:spPr>
      </p:pic>
      <p:pic>
        <p:nvPicPr>
          <p:cNvPr id="348172" name="Picture 12" descr="mipmap_256_0"/>
          <p:cNvPicPr>
            <a:picLocks noChangeAspect="1" noChangeArrowheads="1"/>
          </p:cNvPicPr>
          <p:nvPr/>
        </p:nvPicPr>
        <p:blipFill>
          <a:blip r:embed="rId7"/>
          <a:srcRect/>
          <a:stretch>
            <a:fillRect/>
          </a:stretch>
        </p:blipFill>
        <p:spPr bwMode="auto">
          <a:xfrm>
            <a:off x="758825" y="3095625"/>
            <a:ext cx="3097213" cy="3032125"/>
          </a:xfrm>
          <a:prstGeom prst="rect">
            <a:avLst/>
          </a:prstGeom>
          <a:noFill/>
          <a:ln w="28575" algn="ctr">
            <a:solidFill>
              <a:schemeClr val="tx1"/>
            </a:solidFill>
            <a:miter lim="800000"/>
            <a:headEnd/>
            <a:tailEnd/>
          </a:ln>
          <a:effectLst>
            <a:outerShdw dist="35921" dir="2700000" algn="ctr" rotWithShape="0">
              <a:srgbClr val="808080"/>
            </a:outerShdw>
          </a:effectLst>
        </p:spPr>
      </p:pic>
      <p:sp>
        <p:nvSpPr>
          <p:cNvPr id="348176" name="Text Box 16"/>
          <p:cNvSpPr txBox="1">
            <a:spLocks noChangeArrowheads="1"/>
          </p:cNvSpPr>
          <p:nvPr/>
        </p:nvSpPr>
        <p:spPr bwMode="auto">
          <a:xfrm>
            <a:off x="4324350" y="3033713"/>
            <a:ext cx="3464346" cy="1508105"/>
          </a:xfrm>
          <a:prstGeom prst="rect">
            <a:avLst/>
          </a:prstGeom>
          <a:noFill/>
          <a:ln w="28575" algn="ctr">
            <a:noFill/>
            <a:miter lim="800000"/>
            <a:headEnd/>
            <a:tailEnd/>
          </a:ln>
          <a:effectLst/>
        </p:spPr>
        <p:txBody>
          <a:bodyPr wrap="none">
            <a:spAutoFit/>
          </a:bodyPr>
          <a:lstStyle/>
          <a:p>
            <a:pPr marL="342900" indent="-342900"/>
            <a:r>
              <a:rPr lang="de-DE" sz="2000" dirty="0"/>
              <a:t>In den MIP-Levels wollen wir </a:t>
            </a:r>
          </a:p>
          <a:p>
            <a:pPr marL="342900" indent="-342900"/>
            <a:r>
              <a:rPr lang="de-DE" sz="2000" dirty="0"/>
              <a:t>Texturen mit </a:t>
            </a:r>
            <a:r>
              <a:rPr lang="de-DE" sz="2000" b="1" i="1" dirty="0"/>
              <a:t>konstanter</a:t>
            </a:r>
          </a:p>
          <a:p>
            <a:pPr marL="342900" indent="-342900"/>
            <a:r>
              <a:rPr lang="de-DE" sz="2000" b="1" i="1" dirty="0"/>
              <a:t>Strichstärke und -dichte </a:t>
            </a:r>
          </a:p>
          <a:p>
            <a:pPr marL="342900" indent="-342900"/>
            <a:r>
              <a:rPr lang="de-DE" sz="2000" b="1" i="1" dirty="0"/>
              <a:t>unabhängig von der Auflösung</a:t>
            </a:r>
          </a:p>
        </p:txBody>
      </p:sp>
      <p:sp>
        <p:nvSpPr>
          <p:cNvPr id="348177" name="Text Box 17"/>
          <p:cNvSpPr txBox="1">
            <a:spLocks noChangeArrowheads="1"/>
          </p:cNvSpPr>
          <p:nvPr/>
        </p:nvSpPr>
        <p:spPr bwMode="auto">
          <a:xfrm>
            <a:off x="4324350" y="4602163"/>
            <a:ext cx="3750066" cy="1508105"/>
          </a:xfrm>
          <a:prstGeom prst="rect">
            <a:avLst/>
          </a:prstGeom>
          <a:noFill/>
          <a:ln w="28575" algn="ctr">
            <a:noFill/>
            <a:miter lim="800000"/>
            <a:headEnd/>
            <a:tailEnd/>
          </a:ln>
          <a:effectLst/>
        </p:spPr>
        <p:txBody>
          <a:bodyPr wrap="none">
            <a:spAutoFit/>
          </a:bodyPr>
          <a:lstStyle/>
          <a:p>
            <a:pPr marL="342900" indent="-342900"/>
            <a:r>
              <a:rPr lang="de-DE" sz="2000" dirty="0"/>
              <a:t>Der höher aufgelöste MIP-Level</a:t>
            </a:r>
          </a:p>
          <a:p>
            <a:pPr marL="342900" indent="-342900"/>
            <a:r>
              <a:rPr lang="de-DE" sz="2000" dirty="0"/>
              <a:t>enthält alle Striche des niedrigen</a:t>
            </a:r>
          </a:p>
          <a:p>
            <a:pPr marL="342900" indent="-342900"/>
            <a:r>
              <a:rPr lang="de-DE" sz="2000" dirty="0"/>
              <a:t>Levels in der gleichen Strichstärke</a:t>
            </a:r>
          </a:p>
          <a:p>
            <a:pPr marL="342900" indent="-342900"/>
            <a:r>
              <a:rPr lang="de-DE" sz="2000" dirty="0"/>
              <a:t>plus zusätzliche Striche.</a:t>
            </a:r>
          </a:p>
        </p:txBody>
      </p:sp>
      <p:sp>
        <p:nvSpPr>
          <p:cNvPr id="348178" name="Text Box 18"/>
          <p:cNvSpPr txBox="1">
            <a:spLocks noChangeArrowheads="1"/>
          </p:cNvSpPr>
          <p:nvPr/>
        </p:nvSpPr>
        <p:spPr bwMode="auto">
          <a:xfrm>
            <a:off x="4343400" y="4540250"/>
            <a:ext cx="3488455" cy="1138773"/>
          </a:xfrm>
          <a:prstGeom prst="rect">
            <a:avLst/>
          </a:prstGeom>
          <a:noFill/>
          <a:ln w="28575" algn="ctr">
            <a:noFill/>
            <a:miter lim="800000"/>
            <a:headEnd/>
            <a:tailEnd/>
          </a:ln>
          <a:effectLst/>
        </p:spPr>
        <p:txBody>
          <a:bodyPr wrap="none">
            <a:spAutoFit/>
          </a:bodyPr>
          <a:lstStyle/>
          <a:p>
            <a:pPr marL="342900" indent="-342900"/>
            <a:r>
              <a:rPr lang="de-DE" sz="2000" b="1" i="1" dirty="0"/>
              <a:t>Beobachtung 1: </a:t>
            </a:r>
            <a:r>
              <a:rPr lang="de-DE" sz="2000" dirty="0"/>
              <a:t>Die Dichte der</a:t>
            </a:r>
          </a:p>
          <a:p>
            <a:pPr marL="342900" indent="-342900"/>
            <a:r>
              <a:rPr lang="de-DE" sz="2000" dirty="0"/>
              <a:t>Striche nimmt ab!</a:t>
            </a:r>
          </a:p>
          <a:p>
            <a:pPr marL="342900" indent="-342900"/>
            <a:r>
              <a:rPr lang="de-DE" sz="2000" b="1" i="1" dirty="0"/>
              <a:t>Also:</a:t>
            </a:r>
            <a:r>
              <a:rPr lang="de-DE" sz="2000" dirty="0"/>
              <a:t> Füge mehr Striche ein!</a:t>
            </a:r>
          </a:p>
        </p:txBody>
      </p:sp>
      <p:sp>
        <p:nvSpPr>
          <p:cNvPr id="348185" name="Text Box 25"/>
          <p:cNvSpPr txBox="1">
            <a:spLocks noChangeArrowheads="1"/>
          </p:cNvSpPr>
          <p:nvPr/>
        </p:nvSpPr>
        <p:spPr bwMode="auto">
          <a:xfrm>
            <a:off x="4343400" y="4540250"/>
            <a:ext cx="3956532" cy="1138773"/>
          </a:xfrm>
          <a:prstGeom prst="rect">
            <a:avLst/>
          </a:prstGeom>
          <a:noFill/>
          <a:ln w="28575" algn="ctr">
            <a:noFill/>
            <a:miter lim="800000"/>
            <a:headEnd/>
            <a:tailEnd/>
          </a:ln>
          <a:effectLst/>
        </p:spPr>
        <p:txBody>
          <a:bodyPr wrap="none">
            <a:spAutoFit/>
          </a:bodyPr>
          <a:lstStyle/>
          <a:p>
            <a:pPr marL="342900" indent="-342900"/>
            <a:r>
              <a:rPr lang="de-DE" sz="2000" b="1" i="1"/>
              <a:t>Beobachtung 2: </a:t>
            </a:r>
            <a:r>
              <a:rPr lang="de-DE" sz="2000"/>
              <a:t>Die ursprünglichen</a:t>
            </a:r>
          </a:p>
          <a:p>
            <a:pPr marL="342900" indent="-342900"/>
            <a:r>
              <a:rPr lang="de-DE" sz="2000"/>
              <a:t>Striche haben eine andere Stärke. </a:t>
            </a:r>
          </a:p>
          <a:p>
            <a:pPr marL="342900" indent="-342900"/>
            <a:r>
              <a:rPr lang="de-DE" sz="2000" b="1" i="1"/>
              <a:t>Also:</a:t>
            </a:r>
            <a:r>
              <a:rPr lang="de-DE" sz="2000"/>
              <a:t> Reduziere die Strickstärke!</a:t>
            </a:r>
          </a:p>
        </p:txBody>
      </p:sp>
      <p:sp>
        <p:nvSpPr>
          <p:cNvPr id="348186" name="Text Box 26"/>
          <p:cNvSpPr txBox="1">
            <a:spLocks noChangeArrowheads="1"/>
          </p:cNvSpPr>
          <p:nvPr/>
        </p:nvSpPr>
        <p:spPr bwMode="auto">
          <a:xfrm>
            <a:off x="781050" y="3052763"/>
            <a:ext cx="2278063" cy="701675"/>
          </a:xfrm>
          <a:prstGeom prst="rect">
            <a:avLst/>
          </a:prstGeom>
          <a:noFill/>
          <a:ln w="28575" algn="ctr">
            <a:noFill/>
            <a:miter lim="800000"/>
            <a:headEnd/>
            <a:tailEnd/>
          </a:ln>
          <a:effectLst/>
        </p:spPr>
        <p:txBody>
          <a:bodyPr wrap="none">
            <a:spAutoFit/>
          </a:bodyPr>
          <a:lstStyle/>
          <a:p>
            <a:pPr marL="342900" indent="-342900"/>
            <a:r>
              <a:rPr lang="de-DE" sz="2000"/>
              <a:t>Wir beginnen beim </a:t>
            </a:r>
            <a:br>
              <a:rPr lang="de-DE" sz="2000"/>
            </a:br>
            <a:r>
              <a:rPr lang="de-DE" sz="2000"/>
              <a:t>gröbsten Level:</a:t>
            </a:r>
          </a:p>
        </p:txBody>
      </p:sp>
    </p:spTree>
  </p:cSld>
  <p:clrMapOvr>
    <a:masterClrMapping/>
  </p:clrMapOvr>
  <p:transition advTm="3476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8176"/>
                                        </p:tgtEl>
                                        <p:attrNameLst>
                                          <p:attrName>style.visibility</p:attrName>
                                        </p:attrNameLst>
                                      </p:cBhvr>
                                      <p:to>
                                        <p:strVal val="visible"/>
                                      </p:to>
                                    </p:set>
                                    <p:animEffect transition="in" filter="fade">
                                      <p:cBhvr>
                                        <p:cTn id="7" dur="500"/>
                                        <p:tgtEl>
                                          <p:spTgt spid="3481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8168"/>
                                        </p:tgtEl>
                                        <p:attrNameLst>
                                          <p:attrName>style.visibility</p:attrName>
                                        </p:attrNameLst>
                                      </p:cBhvr>
                                      <p:to>
                                        <p:strVal val="visible"/>
                                      </p:to>
                                    </p:set>
                                    <p:animEffect transition="in" filter="fade">
                                      <p:cBhvr>
                                        <p:cTn id="12" dur="500"/>
                                        <p:tgtEl>
                                          <p:spTgt spid="34816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8186"/>
                                        </p:tgtEl>
                                        <p:attrNameLst>
                                          <p:attrName>style.visibility</p:attrName>
                                        </p:attrNameLst>
                                      </p:cBhvr>
                                      <p:to>
                                        <p:strVal val="visible"/>
                                      </p:to>
                                    </p:set>
                                    <p:animEffect transition="in" filter="fade">
                                      <p:cBhvr>
                                        <p:cTn id="15" dur="500"/>
                                        <p:tgtEl>
                                          <p:spTgt spid="34818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nodeType="clickEffect">
                                  <p:stCondLst>
                                    <p:cond delay="0"/>
                                  </p:stCondLst>
                                  <p:childTnLst>
                                    <p:animScale>
                                      <p:cBhvr>
                                        <p:cTn id="19" dur="2000" fill="hold"/>
                                        <p:tgtEl>
                                          <p:spTgt spid="348168"/>
                                        </p:tgtEl>
                                      </p:cBhvr>
                                      <p:by x="200000" y="200000"/>
                                    </p:animScale>
                                  </p:childTnLst>
                                </p:cTn>
                              </p:par>
                              <p:par>
                                <p:cTn id="20" presetID="10" presetClass="exit" presetSubtype="0" fill="hold" grpId="1" nodeType="withEffect">
                                  <p:stCondLst>
                                    <p:cond delay="0"/>
                                  </p:stCondLst>
                                  <p:childTnLst>
                                    <p:animEffect transition="out" filter="fade">
                                      <p:cBhvr>
                                        <p:cTn id="21" dur="500"/>
                                        <p:tgtEl>
                                          <p:spTgt spid="348186"/>
                                        </p:tgtEl>
                                      </p:cBhvr>
                                    </p:animEffect>
                                    <p:set>
                                      <p:cBhvr>
                                        <p:cTn id="22" dur="1" fill="hold">
                                          <p:stCondLst>
                                            <p:cond delay="499"/>
                                          </p:stCondLst>
                                        </p:cTn>
                                        <p:tgtEl>
                                          <p:spTgt spid="348186"/>
                                        </p:tgtEl>
                                        <p:attrNameLst>
                                          <p:attrName>style.visibility</p:attrName>
                                        </p:attrNameLst>
                                      </p:cBhvr>
                                      <p:to>
                                        <p:strVal val="hidden"/>
                                      </p:to>
                                    </p:set>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348170"/>
                                        </p:tgtEl>
                                        <p:attrNameLst>
                                          <p:attrName>style.visibility</p:attrName>
                                        </p:attrNameLst>
                                      </p:cBhvr>
                                      <p:to>
                                        <p:strVal val="visible"/>
                                      </p:to>
                                    </p:set>
                                  </p:childTnLst>
                                </p:cTn>
                              </p:par>
                            </p:childTnLst>
                          </p:cTn>
                        </p:par>
                        <p:par>
                          <p:cTn id="26" fill="hold">
                            <p:stCondLst>
                              <p:cond delay="2000"/>
                            </p:stCondLst>
                            <p:childTnLst>
                              <p:par>
                                <p:cTn id="27" presetID="1" presetClass="exit" presetSubtype="0" fill="hold" nodeType="afterEffect">
                                  <p:stCondLst>
                                    <p:cond delay="0"/>
                                  </p:stCondLst>
                                  <p:childTnLst>
                                    <p:set>
                                      <p:cBhvr>
                                        <p:cTn id="28" dur="1" fill="hold">
                                          <p:stCondLst>
                                            <p:cond delay="0"/>
                                          </p:stCondLst>
                                        </p:cTn>
                                        <p:tgtEl>
                                          <p:spTgt spid="348168"/>
                                        </p:tgtEl>
                                        <p:attrNameLst>
                                          <p:attrName>style.visibility</p:attrName>
                                        </p:attrNameLst>
                                      </p:cBhvr>
                                      <p:to>
                                        <p:strVal val="hidden"/>
                                      </p:to>
                                    </p:se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348178"/>
                                        </p:tgtEl>
                                        <p:attrNameLst>
                                          <p:attrName>style.visibility</p:attrName>
                                        </p:attrNameLst>
                                      </p:cBhvr>
                                      <p:to>
                                        <p:strVal val="visible"/>
                                      </p:to>
                                    </p:set>
                                    <p:animEffect transition="in" filter="fade">
                                      <p:cBhvr>
                                        <p:cTn id="32" dur="500"/>
                                        <p:tgtEl>
                                          <p:spTgt spid="34817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817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348178"/>
                                        </p:tgtEl>
                                      </p:cBhvr>
                                    </p:animEffect>
                                    <p:set>
                                      <p:cBhvr>
                                        <p:cTn id="41" dur="1" fill="hold">
                                          <p:stCondLst>
                                            <p:cond delay="499"/>
                                          </p:stCondLst>
                                        </p:cTn>
                                        <p:tgtEl>
                                          <p:spTgt spid="348178"/>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48185"/>
                                        </p:tgtEl>
                                        <p:attrNameLst>
                                          <p:attrName>style.visibility</p:attrName>
                                        </p:attrNameLst>
                                      </p:cBhvr>
                                      <p:to>
                                        <p:strVal val="visible"/>
                                      </p:to>
                                    </p:set>
                                    <p:animEffect transition="in" filter="fade">
                                      <p:cBhvr>
                                        <p:cTn id="45" dur="500"/>
                                        <p:tgtEl>
                                          <p:spTgt spid="348185"/>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4817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348185"/>
                                        </p:tgtEl>
                                      </p:cBhvr>
                                    </p:animEffect>
                                    <p:set>
                                      <p:cBhvr>
                                        <p:cTn id="54" dur="1" fill="hold">
                                          <p:stCondLst>
                                            <p:cond delay="499"/>
                                          </p:stCondLst>
                                        </p:cTn>
                                        <p:tgtEl>
                                          <p:spTgt spid="348185"/>
                                        </p:tgtEl>
                                        <p:attrNameLst>
                                          <p:attrName>style.visibility</p:attrName>
                                        </p:attrNameLst>
                                      </p:cBhvr>
                                      <p:to>
                                        <p:strVal val="hidden"/>
                                      </p:to>
                                    </p:se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348177"/>
                                        </p:tgtEl>
                                        <p:attrNameLst>
                                          <p:attrName>style.visibility</p:attrName>
                                        </p:attrNameLst>
                                      </p:cBhvr>
                                      <p:to>
                                        <p:strVal val="visible"/>
                                      </p:to>
                                    </p:set>
                                    <p:animEffect transition="in" filter="fade">
                                      <p:cBhvr>
                                        <p:cTn id="58" dur="500"/>
                                        <p:tgtEl>
                                          <p:spTgt spid="348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76" grpId="0"/>
      <p:bldP spid="348177" grpId="0"/>
      <p:bldP spid="348178" grpId="0"/>
      <p:bldP spid="348178" grpId="1"/>
      <p:bldP spid="348185" grpId="0"/>
      <p:bldP spid="348185" grpId="1"/>
      <p:bldP spid="348186" grpId="0"/>
      <p:bldP spid="348186" grpId="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p:txBody>
          <a:bodyPr/>
          <a:lstStyle/>
          <a:p>
            <a:r>
              <a:rPr lang="en-US"/>
              <a:t>Gleichmäßige Striche</a:t>
            </a:r>
          </a:p>
        </p:txBody>
      </p:sp>
      <p:pic>
        <p:nvPicPr>
          <p:cNvPr id="356355" name="Picture 3" descr="mipmap_128_0"/>
          <p:cNvPicPr>
            <a:picLocks noChangeAspect="1" noChangeArrowheads="1"/>
          </p:cNvPicPr>
          <p:nvPr/>
        </p:nvPicPr>
        <p:blipFill>
          <a:blip r:embed="rId3"/>
          <a:srcRect/>
          <a:stretch>
            <a:fillRect/>
          </a:stretch>
        </p:blipFill>
        <p:spPr bwMode="auto">
          <a:xfrm>
            <a:off x="2895600" y="4419600"/>
            <a:ext cx="1581150" cy="1581150"/>
          </a:xfrm>
          <a:prstGeom prst="rect">
            <a:avLst/>
          </a:prstGeom>
          <a:noFill/>
          <a:ln w="19050">
            <a:solidFill>
              <a:schemeClr val="tx1"/>
            </a:solidFill>
            <a:miter lim="800000"/>
            <a:headEnd/>
            <a:tailEnd/>
          </a:ln>
          <a:effectLst>
            <a:outerShdw dist="35921" dir="2700000" algn="ctr" rotWithShape="0">
              <a:srgbClr val="808080"/>
            </a:outerShdw>
          </a:effectLst>
        </p:spPr>
      </p:pic>
      <p:sp>
        <p:nvSpPr>
          <p:cNvPr id="356356" name="Rectangle 4"/>
          <p:cNvSpPr>
            <a:spLocks noChangeArrowheads="1"/>
          </p:cNvSpPr>
          <p:nvPr/>
        </p:nvSpPr>
        <p:spPr bwMode="auto">
          <a:xfrm>
            <a:off x="3048000" y="4648200"/>
            <a:ext cx="1219200" cy="76200"/>
          </a:xfrm>
          <a:prstGeom prst="rect">
            <a:avLst/>
          </a:prstGeom>
          <a:solidFill>
            <a:srgbClr val="990033"/>
          </a:solidFill>
          <a:ln w="9525" algn="ctr">
            <a:solidFill>
              <a:schemeClr val="tx1"/>
            </a:solidFill>
            <a:miter lim="800000"/>
            <a:headEnd/>
            <a:tailEnd/>
          </a:ln>
          <a:effectLst/>
        </p:spPr>
        <p:txBody>
          <a:bodyPr wrap="none" anchor="ctr"/>
          <a:lstStyle/>
          <a:p>
            <a:endParaRPr lang="de-DE"/>
          </a:p>
        </p:txBody>
      </p:sp>
      <p:sp>
        <p:nvSpPr>
          <p:cNvPr id="356364" name="Text Box 12"/>
          <p:cNvSpPr txBox="1">
            <a:spLocks noChangeArrowheads="1"/>
          </p:cNvSpPr>
          <p:nvPr/>
        </p:nvSpPr>
        <p:spPr bwMode="auto">
          <a:xfrm>
            <a:off x="5645150" y="4341813"/>
            <a:ext cx="2422525" cy="457200"/>
          </a:xfrm>
          <a:prstGeom prst="rect">
            <a:avLst/>
          </a:prstGeom>
          <a:noFill/>
          <a:ln w="9525">
            <a:noFill/>
            <a:miter lim="800000"/>
            <a:headEnd/>
            <a:tailEnd/>
          </a:ln>
          <a:effectLst/>
        </p:spPr>
        <p:txBody>
          <a:bodyPr wrap="none">
            <a:spAutoFit/>
          </a:bodyPr>
          <a:lstStyle/>
          <a:p>
            <a:pPr eaLnBrk="0" hangingPunct="0"/>
            <a:r>
              <a:rPr lang="en-US" sz="2400">
                <a:solidFill>
                  <a:schemeClr val="tx1"/>
                </a:solidFill>
                <a:latin typeface="Arial" charset="0"/>
              </a:rPr>
              <a:t>candidate stroke</a:t>
            </a:r>
          </a:p>
        </p:txBody>
      </p:sp>
      <p:sp>
        <p:nvSpPr>
          <p:cNvPr id="356365" name="Freeform 13"/>
          <p:cNvSpPr>
            <a:spLocks/>
          </p:cNvSpPr>
          <p:nvPr/>
        </p:nvSpPr>
        <p:spPr bwMode="auto">
          <a:xfrm>
            <a:off x="4403725" y="4641850"/>
            <a:ext cx="1144588" cy="88900"/>
          </a:xfrm>
          <a:custGeom>
            <a:avLst/>
            <a:gdLst/>
            <a:ahLst/>
            <a:cxnLst>
              <a:cxn ang="0">
                <a:pos x="1014" y="0"/>
              </a:cxn>
              <a:cxn ang="0">
                <a:pos x="0" y="408"/>
              </a:cxn>
            </a:cxnLst>
            <a:rect l="0" t="0" r="r" b="b"/>
            <a:pathLst>
              <a:path w="1014" h="408">
                <a:moveTo>
                  <a:pt x="1014" y="0"/>
                </a:moveTo>
                <a:lnTo>
                  <a:pt x="0" y="408"/>
                </a:lnTo>
              </a:path>
            </a:pathLst>
          </a:custGeom>
          <a:noFill/>
          <a:ln w="9525">
            <a:solidFill>
              <a:schemeClr val="tx1"/>
            </a:solidFill>
            <a:round/>
            <a:headEnd type="none" w="med" len="med"/>
            <a:tailEnd type="triangle" w="med" len="med"/>
          </a:ln>
          <a:effectLst/>
        </p:spPr>
        <p:txBody>
          <a:bodyPr/>
          <a:lstStyle/>
          <a:p>
            <a:endParaRPr lang="de-DE"/>
          </a:p>
        </p:txBody>
      </p:sp>
      <p:grpSp>
        <p:nvGrpSpPr>
          <p:cNvPr id="2" name="Group 19"/>
          <p:cNvGrpSpPr>
            <a:grpSpLocks/>
          </p:cNvGrpSpPr>
          <p:nvPr/>
        </p:nvGrpSpPr>
        <p:grpSpPr bwMode="auto">
          <a:xfrm>
            <a:off x="2878138" y="5091113"/>
            <a:ext cx="5281612" cy="1090612"/>
            <a:chOff x="1813" y="3207"/>
            <a:chExt cx="3327" cy="687"/>
          </a:xfrm>
        </p:grpSpPr>
        <p:sp>
          <p:nvSpPr>
            <p:cNvPr id="356360" name="Rectangle 8"/>
            <p:cNvSpPr>
              <a:spLocks noChangeArrowheads="1"/>
            </p:cNvSpPr>
            <p:nvPr/>
          </p:nvSpPr>
          <p:spPr bwMode="auto">
            <a:xfrm>
              <a:off x="1813" y="3430"/>
              <a:ext cx="306" cy="48"/>
            </a:xfrm>
            <a:prstGeom prst="rect">
              <a:avLst/>
            </a:prstGeom>
            <a:solidFill>
              <a:srgbClr val="990033"/>
            </a:solidFill>
            <a:ln w="9525" algn="ctr">
              <a:solidFill>
                <a:schemeClr val="tx1"/>
              </a:solidFill>
              <a:miter lim="800000"/>
              <a:headEnd/>
              <a:tailEnd/>
            </a:ln>
            <a:effectLst/>
          </p:spPr>
          <p:txBody>
            <a:bodyPr wrap="none" anchor="ctr"/>
            <a:lstStyle/>
            <a:p>
              <a:endParaRPr lang="de-DE"/>
            </a:p>
          </p:txBody>
        </p:sp>
        <p:sp>
          <p:nvSpPr>
            <p:cNvPr id="356361" name="Rectangle 9"/>
            <p:cNvSpPr>
              <a:spLocks noChangeArrowheads="1"/>
            </p:cNvSpPr>
            <p:nvPr/>
          </p:nvSpPr>
          <p:spPr bwMode="auto">
            <a:xfrm>
              <a:off x="2455" y="3430"/>
              <a:ext cx="370" cy="56"/>
            </a:xfrm>
            <a:prstGeom prst="rect">
              <a:avLst/>
            </a:prstGeom>
            <a:solidFill>
              <a:srgbClr val="990033"/>
            </a:solidFill>
            <a:ln w="9525" algn="ctr">
              <a:solidFill>
                <a:schemeClr val="tx1"/>
              </a:solidFill>
              <a:miter lim="800000"/>
              <a:headEnd/>
              <a:tailEnd/>
            </a:ln>
            <a:effectLst/>
          </p:spPr>
          <p:txBody>
            <a:bodyPr wrap="none" anchor="ctr"/>
            <a:lstStyle/>
            <a:p>
              <a:endParaRPr lang="de-DE"/>
            </a:p>
          </p:txBody>
        </p:sp>
        <p:sp>
          <p:nvSpPr>
            <p:cNvPr id="356362" name="Rectangle 10"/>
            <p:cNvSpPr>
              <a:spLocks noChangeArrowheads="1"/>
            </p:cNvSpPr>
            <p:nvPr/>
          </p:nvSpPr>
          <p:spPr bwMode="auto">
            <a:xfrm>
              <a:off x="2022" y="3679"/>
              <a:ext cx="768" cy="48"/>
            </a:xfrm>
            <a:prstGeom prst="rect">
              <a:avLst/>
            </a:prstGeom>
            <a:solidFill>
              <a:srgbClr val="990033"/>
            </a:solidFill>
            <a:ln w="9525" algn="ctr">
              <a:solidFill>
                <a:schemeClr val="tx1"/>
              </a:solidFill>
              <a:miter lim="800000"/>
              <a:headEnd/>
              <a:tailEnd/>
            </a:ln>
            <a:effectLst/>
          </p:spPr>
          <p:txBody>
            <a:bodyPr wrap="none" anchor="ctr"/>
            <a:lstStyle/>
            <a:p>
              <a:endParaRPr lang="de-DE"/>
            </a:p>
          </p:txBody>
        </p:sp>
        <p:sp>
          <p:nvSpPr>
            <p:cNvPr id="356363" name="Rectangle 11"/>
            <p:cNvSpPr>
              <a:spLocks noChangeArrowheads="1"/>
            </p:cNvSpPr>
            <p:nvPr/>
          </p:nvSpPr>
          <p:spPr bwMode="auto">
            <a:xfrm>
              <a:off x="1854" y="3207"/>
              <a:ext cx="522" cy="45"/>
            </a:xfrm>
            <a:prstGeom prst="rect">
              <a:avLst/>
            </a:prstGeom>
            <a:solidFill>
              <a:srgbClr val="990033"/>
            </a:solidFill>
            <a:ln w="9525" algn="ctr">
              <a:solidFill>
                <a:schemeClr val="tx1"/>
              </a:solidFill>
              <a:miter lim="800000"/>
              <a:headEnd/>
              <a:tailEnd/>
            </a:ln>
            <a:effectLst/>
          </p:spPr>
          <p:txBody>
            <a:bodyPr wrap="none" anchor="ctr"/>
            <a:lstStyle/>
            <a:p>
              <a:endParaRPr lang="de-DE"/>
            </a:p>
          </p:txBody>
        </p:sp>
        <p:sp>
          <p:nvSpPr>
            <p:cNvPr id="356366" name="Text Box 14"/>
            <p:cNvSpPr txBox="1">
              <a:spLocks noChangeArrowheads="1"/>
            </p:cNvSpPr>
            <p:nvPr/>
          </p:nvSpPr>
          <p:spPr bwMode="auto">
            <a:xfrm>
              <a:off x="3614" y="3258"/>
              <a:ext cx="1526" cy="288"/>
            </a:xfrm>
            <a:prstGeom prst="rect">
              <a:avLst/>
            </a:prstGeom>
            <a:noFill/>
            <a:ln w="9525">
              <a:noFill/>
              <a:miter lim="800000"/>
              <a:headEnd/>
              <a:tailEnd/>
            </a:ln>
            <a:effectLst/>
          </p:spPr>
          <p:txBody>
            <a:bodyPr wrap="none">
              <a:spAutoFit/>
            </a:bodyPr>
            <a:lstStyle/>
            <a:p>
              <a:pPr eaLnBrk="0" hangingPunct="0"/>
              <a:r>
                <a:rPr lang="en-US" sz="2400">
                  <a:solidFill>
                    <a:schemeClr val="tx1"/>
                  </a:solidFill>
                  <a:latin typeface="Arial" charset="0"/>
                </a:rPr>
                <a:t>candidate stroke</a:t>
              </a:r>
            </a:p>
          </p:txBody>
        </p:sp>
        <p:sp>
          <p:nvSpPr>
            <p:cNvPr id="356367" name="Freeform 15"/>
            <p:cNvSpPr>
              <a:spLocks/>
            </p:cNvSpPr>
            <p:nvPr/>
          </p:nvSpPr>
          <p:spPr bwMode="auto">
            <a:xfrm>
              <a:off x="2872" y="3413"/>
              <a:ext cx="663" cy="27"/>
            </a:xfrm>
            <a:custGeom>
              <a:avLst/>
              <a:gdLst/>
              <a:ahLst/>
              <a:cxnLst>
                <a:cxn ang="0">
                  <a:pos x="933" y="0"/>
                </a:cxn>
                <a:cxn ang="0">
                  <a:pos x="0" y="25"/>
                </a:cxn>
              </a:cxnLst>
              <a:rect l="0" t="0" r="r" b="b"/>
              <a:pathLst>
                <a:path w="933" h="25">
                  <a:moveTo>
                    <a:pt x="933" y="0"/>
                  </a:moveTo>
                  <a:lnTo>
                    <a:pt x="0" y="25"/>
                  </a:lnTo>
                </a:path>
              </a:pathLst>
            </a:custGeom>
            <a:noFill/>
            <a:ln w="9525">
              <a:solidFill>
                <a:schemeClr val="tx1"/>
              </a:solidFill>
              <a:round/>
              <a:headEnd type="none" w="med" len="med"/>
              <a:tailEnd type="triangle" w="med" len="med"/>
            </a:ln>
            <a:effectLst/>
          </p:spPr>
          <p:txBody>
            <a:bodyPr/>
            <a:lstStyle/>
            <a:p>
              <a:endParaRPr lang="de-DE"/>
            </a:p>
          </p:txBody>
        </p:sp>
        <p:sp>
          <p:nvSpPr>
            <p:cNvPr id="356368" name="Text Box 16"/>
            <p:cNvSpPr txBox="1">
              <a:spLocks noChangeArrowheads="1"/>
            </p:cNvSpPr>
            <p:nvPr/>
          </p:nvSpPr>
          <p:spPr bwMode="auto">
            <a:xfrm>
              <a:off x="3520" y="3606"/>
              <a:ext cx="1526" cy="288"/>
            </a:xfrm>
            <a:prstGeom prst="rect">
              <a:avLst/>
            </a:prstGeom>
            <a:noFill/>
            <a:ln w="9525">
              <a:noFill/>
              <a:miter lim="800000"/>
              <a:headEnd/>
              <a:tailEnd/>
            </a:ln>
            <a:effectLst/>
          </p:spPr>
          <p:txBody>
            <a:bodyPr wrap="none">
              <a:spAutoFit/>
            </a:bodyPr>
            <a:lstStyle/>
            <a:p>
              <a:pPr eaLnBrk="0" hangingPunct="0"/>
              <a:r>
                <a:rPr lang="en-US" sz="2400">
                  <a:solidFill>
                    <a:schemeClr val="tx1"/>
                  </a:solidFill>
                  <a:latin typeface="Arial" charset="0"/>
                </a:rPr>
                <a:t>candidate stroke</a:t>
              </a:r>
            </a:p>
          </p:txBody>
        </p:sp>
        <p:sp>
          <p:nvSpPr>
            <p:cNvPr id="356369" name="Freeform 17"/>
            <p:cNvSpPr>
              <a:spLocks/>
            </p:cNvSpPr>
            <p:nvPr/>
          </p:nvSpPr>
          <p:spPr bwMode="auto">
            <a:xfrm>
              <a:off x="2896" y="3716"/>
              <a:ext cx="593" cy="55"/>
            </a:xfrm>
            <a:custGeom>
              <a:avLst/>
              <a:gdLst/>
              <a:ahLst/>
              <a:cxnLst>
                <a:cxn ang="0">
                  <a:pos x="617" y="267"/>
                </a:cxn>
                <a:cxn ang="0">
                  <a:pos x="0" y="0"/>
                </a:cxn>
              </a:cxnLst>
              <a:rect l="0" t="0" r="r" b="b"/>
              <a:pathLst>
                <a:path w="617" h="267">
                  <a:moveTo>
                    <a:pt x="617" y="267"/>
                  </a:moveTo>
                  <a:lnTo>
                    <a:pt x="0" y="0"/>
                  </a:lnTo>
                </a:path>
              </a:pathLst>
            </a:custGeom>
            <a:noFill/>
            <a:ln w="9525">
              <a:solidFill>
                <a:schemeClr val="tx1"/>
              </a:solidFill>
              <a:round/>
              <a:headEnd type="none" w="med" len="med"/>
              <a:tailEnd type="triangle" w="med" len="med"/>
            </a:ln>
            <a:effectLst/>
          </p:spPr>
          <p:txBody>
            <a:bodyPr/>
            <a:lstStyle/>
            <a:p>
              <a:endParaRPr lang="de-DE"/>
            </a:p>
          </p:txBody>
        </p:sp>
      </p:grpSp>
      <p:sp>
        <p:nvSpPr>
          <p:cNvPr id="356370" name="Rectangle 18"/>
          <p:cNvSpPr>
            <a:spLocks noGrp="1" noChangeArrowheads="1"/>
          </p:cNvSpPr>
          <p:nvPr>
            <p:ph type="body" idx="1"/>
          </p:nvPr>
        </p:nvSpPr>
        <p:spPr>
          <a:xfrm>
            <a:off x="581025" y="1176338"/>
            <a:ext cx="7981950" cy="1222375"/>
          </a:xfrm>
          <a:noFill/>
          <a:ln/>
        </p:spPr>
        <p:txBody>
          <a:bodyPr/>
          <a:lstStyle/>
          <a:p>
            <a:r>
              <a:rPr lang="en-US" sz="2800"/>
              <a:t>Wähle den besten Strich aus einer Menge an möglichen Kandidaten</a:t>
            </a:r>
          </a:p>
          <a:p>
            <a:r>
              <a:rPr lang="en-US" sz="2800"/>
              <a:t>Kriterium für die Auswahl:</a:t>
            </a:r>
            <a:br>
              <a:rPr lang="en-US" sz="2800"/>
            </a:br>
            <a:r>
              <a:rPr lang="en-US" sz="2800"/>
              <a:t>1. Uniformer Abstand zu den anderen Strichen</a:t>
            </a:r>
            <a:br>
              <a:rPr lang="en-US" sz="2800"/>
            </a:br>
            <a:r>
              <a:rPr lang="en-US" sz="2800"/>
              <a:t>2. Neuer Strich muß den Grautonton der Textur</a:t>
            </a:r>
            <a:br>
              <a:rPr lang="en-US" sz="2800"/>
            </a:br>
            <a:r>
              <a:rPr lang="en-US" sz="2800"/>
              <a:t>    näher an den zu erzielenden Grauton bringen</a:t>
            </a:r>
          </a:p>
        </p:txBody>
      </p:sp>
    </p:spTree>
  </p:cSld>
  <p:clrMapOvr>
    <a:masterClrMapping/>
  </p:clrMapOvr>
  <p:transition advTm="241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637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p:txBody>
          <a:bodyPr/>
          <a:lstStyle/>
          <a:p>
            <a:r>
              <a:rPr lang="de-DE"/>
              <a:t>MIP-Mapping</a:t>
            </a:r>
          </a:p>
        </p:txBody>
      </p:sp>
      <p:sp>
        <p:nvSpPr>
          <p:cNvPr id="309251" name="Rectangle 3"/>
          <p:cNvSpPr>
            <a:spLocks noGrp="1" noChangeArrowheads="1"/>
          </p:cNvSpPr>
          <p:nvPr>
            <p:ph type="body" idx="1"/>
          </p:nvPr>
        </p:nvSpPr>
        <p:spPr>
          <a:xfrm>
            <a:off x="581025" y="1176338"/>
            <a:ext cx="7981950" cy="666750"/>
          </a:xfrm>
        </p:spPr>
        <p:txBody>
          <a:bodyPr/>
          <a:lstStyle/>
          <a:p>
            <a:r>
              <a:rPr lang="de-DE"/>
              <a:t>MIP = </a:t>
            </a:r>
            <a:r>
              <a:rPr lang="de-DE" b="1" u="sng"/>
              <a:t>M</a:t>
            </a:r>
            <a:r>
              <a:rPr lang="de-DE"/>
              <a:t>ultum </a:t>
            </a:r>
            <a:r>
              <a:rPr lang="de-DE" b="1" u="sng"/>
              <a:t>i</a:t>
            </a:r>
            <a:r>
              <a:rPr lang="de-DE"/>
              <a:t>n </a:t>
            </a:r>
            <a:r>
              <a:rPr lang="de-DE" b="1" u="sng"/>
              <a:t>p</a:t>
            </a:r>
            <a:r>
              <a:rPr lang="de-DE"/>
              <a:t>arvo </a:t>
            </a:r>
          </a:p>
        </p:txBody>
      </p:sp>
      <p:graphicFrame>
        <p:nvGraphicFramePr>
          <p:cNvPr id="309252" name="Object 4"/>
          <p:cNvGraphicFramePr>
            <a:graphicFrameLocks noChangeAspect="1"/>
          </p:cNvGraphicFramePr>
          <p:nvPr/>
        </p:nvGraphicFramePr>
        <p:xfrm>
          <a:off x="4537075" y="1870075"/>
          <a:ext cx="1720850" cy="1720850"/>
        </p:xfrm>
        <a:graphic>
          <a:graphicData uri="http://schemas.openxmlformats.org/presentationml/2006/ole">
            <p:oleObj spid="_x0000_s302082" name="CorelPhotoPaint.Image.11" r:id="rId3" imgW="1721008" imgH="1721008" progId="CorelPhotoPaint.Image.11">
              <p:embed/>
            </p:oleObj>
          </a:graphicData>
        </a:graphic>
      </p:graphicFrame>
      <p:graphicFrame>
        <p:nvGraphicFramePr>
          <p:cNvPr id="309253" name="Object 5"/>
          <p:cNvGraphicFramePr>
            <a:graphicFrameLocks noChangeAspect="1"/>
          </p:cNvGraphicFramePr>
          <p:nvPr/>
        </p:nvGraphicFramePr>
        <p:xfrm>
          <a:off x="6305550" y="1870075"/>
          <a:ext cx="860425" cy="860425"/>
        </p:xfrm>
        <a:graphic>
          <a:graphicData uri="http://schemas.openxmlformats.org/presentationml/2006/ole">
            <p:oleObj spid="_x0000_s302083" name="CorelPhotoPaint.Image.11" r:id="rId4" imgW="860344" imgH="860344" progId="CorelPhotoPaint.Image.11">
              <p:embed/>
            </p:oleObj>
          </a:graphicData>
        </a:graphic>
      </p:graphicFrame>
      <p:graphicFrame>
        <p:nvGraphicFramePr>
          <p:cNvPr id="309254" name="Object 6"/>
          <p:cNvGraphicFramePr>
            <a:graphicFrameLocks noChangeAspect="1"/>
          </p:cNvGraphicFramePr>
          <p:nvPr/>
        </p:nvGraphicFramePr>
        <p:xfrm>
          <a:off x="7213600" y="1870075"/>
          <a:ext cx="430213" cy="430213"/>
        </p:xfrm>
        <a:graphic>
          <a:graphicData uri="http://schemas.openxmlformats.org/presentationml/2006/ole">
            <p:oleObj spid="_x0000_s302084" name="CorelPhotoPaint.Image.11" r:id="rId5" imgW="430172" imgH="430172" progId="CorelPhotoPaint.Image.11">
              <p:embed/>
            </p:oleObj>
          </a:graphicData>
        </a:graphic>
      </p:graphicFrame>
      <p:graphicFrame>
        <p:nvGraphicFramePr>
          <p:cNvPr id="309255" name="Object 7"/>
          <p:cNvGraphicFramePr>
            <a:graphicFrameLocks noChangeAspect="1"/>
          </p:cNvGraphicFramePr>
          <p:nvPr/>
        </p:nvGraphicFramePr>
        <p:xfrm>
          <a:off x="7691438" y="1870075"/>
          <a:ext cx="214312" cy="214313"/>
        </p:xfrm>
        <a:graphic>
          <a:graphicData uri="http://schemas.openxmlformats.org/presentationml/2006/ole">
            <p:oleObj spid="_x0000_s302085" name="CorelPhotoPaint.Image.11" r:id="rId6" imgW="214925" imgH="214925" progId="CorelPhotoPaint.Image.11">
              <p:embed/>
            </p:oleObj>
          </a:graphicData>
        </a:graphic>
      </p:graphicFrame>
      <p:graphicFrame>
        <p:nvGraphicFramePr>
          <p:cNvPr id="309256" name="Object 8"/>
          <p:cNvGraphicFramePr>
            <a:graphicFrameLocks noChangeAspect="1"/>
          </p:cNvGraphicFramePr>
          <p:nvPr/>
        </p:nvGraphicFramePr>
        <p:xfrm>
          <a:off x="7953375" y="1870075"/>
          <a:ext cx="107950" cy="107950"/>
        </p:xfrm>
        <a:graphic>
          <a:graphicData uri="http://schemas.openxmlformats.org/presentationml/2006/ole">
            <p:oleObj spid="_x0000_s302086" name="CorelPhotoPaint.Image.11" r:id="rId7" imgW="107283" imgH="107283" progId="CorelPhotoPaint.Image.11">
              <p:embed/>
            </p:oleObj>
          </a:graphicData>
        </a:graphic>
      </p:graphicFrame>
      <p:graphicFrame>
        <p:nvGraphicFramePr>
          <p:cNvPr id="309257" name="Object 9"/>
          <p:cNvGraphicFramePr>
            <a:graphicFrameLocks noChangeAspect="1"/>
          </p:cNvGraphicFramePr>
          <p:nvPr/>
        </p:nvGraphicFramePr>
        <p:xfrm>
          <a:off x="8110538" y="1870075"/>
          <a:ext cx="53975" cy="53975"/>
        </p:xfrm>
        <a:graphic>
          <a:graphicData uri="http://schemas.openxmlformats.org/presentationml/2006/ole">
            <p:oleObj spid="_x0000_s302087" name="CorelPhotoPaint.Image.11" r:id="rId8" imgW="53641" imgH="53641" progId="CorelPhotoPaint.Image.11">
              <p:embed/>
            </p:oleObj>
          </a:graphicData>
        </a:graphic>
      </p:graphicFrame>
      <p:graphicFrame>
        <p:nvGraphicFramePr>
          <p:cNvPr id="309258" name="Object 10"/>
          <p:cNvGraphicFramePr>
            <a:graphicFrameLocks noChangeAspect="1"/>
          </p:cNvGraphicFramePr>
          <p:nvPr/>
        </p:nvGraphicFramePr>
        <p:xfrm>
          <a:off x="1047750" y="1870075"/>
          <a:ext cx="3441700" cy="3441700"/>
        </p:xfrm>
        <a:graphic>
          <a:graphicData uri="http://schemas.openxmlformats.org/presentationml/2006/ole">
            <p:oleObj spid="_x0000_s302088" name="CorelPhotoPaint.Image.11" r:id="rId9" imgW="3442017" imgH="3442017" progId="CorelPhotoPaint.Image.11">
              <p:embed/>
            </p:oleObj>
          </a:graphicData>
        </a:graphic>
      </p:graphicFrame>
      <p:sp>
        <p:nvSpPr>
          <p:cNvPr id="309259" name="Text Box 11"/>
          <p:cNvSpPr txBox="1">
            <a:spLocks noChangeArrowheads="1"/>
          </p:cNvSpPr>
          <p:nvPr/>
        </p:nvSpPr>
        <p:spPr bwMode="auto">
          <a:xfrm>
            <a:off x="4956175" y="1177925"/>
            <a:ext cx="3228975" cy="579438"/>
          </a:xfrm>
          <a:prstGeom prst="rect">
            <a:avLst/>
          </a:prstGeom>
          <a:noFill/>
          <a:ln w="28575" algn="ctr">
            <a:noFill/>
            <a:miter lim="800000"/>
            <a:headEnd/>
            <a:tailEnd/>
          </a:ln>
          <a:effectLst/>
        </p:spPr>
        <p:txBody>
          <a:bodyPr>
            <a:spAutoFit/>
          </a:bodyPr>
          <a:lstStyle/>
          <a:p>
            <a:pPr marL="342900" indent="-342900"/>
            <a:r>
              <a:rPr lang="de-DE"/>
              <a:t> = </a:t>
            </a:r>
            <a:r>
              <a:rPr lang="de-DE" sz="2400" b="1" i="1"/>
              <a:t>"Vieles im Kleinen"</a:t>
            </a:r>
          </a:p>
        </p:txBody>
      </p:sp>
      <p:sp>
        <p:nvSpPr>
          <p:cNvPr id="309260" name="Text Box 12"/>
          <p:cNvSpPr txBox="1">
            <a:spLocks noChangeArrowheads="1"/>
          </p:cNvSpPr>
          <p:nvPr/>
        </p:nvSpPr>
        <p:spPr bwMode="auto">
          <a:xfrm>
            <a:off x="4595813" y="4714875"/>
            <a:ext cx="3952875" cy="1616075"/>
          </a:xfrm>
          <a:prstGeom prst="rect">
            <a:avLst/>
          </a:prstGeom>
          <a:noFill/>
          <a:ln w="28575" algn="ctr">
            <a:noFill/>
            <a:miter lim="800000"/>
            <a:headEnd/>
            <a:tailEnd/>
          </a:ln>
          <a:effectLst/>
        </p:spPr>
        <p:txBody>
          <a:bodyPr>
            <a:spAutoFit/>
          </a:bodyPr>
          <a:lstStyle/>
          <a:p>
            <a:pPr marL="342900" indent="-342900">
              <a:spcBef>
                <a:spcPct val="0"/>
              </a:spcBef>
            </a:pPr>
            <a:r>
              <a:rPr lang="de-DE" sz="2000" b="1"/>
              <a:t>Rekursives Downsampling:</a:t>
            </a:r>
          </a:p>
          <a:p>
            <a:pPr marL="342900" indent="-342900">
              <a:spcBef>
                <a:spcPct val="0"/>
              </a:spcBef>
            </a:pPr>
            <a:r>
              <a:rPr lang="de-DE" sz="2000"/>
              <a:t>z.B. einfach durch Mittellung </a:t>
            </a:r>
            <a:br>
              <a:rPr lang="de-DE" sz="2000"/>
            </a:br>
            <a:r>
              <a:rPr lang="de-DE" sz="2000"/>
              <a:t>von jeweils 4 Pixeln</a:t>
            </a:r>
            <a:br>
              <a:rPr lang="de-DE" sz="2000"/>
            </a:br>
            <a:r>
              <a:rPr lang="de-DE" sz="2000"/>
              <a:t>(besser durch Glättungsfilter,</a:t>
            </a:r>
            <a:br>
              <a:rPr lang="de-DE" sz="2000"/>
            </a:br>
            <a:r>
              <a:rPr lang="de-DE" sz="2000"/>
              <a:t>	z.B. Gauss-Filter)</a:t>
            </a:r>
          </a:p>
        </p:txBody>
      </p:sp>
      <p:sp>
        <p:nvSpPr>
          <p:cNvPr id="309262" name="AutoShape 14"/>
          <p:cNvSpPr>
            <a:spLocks noChangeArrowheads="1"/>
          </p:cNvSpPr>
          <p:nvPr/>
        </p:nvSpPr>
        <p:spPr bwMode="auto">
          <a:xfrm flipV="1">
            <a:off x="3911600" y="3333750"/>
            <a:ext cx="1250950" cy="1152525"/>
          </a:xfrm>
          <a:custGeom>
            <a:avLst/>
            <a:gdLst>
              <a:gd name="G0" fmla="+- 0 0 0"/>
              <a:gd name="G1" fmla="+- -5901268 0 0"/>
              <a:gd name="G2" fmla="+- 0 0 -5901268"/>
              <a:gd name="G3" fmla="+- 10800 0 0"/>
              <a:gd name="G4" fmla="+- 0 0 0"/>
              <a:gd name="T0" fmla="*/ 360 256 1"/>
              <a:gd name="T1" fmla="*/ 0 256 1"/>
              <a:gd name="G5" fmla="+- G2 T0 T1"/>
              <a:gd name="G6" fmla="?: G2 G2 G5"/>
              <a:gd name="G7" fmla="+- 0 0 G6"/>
              <a:gd name="G8" fmla="+- 5400 0 0"/>
              <a:gd name="G9" fmla="+- 0 0 -5901268"/>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5901268"/>
              <a:gd name="G36" fmla="sin G34 -5901268"/>
              <a:gd name="G37" fmla="+/ -5901268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8433 w 21600"/>
              <a:gd name="T5" fmla="*/ 3160 h 21600"/>
              <a:gd name="T6" fmla="*/ 10793 w 21600"/>
              <a:gd name="T7" fmla="*/ 2700 h 21600"/>
              <a:gd name="T8" fmla="*/ 14616 w 21600"/>
              <a:gd name="T9" fmla="*/ 698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10798" y="5399"/>
                  <a:pt x="10797" y="5400"/>
                  <a:pt x="10795" y="5400"/>
                </a:cubicBezTo>
                <a:lnTo>
                  <a:pt x="10791" y="0"/>
                </a:lnTo>
                <a:cubicBezTo>
                  <a:pt x="10794" y="0"/>
                  <a:pt x="10797"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9900"/>
          </a:solidFill>
          <a:ln w="28575" algn="ctr">
            <a:solidFill>
              <a:schemeClr val="tx1"/>
            </a:solidFill>
            <a:miter lim="800000"/>
            <a:headEnd/>
            <a:tailEnd/>
          </a:ln>
          <a:effectLst/>
        </p:spPr>
        <p:txBody>
          <a:bodyPr anchor="ctr">
            <a:spAutoFit/>
          </a:bodyPr>
          <a:lstStyle/>
          <a:p>
            <a:endParaRPr lang="de-DE"/>
          </a:p>
        </p:txBody>
      </p:sp>
      <p:sp>
        <p:nvSpPr>
          <p:cNvPr id="309270" name="Text Box 22"/>
          <p:cNvSpPr txBox="1">
            <a:spLocks noChangeArrowheads="1"/>
          </p:cNvSpPr>
          <p:nvPr/>
        </p:nvSpPr>
        <p:spPr bwMode="auto">
          <a:xfrm>
            <a:off x="5226050" y="3914775"/>
            <a:ext cx="2076450" cy="701675"/>
          </a:xfrm>
          <a:prstGeom prst="rect">
            <a:avLst/>
          </a:prstGeom>
          <a:noFill/>
          <a:ln w="28575" algn="ctr">
            <a:noFill/>
            <a:miter lim="800000"/>
            <a:headEnd/>
            <a:tailEnd/>
          </a:ln>
          <a:effectLst/>
        </p:spPr>
        <p:txBody>
          <a:bodyPr wrap="none">
            <a:spAutoFit/>
          </a:bodyPr>
          <a:lstStyle/>
          <a:p>
            <a:pPr marL="342900" indent="-342900">
              <a:spcBef>
                <a:spcPct val="0"/>
              </a:spcBef>
            </a:pPr>
            <a:r>
              <a:rPr lang="de-DE" sz="2000" b="1"/>
              <a:t>Downsampling</a:t>
            </a:r>
            <a:br>
              <a:rPr lang="de-DE" sz="2000" b="1"/>
            </a:br>
            <a:r>
              <a:rPr lang="de-DE" sz="2000" b="1"/>
              <a:t>+ Pre-Filtering</a:t>
            </a:r>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9262"/>
                                        </p:tgtEl>
                                        <p:attrNameLst>
                                          <p:attrName>style.visibility</p:attrName>
                                        </p:attrNameLst>
                                      </p:cBhvr>
                                      <p:to>
                                        <p:strVal val="visible"/>
                                      </p:to>
                                    </p:set>
                                    <p:animEffect transition="in" filter="wipe(down)">
                                      <p:cBhvr>
                                        <p:cTn id="7" dur="500"/>
                                        <p:tgtEl>
                                          <p:spTgt spid="30926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9252"/>
                                        </p:tgtEl>
                                        <p:attrNameLst>
                                          <p:attrName>style.visibility</p:attrName>
                                        </p:attrNameLst>
                                      </p:cBhvr>
                                      <p:to>
                                        <p:strVal val="visible"/>
                                      </p:to>
                                    </p:set>
                                    <p:animEffect transition="in" filter="fade">
                                      <p:cBhvr>
                                        <p:cTn id="11" dur="500"/>
                                        <p:tgtEl>
                                          <p:spTgt spid="30925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09270"/>
                                        </p:tgtEl>
                                        <p:attrNameLst>
                                          <p:attrName>style.visibility</p:attrName>
                                        </p:attrNameLst>
                                      </p:cBhvr>
                                      <p:to>
                                        <p:strVal val="visible"/>
                                      </p:to>
                                    </p:set>
                                    <p:animEffect transition="in" filter="fade">
                                      <p:cBhvr>
                                        <p:cTn id="14" dur="500"/>
                                        <p:tgtEl>
                                          <p:spTgt spid="30927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9253"/>
                                        </p:tgtEl>
                                        <p:attrNameLst>
                                          <p:attrName>style.visibility</p:attrName>
                                        </p:attrNameLst>
                                      </p:cBhvr>
                                      <p:to>
                                        <p:strVal val="visible"/>
                                      </p:to>
                                    </p:set>
                                    <p:animEffect transition="in" filter="fade">
                                      <p:cBhvr>
                                        <p:cTn id="19" dur="500"/>
                                        <p:tgtEl>
                                          <p:spTgt spid="309253"/>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309254"/>
                                        </p:tgtEl>
                                        <p:attrNameLst>
                                          <p:attrName>style.visibility</p:attrName>
                                        </p:attrNameLst>
                                      </p:cBhvr>
                                      <p:to>
                                        <p:strVal val="visible"/>
                                      </p:to>
                                    </p:set>
                                    <p:animEffect transition="in" filter="fade">
                                      <p:cBhvr>
                                        <p:cTn id="23" dur="500"/>
                                        <p:tgtEl>
                                          <p:spTgt spid="30925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09255"/>
                                        </p:tgtEl>
                                        <p:attrNameLst>
                                          <p:attrName>style.visibility</p:attrName>
                                        </p:attrNameLst>
                                      </p:cBhvr>
                                      <p:to>
                                        <p:strVal val="visible"/>
                                      </p:to>
                                    </p:set>
                                    <p:animEffect transition="in" filter="fade">
                                      <p:cBhvr>
                                        <p:cTn id="27" dur="500"/>
                                        <p:tgtEl>
                                          <p:spTgt spid="309255"/>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309256"/>
                                        </p:tgtEl>
                                        <p:attrNameLst>
                                          <p:attrName>style.visibility</p:attrName>
                                        </p:attrNameLst>
                                      </p:cBhvr>
                                      <p:to>
                                        <p:strVal val="visible"/>
                                      </p:to>
                                    </p:set>
                                    <p:animEffect transition="in" filter="fade">
                                      <p:cBhvr>
                                        <p:cTn id="31" dur="500"/>
                                        <p:tgtEl>
                                          <p:spTgt spid="309256"/>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309257"/>
                                        </p:tgtEl>
                                        <p:attrNameLst>
                                          <p:attrName>style.visibility</p:attrName>
                                        </p:attrNameLst>
                                      </p:cBhvr>
                                      <p:to>
                                        <p:strVal val="visible"/>
                                      </p:to>
                                    </p:set>
                                    <p:animEffect transition="in" filter="fade">
                                      <p:cBhvr>
                                        <p:cTn id="35" dur="500"/>
                                        <p:tgtEl>
                                          <p:spTgt spid="309257"/>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309260"/>
                                        </p:tgtEl>
                                        <p:attrNameLst>
                                          <p:attrName>style.visibility</p:attrName>
                                        </p:attrNameLst>
                                      </p:cBhvr>
                                      <p:to>
                                        <p:strVal val="visible"/>
                                      </p:to>
                                    </p:set>
                                    <p:animEffect transition="in" filter="fade">
                                      <p:cBhvr>
                                        <p:cTn id="39" dur="500"/>
                                        <p:tgtEl>
                                          <p:spTgt spid="309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60" grpId="0"/>
      <p:bldP spid="309262" grpId="0" animBg="1"/>
      <p:bldP spid="30927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115" name="Picture 75" descr="MIP01"/>
          <p:cNvPicPr>
            <a:picLocks noChangeAspect="1" noChangeArrowheads="1"/>
          </p:cNvPicPr>
          <p:nvPr/>
        </p:nvPicPr>
        <p:blipFill>
          <a:blip r:embed="rId2"/>
          <a:srcRect/>
          <a:stretch>
            <a:fillRect/>
          </a:stretch>
        </p:blipFill>
        <p:spPr bwMode="auto">
          <a:xfrm>
            <a:off x="4900613" y="1436688"/>
            <a:ext cx="3563937" cy="3563937"/>
          </a:xfrm>
          <a:prstGeom prst="rect">
            <a:avLst/>
          </a:prstGeom>
          <a:noFill/>
        </p:spPr>
      </p:pic>
      <p:pic>
        <p:nvPicPr>
          <p:cNvPr id="343116" name="Picture 76" descr="MIP02"/>
          <p:cNvPicPr>
            <a:picLocks noChangeAspect="1" noChangeArrowheads="1"/>
          </p:cNvPicPr>
          <p:nvPr/>
        </p:nvPicPr>
        <p:blipFill>
          <a:blip r:embed="rId3"/>
          <a:srcRect/>
          <a:stretch>
            <a:fillRect/>
          </a:stretch>
        </p:blipFill>
        <p:spPr bwMode="auto">
          <a:xfrm>
            <a:off x="4900613" y="1436688"/>
            <a:ext cx="3563937" cy="3563937"/>
          </a:xfrm>
          <a:prstGeom prst="rect">
            <a:avLst/>
          </a:prstGeom>
          <a:noFill/>
        </p:spPr>
      </p:pic>
      <p:pic>
        <p:nvPicPr>
          <p:cNvPr id="343117" name="Picture 77" descr="MIP03"/>
          <p:cNvPicPr>
            <a:picLocks noChangeAspect="1" noChangeArrowheads="1"/>
          </p:cNvPicPr>
          <p:nvPr/>
        </p:nvPicPr>
        <p:blipFill>
          <a:blip r:embed="rId4"/>
          <a:srcRect/>
          <a:stretch>
            <a:fillRect/>
          </a:stretch>
        </p:blipFill>
        <p:spPr bwMode="auto">
          <a:xfrm>
            <a:off x="4900613" y="1436688"/>
            <a:ext cx="3563937" cy="3563937"/>
          </a:xfrm>
          <a:prstGeom prst="rect">
            <a:avLst/>
          </a:prstGeom>
          <a:noFill/>
        </p:spPr>
      </p:pic>
      <p:pic>
        <p:nvPicPr>
          <p:cNvPr id="343118" name="Picture 78" descr="MIP04"/>
          <p:cNvPicPr>
            <a:picLocks noChangeAspect="1" noChangeArrowheads="1"/>
          </p:cNvPicPr>
          <p:nvPr/>
        </p:nvPicPr>
        <p:blipFill>
          <a:blip r:embed="rId5"/>
          <a:srcRect/>
          <a:stretch>
            <a:fillRect/>
          </a:stretch>
        </p:blipFill>
        <p:spPr bwMode="auto">
          <a:xfrm>
            <a:off x="4900613" y="1436688"/>
            <a:ext cx="3563937" cy="3563937"/>
          </a:xfrm>
          <a:prstGeom prst="rect">
            <a:avLst/>
          </a:prstGeom>
          <a:noFill/>
        </p:spPr>
      </p:pic>
      <p:sp>
        <p:nvSpPr>
          <p:cNvPr id="343042" name="Rectangle 2"/>
          <p:cNvSpPr>
            <a:spLocks noGrp="1" noChangeArrowheads="1"/>
          </p:cNvSpPr>
          <p:nvPr>
            <p:ph type="title"/>
          </p:nvPr>
        </p:nvSpPr>
        <p:spPr/>
        <p:txBody>
          <a:bodyPr/>
          <a:lstStyle/>
          <a:p>
            <a:r>
              <a:rPr lang="de-DE"/>
              <a:t>MIP-Mapping</a:t>
            </a:r>
          </a:p>
        </p:txBody>
      </p:sp>
      <p:pic>
        <p:nvPicPr>
          <p:cNvPr id="343114" name="Picture 74" descr="MIP05"/>
          <p:cNvPicPr>
            <a:picLocks noChangeAspect="1" noChangeArrowheads="1"/>
          </p:cNvPicPr>
          <p:nvPr/>
        </p:nvPicPr>
        <p:blipFill>
          <a:blip r:embed="rId6"/>
          <a:srcRect/>
          <a:stretch>
            <a:fillRect/>
          </a:stretch>
        </p:blipFill>
        <p:spPr bwMode="auto">
          <a:xfrm>
            <a:off x="4900613" y="1436688"/>
            <a:ext cx="3563937" cy="3563937"/>
          </a:xfrm>
          <a:prstGeom prst="rect">
            <a:avLst/>
          </a:prstGeom>
          <a:noFill/>
        </p:spPr>
      </p:pic>
      <p:sp>
        <p:nvSpPr>
          <p:cNvPr id="343108" name="Text Box 68"/>
          <p:cNvSpPr txBox="1">
            <a:spLocks noChangeArrowheads="1"/>
          </p:cNvSpPr>
          <p:nvPr/>
        </p:nvSpPr>
        <p:spPr bwMode="auto">
          <a:xfrm>
            <a:off x="541338" y="1611313"/>
            <a:ext cx="6054725" cy="4462462"/>
          </a:xfrm>
          <a:prstGeom prst="rect">
            <a:avLst/>
          </a:prstGeom>
          <a:noFill/>
          <a:ln w="28575" algn="ctr">
            <a:noFill/>
            <a:miter lim="800000"/>
            <a:headEnd/>
            <a:tailEnd/>
          </a:ln>
          <a:effectLst/>
        </p:spPr>
        <p:txBody>
          <a:bodyPr wrap="none">
            <a:spAutoFit/>
          </a:bodyPr>
          <a:lstStyle/>
          <a:p>
            <a:pPr marL="342900" indent="-342900"/>
            <a:r>
              <a:rPr lang="de-DE" sz="2800" b="1" i="1"/>
              <a:t>Idee beim MIP-Mapping:</a:t>
            </a:r>
          </a:p>
          <a:p>
            <a:pPr marL="342900" indent="-342900"/>
            <a:r>
              <a:rPr lang="de-DE" sz="2400"/>
              <a:t>1. Betrachte den Abdruck eines </a:t>
            </a:r>
            <a:br>
              <a:rPr lang="de-DE" sz="2400"/>
            </a:br>
            <a:r>
              <a:rPr lang="de-DE" sz="2400"/>
              <a:t>Pixels im Texture-Space</a:t>
            </a:r>
          </a:p>
          <a:p>
            <a:pPr marL="342900" indent="-342900"/>
            <a:r>
              <a:rPr lang="de-DE" sz="2400"/>
              <a:t>2. die längste Kante bestimmt</a:t>
            </a:r>
            <a:br>
              <a:rPr lang="de-DE" sz="2400"/>
            </a:br>
            <a:r>
              <a:rPr lang="de-DE" sz="2400"/>
              <a:t>den Level </a:t>
            </a:r>
            <a:r>
              <a:rPr lang="de-DE" sz="2400" b="1" i="1"/>
              <a:t>d</a:t>
            </a:r>
          </a:p>
          <a:p>
            <a:pPr marL="342900" indent="-342900"/>
            <a:r>
              <a:rPr lang="de-DE" sz="2400"/>
              <a:t>3. Interpoliere den Texel aus der</a:t>
            </a:r>
            <a:br>
              <a:rPr lang="de-DE" sz="2400"/>
            </a:br>
            <a:r>
              <a:rPr lang="de-DE" sz="2400"/>
              <a:t>Texturstufe mit dem ent-</a:t>
            </a:r>
            <a:br>
              <a:rPr lang="de-DE" sz="2400"/>
            </a:br>
            <a:r>
              <a:rPr lang="de-DE" sz="2400"/>
              <a:t>sprechenden Level </a:t>
            </a:r>
            <a:r>
              <a:rPr lang="de-DE" sz="2400" b="1" i="1"/>
              <a:t>d</a:t>
            </a:r>
          </a:p>
          <a:p>
            <a:pPr marL="342900" indent="-342900"/>
            <a:r>
              <a:rPr lang="de-DE" sz="2400" b="1" i="1"/>
              <a:t>Ergebnis: Antialiasing </a:t>
            </a:r>
            <a:br>
              <a:rPr lang="de-DE" sz="2400" b="1" i="1"/>
            </a:br>
            <a:r>
              <a:rPr lang="de-DE" sz="2400" b="1" i="1"/>
              <a:t>Die Größe eines Texels entspricht ungefähr </a:t>
            </a:r>
            <a:br>
              <a:rPr lang="de-DE" sz="2400" b="1" i="1"/>
            </a:br>
            <a:r>
              <a:rPr lang="de-DE" sz="2400" b="1" i="1"/>
              <a:t>der Größe eines Pixels im Screen-Space.</a:t>
            </a:r>
          </a:p>
        </p:txBody>
      </p:sp>
      <p:grpSp>
        <p:nvGrpSpPr>
          <p:cNvPr id="2" name="Group 80"/>
          <p:cNvGrpSpPr>
            <a:grpSpLocks/>
          </p:cNvGrpSpPr>
          <p:nvPr/>
        </p:nvGrpSpPr>
        <p:grpSpPr bwMode="auto">
          <a:xfrm>
            <a:off x="4821238" y="1077913"/>
            <a:ext cx="3721100" cy="4121150"/>
            <a:chOff x="2983" y="856"/>
            <a:chExt cx="2051" cy="2339"/>
          </a:xfrm>
        </p:grpSpPr>
        <p:sp>
          <p:nvSpPr>
            <p:cNvPr id="343077" name="Rectangle 37"/>
            <p:cNvSpPr>
              <a:spLocks noChangeArrowheads="1"/>
            </p:cNvSpPr>
            <p:nvPr/>
          </p:nvSpPr>
          <p:spPr bwMode="auto">
            <a:xfrm rot="-1500172">
              <a:off x="3062" y="2122"/>
              <a:ext cx="1519" cy="399"/>
            </a:xfrm>
            <a:prstGeom prst="rect">
              <a:avLst/>
            </a:prstGeom>
            <a:solidFill>
              <a:srgbClr val="FFFFFF">
                <a:alpha val="10001"/>
              </a:srgbClr>
            </a:solidFill>
            <a:ln w="9525" algn="ctr">
              <a:solidFill>
                <a:schemeClr val="tx1"/>
              </a:solidFill>
              <a:miter lim="800000"/>
              <a:headEnd/>
              <a:tailEnd/>
            </a:ln>
            <a:effectLst/>
          </p:spPr>
          <p:txBody>
            <a:bodyPr anchor="ctr">
              <a:spAutoFit/>
            </a:bodyPr>
            <a:lstStyle/>
            <a:p>
              <a:endParaRPr lang="de-DE"/>
            </a:p>
          </p:txBody>
        </p:sp>
        <p:sp>
          <p:nvSpPr>
            <p:cNvPr id="343078" name="Rectangle 38"/>
            <p:cNvSpPr>
              <a:spLocks noChangeArrowheads="1"/>
            </p:cNvSpPr>
            <p:nvPr/>
          </p:nvSpPr>
          <p:spPr bwMode="auto">
            <a:xfrm rot="-1500172">
              <a:off x="3028" y="1395"/>
              <a:ext cx="910" cy="399"/>
            </a:xfrm>
            <a:prstGeom prst="rect">
              <a:avLst/>
            </a:prstGeom>
            <a:solidFill>
              <a:srgbClr val="FFFFFF">
                <a:alpha val="10001"/>
              </a:srgbClr>
            </a:solidFill>
            <a:ln w="9525" algn="ctr">
              <a:solidFill>
                <a:schemeClr val="tx1"/>
              </a:solidFill>
              <a:miter lim="800000"/>
              <a:headEnd/>
              <a:tailEnd/>
            </a:ln>
            <a:effectLst/>
          </p:spPr>
          <p:txBody>
            <a:bodyPr anchor="ctr">
              <a:spAutoFit/>
            </a:bodyPr>
            <a:lstStyle/>
            <a:p>
              <a:endParaRPr lang="de-DE"/>
            </a:p>
          </p:txBody>
        </p:sp>
        <p:sp>
          <p:nvSpPr>
            <p:cNvPr id="343079" name="Rectangle 39"/>
            <p:cNvSpPr>
              <a:spLocks noChangeArrowheads="1"/>
            </p:cNvSpPr>
            <p:nvPr/>
          </p:nvSpPr>
          <p:spPr bwMode="auto">
            <a:xfrm rot="-1500172">
              <a:off x="3204" y="2359"/>
              <a:ext cx="305" cy="804"/>
            </a:xfrm>
            <a:prstGeom prst="rect">
              <a:avLst/>
            </a:prstGeom>
            <a:solidFill>
              <a:srgbClr val="FFFFFF">
                <a:alpha val="10001"/>
              </a:srgbClr>
            </a:solidFill>
            <a:ln w="9525" algn="ctr">
              <a:solidFill>
                <a:schemeClr val="tx1"/>
              </a:solidFill>
              <a:miter lim="800000"/>
              <a:headEnd/>
              <a:tailEnd/>
            </a:ln>
            <a:effectLst/>
          </p:spPr>
          <p:txBody>
            <a:bodyPr anchor="ctr">
              <a:spAutoFit/>
            </a:bodyPr>
            <a:lstStyle/>
            <a:p>
              <a:endParaRPr lang="de-DE"/>
            </a:p>
          </p:txBody>
        </p:sp>
        <p:sp>
          <p:nvSpPr>
            <p:cNvPr id="343080" name="Rectangle 40"/>
            <p:cNvSpPr>
              <a:spLocks noChangeArrowheads="1"/>
            </p:cNvSpPr>
            <p:nvPr/>
          </p:nvSpPr>
          <p:spPr bwMode="auto">
            <a:xfrm rot="-1500172">
              <a:off x="4219" y="1461"/>
              <a:ext cx="304" cy="1204"/>
            </a:xfrm>
            <a:prstGeom prst="rect">
              <a:avLst/>
            </a:prstGeom>
            <a:solidFill>
              <a:srgbClr val="FFFFFF">
                <a:alpha val="10001"/>
              </a:srgbClr>
            </a:solidFill>
            <a:ln w="9525" algn="ctr">
              <a:solidFill>
                <a:schemeClr val="tx1"/>
              </a:solidFill>
              <a:miter lim="800000"/>
              <a:headEnd/>
              <a:tailEnd/>
            </a:ln>
            <a:effectLst/>
          </p:spPr>
          <p:txBody>
            <a:bodyPr anchor="ctr">
              <a:spAutoFit/>
            </a:bodyPr>
            <a:lstStyle/>
            <a:p>
              <a:endParaRPr lang="de-DE"/>
            </a:p>
          </p:txBody>
        </p:sp>
        <p:sp>
          <p:nvSpPr>
            <p:cNvPr id="343081" name="Rectangle 41"/>
            <p:cNvSpPr>
              <a:spLocks noChangeArrowheads="1"/>
            </p:cNvSpPr>
            <p:nvPr/>
          </p:nvSpPr>
          <p:spPr bwMode="auto">
            <a:xfrm rot="-1500172">
              <a:off x="3500" y="952"/>
              <a:ext cx="305" cy="2006"/>
            </a:xfrm>
            <a:prstGeom prst="rect">
              <a:avLst/>
            </a:prstGeom>
            <a:solidFill>
              <a:srgbClr val="FFFFFF">
                <a:alpha val="10001"/>
              </a:srgbClr>
            </a:solidFill>
            <a:ln w="9525" algn="ctr">
              <a:solidFill>
                <a:schemeClr val="tx1"/>
              </a:solidFill>
              <a:miter lim="800000"/>
              <a:headEnd/>
              <a:tailEnd/>
            </a:ln>
            <a:effectLst/>
          </p:spPr>
          <p:txBody>
            <a:bodyPr anchor="ctr">
              <a:spAutoFit/>
            </a:bodyPr>
            <a:lstStyle/>
            <a:p>
              <a:endParaRPr lang="de-DE"/>
            </a:p>
          </p:txBody>
        </p:sp>
        <p:sp>
          <p:nvSpPr>
            <p:cNvPr id="343083" name="Freeform 43"/>
            <p:cNvSpPr>
              <a:spLocks/>
            </p:cNvSpPr>
            <p:nvPr/>
          </p:nvSpPr>
          <p:spPr bwMode="auto">
            <a:xfrm>
              <a:off x="2983" y="856"/>
              <a:ext cx="2050" cy="2338"/>
            </a:xfrm>
            <a:custGeom>
              <a:avLst/>
              <a:gdLst/>
              <a:ahLst/>
              <a:cxnLst>
                <a:cxn ang="0">
                  <a:pos x="407" y="2338"/>
                </a:cxn>
                <a:cxn ang="0">
                  <a:pos x="66" y="1606"/>
                </a:cxn>
                <a:cxn ang="0">
                  <a:pos x="340" y="1479"/>
                </a:cxn>
                <a:cxn ang="0">
                  <a:pos x="0" y="751"/>
                </a:cxn>
                <a:cxn ang="0">
                  <a:pos x="276" y="623"/>
                </a:cxn>
                <a:cxn ang="0">
                  <a:pos x="105" y="256"/>
                </a:cxn>
                <a:cxn ang="0">
                  <a:pos x="654" y="0"/>
                </a:cxn>
                <a:cxn ang="0">
                  <a:pos x="995" y="732"/>
                </a:cxn>
                <a:cxn ang="0">
                  <a:pos x="1271" y="603"/>
                </a:cxn>
                <a:cxn ang="0">
                  <a:pos x="1611" y="1332"/>
                </a:cxn>
                <a:cxn ang="0">
                  <a:pos x="1887" y="1203"/>
                </a:cxn>
                <a:cxn ang="0">
                  <a:pos x="2050" y="1563"/>
                </a:cxn>
                <a:cxn ang="0">
                  <a:pos x="407" y="2338"/>
                </a:cxn>
              </a:cxnLst>
              <a:rect l="0" t="0" r="r" b="b"/>
              <a:pathLst>
                <a:path w="2050" h="2338">
                  <a:moveTo>
                    <a:pt x="407" y="2338"/>
                  </a:moveTo>
                  <a:lnTo>
                    <a:pt x="66" y="1606"/>
                  </a:lnTo>
                  <a:lnTo>
                    <a:pt x="340" y="1479"/>
                  </a:lnTo>
                  <a:lnTo>
                    <a:pt x="0" y="751"/>
                  </a:lnTo>
                  <a:lnTo>
                    <a:pt x="276" y="623"/>
                  </a:lnTo>
                  <a:lnTo>
                    <a:pt x="105" y="256"/>
                  </a:lnTo>
                  <a:lnTo>
                    <a:pt x="654" y="0"/>
                  </a:lnTo>
                  <a:lnTo>
                    <a:pt x="995" y="732"/>
                  </a:lnTo>
                  <a:lnTo>
                    <a:pt x="1271" y="603"/>
                  </a:lnTo>
                  <a:lnTo>
                    <a:pt x="1611" y="1332"/>
                  </a:lnTo>
                  <a:lnTo>
                    <a:pt x="1887" y="1203"/>
                  </a:lnTo>
                  <a:lnTo>
                    <a:pt x="2050" y="1563"/>
                  </a:lnTo>
                  <a:lnTo>
                    <a:pt x="407" y="2338"/>
                  </a:lnTo>
                  <a:close/>
                </a:path>
              </a:pathLst>
            </a:custGeom>
            <a:solidFill>
              <a:srgbClr val="FFFFFF">
                <a:alpha val="10001"/>
              </a:srgbClr>
            </a:solidFill>
            <a:ln w="19050" cap="flat" cmpd="sng">
              <a:solidFill>
                <a:schemeClr val="tx1"/>
              </a:solidFill>
              <a:prstDash val="solid"/>
              <a:round/>
              <a:headEnd/>
              <a:tailEnd/>
            </a:ln>
            <a:effectLst/>
          </p:spPr>
          <p:txBody>
            <a:bodyPr>
              <a:spAutoFit/>
            </a:bodyPr>
            <a:lstStyle/>
            <a:p>
              <a:endParaRPr lang="de-DE"/>
            </a:p>
          </p:txBody>
        </p:sp>
        <p:sp>
          <p:nvSpPr>
            <p:cNvPr id="343119" name="Freeform 79"/>
            <p:cNvSpPr>
              <a:spLocks/>
            </p:cNvSpPr>
            <p:nvPr/>
          </p:nvSpPr>
          <p:spPr bwMode="auto">
            <a:xfrm>
              <a:off x="2984" y="857"/>
              <a:ext cx="2050" cy="2338"/>
            </a:xfrm>
            <a:custGeom>
              <a:avLst/>
              <a:gdLst/>
              <a:ahLst/>
              <a:cxnLst>
                <a:cxn ang="0">
                  <a:pos x="407" y="2338"/>
                </a:cxn>
                <a:cxn ang="0">
                  <a:pos x="66" y="1606"/>
                </a:cxn>
                <a:cxn ang="0">
                  <a:pos x="340" y="1479"/>
                </a:cxn>
                <a:cxn ang="0">
                  <a:pos x="0" y="751"/>
                </a:cxn>
                <a:cxn ang="0">
                  <a:pos x="276" y="623"/>
                </a:cxn>
                <a:cxn ang="0">
                  <a:pos x="105" y="256"/>
                </a:cxn>
                <a:cxn ang="0">
                  <a:pos x="654" y="0"/>
                </a:cxn>
                <a:cxn ang="0">
                  <a:pos x="995" y="732"/>
                </a:cxn>
                <a:cxn ang="0">
                  <a:pos x="1271" y="603"/>
                </a:cxn>
                <a:cxn ang="0">
                  <a:pos x="1611" y="1332"/>
                </a:cxn>
                <a:cxn ang="0">
                  <a:pos x="1887" y="1203"/>
                </a:cxn>
                <a:cxn ang="0">
                  <a:pos x="2050" y="1563"/>
                </a:cxn>
                <a:cxn ang="0">
                  <a:pos x="407" y="2338"/>
                </a:cxn>
              </a:cxnLst>
              <a:rect l="0" t="0" r="r" b="b"/>
              <a:pathLst>
                <a:path w="2050" h="2338">
                  <a:moveTo>
                    <a:pt x="407" y="2338"/>
                  </a:moveTo>
                  <a:lnTo>
                    <a:pt x="66" y="1606"/>
                  </a:lnTo>
                  <a:lnTo>
                    <a:pt x="340" y="1479"/>
                  </a:lnTo>
                  <a:lnTo>
                    <a:pt x="0" y="751"/>
                  </a:lnTo>
                  <a:lnTo>
                    <a:pt x="276" y="623"/>
                  </a:lnTo>
                  <a:lnTo>
                    <a:pt x="105" y="256"/>
                  </a:lnTo>
                  <a:lnTo>
                    <a:pt x="654" y="0"/>
                  </a:lnTo>
                  <a:lnTo>
                    <a:pt x="995" y="732"/>
                  </a:lnTo>
                  <a:lnTo>
                    <a:pt x="1271" y="603"/>
                  </a:lnTo>
                  <a:lnTo>
                    <a:pt x="1611" y="1332"/>
                  </a:lnTo>
                  <a:lnTo>
                    <a:pt x="1887" y="1203"/>
                  </a:lnTo>
                  <a:lnTo>
                    <a:pt x="2050" y="1563"/>
                  </a:lnTo>
                  <a:lnTo>
                    <a:pt x="407" y="2338"/>
                  </a:lnTo>
                  <a:close/>
                </a:path>
              </a:pathLst>
            </a:custGeom>
            <a:noFill/>
            <a:ln w="38100" cap="flat" cmpd="sng">
              <a:solidFill>
                <a:schemeClr val="tx1"/>
              </a:solidFill>
              <a:prstDash val="solid"/>
              <a:round/>
              <a:headEnd/>
              <a:tailEnd/>
            </a:ln>
            <a:effectLst/>
          </p:spPr>
          <p:txBody>
            <a:bodyPr>
              <a:spAutoFit/>
            </a:bodyPr>
            <a:lstStyle/>
            <a:p>
              <a:endParaRPr lang="de-DE"/>
            </a:p>
          </p:txBody>
        </p:sp>
      </p:grpSp>
      <p:sp>
        <p:nvSpPr>
          <p:cNvPr id="343110" name="Line 70"/>
          <p:cNvSpPr>
            <a:spLocks noChangeShapeType="1"/>
          </p:cNvSpPr>
          <p:nvPr/>
        </p:nvSpPr>
        <p:spPr bwMode="auto">
          <a:xfrm flipV="1">
            <a:off x="4557713" y="3151188"/>
            <a:ext cx="1069975" cy="14287"/>
          </a:xfrm>
          <a:prstGeom prst="line">
            <a:avLst/>
          </a:prstGeom>
          <a:noFill/>
          <a:ln w="57150">
            <a:solidFill>
              <a:srgbClr val="FFFF00"/>
            </a:solidFill>
            <a:round/>
            <a:headEnd/>
            <a:tailEnd type="triangle" w="med" len="med"/>
          </a:ln>
          <a:effectLst/>
        </p:spPr>
        <p:txBody>
          <a:bodyPr>
            <a:spAutoFit/>
          </a:bodyPr>
          <a:lstStyle/>
          <a:p>
            <a:endParaRPr lang="de-DE"/>
          </a:p>
        </p:txBody>
      </p:sp>
      <p:sp>
        <p:nvSpPr>
          <p:cNvPr id="343084" name="Rectangle 44"/>
          <p:cNvSpPr>
            <a:spLocks noChangeArrowheads="1"/>
          </p:cNvSpPr>
          <p:nvPr/>
        </p:nvSpPr>
        <p:spPr bwMode="auto">
          <a:xfrm rot="-1534466">
            <a:off x="5762625" y="2657475"/>
            <a:ext cx="573088" cy="720725"/>
          </a:xfrm>
          <a:prstGeom prst="rect">
            <a:avLst/>
          </a:prstGeom>
          <a:noFill/>
          <a:ln w="76200" algn="ctr">
            <a:solidFill>
              <a:srgbClr val="FFFF00"/>
            </a:solidFill>
            <a:miter lim="800000"/>
            <a:headEnd/>
            <a:tailEnd/>
          </a:ln>
          <a:effectLst/>
        </p:spPr>
        <p:txBody>
          <a:bodyPr anchor="ctr">
            <a:spAutoFit/>
          </a:bodyPr>
          <a:lstStyle/>
          <a:p>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3108">
                                            <p:txEl>
                                              <p:pRg st="1" end="1"/>
                                            </p:txEl>
                                          </p:spTgt>
                                        </p:tgtEl>
                                        <p:attrNameLst>
                                          <p:attrName>style.visibility</p:attrName>
                                        </p:attrNameLst>
                                      </p:cBhvr>
                                      <p:to>
                                        <p:strVal val="visible"/>
                                      </p:to>
                                    </p:set>
                                    <p:animEffect transition="in" filter="fade">
                                      <p:cBhvr>
                                        <p:cTn id="12" dur="500"/>
                                        <p:tgtEl>
                                          <p:spTgt spid="343108">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43084"/>
                                        </p:tgtEl>
                                        <p:attrNameLst>
                                          <p:attrName>style.visibility</p:attrName>
                                        </p:attrNameLst>
                                      </p:cBhvr>
                                      <p:to>
                                        <p:strVal val="visible"/>
                                      </p:to>
                                    </p:set>
                                    <p:animEffect transition="in" filter="fade">
                                      <p:cBhvr>
                                        <p:cTn id="16" dur="500"/>
                                        <p:tgtEl>
                                          <p:spTgt spid="34308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43108">
                                            <p:txEl>
                                              <p:pRg st="2" end="2"/>
                                            </p:txEl>
                                          </p:spTgt>
                                        </p:tgtEl>
                                        <p:attrNameLst>
                                          <p:attrName>style.visibility</p:attrName>
                                        </p:attrNameLst>
                                      </p:cBhvr>
                                      <p:to>
                                        <p:strVal val="visible"/>
                                      </p:to>
                                    </p:set>
                                    <p:animEffect transition="in" filter="fade">
                                      <p:cBhvr>
                                        <p:cTn id="21" dur="500"/>
                                        <p:tgtEl>
                                          <p:spTgt spid="343108">
                                            <p:txEl>
                                              <p:pRg st="2" end="2"/>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43110"/>
                                        </p:tgtEl>
                                        <p:attrNameLst>
                                          <p:attrName>style.visibility</p:attrName>
                                        </p:attrNameLst>
                                      </p:cBhvr>
                                      <p:to>
                                        <p:strVal val="visible"/>
                                      </p:to>
                                    </p:set>
                                    <p:animEffect transition="in" filter="fade">
                                      <p:cBhvr>
                                        <p:cTn id="25" dur="500"/>
                                        <p:tgtEl>
                                          <p:spTgt spid="343110"/>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343116"/>
                                        </p:tgtEl>
                                        <p:attrNameLst>
                                          <p:attrName>style.visibility</p:attrName>
                                        </p:attrNameLst>
                                      </p:cBhvr>
                                      <p:to>
                                        <p:strVal val="visible"/>
                                      </p:to>
                                    </p:set>
                                    <p:animEffect transition="in" filter="fade">
                                      <p:cBhvr>
                                        <p:cTn id="29" dur="500"/>
                                        <p:tgtEl>
                                          <p:spTgt spid="343116"/>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43117"/>
                                        </p:tgtEl>
                                        <p:attrNameLst>
                                          <p:attrName>style.visibility</p:attrName>
                                        </p:attrNameLst>
                                      </p:cBhvr>
                                      <p:to>
                                        <p:strVal val="visible"/>
                                      </p:to>
                                    </p:set>
                                    <p:animEffect transition="in" filter="fade">
                                      <p:cBhvr>
                                        <p:cTn id="33" dur="500"/>
                                        <p:tgtEl>
                                          <p:spTgt spid="343117"/>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343118"/>
                                        </p:tgtEl>
                                        <p:attrNameLst>
                                          <p:attrName>style.visibility</p:attrName>
                                        </p:attrNameLst>
                                      </p:cBhvr>
                                      <p:to>
                                        <p:strVal val="visible"/>
                                      </p:to>
                                    </p:set>
                                    <p:animEffect transition="in" filter="fade">
                                      <p:cBhvr>
                                        <p:cTn id="37" dur="500"/>
                                        <p:tgtEl>
                                          <p:spTgt spid="343118"/>
                                        </p:tgtEl>
                                      </p:cBhvr>
                                    </p:animEffect>
                                  </p:childTnLst>
                                </p:cTn>
                              </p:par>
                            </p:childTnLst>
                          </p:cTn>
                        </p:par>
                        <p:par>
                          <p:cTn id="38" fill="hold">
                            <p:stCondLst>
                              <p:cond delay="2500"/>
                            </p:stCondLst>
                            <p:childTnLst>
                              <p:par>
                                <p:cTn id="39" presetID="10" presetClass="entr" presetSubtype="0" fill="hold" nodeType="afterEffect">
                                  <p:stCondLst>
                                    <p:cond delay="0"/>
                                  </p:stCondLst>
                                  <p:childTnLst>
                                    <p:set>
                                      <p:cBhvr>
                                        <p:cTn id="40" dur="1" fill="hold">
                                          <p:stCondLst>
                                            <p:cond delay="0"/>
                                          </p:stCondLst>
                                        </p:cTn>
                                        <p:tgtEl>
                                          <p:spTgt spid="343114"/>
                                        </p:tgtEl>
                                        <p:attrNameLst>
                                          <p:attrName>style.visibility</p:attrName>
                                        </p:attrNameLst>
                                      </p:cBhvr>
                                      <p:to>
                                        <p:strVal val="visible"/>
                                      </p:to>
                                    </p:set>
                                    <p:animEffect transition="in" filter="fade">
                                      <p:cBhvr>
                                        <p:cTn id="41" dur="500"/>
                                        <p:tgtEl>
                                          <p:spTgt spid="3431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43108">
                                            <p:txEl>
                                              <p:pRg st="3" end="3"/>
                                            </p:txEl>
                                          </p:spTgt>
                                        </p:tgtEl>
                                        <p:attrNameLst>
                                          <p:attrName>style.visibility</p:attrName>
                                        </p:attrNameLst>
                                      </p:cBhvr>
                                      <p:to>
                                        <p:strVal val="visible"/>
                                      </p:to>
                                    </p:set>
                                    <p:animEffect transition="in" filter="fade">
                                      <p:cBhvr>
                                        <p:cTn id="46" dur="500"/>
                                        <p:tgtEl>
                                          <p:spTgt spid="343108">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43108">
                                            <p:txEl>
                                              <p:pRg st="4" end="4"/>
                                            </p:txEl>
                                          </p:spTgt>
                                        </p:tgtEl>
                                        <p:attrNameLst>
                                          <p:attrName>style.visibility</p:attrName>
                                        </p:attrNameLst>
                                      </p:cBhvr>
                                      <p:to>
                                        <p:strVal val="visible"/>
                                      </p:to>
                                    </p:set>
                                    <p:animEffect transition="in" filter="fade">
                                      <p:cBhvr>
                                        <p:cTn id="51" dur="500"/>
                                        <p:tgtEl>
                                          <p:spTgt spid="34310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110" grpId="0" animBg="1"/>
      <p:bldP spid="34308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r>
              <a:rPr lang="de-DE"/>
              <a:t>MIP-Mapping</a:t>
            </a:r>
          </a:p>
        </p:txBody>
      </p:sp>
      <p:pic>
        <p:nvPicPr>
          <p:cNvPr id="340996" name="Picture 4" descr="MIP"/>
          <p:cNvPicPr>
            <a:picLocks noChangeAspect="1" noChangeArrowheads="1"/>
          </p:cNvPicPr>
          <p:nvPr/>
        </p:nvPicPr>
        <p:blipFill>
          <a:blip r:embed="rId3"/>
          <a:srcRect/>
          <a:stretch>
            <a:fillRect/>
          </a:stretch>
        </p:blipFill>
        <p:spPr bwMode="auto">
          <a:xfrm>
            <a:off x="4549775" y="1925638"/>
            <a:ext cx="3443288" cy="3443287"/>
          </a:xfrm>
          <a:prstGeom prst="rect">
            <a:avLst/>
          </a:prstGeom>
          <a:noFill/>
        </p:spPr>
      </p:pic>
      <p:pic>
        <p:nvPicPr>
          <p:cNvPr id="340997" name="Picture 5" descr="MIP"/>
          <p:cNvPicPr>
            <a:picLocks noChangeAspect="1" noChangeArrowheads="1"/>
          </p:cNvPicPr>
          <p:nvPr/>
        </p:nvPicPr>
        <p:blipFill>
          <a:blip r:embed="rId4" cstate="print"/>
          <a:srcRect/>
          <a:stretch>
            <a:fillRect/>
          </a:stretch>
        </p:blipFill>
        <p:spPr bwMode="auto">
          <a:xfrm>
            <a:off x="6265863" y="3641725"/>
            <a:ext cx="1720850" cy="1720850"/>
          </a:xfrm>
          <a:prstGeom prst="rect">
            <a:avLst/>
          </a:prstGeom>
          <a:noFill/>
        </p:spPr>
      </p:pic>
      <p:pic>
        <p:nvPicPr>
          <p:cNvPr id="340998" name="Picture 6" descr="MIP"/>
          <p:cNvPicPr>
            <a:picLocks noChangeAspect="1" noChangeArrowheads="1"/>
          </p:cNvPicPr>
          <p:nvPr/>
        </p:nvPicPr>
        <p:blipFill>
          <a:blip r:embed="rId5" cstate="print"/>
          <a:srcRect/>
          <a:stretch>
            <a:fillRect/>
          </a:stretch>
        </p:blipFill>
        <p:spPr bwMode="auto">
          <a:xfrm>
            <a:off x="7134225" y="4497388"/>
            <a:ext cx="863600" cy="863600"/>
          </a:xfrm>
          <a:prstGeom prst="rect">
            <a:avLst/>
          </a:prstGeom>
          <a:noFill/>
        </p:spPr>
      </p:pic>
      <p:pic>
        <p:nvPicPr>
          <p:cNvPr id="340999" name="Picture 7" descr="MIP"/>
          <p:cNvPicPr>
            <a:picLocks noChangeAspect="1" noChangeArrowheads="1"/>
          </p:cNvPicPr>
          <p:nvPr/>
        </p:nvPicPr>
        <p:blipFill>
          <a:blip r:embed="rId6" cstate="print"/>
          <a:srcRect/>
          <a:stretch>
            <a:fillRect/>
          </a:stretch>
        </p:blipFill>
        <p:spPr bwMode="auto">
          <a:xfrm>
            <a:off x="7564438" y="4927600"/>
            <a:ext cx="431800" cy="431800"/>
          </a:xfrm>
          <a:prstGeom prst="rect">
            <a:avLst/>
          </a:prstGeom>
          <a:noFill/>
        </p:spPr>
      </p:pic>
      <p:pic>
        <p:nvPicPr>
          <p:cNvPr id="341000" name="Picture 8" descr="MIP"/>
          <p:cNvPicPr>
            <a:picLocks noChangeAspect="1" noChangeArrowheads="1"/>
          </p:cNvPicPr>
          <p:nvPr/>
        </p:nvPicPr>
        <p:blipFill>
          <a:blip r:embed="rId7" cstate="print"/>
          <a:srcRect/>
          <a:stretch>
            <a:fillRect/>
          </a:stretch>
        </p:blipFill>
        <p:spPr bwMode="auto">
          <a:xfrm>
            <a:off x="7778750" y="5141913"/>
            <a:ext cx="215900" cy="215900"/>
          </a:xfrm>
          <a:prstGeom prst="rect">
            <a:avLst/>
          </a:prstGeom>
          <a:noFill/>
        </p:spPr>
      </p:pic>
      <p:pic>
        <p:nvPicPr>
          <p:cNvPr id="341002" name="Picture 10" descr="MIP"/>
          <p:cNvPicPr>
            <a:picLocks noChangeAspect="1" noChangeArrowheads="1"/>
          </p:cNvPicPr>
          <p:nvPr/>
        </p:nvPicPr>
        <p:blipFill>
          <a:blip r:embed="rId3"/>
          <a:srcRect r="49838" b="50253"/>
          <a:stretch>
            <a:fillRect/>
          </a:stretch>
        </p:blipFill>
        <p:spPr bwMode="auto">
          <a:xfrm>
            <a:off x="922338" y="2855913"/>
            <a:ext cx="1727200" cy="1712912"/>
          </a:xfrm>
          <a:prstGeom prst="rect">
            <a:avLst/>
          </a:prstGeom>
          <a:noFill/>
        </p:spPr>
      </p:pic>
      <p:pic>
        <p:nvPicPr>
          <p:cNvPr id="341003" name="Picture 11" descr="MIP"/>
          <p:cNvPicPr>
            <a:picLocks noChangeAspect="1" noChangeArrowheads="1"/>
          </p:cNvPicPr>
          <p:nvPr/>
        </p:nvPicPr>
        <p:blipFill>
          <a:blip r:embed="rId3"/>
          <a:srcRect l="49838" b="50253"/>
          <a:stretch>
            <a:fillRect/>
          </a:stretch>
        </p:blipFill>
        <p:spPr bwMode="auto">
          <a:xfrm>
            <a:off x="922338" y="2855913"/>
            <a:ext cx="1727200" cy="1712912"/>
          </a:xfrm>
          <a:prstGeom prst="rect">
            <a:avLst/>
          </a:prstGeom>
          <a:noFill/>
        </p:spPr>
      </p:pic>
      <p:pic>
        <p:nvPicPr>
          <p:cNvPr id="341004" name="Picture 12" descr="MIP"/>
          <p:cNvPicPr>
            <a:picLocks noChangeAspect="1" noChangeArrowheads="1"/>
          </p:cNvPicPr>
          <p:nvPr/>
        </p:nvPicPr>
        <p:blipFill>
          <a:blip r:embed="rId3"/>
          <a:srcRect t="49838" r="49838"/>
          <a:stretch>
            <a:fillRect/>
          </a:stretch>
        </p:blipFill>
        <p:spPr bwMode="auto">
          <a:xfrm>
            <a:off x="919163" y="2844800"/>
            <a:ext cx="1727200" cy="1727200"/>
          </a:xfrm>
          <a:prstGeom prst="rect">
            <a:avLst/>
          </a:prstGeom>
          <a:noFill/>
        </p:spPr>
      </p:pic>
      <p:graphicFrame>
        <p:nvGraphicFramePr>
          <p:cNvPr id="341001" name="Object 9"/>
          <p:cNvGraphicFramePr>
            <a:graphicFrameLocks noChangeAspect="1"/>
          </p:cNvGraphicFramePr>
          <p:nvPr/>
        </p:nvGraphicFramePr>
        <p:xfrm>
          <a:off x="922338" y="2855913"/>
          <a:ext cx="1720850" cy="1720850"/>
        </p:xfrm>
        <a:graphic>
          <a:graphicData uri="http://schemas.openxmlformats.org/presentationml/2006/ole">
            <p:oleObj spid="_x0000_s303106" name="CorelPhotoPaint.Image.11" r:id="rId8" imgW="1721008" imgH="1721008" progId="CorelPhotoPaint.Image.11">
              <p:embed/>
            </p:oleObj>
          </a:graphicData>
        </a:graphic>
      </p:graphicFrame>
      <p:sp>
        <p:nvSpPr>
          <p:cNvPr id="341006" name="Text Box 14"/>
          <p:cNvSpPr txBox="1">
            <a:spLocks noChangeArrowheads="1"/>
          </p:cNvSpPr>
          <p:nvPr/>
        </p:nvSpPr>
        <p:spPr bwMode="auto">
          <a:xfrm>
            <a:off x="582613" y="1195388"/>
            <a:ext cx="7529512" cy="457200"/>
          </a:xfrm>
          <a:prstGeom prst="rect">
            <a:avLst/>
          </a:prstGeom>
          <a:noFill/>
          <a:ln w="28575" algn="ctr">
            <a:noFill/>
            <a:miter lim="800000"/>
            <a:headEnd/>
            <a:tailEnd/>
          </a:ln>
          <a:effectLst/>
        </p:spPr>
        <p:txBody>
          <a:bodyPr wrap="none">
            <a:spAutoFit/>
          </a:bodyPr>
          <a:lstStyle/>
          <a:p>
            <a:pPr marL="342900" indent="-342900"/>
            <a:r>
              <a:rPr lang="de-DE" sz="2400"/>
              <a:t>Wieviel zusätzlichen Speicherplatz braucht eine MIP-Map?</a:t>
            </a:r>
          </a:p>
        </p:txBody>
      </p:sp>
      <p:sp>
        <p:nvSpPr>
          <p:cNvPr id="341007" name="Text Box 15"/>
          <p:cNvSpPr txBox="1">
            <a:spLocks noChangeArrowheads="1"/>
          </p:cNvSpPr>
          <p:nvPr/>
        </p:nvSpPr>
        <p:spPr bwMode="auto">
          <a:xfrm>
            <a:off x="908050" y="4605338"/>
            <a:ext cx="2201863" cy="946150"/>
          </a:xfrm>
          <a:prstGeom prst="rect">
            <a:avLst/>
          </a:prstGeom>
          <a:noFill/>
          <a:ln w="28575" algn="ctr">
            <a:noFill/>
            <a:miter lim="800000"/>
            <a:headEnd/>
            <a:tailEnd/>
          </a:ln>
          <a:effectLst/>
        </p:spPr>
        <p:txBody>
          <a:bodyPr wrap="none">
            <a:spAutoFit/>
          </a:bodyPr>
          <a:lstStyle/>
          <a:p>
            <a:pPr marL="342900" indent="-342900"/>
            <a:r>
              <a:rPr lang="de-DE" sz="2800"/>
              <a:t>Beispiel: </a:t>
            </a:r>
            <a:br>
              <a:rPr lang="de-DE" sz="2800"/>
            </a:br>
            <a:r>
              <a:rPr lang="de-DE" sz="2800" b="1" i="1"/>
              <a:t>RGB</a:t>
            </a:r>
            <a:r>
              <a:rPr lang="de-DE" sz="2800"/>
              <a:t>-Textur</a:t>
            </a:r>
          </a:p>
        </p:txBody>
      </p:sp>
      <p:sp>
        <p:nvSpPr>
          <p:cNvPr id="341008" name="Text Box 16"/>
          <p:cNvSpPr txBox="1">
            <a:spLocks noChangeArrowheads="1"/>
          </p:cNvSpPr>
          <p:nvPr/>
        </p:nvSpPr>
        <p:spPr bwMode="auto">
          <a:xfrm>
            <a:off x="4129088" y="1927225"/>
            <a:ext cx="398462" cy="579438"/>
          </a:xfrm>
          <a:prstGeom prst="rect">
            <a:avLst/>
          </a:prstGeom>
          <a:noFill/>
          <a:ln w="28575" algn="ctr">
            <a:noFill/>
            <a:miter lim="800000"/>
            <a:headEnd/>
            <a:tailEnd/>
          </a:ln>
          <a:effectLst/>
        </p:spPr>
        <p:txBody>
          <a:bodyPr wrap="none">
            <a:spAutoFit/>
          </a:bodyPr>
          <a:lstStyle/>
          <a:p>
            <a:pPr marL="342900" indent="-342900"/>
            <a:r>
              <a:rPr lang="de-DE" b="1">
                <a:solidFill>
                  <a:srgbClr val="FF0000"/>
                </a:solidFill>
              </a:rPr>
              <a:t>R</a:t>
            </a:r>
          </a:p>
        </p:txBody>
      </p:sp>
      <p:sp>
        <p:nvSpPr>
          <p:cNvPr id="341009" name="Text Box 17"/>
          <p:cNvSpPr txBox="1">
            <a:spLocks noChangeArrowheads="1"/>
          </p:cNvSpPr>
          <p:nvPr/>
        </p:nvSpPr>
        <p:spPr bwMode="auto">
          <a:xfrm>
            <a:off x="7983538" y="1897063"/>
            <a:ext cx="515937" cy="579437"/>
          </a:xfrm>
          <a:prstGeom prst="rect">
            <a:avLst/>
          </a:prstGeom>
          <a:noFill/>
          <a:ln w="28575" algn="ctr">
            <a:noFill/>
            <a:miter lim="800000"/>
            <a:headEnd/>
            <a:tailEnd/>
          </a:ln>
          <a:effectLst/>
        </p:spPr>
        <p:txBody>
          <a:bodyPr wrap="none">
            <a:spAutoFit/>
          </a:bodyPr>
          <a:lstStyle/>
          <a:p>
            <a:pPr marL="342900" indent="-342900"/>
            <a:r>
              <a:rPr lang="de-DE" b="1">
                <a:solidFill>
                  <a:srgbClr val="009900"/>
                </a:solidFill>
              </a:rPr>
              <a:t>G</a:t>
            </a:r>
          </a:p>
        </p:txBody>
      </p:sp>
      <p:sp>
        <p:nvSpPr>
          <p:cNvPr id="341010" name="Text Box 18"/>
          <p:cNvSpPr txBox="1">
            <a:spLocks noChangeArrowheads="1"/>
          </p:cNvSpPr>
          <p:nvPr/>
        </p:nvSpPr>
        <p:spPr bwMode="auto">
          <a:xfrm>
            <a:off x="4127500" y="3641725"/>
            <a:ext cx="409575" cy="579438"/>
          </a:xfrm>
          <a:prstGeom prst="rect">
            <a:avLst/>
          </a:prstGeom>
          <a:noFill/>
          <a:ln w="28575" algn="ctr">
            <a:noFill/>
            <a:miter lim="800000"/>
            <a:headEnd/>
            <a:tailEnd/>
          </a:ln>
          <a:effectLst/>
        </p:spPr>
        <p:txBody>
          <a:bodyPr wrap="none">
            <a:spAutoFit/>
          </a:bodyPr>
          <a:lstStyle/>
          <a:p>
            <a:pPr marL="342900" indent="-342900"/>
            <a:r>
              <a:rPr lang="de-DE" b="1">
                <a:solidFill>
                  <a:schemeClr val="accent2"/>
                </a:solidFill>
              </a:rPr>
              <a:t>B</a:t>
            </a:r>
          </a:p>
        </p:txBody>
      </p:sp>
      <p:sp>
        <p:nvSpPr>
          <p:cNvPr id="341011" name="Text Box 19"/>
          <p:cNvSpPr txBox="1">
            <a:spLocks noChangeArrowheads="1"/>
          </p:cNvSpPr>
          <p:nvPr/>
        </p:nvSpPr>
        <p:spPr bwMode="auto">
          <a:xfrm>
            <a:off x="877888" y="5570538"/>
            <a:ext cx="7296150" cy="579437"/>
          </a:xfrm>
          <a:prstGeom prst="rect">
            <a:avLst/>
          </a:prstGeom>
          <a:noFill/>
          <a:ln w="28575" algn="ctr">
            <a:noFill/>
            <a:miter lim="800000"/>
            <a:headEnd/>
            <a:tailEnd/>
          </a:ln>
          <a:effectLst/>
        </p:spPr>
        <p:txBody>
          <a:bodyPr wrap="none">
            <a:spAutoFit/>
          </a:bodyPr>
          <a:lstStyle/>
          <a:p>
            <a:pPr marL="342900" indent="-342900"/>
            <a:r>
              <a:rPr lang="de-DE" b="1" i="1"/>
              <a:t>Mip-Map braucht nur 1/3	mehr Speicher!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1001"/>
                                        </p:tgtEl>
                                        <p:attrNameLst>
                                          <p:attrName>style.visibility</p:attrName>
                                        </p:attrNameLst>
                                      </p:cBhvr>
                                      <p:to>
                                        <p:strVal val="visible"/>
                                      </p:to>
                                    </p:set>
                                    <p:animEffect transition="in" filter="fade">
                                      <p:cBhvr>
                                        <p:cTn id="7" dur="500"/>
                                        <p:tgtEl>
                                          <p:spTgt spid="34100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1007"/>
                                        </p:tgtEl>
                                        <p:attrNameLst>
                                          <p:attrName>style.visibility</p:attrName>
                                        </p:attrNameLst>
                                      </p:cBhvr>
                                      <p:to>
                                        <p:strVal val="visible"/>
                                      </p:to>
                                    </p:set>
                                    <p:animEffect transition="in" filter="fade">
                                      <p:cBhvr>
                                        <p:cTn id="10" dur="500"/>
                                        <p:tgtEl>
                                          <p:spTgt spid="34100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1003"/>
                                        </p:tgtEl>
                                        <p:attrNameLst>
                                          <p:attrName>style.visibility</p:attrName>
                                        </p:attrNameLst>
                                      </p:cBhvr>
                                      <p:to>
                                        <p:strVal val="visible"/>
                                      </p:to>
                                    </p:set>
                                    <p:animEffect transition="in" filter="fade">
                                      <p:cBhvr>
                                        <p:cTn id="15" dur="500"/>
                                        <p:tgtEl>
                                          <p:spTgt spid="341003"/>
                                        </p:tgtEl>
                                      </p:cBhvr>
                                    </p:animEffect>
                                  </p:childTnLst>
                                </p:cTn>
                              </p:par>
                              <p:par>
                                <p:cTn id="16" presetID="1" presetClass="entr" presetSubtype="0" fill="hold" nodeType="withEffect">
                                  <p:stCondLst>
                                    <p:cond delay="0"/>
                                  </p:stCondLst>
                                  <p:childTnLst>
                                    <p:set>
                                      <p:cBhvr>
                                        <p:cTn id="17" dur="1" fill="hold">
                                          <p:stCondLst>
                                            <p:cond delay="0"/>
                                          </p:stCondLst>
                                        </p:cTn>
                                        <p:tgtEl>
                                          <p:spTgt spid="34100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41002"/>
                                        </p:tgtEl>
                                        <p:attrNameLst>
                                          <p:attrName>style.visibility</p:attrName>
                                        </p:attrNameLst>
                                      </p:cBhvr>
                                      <p:to>
                                        <p:strVal val="visible"/>
                                      </p:to>
                                    </p:set>
                                  </p:childTnLst>
                                </p:cTn>
                              </p:par>
                            </p:childTnLst>
                          </p:cTn>
                        </p:par>
                        <p:par>
                          <p:cTn id="20" fill="hold">
                            <p:stCondLst>
                              <p:cond delay="500"/>
                            </p:stCondLst>
                            <p:childTnLst>
                              <p:par>
                                <p:cTn id="21" presetID="0" presetClass="path" presetSubtype="0" accel="50000" decel="50000" fill="hold" nodeType="afterEffect">
                                  <p:stCondLst>
                                    <p:cond delay="0"/>
                                  </p:stCondLst>
                                  <p:childTnLst>
                                    <p:animMotion origin="layout" path="M 0 0 L 0.39531 -0.13737 " pathEditMode="relative" ptsTypes="AA">
                                      <p:cBhvr>
                                        <p:cTn id="22" dur="1000" fill="hold"/>
                                        <p:tgtEl>
                                          <p:spTgt spid="341002"/>
                                        </p:tgtEl>
                                        <p:attrNameLst>
                                          <p:attrName>ppt_x</p:attrName>
                                          <p:attrName>ppt_y</p:attrName>
                                        </p:attrNameLst>
                                      </p:cBhvr>
                                    </p:animMotion>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341008"/>
                                        </p:tgtEl>
                                        <p:attrNameLst>
                                          <p:attrName>style.visibility</p:attrName>
                                        </p:attrNameLst>
                                      </p:cBhvr>
                                      <p:to>
                                        <p:strVal val="visible"/>
                                      </p:to>
                                    </p:set>
                                    <p:animEffect transition="in" filter="fade">
                                      <p:cBhvr>
                                        <p:cTn id="26" dur="500"/>
                                        <p:tgtEl>
                                          <p:spTgt spid="341008"/>
                                        </p:tgtEl>
                                      </p:cBhvr>
                                    </p:animEffect>
                                  </p:childTnLst>
                                </p:cTn>
                              </p:par>
                            </p:childTnLst>
                          </p:cTn>
                        </p:par>
                        <p:par>
                          <p:cTn id="27" fill="hold">
                            <p:stCondLst>
                              <p:cond delay="2000"/>
                            </p:stCondLst>
                            <p:childTnLst>
                              <p:par>
                                <p:cTn id="28" presetID="0" presetClass="path" presetSubtype="0" accel="50000" decel="50000" fill="hold" nodeType="afterEffect">
                                  <p:stCondLst>
                                    <p:cond delay="0"/>
                                  </p:stCondLst>
                                  <p:childTnLst>
                                    <p:animMotion origin="layout" path="M -2.5E-6 -3.05273E-6 L 0.58316 -0.13737 " pathEditMode="relative" rAng="0" ptsTypes="AA">
                                      <p:cBhvr>
                                        <p:cTn id="29" dur="1000" fill="hold"/>
                                        <p:tgtEl>
                                          <p:spTgt spid="341003"/>
                                        </p:tgtEl>
                                        <p:attrNameLst>
                                          <p:attrName>ppt_x</p:attrName>
                                          <p:attrName>ppt_y</p:attrName>
                                        </p:attrNameLst>
                                      </p:cBhvr>
                                      <p:rCtr x="291" y="-69"/>
                                    </p:animMotion>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341009"/>
                                        </p:tgtEl>
                                        <p:attrNameLst>
                                          <p:attrName>style.visibility</p:attrName>
                                        </p:attrNameLst>
                                      </p:cBhvr>
                                      <p:to>
                                        <p:strVal val="visible"/>
                                      </p:to>
                                    </p:set>
                                    <p:animEffect transition="in" filter="fade">
                                      <p:cBhvr>
                                        <p:cTn id="33" dur="500"/>
                                        <p:tgtEl>
                                          <p:spTgt spid="341009"/>
                                        </p:tgtEl>
                                      </p:cBhvr>
                                    </p:animEffect>
                                  </p:childTnLst>
                                </p:cTn>
                              </p:par>
                            </p:childTnLst>
                          </p:cTn>
                        </p:par>
                        <p:par>
                          <p:cTn id="34" fill="hold">
                            <p:stCondLst>
                              <p:cond delay="3500"/>
                            </p:stCondLst>
                            <p:childTnLst>
                              <p:par>
                                <p:cTn id="35" presetID="0" presetClass="path" presetSubtype="0" accel="50000" decel="50000" fill="hold" nodeType="afterEffect">
                                  <p:stCondLst>
                                    <p:cond delay="0"/>
                                  </p:stCondLst>
                                  <p:childTnLst>
                                    <p:animMotion origin="layout" path="M -8.33333E-6 5.64292E-7 L 0.39548 0.11471 " pathEditMode="relative" ptsTypes="AA">
                                      <p:cBhvr>
                                        <p:cTn id="36" dur="1000" fill="hold"/>
                                        <p:tgtEl>
                                          <p:spTgt spid="341004"/>
                                        </p:tgtEl>
                                        <p:attrNameLst>
                                          <p:attrName>ppt_x</p:attrName>
                                          <p:attrName>ppt_y</p:attrName>
                                        </p:attrNameLst>
                                      </p:cBhvr>
                                    </p:animMotion>
                                  </p:childTnLst>
                                </p:cTn>
                              </p:par>
                            </p:childTnLst>
                          </p:cTn>
                        </p:par>
                        <p:par>
                          <p:cTn id="37" fill="hold">
                            <p:stCondLst>
                              <p:cond delay="4500"/>
                            </p:stCondLst>
                            <p:childTnLst>
                              <p:par>
                                <p:cTn id="38" presetID="10" presetClass="entr" presetSubtype="0" fill="hold" grpId="0" nodeType="afterEffect">
                                  <p:stCondLst>
                                    <p:cond delay="0"/>
                                  </p:stCondLst>
                                  <p:childTnLst>
                                    <p:set>
                                      <p:cBhvr>
                                        <p:cTn id="39" dur="1" fill="hold">
                                          <p:stCondLst>
                                            <p:cond delay="0"/>
                                          </p:stCondLst>
                                        </p:cTn>
                                        <p:tgtEl>
                                          <p:spTgt spid="341010"/>
                                        </p:tgtEl>
                                        <p:attrNameLst>
                                          <p:attrName>style.visibility</p:attrName>
                                        </p:attrNameLst>
                                      </p:cBhvr>
                                      <p:to>
                                        <p:strVal val="visible"/>
                                      </p:to>
                                    </p:set>
                                    <p:animEffect transition="in" filter="fade">
                                      <p:cBhvr>
                                        <p:cTn id="40" dur="500"/>
                                        <p:tgtEl>
                                          <p:spTgt spid="341010"/>
                                        </p:tgtEl>
                                      </p:cBhvr>
                                    </p:animEffect>
                                  </p:childTnLst>
                                </p:cTn>
                              </p:par>
                            </p:childTnLst>
                          </p:cTn>
                        </p:par>
                        <p:par>
                          <p:cTn id="41" fill="hold">
                            <p:stCondLst>
                              <p:cond delay="5000"/>
                            </p:stCondLst>
                            <p:childTnLst>
                              <p:par>
                                <p:cTn id="42" presetID="1" presetClass="entr" presetSubtype="0" fill="hold" nodeType="afterEffect">
                                  <p:stCondLst>
                                    <p:cond delay="0"/>
                                  </p:stCondLst>
                                  <p:childTnLst>
                                    <p:set>
                                      <p:cBhvr>
                                        <p:cTn id="43" dur="1" fill="hold">
                                          <p:stCondLst>
                                            <p:cond delay="0"/>
                                          </p:stCondLst>
                                        </p:cTn>
                                        <p:tgtEl>
                                          <p:spTgt spid="34099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40997"/>
                                        </p:tgtEl>
                                        <p:attrNameLst>
                                          <p:attrName>style.visibility</p:attrName>
                                        </p:attrNameLst>
                                      </p:cBhvr>
                                      <p:to>
                                        <p:strVal val="visible"/>
                                      </p:to>
                                    </p:set>
                                    <p:animEffect transition="in" filter="fade">
                                      <p:cBhvr>
                                        <p:cTn id="48" dur="500"/>
                                        <p:tgtEl>
                                          <p:spTgt spid="340997"/>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340998"/>
                                        </p:tgtEl>
                                        <p:attrNameLst>
                                          <p:attrName>style.visibility</p:attrName>
                                        </p:attrNameLst>
                                      </p:cBhvr>
                                      <p:to>
                                        <p:strVal val="visible"/>
                                      </p:to>
                                    </p:set>
                                    <p:animEffect transition="in" filter="fade">
                                      <p:cBhvr>
                                        <p:cTn id="52" dur="500"/>
                                        <p:tgtEl>
                                          <p:spTgt spid="340998"/>
                                        </p:tgtEl>
                                      </p:cBhvr>
                                    </p:animEffect>
                                  </p:childTnLst>
                                </p:cTn>
                              </p:par>
                            </p:childTnLst>
                          </p:cTn>
                        </p:par>
                        <p:par>
                          <p:cTn id="53" fill="hold">
                            <p:stCondLst>
                              <p:cond delay="1000"/>
                            </p:stCondLst>
                            <p:childTnLst>
                              <p:par>
                                <p:cTn id="54" presetID="10" presetClass="entr" presetSubtype="0" fill="hold" nodeType="afterEffect">
                                  <p:stCondLst>
                                    <p:cond delay="0"/>
                                  </p:stCondLst>
                                  <p:childTnLst>
                                    <p:set>
                                      <p:cBhvr>
                                        <p:cTn id="55" dur="1" fill="hold">
                                          <p:stCondLst>
                                            <p:cond delay="0"/>
                                          </p:stCondLst>
                                        </p:cTn>
                                        <p:tgtEl>
                                          <p:spTgt spid="340999"/>
                                        </p:tgtEl>
                                        <p:attrNameLst>
                                          <p:attrName>style.visibility</p:attrName>
                                        </p:attrNameLst>
                                      </p:cBhvr>
                                      <p:to>
                                        <p:strVal val="visible"/>
                                      </p:to>
                                    </p:set>
                                    <p:animEffect transition="in" filter="fade">
                                      <p:cBhvr>
                                        <p:cTn id="56" dur="500"/>
                                        <p:tgtEl>
                                          <p:spTgt spid="340999"/>
                                        </p:tgtEl>
                                      </p:cBhvr>
                                    </p:animEffect>
                                  </p:childTnLst>
                                </p:cTn>
                              </p:par>
                            </p:childTnLst>
                          </p:cTn>
                        </p:par>
                        <p:par>
                          <p:cTn id="57" fill="hold">
                            <p:stCondLst>
                              <p:cond delay="1500"/>
                            </p:stCondLst>
                            <p:childTnLst>
                              <p:par>
                                <p:cTn id="58" presetID="10" presetClass="entr" presetSubtype="0" fill="hold" nodeType="afterEffect">
                                  <p:stCondLst>
                                    <p:cond delay="0"/>
                                  </p:stCondLst>
                                  <p:childTnLst>
                                    <p:set>
                                      <p:cBhvr>
                                        <p:cTn id="59" dur="1" fill="hold">
                                          <p:stCondLst>
                                            <p:cond delay="0"/>
                                          </p:stCondLst>
                                        </p:cTn>
                                        <p:tgtEl>
                                          <p:spTgt spid="341000"/>
                                        </p:tgtEl>
                                        <p:attrNameLst>
                                          <p:attrName>style.visibility</p:attrName>
                                        </p:attrNameLst>
                                      </p:cBhvr>
                                      <p:to>
                                        <p:strVal val="visible"/>
                                      </p:to>
                                    </p:set>
                                    <p:animEffect transition="in" filter="fade">
                                      <p:cBhvr>
                                        <p:cTn id="60" dur="500"/>
                                        <p:tgtEl>
                                          <p:spTgt spid="341000"/>
                                        </p:tgtEl>
                                      </p:cBhvr>
                                    </p:animEffect>
                                  </p:childTnLst>
                                </p:cTn>
                              </p:par>
                            </p:childTnLst>
                          </p:cTn>
                        </p:par>
                        <p:par>
                          <p:cTn id="61" fill="hold">
                            <p:stCondLst>
                              <p:cond delay="2000"/>
                            </p:stCondLst>
                            <p:childTnLst>
                              <p:par>
                                <p:cTn id="62" presetID="10" presetClass="entr" presetSubtype="0" fill="hold" grpId="0" nodeType="afterEffect">
                                  <p:stCondLst>
                                    <p:cond delay="0"/>
                                  </p:stCondLst>
                                  <p:childTnLst>
                                    <p:set>
                                      <p:cBhvr>
                                        <p:cTn id="63" dur="1" fill="hold">
                                          <p:stCondLst>
                                            <p:cond delay="0"/>
                                          </p:stCondLst>
                                        </p:cTn>
                                        <p:tgtEl>
                                          <p:spTgt spid="341011"/>
                                        </p:tgtEl>
                                        <p:attrNameLst>
                                          <p:attrName>style.visibility</p:attrName>
                                        </p:attrNameLst>
                                      </p:cBhvr>
                                      <p:to>
                                        <p:strVal val="visible"/>
                                      </p:to>
                                    </p:set>
                                    <p:animEffect transition="in" filter="fade">
                                      <p:cBhvr>
                                        <p:cTn id="64" dur="1000"/>
                                        <p:tgtEl>
                                          <p:spTgt spid="341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007" grpId="0"/>
      <p:bldP spid="341008" grpId="0"/>
      <p:bldP spid="341009" grpId="0"/>
      <p:bldP spid="341010" grpId="0"/>
      <p:bldP spid="3410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25" name="Freeform 17"/>
          <p:cNvSpPr>
            <a:spLocks/>
          </p:cNvSpPr>
          <p:nvPr/>
        </p:nvSpPr>
        <p:spPr bwMode="auto">
          <a:xfrm>
            <a:off x="5676900" y="2552700"/>
            <a:ext cx="752475" cy="990600"/>
          </a:xfrm>
          <a:custGeom>
            <a:avLst/>
            <a:gdLst/>
            <a:ahLst/>
            <a:cxnLst>
              <a:cxn ang="0">
                <a:pos x="0" y="624"/>
              </a:cxn>
              <a:cxn ang="0">
                <a:pos x="474" y="0"/>
              </a:cxn>
            </a:cxnLst>
            <a:rect l="0" t="0" r="r" b="b"/>
            <a:pathLst>
              <a:path w="474" h="624">
                <a:moveTo>
                  <a:pt x="0" y="624"/>
                </a:moveTo>
                <a:lnTo>
                  <a:pt x="474" y="0"/>
                </a:lnTo>
              </a:path>
            </a:pathLst>
          </a:custGeom>
          <a:noFill/>
          <a:ln w="19050" cap="flat" cmpd="sng">
            <a:solidFill>
              <a:schemeClr val="tx1"/>
            </a:solidFill>
            <a:prstDash val="solid"/>
            <a:round/>
            <a:headEnd type="none" w="med" len="med"/>
            <a:tailEnd type="none" w="med" len="med"/>
          </a:ln>
          <a:effectLst/>
        </p:spPr>
        <p:txBody>
          <a:bodyPr>
            <a:spAutoFit/>
          </a:bodyPr>
          <a:lstStyle/>
          <a:p>
            <a:endParaRPr lang="de-DE"/>
          </a:p>
        </p:txBody>
      </p:sp>
      <p:sp>
        <p:nvSpPr>
          <p:cNvPr id="324610" name="Rectangle 2"/>
          <p:cNvSpPr>
            <a:spLocks noGrp="1" noChangeArrowheads="1"/>
          </p:cNvSpPr>
          <p:nvPr>
            <p:ph type="title"/>
          </p:nvPr>
        </p:nvSpPr>
        <p:spPr/>
        <p:txBody>
          <a:bodyPr/>
          <a:lstStyle/>
          <a:p>
            <a:r>
              <a:rPr lang="de-DE"/>
              <a:t>MIP-Mapping</a:t>
            </a:r>
          </a:p>
        </p:txBody>
      </p:sp>
      <p:pic>
        <p:nvPicPr>
          <p:cNvPr id="324612" name="Picture 4" descr="MIP-Pyramid02"/>
          <p:cNvPicPr>
            <a:picLocks noChangeAspect="1" noChangeArrowheads="1"/>
          </p:cNvPicPr>
          <p:nvPr/>
        </p:nvPicPr>
        <p:blipFill>
          <a:blip r:embed="rId2"/>
          <a:srcRect t="29761"/>
          <a:stretch>
            <a:fillRect/>
          </a:stretch>
        </p:blipFill>
        <p:spPr bwMode="auto">
          <a:xfrm>
            <a:off x="3719513" y="3441700"/>
            <a:ext cx="4852987" cy="2557463"/>
          </a:xfrm>
          <a:prstGeom prst="rect">
            <a:avLst/>
          </a:prstGeom>
          <a:noFill/>
        </p:spPr>
      </p:pic>
      <p:sp>
        <p:nvSpPr>
          <p:cNvPr id="324619" name="Freeform 11"/>
          <p:cNvSpPr>
            <a:spLocks/>
          </p:cNvSpPr>
          <p:nvPr/>
        </p:nvSpPr>
        <p:spPr bwMode="auto">
          <a:xfrm>
            <a:off x="3924300" y="3530600"/>
            <a:ext cx="4210050" cy="2311400"/>
          </a:xfrm>
          <a:custGeom>
            <a:avLst/>
            <a:gdLst/>
            <a:ahLst/>
            <a:cxnLst>
              <a:cxn ang="0">
                <a:pos x="0" y="752"/>
              </a:cxn>
              <a:cxn ang="0">
                <a:pos x="1108" y="0"/>
              </a:cxn>
              <a:cxn ang="0">
                <a:pos x="2652" y="216"/>
              </a:cxn>
              <a:cxn ang="0">
                <a:pos x="2556" y="1456"/>
              </a:cxn>
              <a:cxn ang="0">
                <a:pos x="0" y="752"/>
              </a:cxn>
            </a:cxnLst>
            <a:rect l="0" t="0" r="r" b="b"/>
            <a:pathLst>
              <a:path w="2652" h="1456">
                <a:moveTo>
                  <a:pt x="0" y="752"/>
                </a:moveTo>
                <a:lnTo>
                  <a:pt x="1108" y="0"/>
                </a:lnTo>
                <a:lnTo>
                  <a:pt x="2652" y="216"/>
                </a:lnTo>
                <a:lnTo>
                  <a:pt x="2556" y="1456"/>
                </a:lnTo>
                <a:lnTo>
                  <a:pt x="0" y="752"/>
                </a:lnTo>
                <a:close/>
              </a:path>
            </a:pathLst>
          </a:custGeom>
          <a:noFill/>
          <a:ln w="38100" cap="flat" cmpd="sng">
            <a:solidFill>
              <a:schemeClr val="tx1"/>
            </a:solidFill>
            <a:prstDash val="solid"/>
            <a:round/>
            <a:headEnd/>
            <a:tailEnd/>
          </a:ln>
          <a:effectLst/>
        </p:spPr>
        <p:txBody>
          <a:bodyPr>
            <a:spAutoFit/>
          </a:bodyPr>
          <a:lstStyle/>
          <a:p>
            <a:endParaRPr lang="de-DE"/>
          </a:p>
        </p:txBody>
      </p:sp>
      <p:pic>
        <p:nvPicPr>
          <p:cNvPr id="324613" name="Picture 5" descr="MIP-Pyramid01"/>
          <p:cNvPicPr>
            <a:picLocks noChangeAspect="1" noChangeArrowheads="1"/>
          </p:cNvPicPr>
          <p:nvPr/>
        </p:nvPicPr>
        <p:blipFill>
          <a:blip r:embed="rId3"/>
          <a:srcRect l="29178" t="21762" r="23291" b="55473"/>
          <a:stretch>
            <a:fillRect/>
          </a:stretch>
        </p:blipFill>
        <p:spPr bwMode="auto">
          <a:xfrm>
            <a:off x="5135563" y="3151188"/>
            <a:ext cx="2306637" cy="828675"/>
          </a:xfrm>
          <a:prstGeom prst="rect">
            <a:avLst/>
          </a:prstGeom>
          <a:noFill/>
        </p:spPr>
      </p:pic>
      <p:pic>
        <p:nvPicPr>
          <p:cNvPr id="324615" name="Picture 7" descr="MIP-Pyramid02"/>
          <p:cNvPicPr>
            <a:picLocks noChangeAspect="1" noChangeArrowheads="1"/>
          </p:cNvPicPr>
          <p:nvPr/>
        </p:nvPicPr>
        <p:blipFill>
          <a:blip r:embed="rId2"/>
          <a:srcRect l="48544" t="9813" r="37259" b="85826"/>
          <a:stretch>
            <a:fillRect/>
          </a:stretch>
        </p:blipFill>
        <p:spPr bwMode="auto">
          <a:xfrm>
            <a:off x="6075363" y="2716213"/>
            <a:ext cx="688975" cy="158750"/>
          </a:xfrm>
          <a:prstGeom prst="rect">
            <a:avLst/>
          </a:prstGeom>
          <a:noFill/>
        </p:spPr>
      </p:pic>
      <p:pic>
        <p:nvPicPr>
          <p:cNvPr id="324616" name="Picture 8" descr="MIP-Pyramid02"/>
          <p:cNvPicPr>
            <a:picLocks noChangeAspect="1" noChangeArrowheads="1"/>
          </p:cNvPicPr>
          <p:nvPr/>
        </p:nvPicPr>
        <p:blipFill>
          <a:blip r:embed="rId2"/>
          <a:srcRect l="52339" t="4579" r="40825" b="90013"/>
          <a:stretch>
            <a:fillRect/>
          </a:stretch>
        </p:blipFill>
        <p:spPr bwMode="auto">
          <a:xfrm>
            <a:off x="6259513" y="2525713"/>
            <a:ext cx="331787" cy="196850"/>
          </a:xfrm>
          <a:prstGeom prst="rect">
            <a:avLst/>
          </a:prstGeom>
          <a:noFill/>
        </p:spPr>
      </p:pic>
      <p:sp>
        <p:nvSpPr>
          <p:cNvPr id="324618" name="Freeform 10"/>
          <p:cNvSpPr>
            <a:spLocks/>
          </p:cNvSpPr>
          <p:nvPr/>
        </p:nvSpPr>
        <p:spPr bwMode="auto">
          <a:xfrm>
            <a:off x="6248400" y="3030538"/>
            <a:ext cx="957263" cy="203200"/>
          </a:xfrm>
          <a:custGeom>
            <a:avLst/>
            <a:gdLst/>
            <a:ahLst/>
            <a:cxnLst>
              <a:cxn ang="0">
                <a:pos x="0" y="83"/>
              </a:cxn>
              <a:cxn ang="0">
                <a:pos x="500" y="128"/>
              </a:cxn>
              <a:cxn ang="0">
                <a:pos x="603" y="0"/>
              </a:cxn>
              <a:cxn ang="0">
                <a:pos x="0" y="83"/>
              </a:cxn>
            </a:cxnLst>
            <a:rect l="0" t="0" r="r" b="b"/>
            <a:pathLst>
              <a:path w="603" h="128">
                <a:moveTo>
                  <a:pt x="0" y="83"/>
                </a:moveTo>
                <a:lnTo>
                  <a:pt x="500" y="128"/>
                </a:lnTo>
                <a:lnTo>
                  <a:pt x="603" y="0"/>
                </a:lnTo>
                <a:lnTo>
                  <a:pt x="0" y="83"/>
                </a:lnTo>
                <a:close/>
              </a:path>
            </a:pathLst>
          </a:custGeom>
          <a:solidFill>
            <a:schemeClr val="bg1"/>
          </a:solidFill>
          <a:ln w="28575" cap="flat" cmpd="sng">
            <a:solidFill>
              <a:srgbClr val="FFFFFF"/>
            </a:solidFill>
            <a:prstDash val="solid"/>
            <a:round/>
            <a:headEnd/>
            <a:tailEnd/>
          </a:ln>
          <a:effectLst/>
        </p:spPr>
        <p:txBody>
          <a:bodyPr>
            <a:spAutoFit/>
          </a:bodyPr>
          <a:lstStyle/>
          <a:p>
            <a:endParaRPr lang="de-DE"/>
          </a:p>
        </p:txBody>
      </p:sp>
      <p:pic>
        <p:nvPicPr>
          <p:cNvPr id="324614" name="Picture 6" descr="MIP-Pyramid02"/>
          <p:cNvPicPr>
            <a:picLocks noChangeAspect="1" noChangeArrowheads="1"/>
          </p:cNvPicPr>
          <p:nvPr/>
        </p:nvPicPr>
        <p:blipFill>
          <a:blip r:embed="rId2"/>
          <a:srcRect l="40497" t="14261" r="30684" b="75360"/>
          <a:stretch>
            <a:fillRect/>
          </a:stretch>
        </p:blipFill>
        <p:spPr bwMode="auto">
          <a:xfrm>
            <a:off x="5684838" y="2878138"/>
            <a:ext cx="1398587" cy="377825"/>
          </a:xfrm>
          <a:prstGeom prst="rect">
            <a:avLst/>
          </a:prstGeom>
          <a:noFill/>
        </p:spPr>
      </p:pic>
      <p:sp>
        <p:nvSpPr>
          <p:cNvPr id="324620" name="Freeform 12"/>
          <p:cNvSpPr>
            <a:spLocks/>
          </p:cNvSpPr>
          <p:nvPr/>
        </p:nvSpPr>
        <p:spPr bwMode="auto">
          <a:xfrm>
            <a:off x="5181600" y="3160713"/>
            <a:ext cx="2235200" cy="769937"/>
          </a:xfrm>
          <a:custGeom>
            <a:avLst/>
            <a:gdLst/>
            <a:ahLst/>
            <a:cxnLst>
              <a:cxn ang="0">
                <a:pos x="0" y="297"/>
              </a:cxn>
              <a:cxn ang="0">
                <a:pos x="497" y="0"/>
              </a:cxn>
              <a:cxn ang="0">
                <a:pos x="1408" y="101"/>
              </a:cxn>
              <a:cxn ang="0">
                <a:pos x="1200" y="485"/>
              </a:cxn>
              <a:cxn ang="0">
                <a:pos x="0" y="297"/>
              </a:cxn>
            </a:cxnLst>
            <a:rect l="0" t="0" r="r" b="b"/>
            <a:pathLst>
              <a:path w="1408" h="485">
                <a:moveTo>
                  <a:pt x="0" y="297"/>
                </a:moveTo>
                <a:lnTo>
                  <a:pt x="497" y="0"/>
                </a:lnTo>
                <a:lnTo>
                  <a:pt x="1408" y="101"/>
                </a:lnTo>
                <a:lnTo>
                  <a:pt x="1200" y="485"/>
                </a:lnTo>
                <a:lnTo>
                  <a:pt x="0" y="297"/>
                </a:lnTo>
                <a:close/>
              </a:path>
            </a:pathLst>
          </a:custGeom>
          <a:noFill/>
          <a:ln w="19050" cap="flat" cmpd="sng">
            <a:solidFill>
              <a:schemeClr val="tx1"/>
            </a:solidFill>
            <a:prstDash val="solid"/>
            <a:round/>
            <a:headEnd/>
            <a:tailEnd/>
          </a:ln>
          <a:effectLst/>
        </p:spPr>
        <p:txBody>
          <a:bodyPr>
            <a:spAutoFit/>
          </a:bodyPr>
          <a:lstStyle/>
          <a:p>
            <a:endParaRPr lang="de-DE"/>
          </a:p>
        </p:txBody>
      </p:sp>
      <p:sp>
        <p:nvSpPr>
          <p:cNvPr id="324621" name="Freeform 13"/>
          <p:cNvSpPr>
            <a:spLocks/>
          </p:cNvSpPr>
          <p:nvPr/>
        </p:nvSpPr>
        <p:spPr bwMode="auto">
          <a:xfrm>
            <a:off x="5813425" y="2905125"/>
            <a:ext cx="1152525" cy="285750"/>
          </a:xfrm>
          <a:custGeom>
            <a:avLst/>
            <a:gdLst/>
            <a:ahLst/>
            <a:cxnLst>
              <a:cxn ang="0">
                <a:pos x="0" y="119"/>
              </a:cxn>
              <a:cxn ang="0">
                <a:pos x="220" y="0"/>
              </a:cxn>
              <a:cxn ang="0">
                <a:pos x="726" y="42"/>
              </a:cxn>
              <a:cxn ang="0">
                <a:pos x="576" y="180"/>
              </a:cxn>
              <a:cxn ang="0">
                <a:pos x="0" y="119"/>
              </a:cxn>
            </a:cxnLst>
            <a:rect l="0" t="0" r="r" b="b"/>
            <a:pathLst>
              <a:path w="726" h="180">
                <a:moveTo>
                  <a:pt x="0" y="119"/>
                </a:moveTo>
                <a:lnTo>
                  <a:pt x="220" y="0"/>
                </a:lnTo>
                <a:lnTo>
                  <a:pt x="726" y="42"/>
                </a:lnTo>
                <a:lnTo>
                  <a:pt x="576" y="180"/>
                </a:lnTo>
                <a:lnTo>
                  <a:pt x="0" y="119"/>
                </a:lnTo>
                <a:close/>
              </a:path>
            </a:pathLst>
          </a:custGeom>
          <a:noFill/>
          <a:ln w="19050" cap="flat" cmpd="sng">
            <a:solidFill>
              <a:schemeClr val="tx1"/>
            </a:solidFill>
            <a:prstDash val="solid"/>
            <a:round/>
            <a:headEnd/>
            <a:tailEnd/>
          </a:ln>
          <a:effectLst/>
        </p:spPr>
        <p:txBody>
          <a:bodyPr>
            <a:spAutoFit/>
          </a:bodyPr>
          <a:lstStyle/>
          <a:p>
            <a:endParaRPr lang="de-DE"/>
          </a:p>
        </p:txBody>
      </p:sp>
      <p:sp>
        <p:nvSpPr>
          <p:cNvPr id="324622" name="Freeform 14"/>
          <p:cNvSpPr>
            <a:spLocks/>
          </p:cNvSpPr>
          <p:nvPr/>
        </p:nvSpPr>
        <p:spPr bwMode="auto">
          <a:xfrm>
            <a:off x="3914775" y="2552700"/>
            <a:ext cx="4229100" cy="2181225"/>
          </a:xfrm>
          <a:custGeom>
            <a:avLst/>
            <a:gdLst/>
            <a:ahLst/>
            <a:cxnLst>
              <a:cxn ang="0">
                <a:pos x="0" y="1374"/>
              </a:cxn>
              <a:cxn ang="0">
                <a:pos x="1584" y="0"/>
              </a:cxn>
              <a:cxn ang="0">
                <a:pos x="2664" y="834"/>
              </a:cxn>
            </a:cxnLst>
            <a:rect l="0" t="0" r="r" b="b"/>
            <a:pathLst>
              <a:path w="2664" h="1374">
                <a:moveTo>
                  <a:pt x="0" y="1374"/>
                </a:moveTo>
                <a:lnTo>
                  <a:pt x="1584" y="0"/>
                </a:lnTo>
                <a:lnTo>
                  <a:pt x="2664" y="834"/>
                </a:lnTo>
              </a:path>
            </a:pathLst>
          </a:custGeom>
          <a:noFill/>
          <a:ln w="28575" cap="flat" cmpd="sng">
            <a:solidFill>
              <a:schemeClr val="tx1"/>
            </a:solidFill>
            <a:prstDash val="solid"/>
            <a:round/>
            <a:headEnd type="none" w="med" len="med"/>
            <a:tailEnd type="none" w="med" len="med"/>
          </a:ln>
          <a:effectLst/>
        </p:spPr>
        <p:txBody>
          <a:bodyPr>
            <a:spAutoFit/>
          </a:bodyPr>
          <a:lstStyle/>
          <a:p>
            <a:endParaRPr lang="de-DE"/>
          </a:p>
        </p:txBody>
      </p:sp>
      <p:sp>
        <p:nvSpPr>
          <p:cNvPr id="324626" name="Text Box 18"/>
          <p:cNvSpPr txBox="1">
            <a:spLocks noChangeArrowheads="1"/>
          </p:cNvSpPr>
          <p:nvPr/>
        </p:nvSpPr>
        <p:spPr bwMode="auto">
          <a:xfrm>
            <a:off x="555625" y="1150938"/>
            <a:ext cx="1704975" cy="579437"/>
          </a:xfrm>
          <a:prstGeom prst="rect">
            <a:avLst/>
          </a:prstGeom>
          <a:noFill/>
          <a:ln w="28575" algn="ctr">
            <a:noFill/>
            <a:miter lim="800000"/>
            <a:headEnd/>
            <a:tailEnd/>
          </a:ln>
          <a:effectLst/>
        </p:spPr>
        <p:txBody>
          <a:bodyPr wrap="none">
            <a:spAutoFit/>
          </a:bodyPr>
          <a:lstStyle/>
          <a:p>
            <a:pPr marL="342900" indent="-342900"/>
            <a:r>
              <a:rPr lang="de-DE"/>
              <a:t>Problem:</a:t>
            </a:r>
          </a:p>
        </p:txBody>
      </p:sp>
      <p:sp>
        <p:nvSpPr>
          <p:cNvPr id="324627" name="Text Box 19"/>
          <p:cNvSpPr txBox="1">
            <a:spLocks noChangeArrowheads="1"/>
          </p:cNvSpPr>
          <p:nvPr/>
        </p:nvSpPr>
        <p:spPr bwMode="auto">
          <a:xfrm>
            <a:off x="569913" y="1743075"/>
            <a:ext cx="4119562" cy="3889375"/>
          </a:xfrm>
          <a:prstGeom prst="rect">
            <a:avLst/>
          </a:prstGeom>
          <a:noFill/>
          <a:ln w="28575" algn="ctr">
            <a:noFill/>
            <a:miter lim="800000"/>
            <a:headEnd/>
            <a:tailEnd/>
          </a:ln>
          <a:effectLst/>
        </p:spPr>
        <p:txBody>
          <a:bodyPr wrap="none">
            <a:spAutoFit/>
          </a:bodyPr>
          <a:lstStyle/>
          <a:p>
            <a:pPr marL="342900" indent="-342900"/>
            <a:r>
              <a:rPr lang="de-DE" sz="2400"/>
              <a:t>Wenn ein Objekt näherkommt,</a:t>
            </a:r>
            <a:br>
              <a:rPr lang="de-DE" sz="2400"/>
            </a:br>
            <a:r>
              <a:rPr lang="de-DE" sz="2400"/>
              <a:t>kann man das Umschalten </a:t>
            </a:r>
            <a:br>
              <a:rPr lang="de-DE" sz="2400"/>
            </a:br>
            <a:r>
              <a:rPr lang="de-DE" sz="2400"/>
              <a:t>der MIP-Map-Level deutlich</a:t>
            </a:r>
            <a:br>
              <a:rPr lang="de-DE" sz="2400"/>
            </a:br>
            <a:r>
              <a:rPr lang="de-DE" sz="2400"/>
              <a:t>sehen!</a:t>
            </a:r>
          </a:p>
          <a:p>
            <a:pPr marL="342900" indent="-342900"/>
            <a:r>
              <a:rPr lang="de-DE" sz="2400" b="1" i="1"/>
              <a:t>Grund: </a:t>
            </a:r>
            <a:br>
              <a:rPr lang="de-DE" sz="2400" b="1" i="1"/>
            </a:br>
            <a:r>
              <a:rPr lang="de-DE" sz="2400"/>
              <a:t>Abruptes Umschalten</a:t>
            </a:r>
            <a:br>
              <a:rPr lang="de-DE" sz="2400"/>
            </a:br>
            <a:r>
              <a:rPr lang="de-DE" sz="2400"/>
              <a:t>der Texturauflösung</a:t>
            </a:r>
          </a:p>
          <a:p>
            <a:pPr marL="342900" indent="-342900"/>
            <a:r>
              <a:rPr lang="de-DE" sz="2400" b="1" i="1"/>
              <a:t>Abhilfe:</a:t>
            </a:r>
            <a:br>
              <a:rPr lang="de-DE" sz="2400" b="1" i="1"/>
            </a:br>
            <a:r>
              <a:rPr lang="de-DE" sz="2400" b="1" i="1"/>
              <a:t>Trilinearer Interpolation</a:t>
            </a:r>
            <a:br>
              <a:rPr lang="de-DE" sz="2400" b="1" i="1"/>
            </a:br>
            <a:r>
              <a:rPr lang="de-DE" sz="2400"/>
              <a:t>in der MIP-Map-Pyramide</a:t>
            </a:r>
          </a:p>
        </p:txBody>
      </p:sp>
      <p:grpSp>
        <p:nvGrpSpPr>
          <p:cNvPr id="2" name="Group 26"/>
          <p:cNvGrpSpPr>
            <a:grpSpLocks/>
          </p:cNvGrpSpPr>
          <p:nvPr/>
        </p:nvGrpSpPr>
        <p:grpSpPr bwMode="auto">
          <a:xfrm>
            <a:off x="5797550" y="2562225"/>
            <a:ext cx="631825" cy="1833563"/>
            <a:chOff x="3655" y="1608"/>
            <a:chExt cx="398" cy="1155"/>
          </a:xfrm>
        </p:grpSpPr>
        <p:sp>
          <p:nvSpPr>
            <p:cNvPr id="324629" name="Line 21"/>
            <p:cNvSpPr>
              <a:spLocks noChangeShapeType="1"/>
            </p:cNvSpPr>
            <p:nvPr/>
          </p:nvSpPr>
          <p:spPr bwMode="auto">
            <a:xfrm flipH="1">
              <a:off x="4026" y="1608"/>
              <a:ext cx="27" cy="78"/>
            </a:xfrm>
            <a:prstGeom prst="line">
              <a:avLst/>
            </a:prstGeom>
            <a:noFill/>
            <a:ln w="28575" cap="rnd">
              <a:solidFill>
                <a:srgbClr val="FF9900"/>
              </a:solidFill>
              <a:prstDash val="sysDot"/>
              <a:round/>
              <a:headEnd/>
              <a:tailEnd/>
            </a:ln>
            <a:effectLst/>
          </p:spPr>
          <p:txBody>
            <a:bodyPr>
              <a:spAutoFit/>
            </a:bodyPr>
            <a:lstStyle/>
            <a:p>
              <a:endParaRPr lang="de-DE"/>
            </a:p>
          </p:txBody>
        </p:sp>
        <p:sp>
          <p:nvSpPr>
            <p:cNvPr id="324630" name="Line 22"/>
            <p:cNvSpPr>
              <a:spLocks noChangeShapeType="1"/>
            </p:cNvSpPr>
            <p:nvPr/>
          </p:nvSpPr>
          <p:spPr bwMode="auto">
            <a:xfrm flipH="1">
              <a:off x="3997" y="1702"/>
              <a:ext cx="21" cy="65"/>
            </a:xfrm>
            <a:prstGeom prst="line">
              <a:avLst/>
            </a:prstGeom>
            <a:noFill/>
            <a:ln w="28575" cap="rnd">
              <a:solidFill>
                <a:srgbClr val="FF9900"/>
              </a:solidFill>
              <a:prstDash val="sysDot"/>
              <a:round/>
              <a:headEnd/>
              <a:tailEnd/>
            </a:ln>
            <a:effectLst/>
          </p:spPr>
          <p:txBody>
            <a:bodyPr>
              <a:spAutoFit/>
            </a:bodyPr>
            <a:lstStyle/>
            <a:p>
              <a:endParaRPr lang="de-DE"/>
            </a:p>
          </p:txBody>
        </p:sp>
        <p:sp>
          <p:nvSpPr>
            <p:cNvPr id="324631" name="Line 23"/>
            <p:cNvSpPr>
              <a:spLocks noChangeShapeType="1"/>
            </p:cNvSpPr>
            <p:nvPr/>
          </p:nvSpPr>
          <p:spPr bwMode="auto">
            <a:xfrm flipH="1">
              <a:off x="3941" y="1794"/>
              <a:ext cx="45" cy="137"/>
            </a:xfrm>
            <a:prstGeom prst="line">
              <a:avLst/>
            </a:prstGeom>
            <a:noFill/>
            <a:ln w="28575" cap="rnd">
              <a:solidFill>
                <a:srgbClr val="FF9900"/>
              </a:solidFill>
              <a:prstDash val="sysDot"/>
              <a:round/>
              <a:headEnd/>
              <a:tailEnd/>
            </a:ln>
            <a:effectLst/>
          </p:spPr>
          <p:txBody>
            <a:bodyPr>
              <a:spAutoFit/>
            </a:bodyPr>
            <a:lstStyle/>
            <a:p>
              <a:endParaRPr lang="de-DE"/>
            </a:p>
          </p:txBody>
        </p:sp>
        <p:sp>
          <p:nvSpPr>
            <p:cNvPr id="324632" name="Line 24"/>
            <p:cNvSpPr>
              <a:spLocks noChangeShapeType="1"/>
            </p:cNvSpPr>
            <p:nvPr/>
          </p:nvSpPr>
          <p:spPr bwMode="auto">
            <a:xfrm flipH="1">
              <a:off x="3821" y="1985"/>
              <a:ext cx="101" cy="296"/>
            </a:xfrm>
            <a:prstGeom prst="line">
              <a:avLst/>
            </a:prstGeom>
            <a:noFill/>
            <a:ln w="28575" cap="rnd">
              <a:solidFill>
                <a:srgbClr val="FF9900"/>
              </a:solidFill>
              <a:prstDash val="sysDot"/>
              <a:round/>
              <a:headEnd/>
              <a:tailEnd/>
            </a:ln>
            <a:effectLst/>
          </p:spPr>
          <p:txBody>
            <a:bodyPr>
              <a:spAutoFit/>
            </a:bodyPr>
            <a:lstStyle/>
            <a:p>
              <a:endParaRPr lang="de-DE"/>
            </a:p>
          </p:txBody>
        </p:sp>
        <p:sp>
          <p:nvSpPr>
            <p:cNvPr id="324633" name="Line 25"/>
            <p:cNvSpPr>
              <a:spLocks noChangeShapeType="1"/>
            </p:cNvSpPr>
            <p:nvPr/>
          </p:nvSpPr>
          <p:spPr bwMode="auto">
            <a:xfrm flipH="1">
              <a:off x="3655" y="2378"/>
              <a:ext cx="133" cy="385"/>
            </a:xfrm>
            <a:prstGeom prst="line">
              <a:avLst/>
            </a:prstGeom>
            <a:noFill/>
            <a:ln w="28575" cap="rnd">
              <a:solidFill>
                <a:srgbClr val="FF9900"/>
              </a:solidFill>
              <a:prstDash val="sysDot"/>
              <a:round/>
              <a:headEnd/>
              <a:tailEnd/>
            </a:ln>
            <a:effectLst/>
          </p:spPr>
          <p:txBody>
            <a:bodyPr>
              <a:spAutoFit/>
            </a:bodyPr>
            <a:lstStyle/>
            <a:p>
              <a:endParaRPr lang="de-DE"/>
            </a:p>
          </p:txBody>
        </p:sp>
      </p:grpSp>
      <p:sp>
        <p:nvSpPr>
          <p:cNvPr id="324623" name="Freeform 15"/>
          <p:cNvSpPr>
            <a:spLocks/>
          </p:cNvSpPr>
          <p:nvPr/>
        </p:nvSpPr>
        <p:spPr bwMode="auto">
          <a:xfrm>
            <a:off x="6429375" y="2552700"/>
            <a:ext cx="1552575" cy="3295650"/>
          </a:xfrm>
          <a:custGeom>
            <a:avLst/>
            <a:gdLst/>
            <a:ahLst/>
            <a:cxnLst>
              <a:cxn ang="0">
                <a:pos x="0" y="0"/>
              </a:cxn>
              <a:cxn ang="0">
                <a:pos x="978" y="2076"/>
              </a:cxn>
            </a:cxnLst>
            <a:rect l="0" t="0" r="r" b="b"/>
            <a:pathLst>
              <a:path w="978" h="2076">
                <a:moveTo>
                  <a:pt x="0" y="0"/>
                </a:moveTo>
                <a:lnTo>
                  <a:pt x="978" y="2076"/>
                </a:lnTo>
              </a:path>
            </a:pathLst>
          </a:custGeom>
          <a:noFill/>
          <a:ln w="38100" cap="flat" cmpd="sng">
            <a:solidFill>
              <a:schemeClr val="tx1"/>
            </a:solidFill>
            <a:prstDash val="solid"/>
            <a:round/>
            <a:headEnd type="none" w="med" len="med"/>
            <a:tailEnd type="none" w="med" len="med"/>
          </a:ln>
          <a:effectLst/>
        </p:spPr>
        <p:txBody>
          <a:bodyPr>
            <a:spAutoFit/>
          </a:bodyPr>
          <a:lstStyle/>
          <a:p>
            <a:endParaRPr lang="de-DE"/>
          </a:p>
        </p:txBody>
      </p:sp>
      <p:sp>
        <p:nvSpPr>
          <p:cNvPr id="324636" name="Text Box 28"/>
          <p:cNvSpPr txBox="1">
            <a:spLocks noChangeArrowheads="1"/>
          </p:cNvSpPr>
          <p:nvPr/>
        </p:nvSpPr>
        <p:spPr bwMode="auto">
          <a:xfrm>
            <a:off x="5548313" y="3760788"/>
            <a:ext cx="347662" cy="457200"/>
          </a:xfrm>
          <a:prstGeom prst="rect">
            <a:avLst/>
          </a:prstGeom>
          <a:noFill/>
          <a:ln w="28575" algn="ctr">
            <a:noFill/>
            <a:miter lim="800000"/>
            <a:headEnd/>
            <a:tailEnd/>
          </a:ln>
          <a:effectLst/>
        </p:spPr>
        <p:txBody>
          <a:bodyPr wrap="none">
            <a:spAutoFit/>
          </a:bodyPr>
          <a:lstStyle/>
          <a:p>
            <a:pPr marL="342900" indent="-342900"/>
            <a:r>
              <a:rPr lang="de-DE" sz="2400" b="1" i="1">
                <a:solidFill>
                  <a:schemeClr val="bg1"/>
                </a:solidFill>
              </a:rPr>
              <a:t>d</a:t>
            </a:r>
          </a:p>
        </p:txBody>
      </p:sp>
      <p:sp>
        <p:nvSpPr>
          <p:cNvPr id="324638" name="Oval 30"/>
          <p:cNvSpPr>
            <a:spLocks noChangeArrowheads="1"/>
          </p:cNvSpPr>
          <p:nvPr/>
        </p:nvSpPr>
        <p:spPr bwMode="auto">
          <a:xfrm>
            <a:off x="5738813" y="4343400"/>
            <a:ext cx="117475" cy="117475"/>
          </a:xfrm>
          <a:prstGeom prst="ellipse">
            <a:avLst/>
          </a:prstGeom>
          <a:solidFill>
            <a:schemeClr val="bg1"/>
          </a:solidFill>
          <a:ln w="38100" algn="ctr">
            <a:solidFill>
              <a:schemeClr val="tx1"/>
            </a:solidFill>
            <a:round/>
            <a:headEnd/>
            <a:tailEnd/>
          </a:ln>
          <a:effectLst/>
        </p:spPr>
        <p:txBody>
          <a:bodyPr anchor="ctr">
            <a:spAutoFit/>
          </a:bodyPr>
          <a:lstStyle/>
          <a:p>
            <a:endParaRPr lang="de-DE"/>
          </a:p>
        </p:txBody>
      </p:sp>
      <p:sp>
        <p:nvSpPr>
          <p:cNvPr id="324639" name="Oval 31"/>
          <p:cNvSpPr>
            <a:spLocks noChangeArrowheads="1"/>
          </p:cNvSpPr>
          <p:nvPr/>
        </p:nvSpPr>
        <p:spPr bwMode="auto">
          <a:xfrm>
            <a:off x="6010275" y="3533775"/>
            <a:ext cx="127000" cy="127000"/>
          </a:xfrm>
          <a:prstGeom prst="ellipse">
            <a:avLst/>
          </a:prstGeom>
          <a:solidFill>
            <a:schemeClr val="bg1"/>
          </a:solidFill>
          <a:ln w="38100" algn="ctr">
            <a:solidFill>
              <a:schemeClr val="tx1"/>
            </a:solidFill>
            <a:round/>
            <a:headEnd/>
            <a:tailEnd/>
          </a:ln>
          <a:effectLst/>
        </p:spPr>
        <p:txBody>
          <a:bodyPr anchor="ctr">
            <a:spAutoFit/>
          </a:bodyPr>
          <a:lstStyle/>
          <a:p>
            <a:endParaRPr lang="de-DE"/>
          </a:p>
        </p:txBody>
      </p:sp>
      <p:sp>
        <p:nvSpPr>
          <p:cNvPr id="324640" name="Oval 32"/>
          <p:cNvSpPr>
            <a:spLocks noChangeArrowheads="1"/>
          </p:cNvSpPr>
          <p:nvPr/>
        </p:nvSpPr>
        <p:spPr bwMode="auto">
          <a:xfrm>
            <a:off x="5872163" y="3938588"/>
            <a:ext cx="117475" cy="117475"/>
          </a:xfrm>
          <a:prstGeom prst="ellipse">
            <a:avLst/>
          </a:prstGeom>
          <a:solidFill>
            <a:schemeClr val="bg1"/>
          </a:solidFill>
          <a:ln w="38100" algn="ctr">
            <a:solidFill>
              <a:schemeClr val="tx1"/>
            </a:solidFill>
            <a:round/>
            <a:headEnd/>
            <a:tailEnd/>
          </a:ln>
          <a:effectLst/>
        </p:spPr>
        <p:txBody>
          <a:bodyPr anchor="ctr">
            <a:spAutoFit/>
          </a:bodyPr>
          <a:lstStyle/>
          <a:p>
            <a:endParaRPr lang="de-DE"/>
          </a:p>
        </p:txBody>
      </p:sp>
      <p:grpSp>
        <p:nvGrpSpPr>
          <p:cNvPr id="3" name="Group 46"/>
          <p:cNvGrpSpPr>
            <a:grpSpLocks/>
          </p:cNvGrpSpPr>
          <p:nvPr/>
        </p:nvGrpSpPr>
        <p:grpSpPr bwMode="auto">
          <a:xfrm>
            <a:off x="6346825" y="1428750"/>
            <a:ext cx="2430463" cy="814388"/>
            <a:chOff x="3998" y="900"/>
            <a:chExt cx="1531" cy="513"/>
          </a:xfrm>
        </p:grpSpPr>
        <p:sp>
          <p:nvSpPr>
            <p:cNvPr id="324642" name="AutoShape 34"/>
            <p:cNvSpPr>
              <a:spLocks noChangeArrowheads="1"/>
            </p:cNvSpPr>
            <p:nvPr/>
          </p:nvSpPr>
          <p:spPr bwMode="auto">
            <a:xfrm>
              <a:off x="3998" y="900"/>
              <a:ext cx="1531" cy="513"/>
            </a:xfrm>
            <a:prstGeom prst="wedgeRectCallout">
              <a:avLst>
                <a:gd name="adj1" fmla="val -58032"/>
                <a:gd name="adj2" fmla="val 206921"/>
              </a:avLst>
            </a:prstGeom>
            <a:solidFill>
              <a:srgbClr val="FF9900"/>
            </a:solidFill>
            <a:ln w="28575" algn="ctr">
              <a:solidFill>
                <a:schemeClr val="tx1"/>
              </a:solidFill>
              <a:miter lim="800000"/>
              <a:headEnd/>
              <a:tailEnd/>
            </a:ln>
            <a:effectLst/>
          </p:spPr>
          <p:txBody>
            <a:bodyPr/>
            <a:lstStyle/>
            <a:p>
              <a:pPr marL="342900" indent="-342900" algn="ctr"/>
              <a:endParaRPr lang="de-DE"/>
            </a:p>
          </p:txBody>
        </p:sp>
        <p:sp>
          <p:nvSpPr>
            <p:cNvPr id="324643" name="Text Box 35"/>
            <p:cNvSpPr txBox="1">
              <a:spLocks noChangeArrowheads="1"/>
            </p:cNvSpPr>
            <p:nvPr/>
          </p:nvSpPr>
          <p:spPr bwMode="auto">
            <a:xfrm>
              <a:off x="4042" y="928"/>
              <a:ext cx="1435" cy="439"/>
            </a:xfrm>
            <a:prstGeom prst="rect">
              <a:avLst/>
            </a:prstGeom>
            <a:noFill/>
            <a:ln w="28575" algn="ctr">
              <a:noFill/>
              <a:miter lim="800000"/>
              <a:headEnd/>
              <a:tailEnd/>
            </a:ln>
            <a:effectLst/>
          </p:spPr>
          <p:txBody>
            <a:bodyPr wrap="none">
              <a:spAutoFit/>
            </a:bodyPr>
            <a:lstStyle/>
            <a:p>
              <a:pPr marL="342900" indent="-342900"/>
              <a:r>
                <a:rPr lang="de-DE" sz="1800" b="1"/>
                <a:t>Bilineare Interpolation</a:t>
              </a:r>
            </a:p>
            <a:p>
              <a:pPr marL="342900" indent="-342900"/>
              <a:r>
                <a:rPr lang="de-DE" sz="1800" b="1"/>
                <a:t>auf dem oberen Level</a:t>
              </a:r>
            </a:p>
          </p:txBody>
        </p:sp>
      </p:grpSp>
      <p:grpSp>
        <p:nvGrpSpPr>
          <p:cNvPr id="4" name="Group 40"/>
          <p:cNvGrpSpPr>
            <a:grpSpLocks/>
          </p:cNvGrpSpPr>
          <p:nvPr/>
        </p:nvGrpSpPr>
        <p:grpSpPr bwMode="auto">
          <a:xfrm>
            <a:off x="3589338" y="5273675"/>
            <a:ext cx="2430462" cy="814388"/>
            <a:chOff x="2261" y="3322"/>
            <a:chExt cx="1531" cy="513"/>
          </a:xfrm>
        </p:grpSpPr>
        <p:sp>
          <p:nvSpPr>
            <p:cNvPr id="324646" name="AutoShape 38"/>
            <p:cNvSpPr>
              <a:spLocks noChangeArrowheads="1"/>
            </p:cNvSpPr>
            <p:nvPr/>
          </p:nvSpPr>
          <p:spPr bwMode="auto">
            <a:xfrm>
              <a:off x="2261" y="3322"/>
              <a:ext cx="1531" cy="513"/>
            </a:xfrm>
            <a:prstGeom prst="wedgeRectCallout">
              <a:avLst>
                <a:gd name="adj1" fmla="val 39875"/>
                <a:gd name="adj2" fmla="val -148634"/>
              </a:avLst>
            </a:prstGeom>
            <a:solidFill>
              <a:srgbClr val="FF9900"/>
            </a:solidFill>
            <a:ln w="28575" algn="ctr">
              <a:solidFill>
                <a:schemeClr val="tx1"/>
              </a:solidFill>
              <a:miter lim="800000"/>
              <a:headEnd/>
              <a:tailEnd/>
            </a:ln>
            <a:effectLst/>
          </p:spPr>
          <p:txBody>
            <a:bodyPr/>
            <a:lstStyle/>
            <a:p>
              <a:pPr marL="342900" indent="-342900" algn="ctr"/>
              <a:endParaRPr lang="de-DE"/>
            </a:p>
          </p:txBody>
        </p:sp>
        <p:sp>
          <p:nvSpPr>
            <p:cNvPr id="324647" name="Text Box 39"/>
            <p:cNvSpPr txBox="1">
              <a:spLocks noChangeArrowheads="1"/>
            </p:cNvSpPr>
            <p:nvPr/>
          </p:nvSpPr>
          <p:spPr bwMode="auto">
            <a:xfrm>
              <a:off x="2279" y="3369"/>
              <a:ext cx="1447" cy="439"/>
            </a:xfrm>
            <a:prstGeom prst="rect">
              <a:avLst/>
            </a:prstGeom>
            <a:noFill/>
            <a:ln w="28575" algn="ctr">
              <a:noFill/>
              <a:miter lim="800000"/>
              <a:headEnd/>
              <a:tailEnd/>
            </a:ln>
            <a:effectLst/>
          </p:spPr>
          <p:txBody>
            <a:bodyPr wrap="none">
              <a:spAutoFit/>
            </a:bodyPr>
            <a:lstStyle/>
            <a:p>
              <a:pPr marL="342900" indent="-342900"/>
              <a:r>
                <a:rPr lang="de-DE" sz="1800" b="1"/>
                <a:t>Bilineare Interpolation</a:t>
              </a:r>
            </a:p>
            <a:p>
              <a:pPr marL="342900" indent="-342900"/>
              <a:r>
                <a:rPr lang="de-DE" sz="1800" b="1"/>
                <a:t>auf dem unteren Level</a:t>
              </a:r>
            </a:p>
          </p:txBody>
        </p:sp>
      </p:grpSp>
      <p:grpSp>
        <p:nvGrpSpPr>
          <p:cNvPr id="5" name="Group 45"/>
          <p:cNvGrpSpPr>
            <a:grpSpLocks/>
          </p:cNvGrpSpPr>
          <p:nvPr/>
        </p:nvGrpSpPr>
        <p:grpSpPr bwMode="auto">
          <a:xfrm>
            <a:off x="6684963" y="5273675"/>
            <a:ext cx="2246312" cy="814388"/>
            <a:chOff x="4211" y="3322"/>
            <a:chExt cx="1415" cy="513"/>
          </a:xfrm>
        </p:grpSpPr>
        <p:sp>
          <p:nvSpPr>
            <p:cNvPr id="324651" name="AutoShape 43"/>
            <p:cNvSpPr>
              <a:spLocks noChangeArrowheads="1"/>
            </p:cNvSpPr>
            <p:nvPr/>
          </p:nvSpPr>
          <p:spPr bwMode="auto">
            <a:xfrm>
              <a:off x="4211" y="3322"/>
              <a:ext cx="1415" cy="513"/>
            </a:xfrm>
            <a:prstGeom prst="wedgeRectCallout">
              <a:avLst>
                <a:gd name="adj1" fmla="val -73676"/>
                <a:gd name="adj2" fmla="val -188403"/>
              </a:avLst>
            </a:prstGeom>
            <a:solidFill>
              <a:srgbClr val="FFFF00"/>
            </a:solidFill>
            <a:ln w="28575" algn="ctr">
              <a:solidFill>
                <a:schemeClr val="tx1"/>
              </a:solidFill>
              <a:miter lim="800000"/>
              <a:headEnd/>
              <a:tailEnd/>
            </a:ln>
            <a:effectLst/>
          </p:spPr>
          <p:txBody>
            <a:bodyPr/>
            <a:lstStyle/>
            <a:p>
              <a:pPr marL="342900" indent="-342900" algn="ctr"/>
              <a:endParaRPr lang="de-DE"/>
            </a:p>
          </p:txBody>
        </p:sp>
        <p:sp>
          <p:nvSpPr>
            <p:cNvPr id="324652" name="Text Box 44"/>
            <p:cNvSpPr txBox="1">
              <a:spLocks noChangeArrowheads="1"/>
            </p:cNvSpPr>
            <p:nvPr/>
          </p:nvSpPr>
          <p:spPr bwMode="auto">
            <a:xfrm>
              <a:off x="4230" y="3369"/>
              <a:ext cx="1349" cy="439"/>
            </a:xfrm>
            <a:prstGeom prst="rect">
              <a:avLst/>
            </a:prstGeom>
            <a:solidFill>
              <a:srgbClr val="FFFF00"/>
            </a:solidFill>
            <a:ln w="28575" algn="ctr">
              <a:noFill/>
              <a:miter lim="800000"/>
              <a:headEnd/>
              <a:tailEnd/>
            </a:ln>
            <a:effectLst/>
          </p:spPr>
          <p:txBody>
            <a:bodyPr wrap="none">
              <a:spAutoFit/>
            </a:bodyPr>
            <a:lstStyle/>
            <a:p>
              <a:pPr marL="342900" indent="-342900"/>
              <a:r>
                <a:rPr lang="de-DE" sz="1800" b="1"/>
                <a:t>Lineare Interpolation</a:t>
              </a:r>
            </a:p>
            <a:p>
              <a:pPr marL="342900" indent="-342900"/>
              <a:r>
                <a:rPr lang="de-DE" sz="1800" b="1"/>
                <a:t>zwischen den Levels</a:t>
              </a:r>
            </a:p>
          </p:txBody>
        </p:sp>
      </p:grpSp>
      <p:pic>
        <p:nvPicPr>
          <p:cNvPr id="324658" name="Picture 50" descr="M05"/>
          <p:cNvPicPr>
            <a:picLocks noChangeAspect="1" noChangeArrowheads="1"/>
          </p:cNvPicPr>
          <p:nvPr/>
        </p:nvPicPr>
        <p:blipFill>
          <a:blip r:embed="rId4"/>
          <a:srcRect/>
          <a:stretch>
            <a:fillRect/>
          </a:stretch>
        </p:blipFill>
        <p:spPr bwMode="auto">
          <a:xfrm>
            <a:off x="6492875" y="3562350"/>
            <a:ext cx="233363" cy="233363"/>
          </a:xfrm>
          <a:prstGeom prst="rect">
            <a:avLst/>
          </a:prstGeom>
          <a:noFill/>
        </p:spPr>
      </p:pic>
      <p:pic>
        <p:nvPicPr>
          <p:cNvPr id="324659" name="Picture 51" descr="M04"/>
          <p:cNvPicPr>
            <a:picLocks noChangeAspect="1" noChangeArrowheads="1"/>
          </p:cNvPicPr>
          <p:nvPr/>
        </p:nvPicPr>
        <p:blipFill>
          <a:blip r:embed="rId5"/>
          <a:srcRect/>
          <a:stretch>
            <a:fillRect/>
          </a:stretch>
        </p:blipFill>
        <p:spPr bwMode="auto">
          <a:xfrm>
            <a:off x="6376988" y="3446463"/>
            <a:ext cx="466725" cy="466725"/>
          </a:xfrm>
          <a:prstGeom prst="rect">
            <a:avLst/>
          </a:prstGeom>
          <a:noFill/>
        </p:spPr>
      </p:pic>
      <p:pic>
        <p:nvPicPr>
          <p:cNvPr id="324660" name="Picture 52" descr="M03"/>
          <p:cNvPicPr>
            <a:picLocks noChangeAspect="1" noChangeArrowheads="1"/>
          </p:cNvPicPr>
          <p:nvPr/>
        </p:nvPicPr>
        <p:blipFill>
          <a:blip r:embed="rId6"/>
          <a:srcRect/>
          <a:stretch>
            <a:fillRect/>
          </a:stretch>
        </p:blipFill>
        <p:spPr bwMode="auto">
          <a:xfrm>
            <a:off x="6145213" y="3214688"/>
            <a:ext cx="930275" cy="930275"/>
          </a:xfrm>
          <a:prstGeom prst="rect">
            <a:avLst/>
          </a:prstGeom>
          <a:noFill/>
        </p:spPr>
      </p:pic>
      <p:pic>
        <p:nvPicPr>
          <p:cNvPr id="324661" name="Picture 53" descr="M02"/>
          <p:cNvPicPr>
            <a:picLocks noChangeAspect="1" noChangeArrowheads="1"/>
          </p:cNvPicPr>
          <p:nvPr/>
        </p:nvPicPr>
        <p:blipFill>
          <a:blip r:embed="rId7"/>
          <a:srcRect/>
          <a:stretch>
            <a:fillRect/>
          </a:stretch>
        </p:blipFill>
        <p:spPr bwMode="auto">
          <a:xfrm>
            <a:off x="5680075" y="2749550"/>
            <a:ext cx="1860550" cy="1860550"/>
          </a:xfrm>
          <a:prstGeom prst="rect">
            <a:avLst/>
          </a:prstGeom>
          <a:noFill/>
        </p:spPr>
      </p:pic>
      <p:pic>
        <p:nvPicPr>
          <p:cNvPr id="324662" name="Picture 54" descr="M01"/>
          <p:cNvPicPr>
            <a:picLocks noChangeAspect="1" noChangeArrowheads="1"/>
          </p:cNvPicPr>
          <p:nvPr/>
        </p:nvPicPr>
        <p:blipFill>
          <a:blip r:embed="rId8"/>
          <a:srcRect/>
          <a:stretch>
            <a:fillRect/>
          </a:stretch>
        </p:blipFill>
        <p:spPr bwMode="auto">
          <a:xfrm>
            <a:off x="4751388" y="1820863"/>
            <a:ext cx="3719512" cy="37195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658"/>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nodeType="afterEffect">
                                  <p:stCondLst>
                                    <p:cond delay="0"/>
                                  </p:stCondLst>
                                  <p:childTnLst>
                                    <p:animScale>
                                      <p:cBhvr>
                                        <p:cTn id="9" dur="2000" fill="hold"/>
                                        <p:tgtEl>
                                          <p:spTgt spid="324658"/>
                                        </p:tgtEl>
                                      </p:cBhvr>
                                      <p:by x="200000" y="200000"/>
                                    </p:animScale>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324659"/>
                                        </p:tgtEl>
                                        <p:attrNameLst>
                                          <p:attrName>style.visibility</p:attrName>
                                        </p:attrNameLst>
                                      </p:cBhvr>
                                      <p:to>
                                        <p:strVal val="visible"/>
                                      </p:to>
                                    </p:set>
                                  </p:childTnLst>
                                </p:cTn>
                              </p:par>
                            </p:childTnLst>
                          </p:cTn>
                        </p:par>
                        <p:par>
                          <p:cTn id="13" fill="hold">
                            <p:stCondLst>
                              <p:cond delay="2000"/>
                            </p:stCondLst>
                            <p:childTnLst>
                              <p:par>
                                <p:cTn id="14" presetID="6" presetClass="emph" presetSubtype="0" fill="hold" nodeType="afterEffect">
                                  <p:stCondLst>
                                    <p:cond delay="0"/>
                                  </p:stCondLst>
                                  <p:childTnLst>
                                    <p:animScale>
                                      <p:cBhvr>
                                        <p:cTn id="15" dur="2000" fill="hold"/>
                                        <p:tgtEl>
                                          <p:spTgt spid="324659"/>
                                        </p:tgtEl>
                                      </p:cBhvr>
                                      <p:by x="200000" y="200000"/>
                                    </p:animScale>
                                  </p:childTnLst>
                                </p:cTn>
                              </p:par>
                            </p:childTnLst>
                          </p:cTn>
                        </p:par>
                        <p:par>
                          <p:cTn id="16" fill="hold">
                            <p:stCondLst>
                              <p:cond delay="4000"/>
                            </p:stCondLst>
                            <p:childTnLst>
                              <p:par>
                                <p:cTn id="17" presetID="1" presetClass="entr" presetSubtype="0" fill="hold" nodeType="afterEffect">
                                  <p:stCondLst>
                                    <p:cond delay="0"/>
                                  </p:stCondLst>
                                  <p:childTnLst>
                                    <p:set>
                                      <p:cBhvr>
                                        <p:cTn id="18" dur="1" fill="hold">
                                          <p:stCondLst>
                                            <p:cond delay="0"/>
                                          </p:stCondLst>
                                        </p:cTn>
                                        <p:tgtEl>
                                          <p:spTgt spid="324660"/>
                                        </p:tgtEl>
                                        <p:attrNameLst>
                                          <p:attrName>style.visibility</p:attrName>
                                        </p:attrNameLst>
                                      </p:cBhvr>
                                      <p:to>
                                        <p:strVal val="visible"/>
                                      </p:to>
                                    </p:set>
                                  </p:childTnLst>
                                </p:cTn>
                              </p:par>
                            </p:childTnLst>
                          </p:cTn>
                        </p:par>
                        <p:par>
                          <p:cTn id="19" fill="hold">
                            <p:stCondLst>
                              <p:cond delay="4000"/>
                            </p:stCondLst>
                            <p:childTnLst>
                              <p:par>
                                <p:cTn id="20" presetID="6" presetClass="emph" presetSubtype="0" fill="hold" nodeType="afterEffect">
                                  <p:stCondLst>
                                    <p:cond delay="0"/>
                                  </p:stCondLst>
                                  <p:childTnLst>
                                    <p:animScale>
                                      <p:cBhvr>
                                        <p:cTn id="21" dur="2000" fill="hold"/>
                                        <p:tgtEl>
                                          <p:spTgt spid="324660"/>
                                        </p:tgtEl>
                                      </p:cBhvr>
                                      <p:by x="200000" y="200000"/>
                                    </p:animScale>
                                  </p:childTnLst>
                                </p:cTn>
                              </p:par>
                            </p:childTnLst>
                          </p:cTn>
                        </p:par>
                        <p:par>
                          <p:cTn id="22" fill="hold">
                            <p:stCondLst>
                              <p:cond delay="6000"/>
                            </p:stCondLst>
                            <p:childTnLst>
                              <p:par>
                                <p:cTn id="23" presetID="1" presetClass="entr" presetSubtype="0" fill="hold" nodeType="afterEffect">
                                  <p:stCondLst>
                                    <p:cond delay="0"/>
                                  </p:stCondLst>
                                  <p:childTnLst>
                                    <p:set>
                                      <p:cBhvr>
                                        <p:cTn id="24" dur="1" fill="hold">
                                          <p:stCondLst>
                                            <p:cond delay="0"/>
                                          </p:stCondLst>
                                        </p:cTn>
                                        <p:tgtEl>
                                          <p:spTgt spid="324661"/>
                                        </p:tgtEl>
                                        <p:attrNameLst>
                                          <p:attrName>style.visibility</p:attrName>
                                        </p:attrNameLst>
                                      </p:cBhvr>
                                      <p:to>
                                        <p:strVal val="visible"/>
                                      </p:to>
                                    </p:set>
                                  </p:childTnLst>
                                </p:cTn>
                              </p:par>
                            </p:childTnLst>
                          </p:cTn>
                        </p:par>
                        <p:par>
                          <p:cTn id="25" fill="hold">
                            <p:stCondLst>
                              <p:cond delay="6000"/>
                            </p:stCondLst>
                            <p:childTnLst>
                              <p:par>
                                <p:cTn id="26" presetID="6" presetClass="emph" presetSubtype="0" fill="hold" nodeType="afterEffect">
                                  <p:stCondLst>
                                    <p:cond delay="0"/>
                                  </p:stCondLst>
                                  <p:childTnLst>
                                    <p:animScale>
                                      <p:cBhvr>
                                        <p:cTn id="27" dur="2000" fill="hold"/>
                                        <p:tgtEl>
                                          <p:spTgt spid="324661"/>
                                        </p:tgtEl>
                                      </p:cBhvr>
                                      <p:by x="200000" y="200000"/>
                                    </p:animScale>
                                  </p:childTnLst>
                                </p:cTn>
                              </p:par>
                            </p:childTnLst>
                          </p:cTn>
                        </p:par>
                        <p:par>
                          <p:cTn id="28" fill="hold">
                            <p:stCondLst>
                              <p:cond delay="8000"/>
                            </p:stCondLst>
                            <p:childTnLst>
                              <p:par>
                                <p:cTn id="29" presetID="1" presetClass="entr" presetSubtype="0" fill="hold" nodeType="afterEffect">
                                  <p:stCondLst>
                                    <p:cond delay="0"/>
                                  </p:stCondLst>
                                  <p:childTnLst>
                                    <p:set>
                                      <p:cBhvr>
                                        <p:cTn id="30" dur="1" fill="hold">
                                          <p:stCondLst>
                                            <p:cond delay="0"/>
                                          </p:stCondLst>
                                        </p:cTn>
                                        <p:tgtEl>
                                          <p:spTgt spid="3246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24627">
                                            <p:txEl>
                                              <p:pRg st="1" end="1"/>
                                            </p:txEl>
                                          </p:spTgt>
                                        </p:tgtEl>
                                        <p:attrNameLst>
                                          <p:attrName>style.visibility</p:attrName>
                                        </p:attrNameLst>
                                      </p:cBhvr>
                                      <p:to>
                                        <p:strVal val="visible"/>
                                      </p:to>
                                    </p:set>
                                    <p:animEffect transition="in" filter="fade">
                                      <p:cBhvr>
                                        <p:cTn id="35" dur="500"/>
                                        <p:tgtEl>
                                          <p:spTgt spid="324627">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24627">
                                            <p:txEl>
                                              <p:pRg st="2" end="2"/>
                                            </p:txEl>
                                          </p:spTgt>
                                        </p:tgtEl>
                                        <p:attrNameLst>
                                          <p:attrName>style.visibility</p:attrName>
                                        </p:attrNameLst>
                                      </p:cBhvr>
                                      <p:to>
                                        <p:strVal val="visible"/>
                                      </p:to>
                                    </p:set>
                                    <p:animEffect transition="in" filter="fade">
                                      <p:cBhvr>
                                        <p:cTn id="40" dur="500"/>
                                        <p:tgtEl>
                                          <p:spTgt spid="324627">
                                            <p:txEl>
                                              <p:pRg st="2" end="2"/>
                                            </p:txEl>
                                          </p:spTgt>
                                        </p:tgtEl>
                                      </p:cBhvr>
                                    </p:animEffect>
                                  </p:childTnLst>
                                </p:cTn>
                              </p:par>
                              <p:par>
                                <p:cTn id="41" presetID="10" presetClass="exit" presetSubtype="0" fill="hold" nodeType="withEffect">
                                  <p:stCondLst>
                                    <p:cond delay="0"/>
                                  </p:stCondLst>
                                  <p:childTnLst>
                                    <p:animEffect transition="out" filter="fade">
                                      <p:cBhvr>
                                        <p:cTn id="42" dur="500"/>
                                        <p:tgtEl>
                                          <p:spTgt spid="324658"/>
                                        </p:tgtEl>
                                      </p:cBhvr>
                                    </p:animEffect>
                                    <p:set>
                                      <p:cBhvr>
                                        <p:cTn id="43" dur="1" fill="hold">
                                          <p:stCondLst>
                                            <p:cond delay="499"/>
                                          </p:stCondLst>
                                        </p:cTn>
                                        <p:tgtEl>
                                          <p:spTgt spid="324658"/>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24659"/>
                                        </p:tgtEl>
                                      </p:cBhvr>
                                    </p:animEffect>
                                    <p:set>
                                      <p:cBhvr>
                                        <p:cTn id="46" dur="1" fill="hold">
                                          <p:stCondLst>
                                            <p:cond delay="499"/>
                                          </p:stCondLst>
                                        </p:cTn>
                                        <p:tgtEl>
                                          <p:spTgt spid="32465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324660"/>
                                        </p:tgtEl>
                                      </p:cBhvr>
                                    </p:animEffect>
                                    <p:set>
                                      <p:cBhvr>
                                        <p:cTn id="49" dur="1" fill="hold">
                                          <p:stCondLst>
                                            <p:cond delay="499"/>
                                          </p:stCondLst>
                                        </p:cTn>
                                        <p:tgtEl>
                                          <p:spTgt spid="32466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324661"/>
                                        </p:tgtEl>
                                      </p:cBhvr>
                                    </p:animEffect>
                                    <p:set>
                                      <p:cBhvr>
                                        <p:cTn id="52" dur="1" fill="hold">
                                          <p:stCondLst>
                                            <p:cond delay="499"/>
                                          </p:stCondLst>
                                        </p:cTn>
                                        <p:tgtEl>
                                          <p:spTgt spid="324661"/>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24662"/>
                                        </p:tgtEl>
                                      </p:cBhvr>
                                    </p:animEffect>
                                    <p:set>
                                      <p:cBhvr>
                                        <p:cTn id="55" dur="1" fill="hold">
                                          <p:stCondLst>
                                            <p:cond delay="499"/>
                                          </p:stCondLst>
                                        </p:cTn>
                                        <p:tgtEl>
                                          <p:spTgt spid="324662"/>
                                        </p:tgtEl>
                                        <p:attrNameLst>
                                          <p:attrName>style.visibility</p:attrName>
                                        </p:attrNameLst>
                                      </p:cBhvr>
                                      <p:to>
                                        <p:strVal val="hidden"/>
                                      </p:to>
                                    </p:se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324612"/>
                                        </p:tgtEl>
                                        <p:attrNameLst>
                                          <p:attrName>style.visibility</p:attrName>
                                        </p:attrNameLst>
                                      </p:cBhvr>
                                      <p:to>
                                        <p:strVal val="visible"/>
                                      </p:to>
                                    </p:set>
                                    <p:animEffect transition="in" filter="fade">
                                      <p:cBhvr>
                                        <p:cTn id="59" dur="500"/>
                                        <p:tgtEl>
                                          <p:spTgt spid="32461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24619"/>
                                        </p:tgtEl>
                                        <p:attrNameLst>
                                          <p:attrName>style.visibility</p:attrName>
                                        </p:attrNameLst>
                                      </p:cBhvr>
                                      <p:to>
                                        <p:strVal val="visible"/>
                                      </p:to>
                                    </p:set>
                                    <p:animEffect transition="in" filter="fade">
                                      <p:cBhvr>
                                        <p:cTn id="62" dur="500"/>
                                        <p:tgtEl>
                                          <p:spTgt spid="324619"/>
                                        </p:tgtEl>
                                      </p:cBhvr>
                                    </p:animEffect>
                                  </p:childTnLst>
                                </p:cTn>
                              </p:par>
                            </p:childTnLst>
                          </p:cTn>
                        </p:par>
                        <p:par>
                          <p:cTn id="63" fill="hold">
                            <p:stCondLst>
                              <p:cond delay="1000"/>
                            </p:stCondLst>
                            <p:childTnLst>
                              <p:par>
                                <p:cTn id="64" presetID="10" presetClass="entr" presetSubtype="0" fill="hold" nodeType="afterEffect">
                                  <p:stCondLst>
                                    <p:cond delay="0"/>
                                  </p:stCondLst>
                                  <p:childTnLst>
                                    <p:set>
                                      <p:cBhvr>
                                        <p:cTn id="65" dur="1" fill="hold">
                                          <p:stCondLst>
                                            <p:cond delay="0"/>
                                          </p:stCondLst>
                                        </p:cTn>
                                        <p:tgtEl>
                                          <p:spTgt spid="324613"/>
                                        </p:tgtEl>
                                        <p:attrNameLst>
                                          <p:attrName>style.visibility</p:attrName>
                                        </p:attrNameLst>
                                      </p:cBhvr>
                                      <p:to>
                                        <p:strVal val="visible"/>
                                      </p:to>
                                    </p:set>
                                    <p:animEffect transition="in" filter="fade">
                                      <p:cBhvr>
                                        <p:cTn id="66" dur="500"/>
                                        <p:tgtEl>
                                          <p:spTgt spid="32461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24620"/>
                                        </p:tgtEl>
                                        <p:attrNameLst>
                                          <p:attrName>style.visibility</p:attrName>
                                        </p:attrNameLst>
                                      </p:cBhvr>
                                      <p:to>
                                        <p:strVal val="visible"/>
                                      </p:to>
                                    </p:set>
                                    <p:animEffect transition="in" filter="fade">
                                      <p:cBhvr>
                                        <p:cTn id="69" dur="500"/>
                                        <p:tgtEl>
                                          <p:spTgt spid="324620"/>
                                        </p:tgtEl>
                                      </p:cBhvr>
                                    </p:animEffect>
                                  </p:childTnLst>
                                </p:cTn>
                              </p:par>
                            </p:childTnLst>
                          </p:cTn>
                        </p:par>
                        <p:par>
                          <p:cTn id="70" fill="hold">
                            <p:stCondLst>
                              <p:cond delay="1500"/>
                            </p:stCondLst>
                            <p:childTnLst>
                              <p:par>
                                <p:cTn id="71" presetID="10" presetClass="entr" presetSubtype="0" fill="hold" nodeType="afterEffect">
                                  <p:stCondLst>
                                    <p:cond delay="0"/>
                                  </p:stCondLst>
                                  <p:childTnLst>
                                    <p:set>
                                      <p:cBhvr>
                                        <p:cTn id="72" dur="1" fill="hold">
                                          <p:stCondLst>
                                            <p:cond delay="0"/>
                                          </p:stCondLst>
                                        </p:cTn>
                                        <p:tgtEl>
                                          <p:spTgt spid="324614"/>
                                        </p:tgtEl>
                                        <p:attrNameLst>
                                          <p:attrName>style.visibility</p:attrName>
                                        </p:attrNameLst>
                                      </p:cBhvr>
                                      <p:to>
                                        <p:strVal val="visible"/>
                                      </p:to>
                                    </p:set>
                                    <p:animEffect transition="in" filter="fade">
                                      <p:cBhvr>
                                        <p:cTn id="73" dur="500"/>
                                        <p:tgtEl>
                                          <p:spTgt spid="32461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24621"/>
                                        </p:tgtEl>
                                        <p:attrNameLst>
                                          <p:attrName>style.visibility</p:attrName>
                                        </p:attrNameLst>
                                      </p:cBhvr>
                                      <p:to>
                                        <p:strVal val="visible"/>
                                      </p:to>
                                    </p:set>
                                    <p:animEffect transition="in" filter="fade">
                                      <p:cBhvr>
                                        <p:cTn id="76" dur="500"/>
                                        <p:tgtEl>
                                          <p:spTgt spid="324621"/>
                                        </p:tgtEl>
                                      </p:cBhvr>
                                    </p:animEffect>
                                  </p:childTnLst>
                                </p:cTn>
                              </p:par>
                            </p:childTnLst>
                          </p:cTn>
                        </p:par>
                        <p:par>
                          <p:cTn id="77" fill="hold">
                            <p:stCondLst>
                              <p:cond delay="2000"/>
                            </p:stCondLst>
                            <p:childTnLst>
                              <p:par>
                                <p:cTn id="78" presetID="10" presetClass="entr" presetSubtype="0" fill="hold" nodeType="afterEffect">
                                  <p:stCondLst>
                                    <p:cond delay="0"/>
                                  </p:stCondLst>
                                  <p:childTnLst>
                                    <p:set>
                                      <p:cBhvr>
                                        <p:cTn id="79" dur="1" fill="hold">
                                          <p:stCondLst>
                                            <p:cond delay="0"/>
                                          </p:stCondLst>
                                        </p:cTn>
                                        <p:tgtEl>
                                          <p:spTgt spid="324615"/>
                                        </p:tgtEl>
                                        <p:attrNameLst>
                                          <p:attrName>style.visibility</p:attrName>
                                        </p:attrNameLst>
                                      </p:cBhvr>
                                      <p:to>
                                        <p:strVal val="visible"/>
                                      </p:to>
                                    </p:set>
                                    <p:animEffect transition="in" filter="fade">
                                      <p:cBhvr>
                                        <p:cTn id="80" dur="500"/>
                                        <p:tgtEl>
                                          <p:spTgt spid="324615"/>
                                        </p:tgtEl>
                                      </p:cBhvr>
                                    </p:animEffect>
                                  </p:childTnLst>
                                </p:cTn>
                              </p:par>
                            </p:childTnLst>
                          </p:cTn>
                        </p:par>
                        <p:par>
                          <p:cTn id="81" fill="hold">
                            <p:stCondLst>
                              <p:cond delay="2500"/>
                            </p:stCondLst>
                            <p:childTnLst>
                              <p:par>
                                <p:cTn id="82" presetID="22" presetClass="entr" presetSubtype="4" fill="hold" nodeType="afterEffect">
                                  <p:stCondLst>
                                    <p:cond delay="0"/>
                                  </p:stCondLst>
                                  <p:childTnLst>
                                    <p:set>
                                      <p:cBhvr>
                                        <p:cTn id="83" dur="1" fill="hold">
                                          <p:stCondLst>
                                            <p:cond delay="0"/>
                                          </p:stCondLst>
                                        </p:cTn>
                                        <p:tgtEl>
                                          <p:spTgt spid="324616"/>
                                        </p:tgtEl>
                                        <p:attrNameLst>
                                          <p:attrName>style.visibility</p:attrName>
                                        </p:attrNameLst>
                                      </p:cBhvr>
                                      <p:to>
                                        <p:strVal val="visible"/>
                                      </p:to>
                                    </p:set>
                                    <p:animEffect transition="in" filter="wipe(down)">
                                      <p:cBhvr>
                                        <p:cTn id="84" dur="500"/>
                                        <p:tgtEl>
                                          <p:spTgt spid="324616"/>
                                        </p:tgtEl>
                                      </p:cBhvr>
                                    </p:animEffect>
                                  </p:childTnLst>
                                </p:cTn>
                              </p:par>
                            </p:childTnLst>
                          </p:cTn>
                        </p:par>
                        <p:par>
                          <p:cTn id="85" fill="hold">
                            <p:stCondLst>
                              <p:cond delay="3000"/>
                            </p:stCondLst>
                            <p:childTnLst>
                              <p:par>
                                <p:cTn id="86" presetID="10" presetClass="entr" presetSubtype="0" fill="hold" grpId="0" nodeType="afterEffect">
                                  <p:stCondLst>
                                    <p:cond delay="0"/>
                                  </p:stCondLst>
                                  <p:childTnLst>
                                    <p:set>
                                      <p:cBhvr>
                                        <p:cTn id="87" dur="1" fill="hold">
                                          <p:stCondLst>
                                            <p:cond delay="0"/>
                                          </p:stCondLst>
                                        </p:cTn>
                                        <p:tgtEl>
                                          <p:spTgt spid="324623"/>
                                        </p:tgtEl>
                                        <p:attrNameLst>
                                          <p:attrName>style.visibility</p:attrName>
                                        </p:attrNameLst>
                                      </p:cBhvr>
                                      <p:to>
                                        <p:strVal val="visible"/>
                                      </p:to>
                                    </p:set>
                                    <p:animEffect transition="in" filter="fade">
                                      <p:cBhvr>
                                        <p:cTn id="88" dur="500"/>
                                        <p:tgtEl>
                                          <p:spTgt spid="324623"/>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24622"/>
                                        </p:tgtEl>
                                        <p:attrNameLst>
                                          <p:attrName>style.visibility</p:attrName>
                                        </p:attrNameLst>
                                      </p:cBhvr>
                                      <p:to>
                                        <p:strVal val="visible"/>
                                      </p:to>
                                    </p:set>
                                    <p:animEffect transition="in" filter="fade">
                                      <p:cBhvr>
                                        <p:cTn id="91" dur="500"/>
                                        <p:tgtEl>
                                          <p:spTgt spid="324622"/>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24625"/>
                                        </p:tgtEl>
                                        <p:attrNameLst>
                                          <p:attrName>style.visibility</p:attrName>
                                        </p:attrNameLst>
                                      </p:cBhvr>
                                      <p:to>
                                        <p:strVal val="visible"/>
                                      </p:to>
                                    </p:set>
                                    <p:animEffect transition="in" filter="fade">
                                      <p:cBhvr>
                                        <p:cTn id="94" dur="500"/>
                                        <p:tgtEl>
                                          <p:spTgt spid="324625"/>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nodeType="clickEffect">
                                  <p:stCondLst>
                                    <p:cond delay="0"/>
                                  </p:stCondLst>
                                  <p:childTnLst>
                                    <p:set>
                                      <p:cBhvr>
                                        <p:cTn id="98" dur="1" fill="hold">
                                          <p:stCondLst>
                                            <p:cond delay="0"/>
                                          </p:stCondLst>
                                        </p:cTn>
                                        <p:tgtEl>
                                          <p:spTgt spid="2"/>
                                        </p:tgtEl>
                                        <p:attrNameLst>
                                          <p:attrName>style.visibility</p:attrName>
                                        </p:attrNameLst>
                                      </p:cBhvr>
                                      <p:to>
                                        <p:strVal val="visible"/>
                                      </p:to>
                                    </p:set>
                                    <p:animEffect transition="in" filter="wipe(down)">
                                      <p:cBhvr>
                                        <p:cTn id="99" dur="500"/>
                                        <p:tgtEl>
                                          <p:spTgt spid="2"/>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24636"/>
                                        </p:tgtEl>
                                        <p:attrNameLst>
                                          <p:attrName>style.visibility</p:attrName>
                                        </p:attrNameLst>
                                      </p:cBhvr>
                                      <p:to>
                                        <p:strVal val="visible"/>
                                      </p:to>
                                    </p:set>
                                    <p:animEffect transition="in" filter="fade">
                                      <p:cBhvr>
                                        <p:cTn id="102" dur="500"/>
                                        <p:tgtEl>
                                          <p:spTgt spid="324636"/>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3"/>
                                        </p:tgtEl>
                                        <p:attrNameLst>
                                          <p:attrName>style.visibility</p:attrName>
                                        </p:attrNameLst>
                                      </p:cBhvr>
                                      <p:to>
                                        <p:strVal val="visible"/>
                                      </p:to>
                                    </p:set>
                                    <p:animEffect transition="in" filter="fade">
                                      <p:cBhvr>
                                        <p:cTn id="107" dur="1000"/>
                                        <p:tgtEl>
                                          <p:spTgt spid="3"/>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24639"/>
                                        </p:tgtEl>
                                        <p:attrNameLst>
                                          <p:attrName>style.visibility</p:attrName>
                                        </p:attrNameLst>
                                      </p:cBhvr>
                                      <p:to>
                                        <p:strVal val="visible"/>
                                      </p:to>
                                    </p:set>
                                    <p:animEffect transition="in" filter="fade">
                                      <p:cBhvr>
                                        <p:cTn id="110" dur="500"/>
                                        <p:tgtEl>
                                          <p:spTgt spid="324639"/>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324638"/>
                                        </p:tgtEl>
                                        <p:attrNameLst>
                                          <p:attrName>style.visibility</p:attrName>
                                        </p:attrNameLst>
                                      </p:cBhvr>
                                      <p:to>
                                        <p:strVal val="visible"/>
                                      </p:to>
                                    </p:set>
                                    <p:animEffect transition="in" filter="fade">
                                      <p:cBhvr>
                                        <p:cTn id="115" dur="500"/>
                                        <p:tgtEl>
                                          <p:spTgt spid="324638"/>
                                        </p:tgtEl>
                                      </p:cBhvr>
                                    </p:animEffect>
                                  </p:childTnLst>
                                </p:cTn>
                              </p:par>
                              <p:par>
                                <p:cTn id="116" presetID="10" presetClass="entr" presetSubtype="0" fill="hold" nodeType="withEffect">
                                  <p:stCondLst>
                                    <p:cond delay="0"/>
                                  </p:stCondLst>
                                  <p:childTnLst>
                                    <p:set>
                                      <p:cBhvr>
                                        <p:cTn id="117" dur="1" fill="hold">
                                          <p:stCondLst>
                                            <p:cond delay="0"/>
                                          </p:stCondLst>
                                        </p:cTn>
                                        <p:tgtEl>
                                          <p:spTgt spid="4"/>
                                        </p:tgtEl>
                                        <p:attrNameLst>
                                          <p:attrName>style.visibility</p:attrName>
                                        </p:attrNameLst>
                                      </p:cBhvr>
                                      <p:to>
                                        <p:strVal val="visible"/>
                                      </p:to>
                                    </p:set>
                                    <p:animEffect transition="in" filter="fade">
                                      <p:cBhvr>
                                        <p:cTn id="118" dur="500"/>
                                        <p:tgtEl>
                                          <p:spTgt spid="4"/>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5"/>
                                        </p:tgtEl>
                                        <p:attrNameLst>
                                          <p:attrName>style.visibility</p:attrName>
                                        </p:attrNameLst>
                                      </p:cBhvr>
                                      <p:to>
                                        <p:strVal val="visible"/>
                                      </p:to>
                                    </p:set>
                                    <p:animEffect transition="in" filter="fade">
                                      <p:cBhvr>
                                        <p:cTn id="123" dur="500"/>
                                        <p:tgtEl>
                                          <p:spTgt spid="5"/>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324640"/>
                                        </p:tgtEl>
                                        <p:attrNameLst>
                                          <p:attrName>style.visibility</p:attrName>
                                        </p:attrNameLst>
                                      </p:cBhvr>
                                      <p:to>
                                        <p:strVal val="visible"/>
                                      </p:to>
                                    </p:set>
                                    <p:animEffect transition="in" filter="fade">
                                      <p:cBhvr>
                                        <p:cTn id="126" dur="500"/>
                                        <p:tgtEl>
                                          <p:spTgt spid="324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625" grpId="0" animBg="1"/>
      <p:bldP spid="324619" grpId="0" animBg="1"/>
      <p:bldP spid="324620" grpId="0" animBg="1"/>
      <p:bldP spid="324621" grpId="0" animBg="1"/>
      <p:bldP spid="324622" grpId="0" animBg="1"/>
      <p:bldP spid="324623" grpId="0" animBg="1"/>
      <p:bldP spid="324636" grpId="0"/>
      <p:bldP spid="324638" grpId="0" animBg="1"/>
      <p:bldP spid="324639" grpId="0" animBg="1"/>
      <p:bldP spid="3246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p:txBody>
          <a:bodyPr/>
          <a:lstStyle/>
          <a:p>
            <a:r>
              <a:rPr lang="de-DE" sz="4000" b="1" i="1"/>
              <a:t>Wie funktionieren Texturen?</a:t>
            </a:r>
          </a:p>
        </p:txBody>
      </p:sp>
      <p:grpSp>
        <p:nvGrpSpPr>
          <p:cNvPr id="2" name="Group 3"/>
          <p:cNvGrpSpPr>
            <a:grpSpLocks/>
          </p:cNvGrpSpPr>
          <p:nvPr/>
        </p:nvGrpSpPr>
        <p:grpSpPr bwMode="auto">
          <a:xfrm>
            <a:off x="5200650" y="1147763"/>
            <a:ext cx="2119313" cy="2516187"/>
            <a:chOff x="3276" y="849"/>
            <a:chExt cx="1335" cy="1585"/>
          </a:xfrm>
        </p:grpSpPr>
        <p:grpSp>
          <p:nvGrpSpPr>
            <p:cNvPr id="3" name="Group 4"/>
            <p:cNvGrpSpPr>
              <a:grpSpLocks/>
            </p:cNvGrpSpPr>
            <p:nvPr/>
          </p:nvGrpSpPr>
          <p:grpSpPr bwMode="auto">
            <a:xfrm>
              <a:off x="3276" y="1101"/>
              <a:ext cx="1335" cy="1333"/>
              <a:chOff x="3276" y="1101"/>
              <a:chExt cx="1335" cy="1333"/>
            </a:xfrm>
          </p:grpSpPr>
          <p:pic>
            <p:nvPicPr>
              <p:cNvPr id="332805" name="Picture 5" descr="texture03"/>
              <p:cNvPicPr>
                <a:picLocks noChangeAspect="1" noChangeArrowheads="1"/>
              </p:cNvPicPr>
              <p:nvPr/>
            </p:nvPicPr>
            <p:blipFill>
              <a:blip r:embed="rId2"/>
              <a:srcRect/>
              <a:stretch>
                <a:fillRect/>
              </a:stretch>
            </p:blipFill>
            <p:spPr bwMode="auto">
              <a:xfrm>
                <a:off x="3285" y="1107"/>
                <a:ext cx="1326" cy="1322"/>
              </a:xfrm>
              <a:prstGeom prst="rect">
                <a:avLst/>
              </a:prstGeom>
              <a:noFill/>
              <a:ln w="9525">
                <a:solidFill>
                  <a:srgbClr val="000000"/>
                </a:solidFill>
                <a:miter lim="800000"/>
                <a:headEnd/>
                <a:tailEnd/>
              </a:ln>
            </p:spPr>
          </p:pic>
          <p:grpSp>
            <p:nvGrpSpPr>
              <p:cNvPr id="4" name="Group 6"/>
              <p:cNvGrpSpPr>
                <a:grpSpLocks/>
              </p:cNvGrpSpPr>
              <p:nvPr/>
            </p:nvGrpSpPr>
            <p:grpSpPr bwMode="auto">
              <a:xfrm>
                <a:off x="3276" y="1101"/>
                <a:ext cx="1333" cy="1333"/>
                <a:chOff x="2880" y="2160"/>
                <a:chExt cx="907" cy="907"/>
              </a:xfrm>
            </p:grpSpPr>
            <p:sp>
              <p:nvSpPr>
                <p:cNvPr id="332807" name="Rectangle 7"/>
                <p:cNvSpPr>
                  <a:spLocks noChangeArrowheads="1"/>
                </p:cNvSpPr>
                <p:nvPr/>
              </p:nvSpPr>
              <p:spPr bwMode="auto">
                <a:xfrm>
                  <a:off x="3061" y="2160"/>
                  <a:ext cx="91" cy="907"/>
                </a:xfrm>
                <a:prstGeom prst="rect">
                  <a:avLst/>
                </a:prstGeom>
                <a:noFill/>
                <a:ln w="9525" algn="ctr">
                  <a:solidFill>
                    <a:srgbClr val="000000"/>
                  </a:solidFill>
                  <a:miter lim="800000"/>
                  <a:headEnd/>
                  <a:tailEnd/>
                </a:ln>
                <a:effectLst/>
              </p:spPr>
              <p:txBody>
                <a:bodyPr wrap="none" anchor="ctr">
                  <a:spAutoFit/>
                </a:bodyPr>
                <a:lstStyle/>
                <a:p>
                  <a:endParaRPr lang="de-DE"/>
                </a:p>
              </p:txBody>
            </p:sp>
            <p:sp>
              <p:nvSpPr>
                <p:cNvPr id="332808" name="Rectangle 8"/>
                <p:cNvSpPr>
                  <a:spLocks noChangeArrowheads="1"/>
                </p:cNvSpPr>
                <p:nvPr/>
              </p:nvSpPr>
              <p:spPr bwMode="auto">
                <a:xfrm>
                  <a:off x="2880" y="2160"/>
                  <a:ext cx="91" cy="907"/>
                </a:xfrm>
                <a:prstGeom prst="rect">
                  <a:avLst/>
                </a:prstGeom>
                <a:noFill/>
                <a:ln w="9525" algn="ctr">
                  <a:solidFill>
                    <a:srgbClr val="000000"/>
                  </a:solidFill>
                  <a:miter lim="800000"/>
                  <a:headEnd/>
                  <a:tailEnd/>
                </a:ln>
                <a:effectLst/>
              </p:spPr>
              <p:txBody>
                <a:bodyPr wrap="none" anchor="ctr">
                  <a:spAutoFit/>
                </a:bodyPr>
                <a:lstStyle/>
                <a:p>
                  <a:endParaRPr lang="de-DE"/>
                </a:p>
              </p:txBody>
            </p:sp>
            <p:sp>
              <p:nvSpPr>
                <p:cNvPr id="332809" name="Rectangle 9"/>
                <p:cNvSpPr>
                  <a:spLocks noChangeArrowheads="1"/>
                </p:cNvSpPr>
                <p:nvPr/>
              </p:nvSpPr>
              <p:spPr bwMode="auto">
                <a:xfrm>
                  <a:off x="3424" y="2160"/>
                  <a:ext cx="91" cy="907"/>
                </a:xfrm>
                <a:prstGeom prst="rect">
                  <a:avLst/>
                </a:prstGeom>
                <a:noFill/>
                <a:ln w="9525" algn="ctr">
                  <a:solidFill>
                    <a:srgbClr val="000000"/>
                  </a:solidFill>
                  <a:miter lim="800000"/>
                  <a:headEnd/>
                  <a:tailEnd/>
                </a:ln>
                <a:effectLst/>
              </p:spPr>
              <p:txBody>
                <a:bodyPr wrap="none" anchor="ctr">
                  <a:spAutoFit/>
                </a:bodyPr>
                <a:lstStyle/>
                <a:p>
                  <a:endParaRPr lang="de-DE"/>
                </a:p>
              </p:txBody>
            </p:sp>
            <p:sp>
              <p:nvSpPr>
                <p:cNvPr id="332810" name="Rectangle 10"/>
                <p:cNvSpPr>
                  <a:spLocks noChangeArrowheads="1"/>
                </p:cNvSpPr>
                <p:nvPr/>
              </p:nvSpPr>
              <p:spPr bwMode="auto">
                <a:xfrm>
                  <a:off x="3243" y="2160"/>
                  <a:ext cx="91" cy="907"/>
                </a:xfrm>
                <a:prstGeom prst="rect">
                  <a:avLst/>
                </a:prstGeom>
                <a:noFill/>
                <a:ln w="9525" algn="ctr">
                  <a:solidFill>
                    <a:srgbClr val="000000"/>
                  </a:solidFill>
                  <a:miter lim="800000"/>
                  <a:headEnd/>
                  <a:tailEnd/>
                </a:ln>
                <a:effectLst/>
              </p:spPr>
              <p:txBody>
                <a:bodyPr wrap="none" anchor="ctr">
                  <a:spAutoFit/>
                </a:bodyPr>
                <a:lstStyle/>
                <a:p>
                  <a:endParaRPr lang="de-DE"/>
                </a:p>
              </p:txBody>
            </p:sp>
            <p:sp>
              <p:nvSpPr>
                <p:cNvPr id="332811" name="Rectangle 11"/>
                <p:cNvSpPr>
                  <a:spLocks noChangeArrowheads="1"/>
                </p:cNvSpPr>
                <p:nvPr/>
              </p:nvSpPr>
              <p:spPr bwMode="auto">
                <a:xfrm>
                  <a:off x="2880" y="2886"/>
                  <a:ext cx="907" cy="90"/>
                </a:xfrm>
                <a:prstGeom prst="rect">
                  <a:avLst/>
                </a:prstGeom>
                <a:noFill/>
                <a:ln w="9525" algn="ctr">
                  <a:solidFill>
                    <a:srgbClr val="000000"/>
                  </a:solidFill>
                  <a:miter lim="800000"/>
                  <a:headEnd/>
                  <a:tailEnd/>
                </a:ln>
                <a:effectLst/>
              </p:spPr>
              <p:txBody>
                <a:bodyPr anchor="ctr">
                  <a:spAutoFit/>
                </a:bodyPr>
                <a:lstStyle/>
                <a:p>
                  <a:endParaRPr lang="de-DE"/>
                </a:p>
              </p:txBody>
            </p:sp>
            <p:sp>
              <p:nvSpPr>
                <p:cNvPr id="332812" name="Rectangle 12"/>
                <p:cNvSpPr>
                  <a:spLocks noChangeArrowheads="1"/>
                </p:cNvSpPr>
                <p:nvPr/>
              </p:nvSpPr>
              <p:spPr bwMode="auto">
                <a:xfrm>
                  <a:off x="3606" y="2160"/>
                  <a:ext cx="91" cy="907"/>
                </a:xfrm>
                <a:prstGeom prst="rect">
                  <a:avLst/>
                </a:prstGeom>
                <a:noFill/>
                <a:ln w="9525" algn="ctr">
                  <a:solidFill>
                    <a:srgbClr val="000000"/>
                  </a:solidFill>
                  <a:miter lim="800000"/>
                  <a:headEnd/>
                  <a:tailEnd/>
                </a:ln>
                <a:effectLst/>
              </p:spPr>
              <p:txBody>
                <a:bodyPr wrap="none" anchor="ctr">
                  <a:spAutoFit/>
                </a:bodyPr>
                <a:lstStyle/>
                <a:p>
                  <a:endParaRPr lang="de-DE"/>
                </a:p>
              </p:txBody>
            </p:sp>
            <p:sp>
              <p:nvSpPr>
                <p:cNvPr id="332813" name="Rectangle 13"/>
                <p:cNvSpPr>
                  <a:spLocks noChangeArrowheads="1"/>
                </p:cNvSpPr>
                <p:nvPr/>
              </p:nvSpPr>
              <p:spPr bwMode="auto">
                <a:xfrm>
                  <a:off x="2880" y="2704"/>
                  <a:ext cx="907" cy="90"/>
                </a:xfrm>
                <a:prstGeom prst="rect">
                  <a:avLst/>
                </a:prstGeom>
                <a:noFill/>
                <a:ln w="9525" algn="ctr">
                  <a:solidFill>
                    <a:srgbClr val="000000"/>
                  </a:solidFill>
                  <a:miter lim="800000"/>
                  <a:headEnd/>
                  <a:tailEnd/>
                </a:ln>
                <a:effectLst/>
              </p:spPr>
              <p:txBody>
                <a:bodyPr anchor="ctr">
                  <a:spAutoFit/>
                </a:bodyPr>
                <a:lstStyle/>
                <a:p>
                  <a:endParaRPr lang="de-DE"/>
                </a:p>
              </p:txBody>
            </p:sp>
            <p:sp>
              <p:nvSpPr>
                <p:cNvPr id="332814" name="Rectangle 14"/>
                <p:cNvSpPr>
                  <a:spLocks noChangeArrowheads="1"/>
                </p:cNvSpPr>
                <p:nvPr/>
              </p:nvSpPr>
              <p:spPr bwMode="auto">
                <a:xfrm>
                  <a:off x="2880" y="2523"/>
                  <a:ext cx="907" cy="90"/>
                </a:xfrm>
                <a:prstGeom prst="rect">
                  <a:avLst/>
                </a:prstGeom>
                <a:noFill/>
                <a:ln w="9525" algn="ctr">
                  <a:solidFill>
                    <a:srgbClr val="000000"/>
                  </a:solidFill>
                  <a:miter lim="800000"/>
                  <a:headEnd/>
                  <a:tailEnd/>
                </a:ln>
                <a:effectLst/>
              </p:spPr>
              <p:txBody>
                <a:bodyPr anchor="ctr">
                  <a:spAutoFit/>
                </a:bodyPr>
                <a:lstStyle/>
                <a:p>
                  <a:endParaRPr lang="de-DE"/>
                </a:p>
              </p:txBody>
            </p:sp>
            <p:sp>
              <p:nvSpPr>
                <p:cNvPr id="332815" name="Rectangle 15"/>
                <p:cNvSpPr>
                  <a:spLocks noChangeArrowheads="1"/>
                </p:cNvSpPr>
                <p:nvPr/>
              </p:nvSpPr>
              <p:spPr bwMode="auto">
                <a:xfrm>
                  <a:off x="2880" y="2341"/>
                  <a:ext cx="907" cy="90"/>
                </a:xfrm>
                <a:prstGeom prst="rect">
                  <a:avLst/>
                </a:prstGeom>
                <a:noFill/>
                <a:ln w="9525" algn="ctr">
                  <a:solidFill>
                    <a:srgbClr val="000000"/>
                  </a:solidFill>
                  <a:miter lim="800000"/>
                  <a:headEnd/>
                  <a:tailEnd/>
                </a:ln>
                <a:effectLst/>
              </p:spPr>
              <p:txBody>
                <a:bodyPr anchor="ctr">
                  <a:spAutoFit/>
                </a:bodyPr>
                <a:lstStyle/>
                <a:p>
                  <a:endParaRPr lang="de-DE"/>
                </a:p>
              </p:txBody>
            </p:sp>
            <p:sp>
              <p:nvSpPr>
                <p:cNvPr id="332816" name="Rectangle 16"/>
                <p:cNvSpPr>
                  <a:spLocks noChangeArrowheads="1"/>
                </p:cNvSpPr>
                <p:nvPr/>
              </p:nvSpPr>
              <p:spPr bwMode="auto">
                <a:xfrm>
                  <a:off x="2880" y="2160"/>
                  <a:ext cx="907" cy="90"/>
                </a:xfrm>
                <a:prstGeom prst="rect">
                  <a:avLst/>
                </a:prstGeom>
                <a:noFill/>
                <a:ln w="9525" algn="ctr">
                  <a:solidFill>
                    <a:srgbClr val="000000"/>
                  </a:solidFill>
                  <a:miter lim="800000"/>
                  <a:headEnd/>
                  <a:tailEnd/>
                </a:ln>
                <a:effectLst/>
              </p:spPr>
              <p:txBody>
                <a:bodyPr anchor="ctr">
                  <a:spAutoFit/>
                </a:bodyPr>
                <a:lstStyle/>
                <a:p>
                  <a:endParaRPr lang="de-DE"/>
                </a:p>
              </p:txBody>
            </p:sp>
            <p:sp>
              <p:nvSpPr>
                <p:cNvPr id="332817" name="Rectangle 17"/>
                <p:cNvSpPr>
                  <a:spLocks noChangeArrowheads="1"/>
                </p:cNvSpPr>
                <p:nvPr/>
              </p:nvSpPr>
              <p:spPr bwMode="auto">
                <a:xfrm>
                  <a:off x="2880" y="2160"/>
                  <a:ext cx="907" cy="906"/>
                </a:xfrm>
                <a:prstGeom prst="rect">
                  <a:avLst/>
                </a:prstGeom>
                <a:noFill/>
                <a:ln w="19050" algn="ctr">
                  <a:solidFill>
                    <a:srgbClr val="000000"/>
                  </a:solidFill>
                  <a:miter lim="800000"/>
                  <a:headEnd/>
                  <a:tailEnd/>
                </a:ln>
                <a:effectLst/>
              </p:spPr>
              <p:txBody>
                <a:bodyPr anchor="ctr">
                  <a:spAutoFit/>
                </a:bodyPr>
                <a:lstStyle/>
                <a:p>
                  <a:endParaRPr lang="de-DE"/>
                </a:p>
              </p:txBody>
            </p:sp>
          </p:grpSp>
        </p:grpSp>
        <p:sp>
          <p:nvSpPr>
            <p:cNvPr id="332818" name="Text Box 18"/>
            <p:cNvSpPr txBox="1">
              <a:spLocks noChangeArrowheads="1"/>
            </p:cNvSpPr>
            <p:nvPr/>
          </p:nvSpPr>
          <p:spPr bwMode="auto">
            <a:xfrm>
              <a:off x="3285" y="849"/>
              <a:ext cx="1324" cy="250"/>
            </a:xfrm>
            <a:prstGeom prst="rect">
              <a:avLst/>
            </a:prstGeom>
            <a:noFill/>
            <a:ln w="9525" algn="ctr">
              <a:noFill/>
              <a:miter lim="800000"/>
              <a:headEnd/>
              <a:tailEnd/>
            </a:ln>
            <a:effectLst/>
          </p:spPr>
          <p:txBody>
            <a:bodyPr>
              <a:spAutoFit/>
            </a:bodyPr>
            <a:lstStyle/>
            <a:p>
              <a:pPr marL="342900" indent="-342900" algn="ctr">
                <a:spcBef>
                  <a:spcPct val="50000"/>
                </a:spcBef>
                <a:buSzPct val="75000"/>
              </a:pPr>
              <a:r>
                <a:rPr lang="de-DE" sz="2000" b="1">
                  <a:solidFill>
                    <a:srgbClr val="000000"/>
                  </a:solidFill>
                  <a:latin typeface="Futura Md BT" pitchFamily="34" charset="0"/>
                </a:rPr>
                <a:t>Textur</a:t>
              </a:r>
            </a:p>
          </p:txBody>
        </p:sp>
      </p:grpSp>
      <p:grpSp>
        <p:nvGrpSpPr>
          <p:cNvPr id="5" name="Group 19"/>
          <p:cNvGrpSpPr>
            <a:grpSpLocks/>
          </p:cNvGrpSpPr>
          <p:nvPr/>
        </p:nvGrpSpPr>
        <p:grpSpPr bwMode="auto">
          <a:xfrm>
            <a:off x="1308100" y="2074863"/>
            <a:ext cx="1978025" cy="1978025"/>
            <a:chOff x="1474" y="2296"/>
            <a:chExt cx="726" cy="726"/>
          </a:xfrm>
        </p:grpSpPr>
        <p:sp>
          <p:nvSpPr>
            <p:cNvPr id="332820" name="Freeform 20"/>
            <p:cNvSpPr>
              <a:spLocks/>
            </p:cNvSpPr>
            <p:nvPr/>
          </p:nvSpPr>
          <p:spPr bwMode="auto">
            <a:xfrm>
              <a:off x="1474" y="2296"/>
              <a:ext cx="726" cy="726"/>
            </a:xfrm>
            <a:custGeom>
              <a:avLst/>
              <a:gdLst/>
              <a:ahLst/>
              <a:cxnLst>
                <a:cxn ang="0">
                  <a:pos x="181" y="635"/>
                </a:cxn>
                <a:cxn ang="0">
                  <a:pos x="181" y="544"/>
                </a:cxn>
                <a:cxn ang="0">
                  <a:pos x="0" y="544"/>
                </a:cxn>
                <a:cxn ang="0">
                  <a:pos x="0" y="454"/>
                </a:cxn>
                <a:cxn ang="0">
                  <a:pos x="91" y="454"/>
                </a:cxn>
                <a:cxn ang="0">
                  <a:pos x="91" y="272"/>
                </a:cxn>
                <a:cxn ang="0">
                  <a:pos x="181" y="272"/>
                </a:cxn>
                <a:cxn ang="0">
                  <a:pos x="181" y="91"/>
                </a:cxn>
                <a:cxn ang="0">
                  <a:pos x="272" y="91"/>
                </a:cxn>
                <a:cxn ang="0">
                  <a:pos x="272" y="0"/>
                </a:cxn>
                <a:cxn ang="0">
                  <a:pos x="453" y="0"/>
                </a:cxn>
                <a:cxn ang="0">
                  <a:pos x="453" y="182"/>
                </a:cxn>
                <a:cxn ang="0">
                  <a:pos x="544" y="182"/>
                </a:cxn>
                <a:cxn ang="0">
                  <a:pos x="544" y="363"/>
                </a:cxn>
                <a:cxn ang="0">
                  <a:pos x="635" y="363"/>
                </a:cxn>
                <a:cxn ang="0">
                  <a:pos x="635" y="544"/>
                </a:cxn>
                <a:cxn ang="0">
                  <a:pos x="726" y="544"/>
                </a:cxn>
                <a:cxn ang="0">
                  <a:pos x="726" y="726"/>
                </a:cxn>
                <a:cxn ang="0">
                  <a:pos x="544" y="726"/>
                </a:cxn>
                <a:cxn ang="0">
                  <a:pos x="544" y="635"/>
                </a:cxn>
                <a:cxn ang="0">
                  <a:pos x="181" y="635"/>
                </a:cxn>
              </a:cxnLst>
              <a:rect l="0" t="0" r="r" b="b"/>
              <a:pathLst>
                <a:path w="726" h="726">
                  <a:moveTo>
                    <a:pt x="181" y="635"/>
                  </a:moveTo>
                  <a:lnTo>
                    <a:pt x="181" y="544"/>
                  </a:lnTo>
                  <a:lnTo>
                    <a:pt x="0" y="544"/>
                  </a:lnTo>
                  <a:lnTo>
                    <a:pt x="0" y="454"/>
                  </a:lnTo>
                  <a:lnTo>
                    <a:pt x="91" y="454"/>
                  </a:lnTo>
                  <a:lnTo>
                    <a:pt x="91" y="272"/>
                  </a:lnTo>
                  <a:lnTo>
                    <a:pt x="181" y="272"/>
                  </a:lnTo>
                  <a:lnTo>
                    <a:pt x="181" y="91"/>
                  </a:lnTo>
                  <a:lnTo>
                    <a:pt x="272" y="91"/>
                  </a:lnTo>
                  <a:lnTo>
                    <a:pt x="272" y="0"/>
                  </a:lnTo>
                  <a:lnTo>
                    <a:pt x="453" y="0"/>
                  </a:lnTo>
                  <a:lnTo>
                    <a:pt x="453" y="182"/>
                  </a:lnTo>
                  <a:lnTo>
                    <a:pt x="544" y="182"/>
                  </a:lnTo>
                  <a:lnTo>
                    <a:pt x="544" y="363"/>
                  </a:lnTo>
                  <a:lnTo>
                    <a:pt x="635" y="363"/>
                  </a:lnTo>
                  <a:lnTo>
                    <a:pt x="635" y="544"/>
                  </a:lnTo>
                  <a:lnTo>
                    <a:pt x="726" y="544"/>
                  </a:lnTo>
                  <a:lnTo>
                    <a:pt x="726" y="726"/>
                  </a:lnTo>
                  <a:lnTo>
                    <a:pt x="544" y="726"/>
                  </a:lnTo>
                  <a:lnTo>
                    <a:pt x="544" y="635"/>
                  </a:lnTo>
                  <a:lnTo>
                    <a:pt x="181" y="635"/>
                  </a:lnTo>
                  <a:close/>
                </a:path>
              </a:pathLst>
            </a:custGeom>
            <a:solidFill>
              <a:schemeClr val="accent2"/>
            </a:solidFill>
            <a:ln w="19050" cap="flat" cmpd="sng">
              <a:solidFill>
                <a:schemeClr val="tx1"/>
              </a:solidFill>
              <a:prstDash val="solid"/>
              <a:round/>
              <a:headEnd/>
              <a:tailEnd/>
            </a:ln>
            <a:effectLst/>
          </p:spPr>
          <p:txBody>
            <a:bodyPr>
              <a:spAutoFit/>
            </a:bodyPr>
            <a:lstStyle/>
            <a:p>
              <a:endParaRPr lang="de-DE"/>
            </a:p>
          </p:txBody>
        </p:sp>
        <p:sp>
          <p:nvSpPr>
            <p:cNvPr id="332821" name="Rectangle 21"/>
            <p:cNvSpPr>
              <a:spLocks noChangeArrowheads="1"/>
            </p:cNvSpPr>
            <p:nvPr/>
          </p:nvSpPr>
          <p:spPr bwMode="auto">
            <a:xfrm>
              <a:off x="2019" y="2931"/>
              <a:ext cx="181" cy="90"/>
            </a:xfrm>
            <a:prstGeom prst="rect">
              <a:avLst/>
            </a:prstGeom>
            <a:solidFill>
              <a:schemeClr val="accent2"/>
            </a:solidFill>
            <a:ln w="9525" algn="ctr">
              <a:solidFill>
                <a:schemeClr val="tx1"/>
              </a:solidFill>
              <a:miter lim="800000"/>
              <a:headEnd/>
              <a:tailEnd/>
            </a:ln>
            <a:effectLst/>
          </p:spPr>
          <p:txBody>
            <a:bodyPr anchor="ctr">
              <a:spAutoFit/>
            </a:bodyPr>
            <a:lstStyle/>
            <a:p>
              <a:endParaRPr lang="de-DE"/>
            </a:p>
          </p:txBody>
        </p:sp>
        <p:sp>
          <p:nvSpPr>
            <p:cNvPr id="332822" name="Rectangle 22"/>
            <p:cNvSpPr>
              <a:spLocks noChangeArrowheads="1"/>
            </p:cNvSpPr>
            <p:nvPr/>
          </p:nvSpPr>
          <p:spPr bwMode="auto">
            <a:xfrm>
              <a:off x="1474" y="2749"/>
              <a:ext cx="635" cy="90"/>
            </a:xfrm>
            <a:prstGeom prst="rect">
              <a:avLst/>
            </a:prstGeom>
            <a:solidFill>
              <a:schemeClr val="accent2"/>
            </a:solidFill>
            <a:ln w="9525" algn="ctr">
              <a:solidFill>
                <a:schemeClr val="tx1"/>
              </a:solidFill>
              <a:miter lim="800000"/>
              <a:headEnd/>
              <a:tailEnd/>
            </a:ln>
            <a:effectLst/>
          </p:spPr>
          <p:txBody>
            <a:bodyPr anchor="ctr">
              <a:spAutoFit/>
            </a:bodyPr>
            <a:lstStyle/>
            <a:p>
              <a:endParaRPr lang="de-DE"/>
            </a:p>
          </p:txBody>
        </p:sp>
        <p:sp>
          <p:nvSpPr>
            <p:cNvPr id="332823" name="Rectangle 23"/>
            <p:cNvSpPr>
              <a:spLocks noChangeArrowheads="1"/>
            </p:cNvSpPr>
            <p:nvPr/>
          </p:nvSpPr>
          <p:spPr bwMode="auto">
            <a:xfrm>
              <a:off x="1565" y="2568"/>
              <a:ext cx="454" cy="90"/>
            </a:xfrm>
            <a:prstGeom prst="rect">
              <a:avLst/>
            </a:prstGeom>
            <a:solidFill>
              <a:schemeClr val="accent2"/>
            </a:solidFill>
            <a:ln w="9525" algn="ctr">
              <a:solidFill>
                <a:schemeClr val="tx1"/>
              </a:solidFill>
              <a:miter lim="800000"/>
              <a:headEnd/>
              <a:tailEnd/>
            </a:ln>
            <a:effectLst/>
          </p:spPr>
          <p:txBody>
            <a:bodyPr anchor="ctr">
              <a:spAutoFit/>
            </a:bodyPr>
            <a:lstStyle/>
            <a:p>
              <a:endParaRPr lang="de-DE"/>
            </a:p>
          </p:txBody>
        </p:sp>
        <p:sp>
          <p:nvSpPr>
            <p:cNvPr id="332824" name="Rectangle 24"/>
            <p:cNvSpPr>
              <a:spLocks noChangeArrowheads="1"/>
            </p:cNvSpPr>
            <p:nvPr/>
          </p:nvSpPr>
          <p:spPr bwMode="auto">
            <a:xfrm>
              <a:off x="1656" y="2387"/>
              <a:ext cx="272" cy="90"/>
            </a:xfrm>
            <a:prstGeom prst="rect">
              <a:avLst/>
            </a:prstGeom>
            <a:solidFill>
              <a:schemeClr val="accent2"/>
            </a:solidFill>
            <a:ln w="9525" algn="ctr">
              <a:solidFill>
                <a:schemeClr val="tx1"/>
              </a:solidFill>
              <a:miter lim="800000"/>
              <a:headEnd/>
              <a:tailEnd/>
            </a:ln>
            <a:effectLst/>
          </p:spPr>
          <p:txBody>
            <a:bodyPr anchor="ctr">
              <a:spAutoFit/>
            </a:bodyPr>
            <a:lstStyle/>
            <a:p>
              <a:endParaRPr lang="de-DE"/>
            </a:p>
          </p:txBody>
        </p:sp>
        <p:sp>
          <p:nvSpPr>
            <p:cNvPr id="332825" name="Rectangle 25"/>
            <p:cNvSpPr>
              <a:spLocks noChangeArrowheads="1"/>
            </p:cNvSpPr>
            <p:nvPr/>
          </p:nvSpPr>
          <p:spPr bwMode="auto">
            <a:xfrm>
              <a:off x="1565" y="2568"/>
              <a:ext cx="91" cy="272"/>
            </a:xfrm>
            <a:prstGeom prst="rect">
              <a:avLst/>
            </a:prstGeom>
            <a:noFill/>
            <a:ln w="9525" algn="ctr">
              <a:solidFill>
                <a:schemeClr val="tx1"/>
              </a:solidFill>
              <a:miter lim="800000"/>
              <a:headEnd/>
              <a:tailEnd/>
            </a:ln>
            <a:effectLst/>
          </p:spPr>
          <p:txBody>
            <a:bodyPr anchor="ctr">
              <a:spAutoFit/>
            </a:bodyPr>
            <a:lstStyle/>
            <a:p>
              <a:endParaRPr lang="de-DE"/>
            </a:p>
          </p:txBody>
        </p:sp>
        <p:sp>
          <p:nvSpPr>
            <p:cNvPr id="332826" name="Rectangle 26"/>
            <p:cNvSpPr>
              <a:spLocks noChangeArrowheads="1"/>
            </p:cNvSpPr>
            <p:nvPr/>
          </p:nvSpPr>
          <p:spPr bwMode="auto">
            <a:xfrm>
              <a:off x="1928" y="2477"/>
              <a:ext cx="91" cy="454"/>
            </a:xfrm>
            <a:prstGeom prst="rect">
              <a:avLst/>
            </a:prstGeom>
            <a:noFill/>
            <a:ln w="9525" algn="ctr">
              <a:solidFill>
                <a:schemeClr val="tx1"/>
              </a:solidFill>
              <a:miter lim="800000"/>
              <a:headEnd/>
              <a:tailEnd/>
            </a:ln>
            <a:effectLst/>
          </p:spPr>
          <p:txBody>
            <a:bodyPr anchor="ctr">
              <a:spAutoFit/>
            </a:bodyPr>
            <a:lstStyle/>
            <a:p>
              <a:endParaRPr lang="de-DE"/>
            </a:p>
          </p:txBody>
        </p:sp>
        <p:sp>
          <p:nvSpPr>
            <p:cNvPr id="332827" name="Rectangle 27"/>
            <p:cNvSpPr>
              <a:spLocks noChangeArrowheads="1"/>
            </p:cNvSpPr>
            <p:nvPr/>
          </p:nvSpPr>
          <p:spPr bwMode="auto">
            <a:xfrm>
              <a:off x="1747" y="2296"/>
              <a:ext cx="91" cy="635"/>
            </a:xfrm>
            <a:prstGeom prst="rect">
              <a:avLst/>
            </a:prstGeom>
            <a:noFill/>
            <a:ln w="9525" algn="ctr">
              <a:solidFill>
                <a:schemeClr val="tx1"/>
              </a:solidFill>
              <a:miter lim="800000"/>
              <a:headEnd/>
              <a:tailEnd/>
            </a:ln>
            <a:effectLst/>
          </p:spPr>
          <p:txBody>
            <a:bodyPr anchor="ctr">
              <a:spAutoFit/>
            </a:bodyPr>
            <a:lstStyle/>
            <a:p>
              <a:endParaRPr lang="de-DE"/>
            </a:p>
          </p:txBody>
        </p:sp>
        <p:sp>
          <p:nvSpPr>
            <p:cNvPr id="332828" name="Rectangle 28"/>
            <p:cNvSpPr>
              <a:spLocks noChangeArrowheads="1"/>
            </p:cNvSpPr>
            <p:nvPr/>
          </p:nvSpPr>
          <p:spPr bwMode="auto">
            <a:xfrm>
              <a:off x="2109" y="2840"/>
              <a:ext cx="91" cy="181"/>
            </a:xfrm>
            <a:prstGeom prst="rect">
              <a:avLst/>
            </a:prstGeom>
            <a:noFill/>
            <a:ln w="9525" algn="ctr">
              <a:solidFill>
                <a:schemeClr val="tx1"/>
              </a:solidFill>
              <a:miter lim="800000"/>
              <a:headEnd/>
              <a:tailEnd/>
            </a:ln>
            <a:effectLst/>
          </p:spPr>
          <p:txBody>
            <a:bodyPr anchor="ctr">
              <a:spAutoFit/>
            </a:bodyPr>
            <a:lstStyle/>
            <a:p>
              <a:endParaRPr lang="de-DE"/>
            </a:p>
          </p:txBody>
        </p:sp>
        <p:sp>
          <p:nvSpPr>
            <p:cNvPr id="332829" name="Freeform 29"/>
            <p:cNvSpPr>
              <a:spLocks/>
            </p:cNvSpPr>
            <p:nvPr/>
          </p:nvSpPr>
          <p:spPr bwMode="auto">
            <a:xfrm>
              <a:off x="1474" y="2296"/>
              <a:ext cx="726" cy="726"/>
            </a:xfrm>
            <a:custGeom>
              <a:avLst/>
              <a:gdLst/>
              <a:ahLst/>
              <a:cxnLst>
                <a:cxn ang="0">
                  <a:pos x="181" y="635"/>
                </a:cxn>
                <a:cxn ang="0">
                  <a:pos x="181" y="544"/>
                </a:cxn>
                <a:cxn ang="0">
                  <a:pos x="0" y="544"/>
                </a:cxn>
                <a:cxn ang="0">
                  <a:pos x="0" y="454"/>
                </a:cxn>
                <a:cxn ang="0">
                  <a:pos x="91" y="454"/>
                </a:cxn>
                <a:cxn ang="0">
                  <a:pos x="91" y="272"/>
                </a:cxn>
                <a:cxn ang="0">
                  <a:pos x="181" y="272"/>
                </a:cxn>
                <a:cxn ang="0">
                  <a:pos x="181" y="91"/>
                </a:cxn>
                <a:cxn ang="0">
                  <a:pos x="272" y="91"/>
                </a:cxn>
                <a:cxn ang="0">
                  <a:pos x="272" y="0"/>
                </a:cxn>
                <a:cxn ang="0">
                  <a:pos x="453" y="0"/>
                </a:cxn>
                <a:cxn ang="0">
                  <a:pos x="453" y="182"/>
                </a:cxn>
                <a:cxn ang="0">
                  <a:pos x="544" y="182"/>
                </a:cxn>
                <a:cxn ang="0">
                  <a:pos x="544" y="363"/>
                </a:cxn>
                <a:cxn ang="0">
                  <a:pos x="635" y="363"/>
                </a:cxn>
                <a:cxn ang="0">
                  <a:pos x="635" y="544"/>
                </a:cxn>
                <a:cxn ang="0">
                  <a:pos x="726" y="544"/>
                </a:cxn>
                <a:cxn ang="0">
                  <a:pos x="726" y="726"/>
                </a:cxn>
                <a:cxn ang="0">
                  <a:pos x="544" y="726"/>
                </a:cxn>
                <a:cxn ang="0">
                  <a:pos x="544" y="635"/>
                </a:cxn>
                <a:cxn ang="0">
                  <a:pos x="181" y="635"/>
                </a:cxn>
              </a:cxnLst>
              <a:rect l="0" t="0" r="r" b="b"/>
              <a:pathLst>
                <a:path w="726" h="726">
                  <a:moveTo>
                    <a:pt x="181" y="635"/>
                  </a:moveTo>
                  <a:lnTo>
                    <a:pt x="181" y="544"/>
                  </a:lnTo>
                  <a:lnTo>
                    <a:pt x="0" y="544"/>
                  </a:lnTo>
                  <a:lnTo>
                    <a:pt x="0" y="454"/>
                  </a:lnTo>
                  <a:lnTo>
                    <a:pt x="91" y="454"/>
                  </a:lnTo>
                  <a:lnTo>
                    <a:pt x="91" y="272"/>
                  </a:lnTo>
                  <a:lnTo>
                    <a:pt x="181" y="272"/>
                  </a:lnTo>
                  <a:lnTo>
                    <a:pt x="181" y="91"/>
                  </a:lnTo>
                  <a:lnTo>
                    <a:pt x="272" y="91"/>
                  </a:lnTo>
                  <a:lnTo>
                    <a:pt x="272" y="0"/>
                  </a:lnTo>
                  <a:lnTo>
                    <a:pt x="453" y="0"/>
                  </a:lnTo>
                  <a:lnTo>
                    <a:pt x="453" y="182"/>
                  </a:lnTo>
                  <a:lnTo>
                    <a:pt x="544" y="182"/>
                  </a:lnTo>
                  <a:lnTo>
                    <a:pt x="544" y="363"/>
                  </a:lnTo>
                  <a:lnTo>
                    <a:pt x="635" y="363"/>
                  </a:lnTo>
                  <a:lnTo>
                    <a:pt x="635" y="544"/>
                  </a:lnTo>
                  <a:lnTo>
                    <a:pt x="726" y="544"/>
                  </a:lnTo>
                  <a:lnTo>
                    <a:pt x="726" y="726"/>
                  </a:lnTo>
                  <a:lnTo>
                    <a:pt x="544" y="726"/>
                  </a:lnTo>
                  <a:lnTo>
                    <a:pt x="544" y="635"/>
                  </a:lnTo>
                  <a:lnTo>
                    <a:pt x="181" y="635"/>
                  </a:lnTo>
                  <a:close/>
                </a:path>
              </a:pathLst>
            </a:custGeom>
            <a:noFill/>
            <a:ln w="19050" cap="flat" cmpd="sng">
              <a:solidFill>
                <a:schemeClr val="tx1"/>
              </a:solidFill>
              <a:prstDash val="solid"/>
              <a:round/>
              <a:headEnd/>
              <a:tailEnd/>
            </a:ln>
            <a:effectLst/>
          </p:spPr>
          <p:txBody>
            <a:bodyPr>
              <a:spAutoFit/>
            </a:bodyPr>
            <a:lstStyle/>
            <a:p>
              <a:endParaRPr lang="de-DE"/>
            </a:p>
          </p:txBody>
        </p:sp>
      </p:grpSp>
      <p:grpSp>
        <p:nvGrpSpPr>
          <p:cNvPr id="6" name="Group 30"/>
          <p:cNvGrpSpPr>
            <a:grpSpLocks/>
          </p:cNvGrpSpPr>
          <p:nvPr/>
        </p:nvGrpSpPr>
        <p:grpSpPr bwMode="auto">
          <a:xfrm>
            <a:off x="1347788" y="2109788"/>
            <a:ext cx="1901825" cy="1881187"/>
            <a:chOff x="254" y="1455"/>
            <a:chExt cx="1198" cy="1185"/>
          </a:xfrm>
        </p:grpSpPr>
        <p:sp>
          <p:nvSpPr>
            <p:cNvPr id="332831" name="Freeform 31"/>
            <p:cNvSpPr>
              <a:spLocks/>
            </p:cNvSpPr>
            <p:nvPr/>
          </p:nvSpPr>
          <p:spPr bwMode="auto">
            <a:xfrm>
              <a:off x="306" y="1510"/>
              <a:ext cx="1090" cy="1089"/>
            </a:xfrm>
            <a:custGeom>
              <a:avLst/>
              <a:gdLst/>
              <a:ahLst/>
              <a:cxnLst>
                <a:cxn ang="0">
                  <a:pos x="635" y="635"/>
                </a:cxn>
                <a:cxn ang="0">
                  <a:pos x="0" y="454"/>
                </a:cxn>
                <a:cxn ang="0">
                  <a:pos x="317" y="0"/>
                </a:cxn>
                <a:cxn ang="0">
                  <a:pos x="635" y="635"/>
                </a:cxn>
              </a:cxnLst>
              <a:rect l="0" t="0" r="r" b="b"/>
              <a:pathLst>
                <a:path w="635" h="635">
                  <a:moveTo>
                    <a:pt x="635" y="635"/>
                  </a:moveTo>
                  <a:lnTo>
                    <a:pt x="0" y="454"/>
                  </a:lnTo>
                  <a:lnTo>
                    <a:pt x="317" y="0"/>
                  </a:lnTo>
                  <a:lnTo>
                    <a:pt x="635" y="635"/>
                  </a:lnTo>
                  <a:close/>
                </a:path>
              </a:pathLst>
            </a:custGeom>
            <a:noFill/>
            <a:ln w="38100" cap="flat" cmpd="sng">
              <a:solidFill>
                <a:schemeClr val="tx1"/>
              </a:solidFill>
              <a:prstDash val="solid"/>
              <a:round/>
              <a:headEnd/>
              <a:tailEnd/>
            </a:ln>
            <a:effectLst/>
          </p:spPr>
          <p:txBody>
            <a:bodyPr>
              <a:spAutoFit/>
            </a:bodyPr>
            <a:lstStyle/>
            <a:p>
              <a:endParaRPr lang="de-DE"/>
            </a:p>
          </p:txBody>
        </p:sp>
        <p:sp>
          <p:nvSpPr>
            <p:cNvPr id="332832" name="Oval 32"/>
            <p:cNvSpPr>
              <a:spLocks noChangeArrowheads="1"/>
            </p:cNvSpPr>
            <p:nvPr/>
          </p:nvSpPr>
          <p:spPr bwMode="auto">
            <a:xfrm>
              <a:off x="802" y="1455"/>
              <a:ext cx="109" cy="108"/>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sp>
          <p:nvSpPr>
            <p:cNvPr id="332833" name="Oval 33"/>
            <p:cNvSpPr>
              <a:spLocks noChangeArrowheads="1"/>
            </p:cNvSpPr>
            <p:nvPr/>
          </p:nvSpPr>
          <p:spPr bwMode="auto">
            <a:xfrm>
              <a:off x="1344" y="2533"/>
              <a:ext cx="108" cy="107"/>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sp>
          <p:nvSpPr>
            <p:cNvPr id="332834" name="Oval 34"/>
            <p:cNvSpPr>
              <a:spLocks noChangeArrowheads="1"/>
            </p:cNvSpPr>
            <p:nvPr/>
          </p:nvSpPr>
          <p:spPr bwMode="auto">
            <a:xfrm>
              <a:off x="254" y="2230"/>
              <a:ext cx="107" cy="109"/>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grpSp>
      <p:sp>
        <p:nvSpPr>
          <p:cNvPr id="332835" name="Rectangle 35"/>
          <p:cNvSpPr>
            <a:spLocks noChangeArrowheads="1"/>
          </p:cNvSpPr>
          <p:nvPr/>
        </p:nvSpPr>
        <p:spPr bwMode="auto">
          <a:xfrm>
            <a:off x="2049463" y="3057525"/>
            <a:ext cx="247650" cy="247650"/>
          </a:xfrm>
          <a:prstGeom prst="rect">
            <a:avLst/>
          </a:prstGeom>
          <a:solidFill>
            <a:srgbClr val="6699FF"/>
          </a:solidFill>
          <a:ln w="28575" algn="ctr">
            <a:solidFill>
              <a:schemeClr val="bg1"/>
            </a:solidFill>
            <a:miter lim="800000"/>
            <a:headEnd/>
            <a:tailEnd/>
          </a:ln>
          <a:effectLst/>
        </p:spPr>
        <p:txBody>
          <a:bodyPr wrap="none" anchor="ctr">
            <a:spAutoFit/>
          </a:bodyPr>
          <a:lstStyle/>
          <a:p>
            <a:endParaRPr lang="de-DE"/>
          </a:p>
        </p:txBody>
      </p:sp>
      <p:grpSp>
        <p:nvGrpSpPr>
          <p:cNvPr id="7" name="Group 36"/>
          <p:cNvGrpSpPr>
            <a:grpSpLocks/>
          </p:cNvGrpSpPr>
          <p:nvPr/>
        </p:nvGrpSpPr>
        <p:grpSpPr bwMode="auto">
          <a:xfrm>
            <a:off x="5205413" y="1584325"/>
            <a:ext cx="2057400" cy="2043113"/>
            <a:chOff x="2542" y="900"/>
            <a:chExt cx="1296" cy="1287"/>
          </a:xfrm>
        </p:grpSpPr>
        <p:sp>
          <p:nvSpPr>
            <p:cNvPr id="332837" name="Line 37"/>
            <p:cNvSpPr>
              <a:spLocks noChangeShapeType="1"/>
            </p:cNvSpPr>
            <p:nvPr/>
          </p:nvSpPr>
          <p:spPr bwMode="auto">
            <a:xfrm flipV="1">
              <a:off x="3260" y="900"/>
              <a:ext cx="0" cy="1287"/>
            </a:xfrm>
            <a:prstGeom prst="line">
              <a:avLst/>
            </a:prstGeom>
            <a:noFill/>
            <a:ln w="28575" cap="rnd">
              <a:solidFill>
                <a:schemeClr val="tx1"/>
              </a:solidFill>
              <a:prstDash val="sysDot"/>
              <a:round/>
              <a:headEnd/>
              <a:tailEnd/>
            </a:ln>
            <a:effectLst/>
          </p:spPr>
          <p:txBody>
            <a:bodyPr>
              <a:spAutoFit/>
            </a:bodyPr>
            <a:lstStyle/>
            <a:p>
              <a:endParaRPr lang="de-DE"/>
            </a:p>
          </p:txBody>
        </p:sp>
        <p:sp>
          <p:nvSpPr>
            <p:cNvPr id="332838" name="Line 38"/>
            <p:cNvSpPr>
              <a:spLocks noChangeShapeType="1"/>
            </p:cNvSpPr>
            <p:nvPr/>
          </p:nvSpPr>
          <p:spPr bwMode="auto">
            <a:xfrm flipH="1" flipV="1">
              <a:off x="2542" y="1464"/>
              <a:ext cx="1296" cy="4"/>
            </a:xfrm>
            <a:prstGeom prst="line">
              <a:avLst/>
            </a:prstGeom>
            <a:noFill/>
            <a:ln w="28575" cap="rnd">
              <a:solidFill>
                <a:schemeClr val="tx1"/>
              </a:solidFill>
              <a:prstDash val="sysDot"/>
              <a:round/>
              <a:headEnd/>
              <a:tailEnd/>
            </a:ln>
            <a:effectLst/>
          </p:spPr>
          <p:txBody>
            <a:bodyPr>
              <a:spAutoFit/>
            </a:bodyPr>
            <a:lstStyle/>
            <a:p>
              <a:endParaRPr lang="de-DE"/>
            </a:p>
          </p:txBody>
        </p:sp>
        <p:sp>
          <p:nvSpPr>
            <p:cNvPr id="332839" name="Oval 39"/>
            <p:cNvSpPr>
              <a:spLocks noChangeArrowheads="1"/>
            </p:cNvSpPr>
            <p:nvPr/>
          </p:nvSpPr>
          <p:spPr bwMode="auto">
            <a:xfrm>
              <a:off x="3218" y="1418"/>
              <a:ext cx="93" cy="92"/>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grpSp>
      <p:grpSp>
        <p:nvGrpSpPr>
          <p:cNvPr id="8" name="Group 40"/>
          <p:cNvGrpSpPr>
            <a:grpSpLocks/>
          </p:cNvGrpSpPr>
          <p:nvPr/>
        </p:nvGrpSpPr>
        <p:grpSpPr bwMode="auto">
          <a:xfrm>
            <a:off x="2165350" y="2338388"/>
            <a:ext cx="1231900" cy="757237"/>
            <a:chOff x="1099" y="1540"/>
            <a:chExt cx="776" cy="560"/>
          </a:xfrm>
        </p:grpSpPr>
        <p:sp>
          <p:nvSpPr>
            <p:cNvPr id="332841" name="Freeform 41"/>
            <p:cNvSpPr>
              <a:spLocks/>
            </p:cNvSpPr>
            <p:nvPr/>
          </p:nvSpPr>
          <p:spPr bwMode="auto">
            <a:xfrm>
              <a:off x="1099" y="1540"/>
              <a:ext cx="648" cy="560"/>
            </a:xfrm>
            <a:custGeom>
              <a:avLst/>
              <a:gdLst/>
              <a:ahLst/>
              <a:cxnLst>
                <a:cxn ang="0">
                  <a:pos x="4" y="560"/>
                </a:cxn>
                <a:cxn ang="0">
                  <a:pos x="648" y="144"/>
                </a:cxn>
              </a:cxnLst>
              <a:rect l="0" t="0" r="r" b="b"/>
              <a:pathLst>
                <a:path w="648" h="560">
                  <a:moveTo>
                    <a:pt x="4" y="560"/>
                  </a:moveTo>
                  <a:cubicBezTo>
                    <a:pt x="0" y="116"/>
                    <a:pt x="356" y="0"/>
                    <a:pt x="648" y="144"/>
                  </a:cubicBezTo>
                </a:path>
              </a:pathLst>
            </a:custGeom>
            <a:noFill/>
            <a:ln w="28575" cap="flat" cmpd="sng">
              <a:solidFill>
                <a:schemeClr val="tx1"/>
              </a:solidFill>
              <a:prstDash val="solid"/>
              <a:round/>
              <a:headEnd type="none" w="lg" len="lg"/>
              <a:tailEnd type="triangle" w="med" len="med"/>
            </a:ln>
            <a:effectLst/>
          </p:spPr>
          <p:txBody>
            <a:bodyPr>
              <a:spAutoFit/>
            </a:bodyPr>
            <a:lstStyle/>
            <a:p>
              <a:endParaRPr lang="de-DE"/>
            </a:p>
          </p:txBody>
        </p:sp>
        <p:sp>
          <p:nvSpPr>
            <p:cNvPr id="332842" name="Text Box 42"/>
            <p:cNvSpPr txBox="1">
              <a:spLocks noChangeArrowheads="1"/>
            </p:cNvSpPr>
            <p:nvPr/>
          </p:nvSpPr>
          <p:spPr bwMode="auto">
            <a:xfrm>
              <a:off x="1759" y="1556"/>
              <a:ext cx="116" cy="339"/>
            </a:xfrm>
            <a:prstGeom prst="rect">
              <a:avLst/>
            </a:prstGeom>
            <a:noFill/>
            <a:ln w="9525" algn="ctr">
              <a:noFill/>
              <a:miter lim="800000"/>
              <a:headEnd/>
              <a:tailEnd/>
            </a:ln>
            <a:effectLst/>
          </p:spPr>
          <p:txBody>
            <a:bodyPr wrap="none">
              <a:spAutoFit/>
            </a:bodyPr>
            <a:lstStyle/>
            <a:p>
              <a:pPr marL="342900" indent="-342900">
                <a:spcBef>
                  <a:spcPct val="50000"/>
                </a:spcBef>
                <a:buSzPct val="75000"/>
              </a:pPr>
              <a:endParaRPr lang="de-DE" sz="2400" b="1">
                <a:solidFill>
                  <a:schemeClr val="bg1"/>
                </a:solidFill>
                <a:latin typeface="Times New Roman" pitchFamily="18" charset="0"/>
              </a:endParaRPr>
            </a:p>
          </p:txBody>
        </p:sp>
      </p:grpSp>
      <p:sp>
        <p:nvSpPr>
          <p:cNvPr id="332843" name="Freeform 43"/>
          <p:cNvSpPr>
            <a:spLocks/>
          </p:cNvSpPr>
          <p:nvPr/>
        </p:nvSpPr>
        <p:spPr bwMode="auto">
          <a:xfrm rot="4063290">
            <a:off x="6246813" y="2770188"/>
            <a:ext cx="1865312" cy="868362"/>
          </a:xfrm>
          <a:custGeom>
            <a:avLst/>
            <a:gdLst/>
            <a:ahLst/>
            <a:cxnLst>
              <a:cxn ang="0">
                <a:pos x="0" y="480"/>
              </a:cxn>
              <a:cxn ang="0">
                <a:pos x="1038" y="129"/>
              </a:cxn>
            </a:cxnLst>
            <a:rect l="0" t="0" r="r" b="b"/>
            <a:pathLst>
              <a:path w="1038" h="480">
                <a:moveTo>
                  <a:pt x="0" y="480"/>
                </a:moveTo>
                <a:cubicBezTo>
                  <a:pt x="192" y="196"/>
                  <a:pt x="572" y="0"/>
                  <a:pt x="1038" y="129"/>
                </a:cubicBezTo>
              </a:path>
            </a:pathLst>
          </a:custGeom>
          <a:noFill/>
          <a:ln w="57150" cap="flat" cmpd="sng">
            <a:solidFill>
              <a:schemeClr val="accent2"/>
            </a:solidFill>
            <a:prstDash val="solid"/>
            <a:round/>
            <a:headEnd type="none" w="lg" len="lg"/>
            <a:tailEnd type="triangle" w="med" len="med"/>
          </a:ln>
          <a:effectLst/>
        </p:spPr>
        <p:txBody>
          <a:bodyPr>
            <a:spAutoFit/>
          </a:bodyPr>
          <a:lstStyle/>
          <a:p>
            <a:endParaRPr lang="de-DE"/>
          </a:p>
        </p:txBody>
      </p:sp>
      <p:grpSp>
        <p:nvGrpSpPr>
          <p:cNvPr id="9" name="Group 44"/>
          <p:cNvGrpSpPr>
            <a:grpSpLocks/>
          </p:cNvGrpSpPr>
          <p:nvPr/>
        </p:nvGrpSpPr>
        <p:grpSpPr bwMode="auto">
          <a:xfrm>
            <a:off x="6899275" y="4017963"/>
            <a:ext cx="1581150" cy="457200"/>
            <a:chOff x="4386" y="2657"/>
            <a:chExt cx="996" cy="288"/>
          </a:xfrm>
        </p:grpSpPr>
        <p:sp>
          <p:nvSpPr>
            <p:cNvPr id="332845" name="Rectangle 45"/>
            <p:cNvSpPr>
              <a:spLocks noChangeArrowheads="1"/>
            </p:cNvSpPr>
            <p:nvPr/>
          </p:nvSpPr>
          <p:spPr bwMode="auto">
            <a:xfrm>
              <a:off x="4386" y="2659"/>
              <a:ext cx="996" cy="278"/>
            </a:xfrm>
            <a:prstGeom prst="rect">
              <a:avLst/>
            </a:prstGeom>
            <a:solidFill>
              <a:srgbClr val="FFFF00"/>
            </a:solidFill>
            <a:ln w="28575" algn="ctr">
              <a:solidFill>
                <a:schemeClr val="tx1"/>
              </a:solidFill>
              <a:miter lim="800000"/>
              <a:headEnd/>
              <a:tailEnd/>
            </a:ln>
            <a:effectLst/>
          </p:spPr>
          <p:txBody>
            <a:bodyPr anchor="ctr">
              <a:spAutoFit/>
            </a:bodyPr>
            <a:lstStyle/>
            <a:p>
              <a:endParaRPr lang="de-DE"/>
            </a:p>
          </p:txBody>
        </p:sp>
        <p:sp>
          <p:nvSpPr>
            <p:cNvPr id="332846" name="Text Box 46"/>
            <p:cNvSpPr txBox="1">
              <a:spLocks noChangeArrowheads="1"/>
            </p:cNvSpPr>
            <p:nvPr/>
          </p:nvSpPr>
          <p:spPr bwMode="auto">
            <a:xfrm>
              <a:off x="4419" y="2657"/>
              <a:ext cx="915" cy="288"/>
            </a:xfrm>
            <a:prstGeom prst="rect">
              <a:avLst/>
            </a:prstGeom>
            <a:noFill/>
            <a:ln w="9525" algn="ctr">
              <a:noFill/>
              <a:miter lim="800000"/>
              <a:headEnd/>
              <a:tailEnd/>
            </a:ln>
            <a:effectLst/>
          </p:spPr>
          <p:txBody>
            <a:bodyPr wrap="none">
              <a:spAutoFit/>
            </a:bodyPr>
            <a:lstStyle/>
            <a:p>
              <a:pPr marL="342900" indent="-342900">
                <a:spcBef>
                  <a:spcPct val="50000"/>
                </a:spcBef>
                <a:buSzPct val="75000"/>
              </a:pPr>
              <a:r>
                <a:rPr lang="de-DE" sz="2400" b="1">
                  <a:solidFill>
                    <a:schemeClr val="tx1"/>
                  </a:solidFill>
                  <a:latin typeface="Verdana" pitchFamily="34" charset="0"/>
                </a:rPr>
                <a:t>R G B A</a:t>
              </a:r>
            </a:p>
          </p:txBody>
        </p:sp>
      </p:grpSp>
      <p:grpSp>
        <p:nvGrpSpPr>
          <p:cNvPr id="10" name="Group 47"/>
          <p:cNvGrpSpPr>
            <a:grpSpLocks/>
          </p:cNvGrpSpPr>
          <p:nvPr/>
        </p:nvGrpSpPr>
        <p:grpSpPr bwMode="auto">
          <a:xfrm>
            <a:off x="4786313" y="2216150"/>
            <a:ext cx="1649412" cy="1919288"/>
            <a:chOff x="2288" y="1297"/>
            <a:chExt cx="1039" cy="1209"/>
          </a:xfrm>
        </p:grpSpPr>
        <p:sp>
          <p:nvSpPr>
            <p:cNvPr id="332848" name="Text Box 48"/>
            <p:cNvSpPr txBox="1">
              <a:spLocks noChangeArrowheads="1"/>
            </p:cNvSpPr>
            <p:nvPr/>
          </p:nvSpPr>
          <p:spPr bwMode="auto">
            <a:xfrm>
              <a:off x="2288" y="1297"/>
              <a:ext cx="116" cy="327"/>
            </a:xfrm>
            <a:prstGeom prst="rect">
              <a:avLst/>
            </a:prstGeom>
            <a:noFill/>
            <a:ln w="9525" algn="ctr">
              <a:noFill/>
              <a:miter lim="800000"/>
              <a:headEnd/>
              <a:tailEnd/>
            </a:ln>
            <a:effectLst/>
          </p:spPr>
          <p:txBody>
            <a:bodyPr wrap="none">
              <a:spAutoFit/>
            </a:bodyPr>
            <a:lstStyle/>
            <a:p>
              <a:pPr marL="342900" indent="-342900">
                <a:spcBef>
                  <a:spcPct val="50000"/>
                </a:spcBef>
                <a:buSzPct val="75000"/>
              </a:pPr>
              <a:endParaRPr lang="de-DE" sz="2800" b="1">
                <a:solidFill>
                  <a:srgbClr val="000000"/>
                </a:solidFill>
                <a:latin typeface="Times New Roman" pitchFamily="18" charset="0"/>
              </a:endParaRPr>
            </a:p>
          </p:txBody>
        </p:sp>
        <p:sp>
          <p:nvSpPr>
            <p:cNvPr id="332849" name="Freeform 49"/>
            <p:cNvSpPr>
              <a:spLocks/>
            </p:cNvSpPr>
            <p:nvPr/>
          </p:nvSpPr>
          <p:spPr bwMode="auto">
            <a:xfrm>
              <a:off x="3197" y="2221"/>
              <a:ext cx="130" cy="62"/>
            </a:xfrm>
            <a:custGeom>
              <a:avLst/>
              <a:gdLst/>
              <a:ahLst/>
              <a:cxnLst>
                <a:cxn ang="0">
                  <a:pos x="92" y="0"/>
                </a:cxn>
                <a:cxn ang="0">
                  <a:pos x="0" y="92"/>
                </a:cxn>
                <a:cxn ang="0">
                  <a:pos x="184" y="92"/>
                </a:cxn>
                <a:cxn ang="0">
                  <a:pos x="92" y="0"/>
                </a:cxn>
              </a:cxnLst>
              <a:rect l="0" t="0" r="r" b="b"/>
              <a:pathLst>
                <a:path w="184" h="92">
                  <a:moveTo>
                    <a:pt x="92" y="0"/>
                  </a:moveTo>
                  <a:lnTo>
                    <a:pt x="0" y="92"/>
                  </a:lnTo>
                  <a:lnTo>
                    <a:pt x="184" y="92"/>
                  </a:lnTo>
                  <a:lnTo>
                    <a:pt x="92" y="0"/>
                  </a:lnTo>
                  <a:close/>
                </a:path>
              </a:pathLst>
            </a:custGeom>
            <a:solidFill>
              <a:schemeClr val="bg1"/>
            </a:solidFill>
            <a:ln w="19050" cap="flat" cmpd="sng">
              <a:solidFill>
                <a:schemeClr val="tx1"/>
              </a:solidFill>
              <a:prstDash val="solid"/>
              <a:round/>
              <a:headEnd/>
              <a:tailEnd/>
            </a:ln>
            <a:effectLst/>
          </p:spPr>
          <p:txBody>
            <a:bodyPr>
              <a:spAutoFit/>
            </a:bodyPr>
            <a:lstStyle/>
            <a:p>
              <a:endParaRPr lang="de-DE"/>
            </a:p>
          </p:txBody>
        </p:sp>
        <p:sp>
          <p:nvSpPr>
            <p:cNvPr id="332850" name="Text Box 50"/>
            <p:cNvSpPr txBox="1">
              <a:spLocks noChangeArrowheads="1"/>
            </p:cNvSpPr>
            <p:nvPr/>
          </p:nvSpPr>
          <p:spPr bwMode="auto">
            <a:xfrm>
              <a:off x="3151" y="2179"/>
              <a:ext cx="116" cy="327"/>
            </a:xfrm>
            <a:prstGeom prst="rect">
              <a:avLst/>
            </a:prstGeom>
            <a:noFill/>
            <a:ln w="9525" algn="ctr">
              <a:noFill/>
              <a:miter lim="800000"/>
              <a:headEnd/>
              <a:tailEnd/>
            </a:ln>
            <a:effectLst/>
          </p:spPr>
          <p:txBody>
            <a:bodyPr wrap="none">
              <a:spAutoFit/>
            </a:bodyPr>
            <a:lstStyle/>
            <a:p>
              <a:pPr marL="342900" indent="-342900">
                <a:spcBef>
                  <a:spcPct val="50000"/>
                </a:spcBef>
                <a:buSzPct val="75000"/>
              </a:pPr>
              <a:endParaRPr lang="de-DE" sz="2800" b="1">
                <a:solidFill>
                  <a:srgbClr val="000000"/>
                </a:solidFill>
                <a:latin typeface="Times New Roman" pitchFamily="18" charset="0"/>
              </a:endParaRPr>
            </a:p>
          </p:txBody>
        </p:sp>
        <p:sp>
          <p:nvSpPr>
            <p:cNvPr id="332851" name="Freeform 51"/>
            <p:cNvSpPr>
              <a:spLocks/>
            </p:cNvSpPr>
            <p:nvPr/>
          </p:nvSpPr>
          <p:spPr bwMode="auto">
            <a:xfrm rot="5400000">
              <a:off x="2446" y="1431"/>
              <a:ext cx="130" cy="62"/>
            </a:xfrm>
            <a:custGeom>
              <a:avLst/>
              <a:gdLst/>
              <a:ahLst/>
              <a:cxnLst>
                <a:cxn ang="0">
                  <a:pos x="92" y="0"/>
                </a:cxn>
                <a:cxn ang="0">
                  <a:pos x="0" y="92"/>
                </a:cxn>
                <a:cxn ang="0">
                  <a:pos x="184" y="92"/>
                </a:cxn>
                <a:cxn ang="0">
                  <a:pos x="92" y="0"/>
                </a:cxn>
              </a:cxnLst>
              <a:rect l="0" t="0" r="r" b="b"/>
              <a:pathLst>
                <a:path w="184" h="92">
                  <a:moveTo>
                    <a:pt x="92" y="0"/>
                  </a:moveTo>
                  <a:lnTo>
                    <a:pt x="0" y="92"/>
                  </a:lnTo>
                  <a:lnTo>
                    <a:pt x="184" y="92"/>
                  </a:lnTo>
                  <a:lnTo>
                    <a:pt x="92" y="0"/>
                  </a:lnTo>
                  <a:close/>
                </a:path>
              </a:pathLst>
            </a:custGeom>
            <a:solidFill>
              <a:schemeClr val="bg1"/>
            </a:solidFill>
            <a:ln w="19050" cap="flat" cmpd="sng">
              <a:solidFill>
                <a:schemeClr val="tx1"/>
              </a:solidFill>
              <a:prstDash val="solid"/>
              <a:round/>
              <a:headEnd/>
              <a:tailEnd/>
            </a:ln>
            <a:effectLst/>
          </p:spPr>
          <p:txBody>
            <a:bodyPr>
              <a:spAutoFit/>
            </a:bodyPr>
            <a:lstStyle/>
            <a:p>
              <a:endParaRPr lang="de-DE"/>
            </a:p>
          </p:txBody>
        </p:sp>
      </p:grpSp>
      <p:pic>
        <p:nvPicPr>
          <p:cNvPr id="332852" name="Picture 52" descr="(s1,t1)"/>
          <p:cNvPicPr>
            <a:picLocks noChangeAspect="1" noChangeArrowheads="1"/>
          </p:cNvPicPr>
          <p:nvPr/>
        </p:nvPicPr>
        <p:blipFill>
          <a:blip r:embed="rId3"/>
          <a:srcRect/>
          <a:stretch>
            <a:fillRect/>
          </a:stretch>
        </p:blipFill>
        <p:spPr bwMode="auto">
          <a:xfrm>
            <a:off x="3144838" y="4092575"/>
            <a:ext cx="1008062" cy="441325"/>
          </a:xfrm>
          <a:prstGeom prst="rect">
            <a:avLst/>
          </a:prstGeom>
          <a:noFill/>
        </p:spPr>
      </p:pic>
      <p:pic>
        <p:nvPicPr>
          <p:cNvPr id="332853" name="Picture 53" descr="(s2,t2)"/>
          <p:cNvPicPr>
            <a:picLocks noChangeAspect="1" noChangeArrowheads="1"/>
          </p:cNvPicPr>
          <p:nvPr/>
        </p:nvPicPr>
        <p:blipFill>
          <a:blip r:embed="rId4"/>
          <a:srcRect/>
          <a:stretch>
            <a:fillRect/>
          </a:stretch>
        </p:blipFill>
        <p:spPr bwMode="auto">
          <a:xfrm>
            <a:off x="623888" y="3589338"/>
            <a:ext cx="1023937" cy="471487"/>
          </a:xfrm>
          <a:prstGeom prst="rect">
            <a:avLst/>
          </a:prstGeom>
          <a:noFill/>
        </p:spPr>
      </p:pic>
      <p:pic>
        <p:nvPicPr>
          <p:cNvPr id="332854" name="Picture 54" descr="(s0,t0)"/>
          <p:cNvPicPr>
            <a:picLocks noChangeAspect="1" noChangeArrowheads="1"/>
          </p:cNvPicPr>
          <p:nvPr/>
        </p:nvPicPr>
        <p:blipFill>
          <a:blip r:embed="rId5"/>
          <a:srcRect/>
          <a:stretch>
            <a:fillRect/>
          </a:stretch>
        </p:blipFill>
        <p:spPr bwMode="auto">
          <a:xfrm>
            <a:off x="2214563" y="1508125"/>
            <a:ext cx="998537" cy="422275"/>
          </a:xfrm>
          <a:prstGeom prst="rect">
            <a:avLst/>
          </a:prstGeom>
          <a:noFill/>
        </p:spPr>
      </p:pic>
      <p:pic>
        <p:nvPicPr>
          <p:cNvPr id="332855" name="Picture 55" descr="(s,t)_2"/>
          <p:cNvPicPr>
            <a:picLocks noChangeAspect="1" noChangeArrowheads="1"/>
          </p:cNvPicPr>
          <p:nvPr/>
        </p:nvPicPr>
        <p:blipFill>
          <a:blip r:embed="rId6"/>
          <a:srcRect/>
          <a:stretch>
            <a:fillRect/>
          </a:stretch>
        </p:blipFill>
        <p:spPr bwMode="auto">
          <a:xfrm>
            <a:off x="3244850" y="2413000"/>
            <a:ext cx="874713" cy="506413"/>
          </a:xfrm>
          <a:prstGeom prst="rect">
            <a:avLst/>
          </a:prstGeom>
          <a:noFill/>
        </p:spPr>
      </p:pic>
      <p:pic>
        <p:nvPicPr>
          <p:cNvPr id="332856" name="Picture 56" descr="s"/>
          <p:cNvPicPr>
            <a:picLocks noChangeAspect="1" noChangeArrowheads="1"/>
          </p:cNvPicPr>
          <p:nvPr/>
        </p:nvPicPr>
        <p:blipFill>
          <a:blip r:embed="rId7"/>
          <a:srcRect/>
          <a:stretch>
            <a:fillRect/>
          </a:stretch>
        </p:blipFill>
        <p:spPr bwMode="auto">
          <a:xfrm>
            <a:off x="4678363" y="2279650"/>
            <a:ext cx="374650" cy="398463"/>
          </a:xfrm>
          <a:prstGeom prst="rect">
            <a:avLst/>
          </a:prstGeom>
          <a:noFill/>
        </p:spPr>
      </p:pic>
      <p:pic>
        <p:nvPicPr>
          <p:cNvPr id="332857" name="Picture 57" descr="t"/>
          <p:cNvPicPr>
            <a:picLocks noChangeAspect="1" noChangeArrowheads="1"/>
          </p:cNvPicPr>
          <p:nvPr/>
        </p:nvPicPr>
        <p:blipFill>
          <a:blip r:embed="rId8"/>
          <a:srcRect/>
          <a:stretch>
            <a:fillRect/>
          </a:stretch>
        </p:blipFill>
        <p:spPr bwMode="auto">
          <a:xfrm>
            <a:off x="6234113" y="3833813"/>
            <a:ext cx="309562" cy="511175"/>
          </a:xfrm>
          <a:prstGeom prst="rect">
            <a:avLst/>
          </a:prstGeom>
          <a:noFill/>
        </p:spPr>
      </p:pic>
      <p:sp>
        <p:nvSpPr>
          <p:cNvPr id="332858" name="Text Box 58"/>
          <p:cNvSpPr txBox="1">
            <a:spLocks noChangeArrowheads="1"/>
          </p:cNvSpPr>
          <p:nvPr/>
        </p:nvSpPr>
        <p:spPr bwMode="auto">
          <a:xfrm>
            <a:off x="909638" y="4521200"/>
            <a:ext cx="2719387" cy="1552575"/>
          </a:xfrm>
          <a:prstGeom prst="rect">
            <a:avLst/>
          </a:prstGeom>
          <a:noFill/>
          <a:ln w="12700" algn="ctr">
            <a:noFill/>
            <a:miter lim="800000"/>
            <a:headEnd/>
            <a:tailEnd/>
          </a:ln>
          <a:effectLst/>
        </p:spPr>
        <p:txBody>
          <a:bodyPr wrap="none">
            <a:spAutoFit/>
          </a:bodyPr>
          <a:lstStyle/>
          <a:p>
            <a:pPr algn="ctr">
              <a:spcBef>
                <a:spcPct val="0"/>
              </a:spcBef>
            </a:pPr>
            <a:r>
              <a:rPr lang="de-DE" sz="2400">
                <a:solidFill>
                  <a:schemeClr val="tx1"/>
                </a:solidFill>
              </a:rPr>
              <a:t>Für jedes Fragment:</a:t>
            </a:r>
            <a:br>
              <a:rPr lang="de-DE" sz="2400">
                <a:solidFill>
                  <a:schemeClr val="tx1"/>
                </a:solidFill>
              </a:rPr>
            </a:br>
            <a:r>
              <a:rPr lang="de-DE" sz="2400">
                <a:solidFill>
                  <a:schemeClr val="tx1"/>
                </a:solidFill>
              </a:rPr>
              <a:t>Interpolation der</a:t>
            </a:r>
            <a:br>
              <a:rPr lang="de-DE" sz="2400">
                <a:solidFill>
                  <a:schemeClr val="tx1"/>
                </a:solidFill>
              </a:rPr>
            </a:br>
            <a:r>
              <a:rPr lang="de-DE" sz="2400">
                <a:solidFill>
                  <a:schemeClr val="tx1"/>
                </a:solidFill>
              </a:rPr>
              <a:t>Texturkoordinaten</a:t>
            </a:r>
          </a:p>
          <a:p>
            <a:pPr algn="ctr">
              <a:spcBef>
                <a:spcPct val="0"/>
              </a:spcBef>
            </a:pPr>
            <a:r>
              <a:rPr lang="de-DE" sz="2400" b="1">
                <a:solidFill>
                  <a:schemeClr val="tx1"/>
                </a:solidFill>
              </a:rPr>
              <a:t>(baryzentrisch)</a:t>
            </a:r>
          </a:p>
        </p:txBody>
      </p:sp>
      <p:sp>
        <p:nvSpPr>
          <p:cNvPr id="332859" name="Text Box 59"/>
          <p:cNvSpPr txBox="1">
            <a:spLocks noChangeArrowheads="1"/>
          </p:cNvSpPr>
          <p:nvPr/>
        </p:nvSpPr>
        <p:spPr bwMode="auto">
          <a:xfrm>
            <a:off x="4491038" y="4524375"/>
            <a:ext cx="2282825" cy="1552575"/>
          </a:xfrm>
          <a:prstGeom prst="rect">
            <a:avLst/>
          </a:prstGeom>
          <a:noFill/>
          <a:ln w="12700" algn="ctr">
            <a:noFill/>
            <a:miter lim="800000"/>
            <a:headEnd/>
            <a:tailEnd/>
          </a:ln>
          <a:effectLst/>
        </p:spPr>
        <p:txBody>
          <a:bodyPr wrap="none">
            <a:spAutoFit/>
          </a:bodyPr>
          <a:lstStyle/>
          <a:p>
            <a:pPr algn="ctr">
              <a:spcBef>
                <a:spcPct val="0"/>
              </a:spcBef>
            </a:pPr>
            <a:r>
              <a:rPr lang="de-DE" sz="2400" b="1" i="1">
                <a:solidFill>
                  <a:schemeClr val="tx1"/>
                </a:solidFill>
              </a:rPr>
              <a:t>Texture-Lookup:</a:t>
            </a:r>
            <a:br>
              <a:rPr lang="de-DE" sz="2400" b="1" i="1">
                <a:solidFill>
                  <a:schemeClr val="tx1"/>
                </a:solidFill>
              </a:rPr>
            </a:br>
            <a:r>
              <a:rPr lang="de-DE" sz="2400">
                <a:solidFill>
                  <a:schemeClr val="tx1"/>
                </a:solidFill>
              </a:rPr>
              <a:t>Interpolation der</a:t>
            </a:r>
            <a:br>
              <a:rPr lang="de-DE" sz="2400">
                <a:solidFill>
                  <a:schemeClr val="tx1"/>
                </a:solidFill>
              </a:rPr>
            </a:br>
            <a:r>
              <a:rPr lang="de-DE" sz="2400">
                <a:solidFill>
                  <a:schemeClr val="tx1"/>
                </a:solidFill>
              </a:rPr>
              <a:t>Texturfarbe</a:t>
            </a:r>
          </a:p>
          <a:p>
            <a:pPr algn="ctr">
              <a:spcBef>
                <a:spcPct val="0"/>
              </a:spcBef>
            </a:pPr>
            <a:r>
              <a:rPr lang="de-DE" sz="2400" b="1">
                <a:solidFill>
                  <a:schemeClr val="tx1"/>
                </a:solidFill>
              </a:rPr>
              <a:t>(bilinear)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332854"/>
                                        </p:tgtEl>
                                        <p:attrNameLst>
                                          <p:attrName>style.visibility</p:attrName>
                                        </p:attrNameLst>
                                      </p:cBhvr>
                                      <p:to>
                                        <p:strVal val="visible"/>
                                      </p:to>
                                    </p:set>
                                    <p:animEffect transition="in" filter="fade">
                                      <p:cBhvr>
                                        <p:cTn id="10" dur="500"/>
                                        <p:tgtEl>
                                          <p:spTgt spid="33285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32852"/>
                                        </p:tgtEl>
                                        <p:attrNameLst>
                                          <p:attrName>style.visibility</p:attrName>
                                        </p:attrNameLst>
                                      </p:cBhvr>
                                      <p:to>
                                        <p:strVal val="visible"/>
                                      </p:to>
                                    </p:set>
                                    <p:animEffect transition="in" filter="fade">
                                      <p:cBhvr>
                                        <p:cTn id="14" dur="500"/>
                                        <p:tgtEl>
                                          <p:spTgt spid="332852"/>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332853"/>
                                        </p:tgtEl>
                                        <p:attrNameLst>
                                          <p:attrName>style.visibility</p:attrName>
                                        </p:attrNameLst>
                                      </p:cBhvr>
                                      <p:to>
                                        <p:strVal val="visible"/>
                                      </p:to>
                                    </p:set>
                                    <p:animEffect transition="in" filter="fade">
                                      <p:cBhvr>
                                        <p:cTn id="18" dur="500"/>
                                        <p:tgtEl>
                                          <p:spTgt spid="33285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332835"/>
                                        </p:tgtEl>
                                        <p:attrNameLst>
                                          <p:attrName>style.visibility</p:attrName>
                                        </p:attrNameLst>
                                      </p:cBhvr>
                                      <p:to>
                                        <p:strVal val="visible"/>
                                      </p:to>
                                    </p:set>
                                    <p:anim calcmode="lin" valueType="num">
                                      <p:cBhvr>
                                        <p:cTn id="33" dur="500" fill="hold"/>
                                        <p:tgtEl>
                                          <p:spTgt spid="332835"/>
                                        </p:tgtEl>
                                        <p:attrNameLst>
                                          <p:attrName>ppt_w</p:attrName>
                                        </p:attrNameLst>
                                      </p:cBhvr>
                                      <p:tavLst>
                                        <p:tav tm="0">
                                          <p:val>
                                            <p:fltVal val="0"/>
                                          </p:val>
                                        </p:tav>
                                        <p:tav tm="100000">
                                          <p:val>
                                            <p:strVal val="#ppt_w"/>
                                          </p:val>
                                        </p:tav>
                                      </p:tavLst>
                                    </p:anim>
                                    <p:anim calcmode="lin" valueType="num">
                                      <p:cBhvr>
                                        <p:cTn id="34" dur="500" fill="hold"/>
                                        <p:tgtEl>
                                          <p:spTgt spid="332835"/>
                                        </p:tgtEl>
                                        <p:attrNameLst>
                                          <p:attrName>ppt_h</p:attrName>
                                        </p:attrNameLst>
                                      </p:cBhvr>
                                      <p:tavLst>
                                        <p:tav tm="0">
                                          <p:val>
                                            <p:fltVal val="0"/>
                                          </p:val>
                                        </p:tav>
                                        <p:tav tm="100000">
                                          <p:val>
                                            <p:strVal val="#ppt_h"/>
                                          </p:val>
                                        </p:tav>
                                      </p:tavLst>
                                    </p:anim>
                                    <p:animEffect transition="in" filter="fade">
                                      <p:cBhvr>
                                        <p:cTn id="35" dur="500"/>
                                        <p:tgtEl>
                                          <p:spTgt spid="332835"/>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par>
                          <p:cTn id="39" fill="hold">
                            <p:stCondLst>
                              <p:cond delay="500"/>
                            </p:stCondLst>
                            <p:childTnLst>
                              <p:par>
                                <p:cTn id="40" presetID="1" presetClass="entr" presetSubtype="0" fill="hold" nodeType="afterEffect">
                                  <p:stCondLst>
                                    <p:cond delay="0"/>
                                  </p:stCondLst>
                                  <p:childTnLst>
                                    <p:set>
                                      <p:cBhvr>
                                        <p:cTn id="41" dur="1" fill="hold">
                                          <p:stCondLst>
                                            <p:cond delay="0"/>
                                          </p:stCondLst>
                                        </p:cTn>
                                        <p:tgtEl>
                                          <p:spTgt spid="332855"/>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332858"/>
                                        </p:tgtEl>
                                        <p:attrNameLst>
                                          <p:attrName>style.visibility</p:attrName>
                                        </p:attrNameLst>
                                      </p:cBhvr>
                                      <p:to>
                                        <p:strVal val="visible"/>
                                      </p:to>
                                    </p:set>
                                  </p:childTnLst>
                                </p:cTn>
                              </p:par>
                            </p:childTnLst>
                          </p:cTn>
                        </p:par>
                        <p:par>
                          <p:cTn id="45" fill="hold">
                            <p:stCondLst>
                              <p:cond delay="500"/>
                            </p:stCondLst>
                            <p:childTnLst>
                              <p:par>
                                <p:cTn id="46" presetID="1" presetClass="entr" presetSubtype="0" fill="hold" nodeType="afterEffect">
                                  <p:stCondLst>
                                    <p:cond delay="0"/>
                                  </p:stCondLst>
                                  <p:childTnLst>
                                    <p:set>
                                      <p:cBhvr>
                                        <p:cTn id="47" dur="1" fill="hold">
                                          <p:stCondLst>
                                            <p:cond delay="0"/>
                                          </p:stCondLst>
                                        </p:cTn>
                                        <p:tgtEl>
                                          <p:spTgt spid="332856"/>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32857"/>
                                        </p:tgtEl>
                                        <p:attrNameLst>
                                          <p:attrName>style.visibility</p:attrName>
                                        </p:attrNameLst>
                                      </p:cBhvr>
                                      <p:to>
                                        <p:strVal val="visible"/>
                                      </p:to>
                                    </p:set>
                                  </p:childTnLst>
                                </p:cTn>
                              </p:par>
                            </p:childTnLst>
                          </p:cTn>
                        </p:par>
                        <p:par>
                          <p:cTn id="50" fill="hold">
                            <p:stCondLst>
                              <p:cond delay="500"/>
                            </p:stCondLst>
                            <p:childTnLst>
                              <p:par>
                                <p:cTn id="51" presetID="1" presetClass="entr" presetSubtype="0"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ox(in)">
                                      <p:cBhvr>
                                        <p:cTn id="57" dur="500"/>
                                        <p:tgtEl>
                                          <p:spTgt spid="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32859"/>
                                        </p:tgtEl>
                                        <p:attrNameLst>
                                          <p:attrName>style.visibility</p:attrName>
                                        </p:attrNameLst>
                                      </p:cBhvr>
                                      <p:to>
                                        <p:strVal val="visible"/>
                                      </p:to>
                                    </p:set>
                                    <p:animEffect transition="in" filter="fade">
                                      <p:cBhvr>
                                        <p:cTn id="60" dur="500"/>
                                        <p:tgtEl>
                                          <p:spTgt spid="332859"/>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332843"/>
                                        </p:tgtEl>
                                        <p:attrNameLst>
                                          <p:attrName>style.visibility</p:attrName>
                                        </p:attrNameLst>
                                      </p:cBhvr>
                                      <p:to>
                                        <p:strVal val="visible"/>
                                      </p:to>
                                    </p:set>
                                    <p:animEffect transition="in" filter="wipe(left)">
                                      <p:cBhvr>
                                        <p:cTn id="64" dur="500"/>
                                        <p:tgtEl>
                                          <p:spTgt spid="332843"/>
                                        </p:tgtEl>
                                      </p:cBhvr>
                                    </p:animEffect>
                                  </p:childTnLst>
                                </p:cTn>
                              </p:par>
                            </p:childTnLst>
                          </p:cTn>
                        </p:par>
                        <p:par>
                          <p:cTn id="65" fill="hold">
                            <p:stCondLst>
                              <p:cond delay="1000"/>
                            </p:stCondLst>
                            <p:childTnLst>
                              <p:par>
                                <p:cTn id="66" presetID="10" presetClass="entr" presetSubtype="0" fill="hold" nodeType="after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35" grpId="0" animBg="1"/>
      <p:bldP spid="332843" grpId="0" animBg="1"/>
      <p:bldP spid="332858" grpId="0"/>
      <p:bldP spid="33285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p:txBody>
          <a:bodyPr/>
          <a:lstStyle/>
          <a:p>
            <a:r>
              <a:rPr lang="de-DE"/>
              <a:t>MIP-Mapping</a:t>
            </a:r>
          </a:p>
        </p:txBody>
      </p:sp>
      <p:sp>
        <p:nvSpPr>
          <p:cNvPr id="346131" name="Text Box 19"/>
          <p:cNvSpPr txBox="1">
            <a:spLocks noChangeArrowheads="1"/>
          </p:cNvSpPr>
          <p:nvPr/>
        </p:nvSpPr>
        <p:spPr bwMode="auto">
          <a:xfrm>
            <a:off x="555625" y="1150938"/>
            <a:ext cx="1704975" cy="579437"/>
          </a:xfrm>
          <a:prstGeom prst="rect">
            <a:avLst/>
          </a:prstGeom>
          <a:noFill/>
          <a:ln w="28575" algn="ctr">
            <a:noFill/>
            <a:miter lim="800000"/>
            <a:headEnd/>
            <a:tailEnd/>
          </a:ln>
          <a:effectLst/>
        </p:spPr>
        <p:txBody>
          <a:bodyPr wrap="none">
            <a:spAutoFit/>
          </a:bodyPr>
          <a:lstStyle/>
          <a:p>
            <a:pPr marL="342900" indent="-342900"/>
            <a:r>
              <a:rPr lang="de-DE"/>
              <a:t>Problem:</a:t>
            </a:r>
          </a:p>
        </p:txBody>
      </p:sp>
      <p:sp>
        <p:nvSpPr>
          <p:cNvPr id="346132" name="Text Box 20"/>
          <p:cNvSpPr txBox="1">
            <a:spLocks noChangeArrowheads="1"/>
          </p:cNvSpPr>
          <p:nvPr/>
        </p:nvSpPr>
        <p:spPr bwMode="auto">
          <a:xfrm>
            <a:off x="569913" y="1743075"/>
            <a:ext cx="4289425" cy="3524250"/>
          </a:xfrm>
          <a:prstGeom prst="rect">
            <a:avLst/>
          </a:prstGeom>
          <a:noFill/>
          <a:ln w="28575" algn="ctr">
            <a:noFill/>
            <a:miter lim="800000"/>
            <a:headEnd/>
            <a:tailEnd/>
          </a:ln>
          <a:effectLst/>
        </p:spPr>
        <p:txBody>
          <a:bodyPr wrap="none">
            <a:spAutoFit/>
          </a:bodyPr>
          <a:lstStyle/>
          <a:p>
            <a:pPr marL="342900" indent="-342900"/>
            <a:r>
              <a:rPr lang="de-DE" sz="2400"/>
              <a:t>Starkes Blurring (Verschwimmen)</a:t>
            </a:r>
            <a:br>
              <a:rPr lang="de-DE" sz="2400"/>
            </a:br>
            <a:r>
              <a:rPr lang="de-DE" sz="2400"/>
              <a:t>bei perspektivischer </a:t>
            </a:r>
            <a:br>
              <a:rPr lang="de-DE" sz="2400"/>
            </a:br>
            <a:r>
              <a:rPr lang="de-DE" sz="2400"/>
              <a:t>Verzerrung!</a:t>
            </a:r>
          </a:p>
          <a:p>
            <a:pPr marL="342900" indent="-342900"/>
            <a:r>
              <a:rPr lang="de-DE" sz="2400" b="1" i="1"/>
              <a:t>Grund: </a:t>
            </a:r>
            <a:br>
              <a:rPr lang="de-DE" sz="2400" b="1" i="1"/>
            </a:br>
            <a:r>
              <a:rPr lang="de-DE" sz="2400"/>
              <a:t>Abbild des Pixels im Texture-</a:t>
            </a:r>
            <a:br>
              <a:rPr lang="de-DE" sz="2400"/>
            </a:br>
            <a:r>
              <a:rPr lang="de-DE" sz="2400"/>
              <a:t>Space ist "langgezogen", d.h.</a:t>
            </a:r>
            <a:br>
              <a:rPr lang="de-DE" sz="2400"/>
            </a:br>
            <a:r>
              <a:rPr lang="de-DE" sz="2400"/>
              <a:t>nicht annähernd quadratisch</a:t>
            </a:r>
          </a:p>
          <a:p>
            <a:pPr marL="342900" indent="-342900"/>
            <a:r>
              <a:rPr lang="de-DE" sz="2400" b="1" i="1"/>
              <a:t>Abhilfe:</a:t>
            </a:r>
            <a:br>
              <a:rPr lang="de-DE" sz="2400" b="1" i="1"/>
            </a:br>
            <a:r>
              <a:rPr lang="de-DE" sz="2400" b="1" i="1"/>
              <a:t>Anisotrope Filterung</a:t>
            </a:r>
            <a:endParaRPr lang="de-DE" sz="2400"/>
          </a:p>
        </p:txBody>
      </p:sp>
      <p:pic>
        <p:nvPicPr>
          <p:cNvPr id="346149" name="Picture 37" descr="01-reference"/>
          <p:cNvPicPr>
            <a:picLocks noChangeAspect="1" noChangeArrowheads="1"/>
          </p:cNvPicPr>
          <p:nvPr/>
        </p:nvPicPr>
        <p:blipFill>
          <a:blip r:embed="rId2"/>
          <a:srcRect/>
          <a:stretch>
            <a:fillRect/>
          </a:stretch>
        </p:blipFill>
        <p:spPr bwMode="auto">
          <a:xfrm>
            <a:off x="4795838" y="1260475"/>
            <a:ext cx="3676650" cy="3717925"/>
          </a:xfrm>
          <a:prstGeom prst="rect">
            <a:avLst/>
          </a:prstGeom>
          <a:noFill/>
        </p:spPr>
      </p:pic>
      <p:pic>
        <p:nvPicPr>
          <p:cNvPr id="346150" name="Picture 38" descr="03-noOS-mipmap"/>
          <p:cNvPicPr>
            <a:picLocks noChangeAspect="1" noChangeArrowheads="1"/>
          </p:cNvPicPr>
          <p:nvPr/>
        </p:nvPicPr>
        <p:blipFill>
          <a:blip r:embed="rId3"/>
          <a:srcRect/>
          <a:stretch>
            <a:fillRect/>
          </a:stretch>
        </p:blipFill>
        <p:spPr bwMode="auto">
          <a:xfrm>
            <a:off x="4795838" y="1260475"/>
            <a:ext cx="3676650" cy="3717925"/>
          </a:xfrm>
          <a:prstGeom prst="rect">
            <a:avLst/>
          </a:prstGeom>
          <a:noFill/>
        </p:spPr>
      </p:pic>
      <p:pic>
        <p:nvPicPr>
          <p:cNvPr id="346151" name="Picture 39" descr="09-noOS-triLin-small"/>
          <p:cNvPicPr>
            <a:picLocks noChangeAspect="1" noChangeArrowheads="1"/>
          </p:cNvPicPr>
          <p:nvPr/>
        </p:nvPicPr>
        <p:blipFill>
          <a:blip r:embed="rId4"/>
          <a:srcRect/>
          <a:stretch>
            <a:fillRect/>
          </a:stretch>
        </p:blipFill>
        <p:spPr bwMode="auto">
          <a:xfrm>
            <a:off x="4795838" y="1260475"/>
            <a:ext cx="3676650" cy="3717925"/>
          </a:xfrm>
          <a:prstGeom prst="rect">
            <a:avLst/>
          </a:prstGeom>
          <a:noFill/>
        </p:spPr>
      </p:pic>
      <p:sp>
        <p:nvSpPr>
          <p:cNvPr id="346152" name="Text Box 40"/>
          <p:cNvSpPr txBox="1">
            <a:spLocks noChangeArrowheads="1"/>
          </p:cNvSpPr>
          <p:nvPr/>
        </p:nvSpPr>
        <p:spPr bwMode="auto">
          <a:xfrm>
            <a:off x="4795838" y="5075238"/>
            <a:ext cx="2643187" cy="457200"/>
          </a:xfrm>
          <a:prstGeom prst="rect">
            <a:avLst/>
          </a:prstGeom>
          <a:noFill/>
          <a:ln w="28575" algn="ctr">
            <a:noFill/>
            <a:miter lim="800000"/>
            <a:headEnd/>
            <a:tailEnd/>
          </a:ln>
          <a:effectLst/>
        </p:spPr>
        <p:txBody>
          <a:bodyPr wrap="none">
            <a:spAutoFit/>
          </a:bodyPr>
          <a:lstStyle/>
          <a:p>
            <a:pPr marL="342900" indent="-342900"/>
            <a:r>
              <a:rPr lang="de-DE" sz="2400"/>
              <a:t>ohne MIP-Mapping</a:t>
            </a:r>
          </a:p>
        </p:txBody>
      </p:sp>
      <p:sp>
        <p:nvSpPr>
          <p:cNvPr id="346153" name="Text Box 41"/>
          <p:cNvSpPr txBox="1">
            <a:spLocks noChangeArrowheads="1"/>
          </p:cNvSpPr>
          <p:nvPr/>
        </p:nvSpPr>
        <p:spPr bwMode="auto">
          <a:xfrm>
            <a:off x="4795838" y="5075238"/>
            <a:ext cx="2949575" cy="457200"/>
          </a:xfrm>
          <a:prstGeom prst="rect">
            <a:avLst/>
          </a:prstGeom>
          <a:noFill/>
          <a:ln w="28575" algn="ctr">
            <a:noFill/>
            <a:miter lim="800000"/>
            <a:headEnd/>
            <a:tailEnd/>
          </a:ln>
          <a:effectLst/>
        </p:spPr>
        <p:txBody>
          <a:bodyPr wrap="none">
            <a:spAutoFit/>
          </a:bodyPr>
          <a:lstStyle/>
          <a:p>
            <a:pPr marL="342900" indent="-342900"/>
            <a:r>
              <a:rPr lang="de-DE" sz="2400"/>
              <a:t>bilinear MIP-Mapping</a:t>
            </a:r>
          </a:p>
        </p:txBody>
      </p:sp>
      <p:sp>
        <p:nvSpPr>
          <p:cNvPr id="346154" name="Text Box 42"/>
          <p:cNvSpPr txBox="1">
            <a:spLocks noChangeArrowheads="1"/>
          </p:cNvSpPr>
          <p:nvPr/>
        </p:nvSpPr>
        <p:spPr bwMode="auto">
          <a:xfrm>
            <a:off x="4795838" y="5075238"/>
            <a:ext cx="2955925" cy="457200"/>
          </a:xfrm>
          <a:prstGeom prst="rect">
            <a:avLst/>
          </a:prstGeom>
          <a:noFill/>
          <a:ln w="28575" algn="ctr">
            <a:noFill/>
            <a:miter lim="800000"/>
            <a:headEnd/>
            <a:tailEnd/>
          </a:ln>
          <a:effectLst/>
        </p:spPr>
        <p:txBody>
          <a:bodyPr wrap="none">
            <a:spAutoFit/>
          </a:bodyPr>
          <a:lstStyle/>
          <a:p>
            <a:pPr marL="342900" indent="-342900"/>
            <a:r>
              <a:rPr lang="de-DE" sz="2400"/>
              <a:t>trilinear MIP-Mapping</a:t>
            </a:r>
          </a:p>
        </p:txBody>
      </p:sp>
      <p:pic>
        <p:nvPicPr>
          <p:cNvPr id="346155" name="Picture 43" descr="MIP05"/>
          <p:cNvPicPr>
            <a:picLocks noChangeAspect="1" noChangeArrowheads="1"/>
          </p:cNvPicPr>
          <p:nvPr/>
        </p:nvPicPr>
        <p:blipFill>
          <a:blip r:embed="rId5"/>
          <a:srcRect/>
          <a:stretch>
            <a:fillRect/>
          </a:stretch>
        </p:blipFill>
        <p:spPr bwMode="auto">
          <a:xfrm>
            <a:off x="4787900" y="1731963"/>
            <a:ext cx="3563938" cy="3563937"/>
          </a:xfrm>
          <a:prstGeom prst="rect">
            <a:avLst/>
          </a:prstGeom>
          <a:noFill/>
        </p:spPr>
      </p:pic>
      <p:sp>
        <p:nvSpPr>
          <p:cNvPr id="346156" name="Rectangle 44"/>
          <p:cNvSpPr>
            <a:spLocks noChangeArrowheads="1"/>
          </p:cNvSpPr>
          <p:nvPr/>
        </p:nvSpPr>
        <p:spPr bwMode="auto">
          <a:xfrm rot="-486456">
            <a:off x="5726113" y="2555875"/>
            <a:ext cx="296862" cy="1041400"/>
          </a:xfrm>
          <a:prstGeom prst="rect">
            <a:avLst/>
          </a:prstGeom>
          <a:noFill/>
          <a:ln w="76200" algn="ctr">
            <a:solidFill>
              <a:srgbClr val="FFFF00"/>
            </a:solidFill>
            <a:miter lim="800000"/>
            <a:headEnd/>
            <a:tailEnd/>
          </a:ln>
          <a:effectLst/>
        </p:spPr>
        <p:txBody>
          <a:bodyPr anchor="ctr">
            <a:spAutoFit/>
          </a:bodyPr>
          <a:lstStyle/>
          <a:p>
            <a:endParaRPr lang="de-DE"/>
          </a:p>
        </p:txBody>
      </p:sp>
      <p:grpSp>
        <p:nvGrpSpPr>
          <p:cNvPr id="2" name="Group 45"/>
          <p:cNvGrpSpPr>
            <a:grpSpLocks/>
          </p:cNvGrpSpPr>
          <p:nvPr/>
        </p:nvGrpSpPr>
        <p:grpSpPr bwMode="auto">
          <a:xfrm>
            <a:off x="6040438" y="541338"/>
            <a:ext cx="2851150" cy="1460500"/>
            <a:chOff x="3826" y="1299"/>
            <a:chExt cx="1796" cy="920"/>
          </a:xfrm>
        </p:grpSpPr>
        <p:sp>
          <p:nvSpPr>
            <p:cNvPr id="346158" name="AutoShape 46"/>
            <p:cNvSpPr>
              <a:spLocks noChangeArrowheads="1"/>
            </p:cNvSpPr>
            <p:nvPr/>
          </p:nvSpPr>
          <p:spPr bwMode="auto">
            <a:xfrm>
              <a:off x="3826" y="1299"/>
              <a:ext cx="1796" cy="920"/>
            </a:xfrm>
            <a:prstGeom prst="wedgeRectCallout">
              <a:avLst>
                <a:gd name="adj1" fmla="val -49056"/>
                <a:gd name="adj2" fmla="val 102718"/>
              </a:avLst>
            </a:prstGeom>
            <a:solidFill>
              <a:srgbClr val="FF9900"/>
            </a:solidFill>
            <a:ln w="28575" algn="ctr">
              <a:solidFill>
                <a:schemeClr val="tx1"/>
              </a:solidFill>
              <a:miter lim="800000"/>
              <a:headEnd/>
              <a:tailEnd/>
            </a:ln>
            <a:effectLst/>
          </p:spPr>
          <p:txBody>
            <a:bodyPr/>
            <a:lstStyle/>
            <a:p>
              <a:pPr marL="342900" indent="-342900" algn="ctr"/>
              <a:endParaRPr lang="de-DE"/>
            </a:p>
          </p:txBody>
        </p:sp>
        <p:sp>
          <p:nvSpPr>
            <p:cNvPr id="346159" name="Text Box 47"/>
            <p:cNvSpPr txBox="1">
              <a:spLocks noChangeArrowheads="1"/>
            </p:cNvSpPr>
            <p:nvPr/>
          </p:nvSpPr>
          <p:spPr bwMode="auto">
            <a:xfrm>
              <a:off x="3887" y="1326"/>
              <a:ext cx="1431" cy="840"/>
            </a:xfrm>
            <a:prstGeom prst="rect">
              <a:avLst/>
            </a:prstGeom>
            <a:noFill/>
            <a:ln w="28575" algn="ctr">
              <a:noFill/>
              <a:miter lim="800000"/>
              <a:headEnd/>
              <a:tailEnd/>
            </a:ln>
            <a:effectLst/>
          </p:spPr>
          <p:txBody>
            <a:bodyPr wrap="none">
              <a:spAutoFit/>
            </a:bodyPr>
            <a:lstStyle/>
            <a:p>
              <a:pPr marL="342900" indent="-342900"/>
              <a:r>
                <a:rPr lang="de-DE" sz="2400" b="1"/>
                <a:t>Unterschiedliche</a:t>
              </a:r>
            </a:p>
            <a:p>
              <a:pPr marL="342900" indent="-342900"/>
              <a:r>
                <a:rPr lang="de-DE" sz="2400" b="1"/>
                <a:t>MIP-Level in x-</a:t>
              </a:r>
            </a:p>
            <a:p>
              <a:pPr marL="342900" indent="-342900"/>
              <a:r>
                <a:rPr lang="de-DE" sz="2400" b="1"/>
                <a:t>und y-Richtung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6149"/>
                                        </p:tgtEl>
                                        <p:attrNameLst>
                                          <p:attrName>style.visibility</p:attrName>
                                        </p:attrNameLst>
                                      </p:cBhvr>
                                      <p:to>
                                        <p:strVal val="visible"/>
                                      </p:to>
                                    </p:set>
                                    <p:animEffect transition="in" filter="fade">
                                      <p:cBhvr>
                                        <p:cTn id="7" dur="500"/>
                                        <p:tgtEl>
                                          <p:spTgt spid="34614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4615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46150"/>
                                        </p:tgtEl>
                                        <p:attrNameLst>
                                          <p:attrName>style.visibility</p:attrName>
                                        </p:attrNameLst>
                                      </p:cBhvr>
                                      <p:to>
                                        <p:strVal val="visible"/>
                                      </p:to>
                                    </p:set>
                                    <p:animEffect transition="in" filter="fade">
                                      <p:cBhvr>
                                        <p:cTn id="14" dur="500"/>
                                        <p:tgtEl>
                                          <p:spTgt spid="346150"/>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346153"/>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34615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46151"/>
                                        </p:tgtEl>
                                        <p:attrNameLst>
                                          <p:attrName>style.visibility</p:attrName>
                                        </p:attrNameLst>
                                      </p:cBhvr>
                                      <p:to>
                                        <p:strVal val="visible"/>
                                      </p:to>
                                    </p:set>
                                    <p:animEffect transition="in" filter="fade">
                                      <p:cBhvr>
                                        <p:cTn id="23" dur="500"/>
                                        <p:tgtEl>
                                          <p:spTgt spid="346151"/>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346154"/>
                                        </p:tgtEl>
                                        <p:attrNameLst>
                                          <p:attrName>style.visibility</p:attrName>
                                        </p:attrNameLst>
                                      </p:cBhvr>
                                      <p:to>
                                        <p:strVal val="visible"/>
                                      </p:to>
                                    </p:set>
                                  </p:childTnLst>
                                </p:cTn>
                              </p:par>
                              <p:par>
                                <p:cTn id="26" presetID="1" presetClass="exit" presetSubtype="0" fill="hold" grpId="1" nodeType="withEffect">
                                  <p:stCondLst>
                                    <p:cond delay="0"/>
                                  </p:stCondLst>
                                  <p:childTnLst>
                                    <p:set>
                                      <p:cBhvr>
                                        <p:cTn id="27" dur="1" fill="hold">
                                          <p:stCondLst>
                                            <p:cond delay="0"/>
                                          </p:stCondLst>
                                        </p:cTn>
                                        <p:tgtEl>
                                          <p:spTgt spid="34615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6132">
                                            <p:txEl>
                                              <p:pRg st="1" end="1"/>
                                            </p:txEl>
                                          </p:spTgt>
                                        </p:tgtEl>
                                        <p:attrNameLst>
                                          <p:attrName>style.visibility</p:attrName>
                                        </p:attrNameLst>
                                      </p:cBhvr>
                                      <p:to>
                                        <p:strVal val="visible"/>
                                      </p:to>
                                    </p:set>
                                    <p:animEffect transition="in" filter="fade">
                                      <p:cBhvr>
                                        <p:cTn id="32" dur="500"/>
                                        <p:tgtEl>
                                          <p:spTgt spid="34613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46149"/>
                                        </p:tgtEl>
                                      </p:cBhvr>
                                    </p:animEffect>
                                    <p:set>
                                      <p:cBhvr>
                                        <p:cTn id="37" dur="1" fill="hold">
                                          <p:stCondLst>
                                            <p:cond delay="499"/>
                                          </p:stCondLst>
                                        </p:cTn>
                                        <p:tgtEl>
                                          <p:spTgt spid="346149"/>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46150"/>
                                        </p:tgtEl>
                                      </p:cBhvr>
                                    </p:animEffect>
                                    <p:set>
                                      <p:cBhvr>
                                        <p:cTn id="40" dur="1" fill="hold">
                                          <p:stCondLst>
                                            <p:cond delay="499"/>
                                          </p:stCondLst>
                                        </p:cTn>
                                        <p:tgtEl>
                                          <p:spTgt spid="346150"/>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46151"/>
                                        </p:tgtEl>
                                      </p:cBhvr>
                                    </p:animEffect>
                                    <p:set>
                                      <p:cBhvr>
                                        <p:cTn id="43" dur="1" fill="hold">
                                          <p:stCondLst>
                                            <p:cond delay="499"/>
                                          </p:stCondLst>
                                        </p:cTn>
                                        <p:tgtEl>
                                          <p:spTgt spid="346151"/>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346152"/>
                                        </p:tgtEl>
                                      </p:cBhvr>
                                    </p:animEffect>
                                    <p:set>
                                      <p:cBhvr>
                                        <p:cTn id="46" dur="1" fill="hold">
                                          <p:stCondLst>
                                            <p:cond delay="499"/>
                                          </p:stCondLst>
                                        </p:cTn>
                                        <p:tgtEl>
                                          <p:spTgt spid="346152"/>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346153"/>
                                        </p:tgtEl>
                                      </p:cBhvr>
                                    </p:animEffect>
                                    <p:set>
                                      <p:cBhvr>
                                        <p:cTn id="49" dur="1" fill="hold">
                                          <p:stCondLst>
                                            <p:cond delay="499"/>
                                          </p:stCondLst>
                                        </p:cTn>
                                        <p:tgtEl>
                                          <p:spTgt spid="34615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346154"/>
                                        </p:tgtEl>
                                      </p:cBhvr>
                                    </p:animEffect>
                                    <p:set>
                                      <p:cBhvr>
                                        <p:cTn id="52" dur="1" fill="hold">
                                          <p:stCondLst>
                                            <p:cond delay="499"/>
                                          </p:stCondLst>
                                        </p:cTn>
                                        <p:tgtEl>
                                          <p:spTgt spid="346154"/>
                                        </p:tgtEl>
                                        <p:attrNameLst>
                                          <p:attrName>style.visibility</p:attrName>
                                        </p:attrNameLst>
                                      </p:cBhvr>
                                      <p:to>
                                        <p:strVal val="hidden"/>
                                      </p:to>
                                    </p:se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346156"/>
                                        </p:tgtEl>
                                        <p:attrNameLst>
                                          <p:attrName>style.visibility</p:attrName>
                                        </p:attrNameLst>
                                      </p:cBhvr>
                                      <p:to>
                                        <p:strVal val="visible"/>
                                      </p:to>
                                    </p:set>
                                    <p:animEffect transition="in" filter="fade">
                                      <p:cBhvr>
                                        <p:cTn id="56" dur="500"/>
                                        <p:tgtEl>
                                          <p:spTgt spid="346156"/>
                                        </p:tgtEl>
                                      </p:cBhvr>
                                    </p:animEffect>
                                  </p:childTnLst>
                                </p:cTn>
                              </p:par>
                              <p:par>
                                <p:cTn id="57" presetID="10" presetClass="entr" presetSubtype="0" fill="hold" nodeType="withEffect">
                                  <p:stCondLst>
                                    <p:cond delay="0"/>
                                  </p:stCondLst>
                                  <p:childTnLst>
                                    <p:set>
                                      <p:cBhvr>
                                        <p:cTn id="58" dur="1" fill="hold">
                                          <p:stCondLst>
                                            <p:cond delay="0"/>
                                          </p:stCondLst>
                                        </p:cTn>
                                        <p:tgtEl>
                                          <p:spTgt spid="346155"/>
                                        </p:tgtEl>
                                        <p:attrNameLst>
                                          <p:attrName>style.visibility</p:attrName>
                                        </p:attrNameLst>
                                      </p:cBhvr>
                                      <p:to>
                                        <p:strVal val="visible"/>
                                      </p:to>
                                    </p:set>
                                    <p:animEffect transition="in" filter="fade">
                                      <p:cBhvr>
                                        <p:cTn id="59" dur="500"/>
                                        <p:tgtEl>
                                          <p:spTgt spid="34615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46132">
                                            <p:txEl>
                                              <p:pRg st="2" end="2"/>
                                            </p:txEl>
                                          </p:spTgt>
                                        </p:tgtEl>
                                        <p:attrNameLst>
                                          <p:attrName>style.visibility</p:attrName>
                                        </p:attrNameLst>
                                      </p:cBhvr>
                                      <p:to>
                                        <p:strVal val="visible"/>
                                      </p:to>
                                    </p:set>
                                    <p:animEffect transition="in" filter="fade">
                                      <p:cBhvr>
                                        <p:cTn id="64" dur="500"/>
                                        <p:tgtEl>
                                          <p:spTgt spid="346132">
                                            <p:txEl>
                                              <p:pRg st="2" end="2"/>
                                            </p:txEl>
                                          </p:spTgt>
                                        </p:tgtEl>
                                      </p:cBhvr>
                                    </p:animEffect>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52" grpId="0"/>
      <p:bldP spid="346152" grpId="1"/>
      <p:bldP spid="346152" grpId="2"/>
      <p:bldP spid="346153" grpId="0"/>
      <p:bldP spid="346153" grpId="1"/>
      <p:bldP spid="346153" grpId="2"/>
      <p:bldP spid="346154" grpId="0"/>
      <p:bldP spid="346154" grpId="1"/>
      <p:bldP spid="34615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2" descr="MIP01"/>
          <p:cNvPicPr>
            <a:picLocks noChangeAspect="1" noChangeArrowheads="1"/>
          </p:cNvPicPr>
          <p:nvPr/>
        </p:nvPicPr>
        <p:blipFill>
          <a:blip r:embed="rId2"/>
          <a:srcRect/>
          <a:stretch>
            <a:fillRect/>
          </a:stretch>
        </p:blipFill>
        <p:spPr bwMode="auto">
          <a:xfrm>
            <a:off x="4900613" y="1436688"/>
            <a:ext cx="3563937" cy="3563937"/>
          </a:xfrm>
          <a:prstGeom prst="rect">
            <a:avLst/>
          </a:prstGeom>
          <a:noFill/>
        </p:spPr>
      </p:pic>
      <p:pic>
        <p:nvPicPr>
          <p:cNvPr id="348163" name="Picture 3" descr="MIP02"/>
          <p:cNvPicPr>
            <a:picLocks noChangeAspect="1" noChangeArrowheads="1"/>
          </p:cNvPicPr>
          <p:nvPr/>
        </p:nvPicPr>
        <p:blipFill>
          <a:blip r:embed="rId3"/>
          <a:srcRect/>
          <a:stretch>
            <a:fillRect/>
          </a:stretch>
        </p:blipFill>
        <p:spPr bwMode="auto">
          <a:xfrm>
            <a:off x="4900613" y="1436688"/>
            <a:ext cx="3563937" cy="3563937"/>
          </a:xfrm>
          <a:prstGeom prst="rect">
            <a:avLst/>
          </a:prstGeom>
          <a:noFill/>
        </p:spPr>
      </p:pic>
      <p:pic>
        <p:nvPicPr>
          <p:cNvPr id="348164" name="Picture 4" descr="MIP03"/>
          <p:cNvPicPr>
            <a:picLocks noChangeAspect="1" noChangeArrowheads="1"/>
          </p:cNvPicPr>
          <p:nvPr/>
        </p:nvPicPr>
        <p:blipFill>
          <a:blip r:embed="rId4"/>
          <a:srcRect/>
          <a:stretch>
            <a:fillRect/>
          </a:stretch>
        </p:blipFill>
        <p:spPr bwMode="auto">
          <a:xfrm>
            <a:off x="4900613" y="1436688"/>
            <a:ext cx="3563937" cy="3563937"/>
          </a:xfrm>
          <a:prstGeom prst="rect">
            <a:avLst/>
          </a:prstGeom>
          <a:noFill/>
        </p:spPr>
      </p:pic>
      <p:pic>
        <p:nvPicPr>
          <p:cNvPr id="348165" name="Picture 5" descr="MIP04"/>
          <p:cNvPicPr>
            <a:picLocks noChangeAspect="1" noChangeArrowheads="1"/>
          </p:cNvPicPr>
          <p:nvPr/>
        </p:nvPicPr>
        <p:blipFill>
          <a:blip r:embed="rId5"/>
          <a:srcRect/>
          <a:stretch>
            <a:fillRect/>
          </a:stretch>
        </p:blipFill>
        <p:spPr bwMode="auto">
          <a:xfrm>
            <a:off x="4900613" y="1436688"/>
            <a:ext cx="3563937" cy="3563937"/>
          </a:xfrm>
          <a:prstGeom prst="rect">
            <a:avLst/>
          </a:prstGeom>
          <a:noFill/>
        </p:spPr>
      </p:pic>
      <p:sp>
        <p:nvSpPr>
          <p:cNvPr id="348166" name="Rectangle 6"/>
          <p:cNvSpPr>
            <a:spLocks noGrp="1" noChangeArrowheads="1"/>
          </p:cNvSpPr>
          <p:nvPr>
            <p:ph type="title"/>
          </p:nvPr>
        </p:nvSpPr>
        <p:spPr/>
        <p:txBody>
          <a:bodyPr/>
          <a:lstStyle/>
          <a:p>
            <a:r>
              <a:rPr lang="de-DE"/>
              <a:t>Anisotrope Filterung</a:t>
            </a:r>
          </a:p>
        </p:txBody>
      </p:sp>
      <p:sp>
        <p:nvSpPr>
          <p:cNvPr id="348168" name="Text Box 8"/>
          <p:cNvSpPr txBox="1">
            <a:spLocks noChangeArrowheads="1"/>
          </p:cNvSpPr>
          <p:nvPr/>
        </p:nvSpPr>
        <p:spPr bwMode="auto">
          <a:xfrm>
            <a:off x="541338" y="1611313"/>
            <a:ext cx="7662862" cy="4535487"/>
          </a:xfrm>
          <a:prstGeom prst="rect">
            <a:avLst/>
          </a:prstGeom>
          <a:noFill/>
          <a:ln w="28575" algn="ctr">
            <a:noFill/>
            <a:miter lim="800000"/>
            <a:headEnd/>
            <a:tailEnd/>
          </a:ln>
          <a:effectLst/>
        </p:spPr>
        <p:txBody>
          <a:bodyPr wrap="none">
            <a:spAutoFit/>
          </a:bodyPr>
          <a:lstStyle/>
          <a:p>
            <a:pPr marL="342900" indent="-342900"/>
            <a:r>
              <a:rPr lang="de-DE" sz="2800" b="1" i="1"/>
              <a:t>Idee:</a:t>
            </a:r>
          </a:p>
          <a:p>
            <a:pPr marL="342900" indent="-342900"/>
            <a:r>
              <a:rPr lang="de-DE" sz="2400"/>
              <a:t>1. Betrachte den Abdruck eines </a:t>
            </a:r>
            <a:br>
              <a:rPr lang="de-DE" sz="2400"/>
            </a:br>
            <a:r>
              <a:rPr lang="de-DE" sz="2400"/>
              <a:t>Pixels im Texture-Space</a:t>
            </a:r>
          </a:p>
          <a:p>
            <a:pPr marL="342900" indent="-342900"/>
            <a:r>
              <a:rPr lang="de-DE" sz="2400"/>
              <a:t>2. die </a:t>
            </a:r>
            <a:r>
              <a:rPr lang="de-DE" sz="2400" b="1" i="1"/>
              <a:t>kürzere</a:t>
            </a:r>
            <a:r>
              <a:rPr lang="de-DE" sz="2400"/>
              <a:t> Kante bestimmt</a:t>
            </a:r>
            <a:br>
              <a:rPr lang="de-DE" sz="2400"/>
            </a:br>
            <a:r>
              <a:rPr lang="de-DE" sz="2400"/>
              <a:t>den Level </a:t>
            </a:r>
            <a:r>
              <a:rPr lang="de-DE" sz="2400" b="1" i="1"/>
              <a:t>d</a:t>
            </a:r>
          </a:p>
          <a:p>
            <a:pPr marL="342900" indent="-342900"/>
            <a:r>
              <a:rPr lang="de-DE" sz="2400"/>
              <a:t>3. Die </a:t>
            </a:r>
            <a:r>
              <a:rPr lang="de-DE" sz="2400" b="1" i="1"/>
              <a:t>längere</a:t>
            </a:r>
            <a:r>
              <a:rPr lang="de-DE" sz="2400"/>
              <a:t> Kante definiert</a:t>
            </a:r>
            <a:br>
              <a:rPr lang="de-DE" sz="2400"/>
            </a:br>
            <a:r>
              <a:rPr lang="de-DE" sz="2400"/>
              <a:t>eine Gerade.</a:t>
            </a:r>
          </a:p>
          <a:p>
            <a:pPr marL="342900" indent="-342900"/>
            <a:r>
              <a:rPr lang="de-DE" sz="2400"/>
              <a:t>4. Entlang dieser Gerade wird</a:t>
            </a:r>
            <a:br>
              <a:rPr lang="de-DE" sz="2400"/>
            </a:br>
            <a:r>
              <a:rPr lang="de-DE" sz="2400"/>
              <a:t>mehrfach gesampelt</a:t>
            </a:r>
            <a:endParaRPr lang="de-DE" sz="2400" b="1" i="1"/>
          </a:p>
          <a:p>
            <a:pPr marL="342900" indent="-342900"/>
            <a:r>
              <a:rPr lang="de-DE" sz="2400" b="1" i="1"/>
              <a:t>Ergebnis: Antialiasing </a:t>
            </a:r>
            <a:br>
              <a:rPr lang="de-DE" sz="2400" b="1" i="1"/>
            </a:br>
            <a:r>
              <a:rPr lang="de-DE" sz="2400" b="1" i="1"/>
              <a:t>Besser Approximation der Fläche, die ein Pixel einnimmt.</a:t>
            </a:r>
          </a:p>
        </p:txBody>
      </p:sp>
      <p:sp>
        <p:nvSpPr>
          <p:cNvPr id="348170" name="Rectangle 10"/>
          <p:cNvSpPr>
            <a:spLocks noChangeArrowheads="1"/>
          </p:cNvSpPr>
          <p:nvPr/>
        </p:nvSpPr>
        <p:spPr bwMode="auto">
          <a:xfrm rot="-1500172">
            <a:off x="5314950" y="2959100"/>
            <a:ext cx="2227263" cy="1416050"/>
          </a:xfrm>
          <a:prstGeom prst="rect">
            <a:avLst/>
          </a:prstGeom>
          <a:solidFill>
            <a:srgbClr val="FFFFFF">
              <a:alpha val="10001"/>
            </a:srgbClr>
          </a:solidFill>
          <a:ln w="9525" algn="ctr">
            <a:solidFill>
              <a:schemeClr val="tx1"/>
            </a:solidFill>
            <a:miter lim="800000"/>
            <a:headEnd/>
            <a:tailEnd/>
          </a:ln>
          <a:effectLst/>
        </p:spPr>
        <p:txBody>
          <a:bodyPr anchor="ctr">
            <a:spAutoFit/>
          </a:bodyPr>
          <a:lstStyle/>
          <a:p>
            <a:endParaRPr lang="de-DE"/>
          </a:p>
        </p:txBody>
      </p:sp>
      <p:sp>
        <p:nvSpPr>
          <p:cNvPr id="348173" name="Rectangle 13"/>
          <p:cNvSpPr>
            <a:spLocks noChangeArrowheads="1"/>
          </p:cNvSpPr>
          <p:nvPr/>
        </p:nvSpPr>
        <p:spPr bwMode="auto">
          <a:xfrm rot="-1500172">
            <a:off x="6913563" y="2617788"/>
            <a:ext cx="550862" cy="1414462"/>
          </a:xfrm>
          <a:prstGeom prst="rect">
            <a:avLst/>
          </a:prstGeom>
          <a:solidFill>
            <a:srgbClr val="FFFFFF">
              <a:alpha val="10001"/>
            </a:srgbClr>
          </a:solidFill>
          <a:ln w="9525" algn="ctr">
            <a:solidFill>
              <a:schemeClr val="tx1"/>
            </a:solidFill>
            <a:miter lim="800000"/>
            <a:headEnd/>
            <a:tailEnd/>
          </a:ln>
          <a:effectLst/>
        </p:spPr>
        <p:txBody>
          <a:bodyPr anchor="ctr">
            <a:spAutoFit/>
          </a:bodyPr>
          <a:lstStyle/>
          <a:p>
            <a:endParaRPr lang="de-DE"/>
          </a:p>
        </p:txBody>
      </p:sp>
      <p:sp>
        <p:nvSpPr>
          <p:cNvPr id="348174" name="Rectangle 14"/>
          <p:cNvSpPr>
            <a:spLocks noChangeArrowheads="1"/>
          </p:cNvSpPr>
          <p:nvPr/>
        </p:nvSpPr>
        <p:spPr bwMode="auto">
          <a:xfrm rot="-1500172">
            <a:off x="5611813" y="1722438"/>
            <a:ext cx="552450" cy="2838450"/>
          </a:xfrm>
          <a:prstGeom prst="rect">
            <a:avLst/>
          </a:prstGeom>
          <a:solidFill>
            <a:srgbClr val="FFFFFF">
              <a:alpha val="10001"/>
            </a:srgbClr>
          </a:solidFill>
          <a:ln w="9525" algn="ctr">
            <a:solidFill>
              <a:schemeClr val="tx1"/>
            </a:solidFill>
            <a:miter lim="800000"/>
            <a:headEnd/>
            <a:tailEnd/>
          </a:ln>
          <a:effectLst/>
        </p:spPr>
        <p:txBody>
          <a:bodyPr anchor="ctr">
            <a:spAutoFit/>
          </a:bodyPr>
          <a:lstStyle/>
          <a:p>
            <a:endParaRPr lang="de-DE"/>
          </a:p>
        </p:txBody>
      </p:sp>
      <p:sp>
        <p:nvSpPr>
          <p:cNvPr id="348176" name="Freeform 16"/>
          <p:cNvSpPr>
            <a:spLocks/>
          </p:cNvSpPr>
          <p:nvPr/>
        </p:nvSpPr>
        <p:spPr bwMode="auto">
          <a:xfrm>
            <a:off x="5013325" y="1522413"/>
            <a:ext cx="2732088" cy="3225800"/>
          </a:xfrm>
          <a:custGeom>
            <a:avLst/>
            <a:gdLst/>
            <a:ahLst/>
            <a:cxnLst>
              <a:cxn ang="0">
                <a:pos x="458" y="2032"/>
              </a:cxn>
              <a:cxn ang="0">
                <a:pos x="68" y="1234"/>
              </a:cxn>
              <a:cxn ang="0">
                <a:pos x="387" y="1083"/>
              </a:cxn>
              <a:cxn ang="0">
                <a:pos x="0" y="284"/>
              </a:cxn>
              <a:cxn ang="0">
                <a:pos x="627" y="0"/>
              </a:cxn>
              <a:cxn ang="0">
                <a:pos x="1017" y="812"/>
              </a:cxn>
              <a:cxn ang="0">
                <a:pos x="1333" y="669"/>
              </a:cxn>
              <a:cxn ang="0">
                <a:pos x="1721" y="1478"/>
              </a:cxn>
              <a:cxn ang="0">
                <a:pos x="458" y="2032"/>
              </a:cxn>
            </a:cxnLst>
            <a:rect l="0" t="0" r="r" b="b"/>
            <a:pathLst>
              <a:path w="1721" h="2032">
                <a:moveTo>
                  <a:pt x="458" y="2032"/>
                </a:moveTo>
                <a:lnTo>
                  <a:pt x="68" y="1234"/>
                </a:lnTo>
                <a:lnTo>
                  <a:pt x="387" y="1083"/>
                </a:lnTo>
                <a:lnTo>
                  <a:pt x="0" y="284"/>
                </a:lnTo>
                <a:lnTo>
                  <a:pt x="627" y="0"/>
                </a:lnTo>
                <a:lnTo>
                  <a:pt x="1017" y="812"/>
                </a:lnTo>
                <a:lnTo>
                  <a:pt x="1333" y="669"/>
                </a:lnTo>
                <a:lnTo>
                  <a:pt x="1721" y="1478"/>
                </a:lnTo>
                <a:lnTo>
                  <a:pt x="458" y="2032"/>
                </a:lnTo>
                <a:close/>
              </a:path>
            </a:pathLst>
          </a:custGeom>
          <a:noFill/>
          <a:ln w="38100" cap="flat" cmpd="sng">
            <a:solidFill>
              <a:schemeClr val="tx1"/>
            </a:solidFill>
            <a:prstDash val="solid"/>
            <a:round/>
            <a:headEnd/>
            <a:tailEnd/>
          </a:ln>
          <a:effectLst/>
        </p:spPr>
        <p:txBody>
          <a:bodyPr>
            <a:spAutoFit/>
          </a:bodyPr>
          <a:lstStyle/>
          <a:p>
            <a:endParaRPr lang="de-DE"/>
          </a:p>
        </p:txBody>
      </p:sp>
      <p:sp>
        <p:nvSpPr>
          <p:cNvPr id="348178" name="Rectangle 18"/>
          <p:cNvSpPr>
            <a:spLocks noChangeArrowheads="1"/>
          </p:cNvSpPr>
          <p:nvPr/>
        </p:nvSpPr>
        <p:spPr bwMode="auto">
          <a:xfrm rot="-1534466">
            <a:off x="5913438" y="3065463"/>
            <a:ext cx="573087" cy="1425575"/>
          </a:xfrm>
          <a:prstGeom prst="rect">
            <a:avLst/>
          </a:prstGeom>
          <a:noFill/>
          <a:ln w="76200" algn="ctr">
            <a:solidFill>
              <a:srgbClr val="FFFF00"/>
            </a:solidFill>
            <a:miter lim="800000"/>
            <a:headEnd/>
            <a:tailEnd/>
          </a:ln>
          <a:effectLst/>
        </p:spPr>
        <p:txBody>
          <a:bodyPr anchor="ctr">
            <a:spAutoFit/>
          </a:bodyPr>
          <a:lstStyle/>
          <a:p>
            <a:endParaRPr lang="de-DE"/>
          </a:p>
        </p:txBody>
      </p:sp>
      <p:sp>
        <p:nvSpPr>
          <p:cNvPr id="348179" name="Line 19"/>
          <p:cNvSpPr>
            <a:spLocks noChangeShapeType="1"/>
          </p:cNvSpPr>
          <p:nvPr/>
        </p:nvSpPr>
        <p:spPr bwMode="auto">
          <a:xfrm>
            <a:off x="5640388" y="2613025"/>
            <a:ext cx="1152525" cy="2462213"/>
          </a:xfrm>
          <a:prstGeom prst="line">
            <a:avLst/>
          </a:prstGeom>
          <a:noFill/>
          <a:ln w="28575">
            <a:solidFill>
              <a:srgbClr val="FFFF00"/>
            </a:solidFill>
            <a:prstDash val="lgDashDot"/>
            <a:round/>
            <a:headEnd/>
            <a:tailEnd/>
          </a:ln>
          <a:effectLst/>
        </p:spPr>
        <p:txBody>
          <a:bodyPr>
            <a:spAutoFit/>
          </a:bodyPr>
          <a:lstStyle/>
          <a:p>
            <a:endParaRPr lang="de-DE"/>
          </a:p>
        </p:txBody>
      </p:sp>
      <p:sp>
        <p:nvSpPr>
          <p:cNvPr id="348180" name="Oval 20"/>
          <p:cNvSpPr>
            <a:spLocks noChangeArrowheads="1"/>
          </p:cNvSpPr>
          <p:nvPr/>
        </p:nvSpPr>
        <p:spPr bwMode="auto">
          <a:xfrm>
            <a:off x="5978525" y="3417888"/>
            <a:ext cx="182563" cy="182562"/>
          </a:xfrm>
          <a:prstGeom prst="ellipse">
            <a:avLst/>
          </a:prstGeom>
          <a:solidFill>
            <a:srgbClr val="A50021"/>
          </a:solidFill>
          <a:ln w="28575" algn="ctr">
            <a:solidFill>
              <a:srgbClr val="FFFF00"/>
            </a:solidFill>
            <a:round/>
            <a:headEnd/>
            <a:tailEnd/>
          </a:ln>
          <a:effectLst/>
        </p:spPr>
        <p:txBody>
          <a:bodyPr anchor="ctr">
            <a:spAutoFit/>
          </a:bodyPr>
          <a:lstStyle/>
          <a:p>
            <a:endParaRPr lang="de-DE"/>
          </a:p>
        </p:txBody>
      </p:sp>
      <p:sp>
        <p:nvSpPr>
          <p:cNvPr id="348181" name="Oval 21"/>
          <p:cNvSpPr>
            <a:spLocks noChangeArrowheads="1"/>
          </p:cNvSpPr>
          <p:nvPr/>
        </p:nvSpPr>
        <p:spPr bwMode="auto">
          <a:xfrm>
            <a:off x="6230938" y="3952875"/>
            <a:ext cx="182562" cy="182563"/>
          </a:xfrm>
          <a:prstGeom prst="ellipse">
            <a:avLst/>
          </a:prstGeom>
          <a:solidFill>
            <a:srgbClr val="A50021"/>
          </a:solidFill>
          <a:ln w="28575" algn="ctr">
            <a:solidFill>
              <a:srgbClr val="FFFF00"/>
            </a:solidFill>
            <a:round/>
            <a:headEnd/>
            <a:tailEnd/>
          </a:ln>
          <a:effectLst/>
        </p:spPr>
        <p:txBody>
          <a:bodyPr anchor="ctr">
            <a:spAutoFit/>
          </a:bodyPr>
          <a:lstStyle/>
          <a:p>
            <a:endParaRPr lang="de-DE"/>
          </a:p>
        </p:txBody>
      </p:sp>
      <p:grpSp>
        <p:nvGrpSpPr>
          <p:cNvPr id="2" name="Group 25"/>
          <p:cNvGrpSpPr>
            <a:grpSpLocks/>
          </p:cNvGrpSpPr>
          <p:nvPr/>
        </p:nvGrpSpPr>
        <p:grpSpPr bwMode="auto">
          <a:xfrm>
            <a:off x="5897563" y="1216025"/>
            <a:ext cx="2963862" cy="898525"/>
            <a:chOff x="3715" y="766"/>
            <a:chExt cx="1867" cy="566"/>
          </a:xfrm>
        </p:grpSpPr>
        <p:sp>
          <p:nvSpPr>
            <p:cNvPr id="348183" name="AutoShape 23"/>
            <p:cNvSpPr>
              <a:spLocks noChangeArrowheads="1"/>
            </p:cNvSpPr>
            <p:nvPr/>
          </p:nvSpPr>
          <p:spPr bwMode="auto">
            <a:xfrm>
              <a:off x="3715" y="766"/>
              <a:ext cx="1867" cy="566"/>
            </a:xfrm>
            <a:prstGeom prst="wedgeRectCallout">
              <a:avLst>
                <a:gd name="adj1" fmla="val -38537"/>
                <a:gd name="adj2" fmla="val 163782"/>
              </a:avLst>
            </a:prstGeom>
            <a:solidFill>
              <a:srgbClr val="FF9900"/>
            </a:solidFill>
            <a:ln w="28575" algn="ctr">
              <a:solidFill>
                <a:schemeClr val="tx1"/>
              </a:solidFill>
              <a:miter lim="800000"/>
              <a:headEnd/>
              <a:tailEnd/>
            </a:ln>
            <a:effectLst/>
          </p:spPr>
          <p:txBody>
            <a:bodyPr/>
            <a:lstStyle/>
            <a:p>
              <a:pPr marL="342900" indent="-342900" algn="ctr"/>
              <a:endParaRPr lang="de-DE"/>
            </a:p>
          </p:txBody>
        </p:sp>
        <p:sp>
          <p:nvSpPr>
            <p:cNvPr id="348184" name="Text Box 24"/>
            <p:cNvSpPr txBox="1">
              <a:spLocks noChangeArrowheads="1"/>
            </p:cNvSpPr>
            <p:nvPr/>
          </p:nvSpPr>
          <p:spPr bwMode="auto">
            <a:xfrm>
              <a:off x="3824" y="793"/>
              <a:ext cx="1667" cy="518"/>
            </a:xfrm>
            <a:prstGeom prst="rect">
              <a:avLst/>
            </a:prstGeom>
            <a:noFill/>
            <a:ln w="28575" algn="ctr">
              <a:noFill/>
              <a:miter lim="800000"/>
              <a:headEnd/>
              <a:tailEnd/>
            </a:ln>
            <a:effectLst/>
          </p:spPr>
          <p:txBody>
            <a:bodyPr>
              <a:spAutoFit/>
            </a:bodyPr>
            <a:lstStyle/>
            <a:p>
              <a:pPr marL="342900" indent="-342900"/>
              <a:r>
                <a:rPr lang="de-DE" sz="2400" i="1"/>
                <a:t>Hier:</a:t>
              </a:r>
              <a:r>
                <a:rPr lang="de-DE" sz="2400" b="1"/>
                <a:t> 2x Anisotrope</a:t>
              </a:r>
              <a:br>
                <a:rPr lang="de-DE" sz="2400" b="1"/>
              </a:br>
              <a:r>
                <a:rPr lang="de-DE" sz="2400" b="1"/>
                <a:t>Filterung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168">
                                            <p:txEl>
                                              <p:pRg st="1" end="1"/>
                                            </p:txEl>
                                          </p:spTgt>
                                        </p:tgtEl>
                                        <p:attrNameLst>
                                          <p:attrName>style.visibility</p:attrName>
                                        </p:attrNameLst>
                                      </p:cBhvr>
                                      <p:to>
                                        <p:strVal val="visible"/>
                                      </p:to>
                                    </p:set>
                                    <p:animEffect transition="in" filter="fade">
                                      <p:cBhvr>
                                        <p:cTn id="7" dur="500"/>
                                        <p:tgtEl>
                                          <p:spTgt spid="348168">
                                            <p:txEl>
                                              <p:pRg st="1" end="1"/>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8178"/>
                                        </p:tgtEl>
                                        <p:attrNameLst>
                                          <p:attrName>style.visibility</p:attrName>
                                        </p:attrNameLst>
                                      </p:cBhvr>
                                      <p:to>
                                        <p:strVal val="visible"/>
                                      </p:to>
                                    </p:set>
                                    <p:animEffect transition="in" filter="fade">
                                      <p:cBhvr>
                                        <p:cTn id="11" dur="500"/>
                                        <p:tgtEl>
                                          <p:spTgt spid="34817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48168">
                                            <p:txEl>
                                              <p:pRg st="2" end="2"/>
                                            </p:txEl>
                                          </p:spTgt>
                                        </p:tgtEl>
                                        <p:attrNameLst>
                                          <p:attrName>style.visibility</p:attrName>
                                        </p:attrNameLst>
                                      </p:cBhvr>
                                      <p:to>
                                        <p:strVal val="visible"/>
                                      </p:to>
                                    </p:set>
                                    <p:animEffect transition="in" filter="fade">
                                      <p:cBhvr>
                                        <p:cTn id="16" dur="500"/>
                                        <p:tgtEl>
                                          <p:spTgt spid="348168">
                                            <p:txEl>
                                              <p:pRg st="2" end="2"/>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48163"/>
                                        </p:tgtEl>
                                        <p:attrNameLst>
                                          <p:attrName>style.visibility</p:attrName>
                                        </p:attrNameLst>
                                      </p:cBhvr>
                                      <p:to>
                                        <p:strVal val="visible"/>
                                      </p:to>
                                    </p:set>
                                    <p:animEffect transition="in" filter="fade">
                                      <p:cBhvr>
                                        <p:cTn id="20" dur="500"/>
                                        <p:tgtEl>
                                          <p:spTgt spid="348163"/>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48164"/>
                                        </p:tgtEl>
                                        <p:attrNameLst>
                                          <p:attrName>style.visibility</p:attrName>
                                        </p:attrNameLst>
                                      </p:cBhvr>
                                      <p:to>
                                        <p:strVal val="visible"/>
                                      </p:to>
                                    </p:set>
                                    <p:animEffect transition="in" filter="fade">
                                      <p:cBhvr>
                                        <p:cTn id="24" dur="500"/>
                                        <p:tgtEl>
                                          <p:spTgt spid="348164"/>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348165"/>
                                        </p:tgtEl>
                                        <p:attrNameLst>
                                          <p:attrName>style.visibility</p:attrName>
                                        </p:attrNameLst>
                                      </p:cBhvr>
                                      <p:to>
                                        <p:strVal val="visible"/>
                                      </p:to>
                                    </p:set>
                                    <p:animEffect transition="in" filter="fade">
                                      <p:cBhvr>
                                        <p:cTn id="28" dur="500"/>
                                        <p:tgtEl>
                                          <p:spTgt spid="34816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48168">
                                            <p:txEl>
                                              <p:pRg st="3" end="3"/>
                                            </p:txEl>
                                          </p:spTgt>
                                        </p:tgtEl>
                                        <p:attrNameLst>
                                          <p:attrName>style.visibility</p:attrName>
                                        </p:attrNameLst>
                                      </p:cBhvr>
                                      <p:to>
                                        <p:strVal val="visible"/>
                                      </p:to>
                                    </p:set>
                                    <p:animEffect transition="in" filter="fade">
                                      <p:cBhvr>
                                        <p:cTn id="33" dur="500"/>
                                        <p:tgtEl>
                                          <p:spTgt spid="348168">
                                            <p:txEl>
                                              <p:pRg st="3" end="3"/>
                                            </p:txEl>
                                          </p:spTgt>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348179"/>
                                        </p:tgtEl>
                                        <p:attrNameLst>
                                          <p:attrName>style.visibility</p:attrName>
                                        </p:attrNameLst>
                                      </p:cBhvr>
                                      <p:to>
                                        <p:strVal val="visible"/>
                                      </p:to>
                                    </p:set>
                                    <p:animEffect transition="in" filter="fade">
                                      <p:cBhvr>
                                        <p:cTn id="37" dur="500"/>
                                        <p:tgtEl>
                                          <p:spTgt spid="34817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48168">
                                            <p:txEl>
                                              <p:pRg st="4" end="4"/>
                                            </p:txEl>
                                          </p:spTgt>
                                        </p:tgtEl>
                                        <p:attrNameLst>
                                          <p:attrName>style.visibility</p:attrName>
                                        </p:attrNameLst>
                                      </p:cBhvr>
                                      <p:to>
                                        <p:strVal val="visible"/>
                                      </p:to>
                                    </p:set>
                                    <p:animEffect transition="in" filter="fade">
                                      <p:cBhvr>
                                        <p:cTn id="42" dur="500"/>
                                        <p:tgtEl>
                                          <p:spTgt spid="348168">
                                            <p:txEl>
                                              <p:pRg st="4" end="4"/>
                                            </p:txEl>
                                          </p:spTgt>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348181"/>
                                        </p:tgtEl>
                                        <p:attrNameLst>
                                          <p:attrName>style.visibility</p:attrName>
                                        </p:attrNameLst>
                                      </p:cBhvr>
                                      <p:to>
                                        <p:strVal val="visible"/>
                                      </p:to>
                                    </p:set>
                                    <p:animEffect transition="in" filter="fade">
                                      <p:cBhvr>
                                        <p:cTn id="46" dur="500"/>
                                        <p:tgtEl>
                                          <p:spTgt spid="34818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48180"/>
                                        </p:tgtEl>
                                        <p:attrNameLst>
                                          <p:attrName>style.visibility</p:attrName>
                                        </p:attrNameLst>
                                      </p:cBhvr>
                                      <p:to>
                                        <p:strVal val="visible"/>
                                      </p:to>
                                    </p:set>
                                    <p:animEffect transition="in" filter="fade">
                                      <p:cBhvr>
                                        <p:cTn id="49" dur="500"/>
                                        <p:tgtEl>
                                          <p:spTgt spid="34818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48168">
                                            <p:txEl>
                                              <p:pRg st="5" end="5"/>
                                            </p:txEl>
                                          </p:spTgt>
                                        </p:tgtEl>
                                        <p:attrNameLst>
                                          <p:attrName>style.visibility</p:attrName>
                                        </p:attrNameLst>
                                      </p:cBhvr>
                                      <p:to>
                                        <p:strVal val="visible"/>
                                      </p:to>
                                    </p:set>
                                    <p:animEffect transition="in" filter="fade">
                                      <p:cBhvr>
                                        <p:cTn id="54" dur="500"/>
                                        <p:tgtEl>
                                          <p:spTgt spid="34816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78" grpId="0" animBg="1"/>
      <p:bldP spid="348179" grpId="0" animBg="1"/>
      <p:bldP spid="348180" grpId="0" animBg="1"/>
      <p:bldP spid="34818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p:txBody>
          <a:bodyPr/>
          <a:lstStyle/>
          <a:p>
            <a:r>
              <a:rPr lang="de-DE"/>
              <a:t>Anisotrope Filterung</a:t>
            </a:r>
          </a:p>
        </p:txBody>
      </p:sp>
      <p:sp>
        <p:nvSpPr>
          <p:cNvPr id="349187" name="Rectangle 3"/>
          <p:cNvSpPr>
            <a:spLocks noGrp="1" noChangeArrowheads="1"/>
          </p:cNvSpPr>
          <p:nvPr>
            <p:ph type="body" idx="1"/>
          </p:nvPr>
        </p:nvSpPr>
        <p:spPr>
          <a:xfrm>
            <a:off x="581025" y="1176338"/>
            <a:ext cx="8094663" cy="4746625"/>
          </a:xfrm>
        </p:spPr>
        <p:txBody>
          <a:bodyPr/>
          <a:lstStyle/>
          <a:p>
            <a:r>
              <a:rPr lang="de-DE" sz="2400"/>
              <a:t>Je nach Hardware sind unterschiedliche Verfahren möglich:</a:t>
            </a:r>
          </a:p>
          <a:p>
            <a:pPr>
              <a:buFont typeface="Wingdings" pitchFamily="2" charset="2"/>
              <a:buNone/>
            </a:pPr>
            <a:r>
              <a:rPr lang="de-DE"/>
              <a:t>	z.B. 2x anisotrope Filter:</a:t>
            </a:r>
            <a:r>
              <a:rPr lang="de-DE" sz="2400"/>
              <a:t/>
            </a:r>
            <a:br>
              <a:rPr lang="de-DE" sz="2400"/>
            </a:br>
            <a:r>
              <a:rPr lang="de-DE" sz="2400"/>
              <a:t>	Wieviele Textur-Samples werden benötigt?</a:t>
            </a:r>
          </a:p>
          <a:p>
            <a:pPr lvl="2"/>
            <a:r>
              <a:rPr lang="de-DE"/>
              <a:t> 4 Samples für bilineare Interpolation</a:t>
            </a:r>
          </a:p>
          <a:p>
            <a:pPr lvl="2"/>
            <a:r>
              <a:rPr lang="de-DE"/>
              <a:t> 8 Samples für trilineare Interpolation</a:t>
            </a:r>
          </a:p>
          <a:p>
            <a:pPr lvl="2"/>
            <a:r>
              <a:rPr lang="de-DE"/>
              <a:t> 16 Samples für 2 trilineare Interpolationen	</a:t>
            </a:r>
          </a:p>
          <a:p>
            <a:pPr lvl="1">
              <a:buFont typeface="Wingdings" pitchFamily="2" charset="2"/>
              <a:buNone/>
            </a:pPr>
            <a:r>
              <a:rPr lang="de-DE" sz="3200"/>
              <a:t>4x anisotroper Filter:</a:t>
            </a:r>
          </a:p>
          <a:p>
            <a:pPr lvl="2"/>
            <a:r>
              <a:rPr lang="de-DE"/>
              <a:t> 32 Samples für 4 trilineare Interpolationen</a:t>
            </a:r>
          </a:p>
          <a:p>
            <a:pPr lvl="1">
              <a:buFont typeface="Wingdings" pitchFamily="2" charset="2"/>
              <a:buNone/>
            </a:pPr>
            <a:r>
              <a:rPr lang="de-DE" sz="3200"/>
              <a:t>8x anistroper Filter:</a:t>
            </a:r>
          </a:p>
          <a:p>
            <a:pPr lvl="2"/>
            <a:r>
              <a:rPr lang="de-DE"/>
              <a:t> 64 Samples für 8 trilineare </a:t>
            </a:r>
            <a:br>
              <a:rPr lang="de-DE"/>
            </a:br>
            <a:r>
              <a:rPr lang="de-DE"/>
              <a:t> Interpolationen</a:t>
            </a:r>
          </a:p>
          <a:p>
            <a:pPr lvl="2"/>
            <a:endParaRPr lang="de-DE"/>
          </a:p>
        </p:txBody>
      </p:sp>
      <p:sp>
        <p:nvSpPr>
          <p:cNvPr id="349196" name="Rectangle 12"/>
          <p:cNvSpPr>
            <a:spLocks noChangeArrowheads="1"/>
          </p:cNvSpPr>
          <p:nvPr/>
        </p:nvSpPr>
        <p:spPr bwMode="auto">
          <a:xfrm rot="4500000">
            <a:off x="7461250" y="1944688"/>
            <a:ext cx="336550" cy="673100"/>
          </a:xfrm>
          <a:prstGeom prst="rect">
            <a:avLst/>
          </a:prstGeom>
          <a:solidFill>
            <a:srgbClr val="FF9900"/>
          </a:solidFill>
          <a:ln w="28575" algn="ctr">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FF9900"/>
            </a:extrusionClr>
          </a:sp3d>
        </p:spPr>
        <p:txBody>
          <a:bodyPr anchor="ctr">
            <a:spAutoFit/>
            <a:flatTx/>
          </a:bodyPr>
          <a:lstStyle/>
          <a:p>
            <a:endParaRPr lang="de-DE"/>
          </a:p>
        </p:txBody>
      </p:sp>
      <p:sp>
        <p:nvSpPr>
          <p:cNvPr id="349199" name="Rectangle 15"/>
          <p:cNvSpPr>
            <a:spLocks noChangeArrowheads="1"/>
          </p:cNvSpPr>
          <p:nvPr/>
        </p:nvSpPr>
        <p:spPr bwMode="auto">
          <a:xfrm rot="4500000">
            <a:off x="7290594" y="3293269"/>
            <a:ext cx="336550" cy="1347788"/>
          </a:xfrm>
          <a:prstGeom prst="rect">
            <a:avLst/>
          </a:prstGeom>
          <a:solidFill>
            <a:srgbClr val="FF9900"/>
          </a:solidFill>
          <a:ln w="28575" algn="ctr">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FF9900"/>
            </a:extrusionClr>
          </a:sp3d>
        </p:spPr>
        <p:txBody>
          <a:bodyPr anchor="ctr">
            <a:spAutoFit/>
            <a:flatTx/>
          </a:bodyPr>
          <a:lstStyle/>
          <a:p>
            <a:endParaRPr lang="de-DE"/>
          </a:p>
        </p:txBody>
      </p:sp>
      <p:sp>
        <p:nvSpPr>
          <p:cNvPr id="349200" name="Rectangle 16"/>
          <p:cNvSpPr>
            <a:spLocks noChangeArrowheads="1"/>
          </p:cNvSpPr>
          <p:nvPr/>
        </p:nvSpPr>
        <p:spPr bwMode="auto">
          <a:xfrm rot="4500000">
            <a:off x="6781800" y="4040188"/>
            <a:ext cx="336550" cy="2698750"/>
          </a:xfrm>
          <a:prstGeom prst="rect">
            <a:avLst/>
          </a:prstGeom>
          <a:solidFill>
            <a:srgbClr val="FF9900"/>
          </a:solidFill>
          <a:ln w="28575" algn="ctr">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FF9900"/>
            </a:extrusionClr>
          </a:sp3d>
        </p:spPr>
        <p:txBody>
          <a:bodyPr anchor="ctr">
            <a:spAutoFit/>
            <a:flatTx/>
          </a:bodyPr>
          <a:lstStyle/>
          <a:p>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9187">
                                            <p:txEl>
                                              <p:pRg st="2" end="2"/>
                                            </p:txEl>
                                          </p:spTgt>
                                        </p:tgtEl>
                                        <p:attrNameLst>
                                          <p:attrName>style.visibility</p:attrName>
                                        </p:attrNameLst>
                                      </p:cBhvr>
                                      <p:to>
                                        <p:strVal val="visible"/>
                                      </p:to>
                                    </p:set>
                                    <p:animEffect transition="in" filter="fade">
                                      <p:cBhvr>
                                        <p:cTn id="7" dur="500"/>
                                        <p:tgtEl>
                                          <p:spTgt spid="34918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9187">
                                            <p:txEl>
                                              <p:pRg st="3" end="3"/>
                                            </p:txEl>
                                          </p:spTgt>
                                        </p:tgtEl>
                                        <p:attrNameLst>
                                          <p:attrName>style.visibility</p:attrName>
                                        </p:attrNameLst>
                                      </p:cBhvr>
                                      <p:to>
                                        <p:strVal val="visible"/>
                                      </p:to>
                                    </p:set>
                                    <p:animEffect transition="in" filter="fade">
                                      <p:cBhvr>
                                        <p:cTn id="12" dur="500"/>
                                        <p:tgtEl>
                                          <p:spTgt spid="34918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9187">
                                            <p:txEl>
                                              <p:pRg st="4" end="4"/>
                                            </p:txEl>
                                          </p:spTgt>
                                        </p:tgtEl>
                                        <p:attrNameLst>
                                          <p:attrName>style.visibility</p:attrName>
                                        </p:attrNameLst>
                                      </p:cBhvr>
                                      <p:to>
                                        <p:strVal val="visible"/>
                                      </p:to>
                                    </p:set>
                                    <p:animEffect transition="in" filter="fade">
                                      <p:cBhvr>
                                        <p:cTn id="17" dur="500"/>
                                        <p:tgtEl>
                                          <p:spTgt spid="34918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9187">
                                            <p:txEl>
                                              <p:pRg st="5" end="5"/>
                                            </p:txEl>
                                          </p:spTgt>
                                        </p:tgtEl>
                                        <p:attrNameLst>
                                          <p:attrName>style.visibility</p:attrName>
                                        </p:attrNameLst>
                                      </p:cBhvr>
                                      <p:to>
                                        <p:strVal val="visible"/>
                                      </p:to>
                                    </p:set>
                                    <p:animEffect transition="in" filter="fade">
                                      <p:cBhvr>
                                        <p:cTn id="22" dur="500"/>
                                        <p:tgtEl>
                                          <p:spTgt spid="349187">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49187">
                                            <p:txEl>
                                              <p:pRg st="6" end="6"/>
                                            </p:txEl>
                                          </p:spTgt>
                                        </p:tgtEl>
                                        <p:attrNameLst>
                                          <p:attrName>style.visibility</p:attrName>
                                        </p:attrNameLst>
                                      </p:cBhvr>
                                      <p:to>
                                        <p:strVal val="visible"/>
                                      </p:to>
                                    </p:set>
                                    <p:animEffect transition="in" filter="fade">
                                      <p:cBhvr>
                                        <p:cTn id="25" dur="500"/>
                                        <p:tgtEl>
                                          <p:spTgt spid="349187">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49199"/>
                                        </p:tgtEl>
                                        <p:attrNameLst>
                                          <p:attrName>style.visibility</p:attrName>
                                        </p:attrNameLst>
                                      </p:cBhvr>
                                      <p:to>
                                        <p:strVal val="visible"/>
                                      </p:to>
                                    </p:set>
                                    <p:animEffect transition="in" filter="fade">
                                      <p:cBhvr>
                                        <p:cTn id="28" dur="500"/>
                                        <p:tgtEl>
                                          <p:spTgt spid="34919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49187">
                                            <p:txEl>
                                              <p:pRg st="7" end="7"/>
                                            </p:txEl>
                                          </p:spTgt>
                                        </p:tgtEl>
                                        <p:attrNameLst>
                                          <p:attrName>style.visibility</p:attrName>
                                        </p:attrNameLst>
                                      </p:cBhvr>
                                      <p:to>
                                        <p:strVal val="visible"/>
                                      </p:to>
                                    </p:set>
                                    <p:animEffect transition="in" filter="fade">
                                      <p:cBhvr>
                                        <p:cTn id="33" dur="500"/>
                                        <p:tgtEl>
                                          <p:spTgt spid="349187">
                                            <p:txEl>
                                              <p:pRg st="7" end="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49187">
                                            <p:txEl>
                                              <p:pRg st="8" end="8"/>
                                            </p:txEl>
                                          </p:spTgt>
                                        </p:tgtEl>
                                        <p:attrNameLst>
                                          <p:attrName>style.visibility</p:attrName>
                                        </p:attrNameLst>
                                      </p:cBhvr>
                                      <p:to>
                                        <p:strVal val="visible"/>
                                      </p:to>
                                    </p:set>
                                    <p:animEffect transition="in" filter="fade">
                                      <p:cBhvr>
                                        <p:cTn id="36" dur="500"/>
                                        <p:tgtEl>
                                          <p:spTgt spid="349187">
                                            <p:txEl>
                                              <p:pRg st="8" end="8"/>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49200"/>
                                        </p:tgtEl>
                                        <p:attrNameLst>
                                          <p:attrName>style.visibility</p:attrName>
                                        </p:attrNameLst>
                                      </p:cBhvr>
                                      <p:to>
                                        <p:strVal val="visible"/>
                                      </p:to>
                                    </p:set>
                                    <p:animEffect transition="in" filter="fade">
                                      <p:cBhvr>
                                        <p:cTn id="39" dur="500"/>
                                        <p:tgtEl>
                                          <p:spTgt spid="349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99" grpId="0" animBg="1"/>
      <p:bldP spid="34920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48" name="Picture 12" descr="q3_bilinear_1"/>
          <p:cNvPicPr>
            <a:picLocks noChangeAspect="1" noChangeArrowheads="1"/>
          </p:cNvPicPr>
          <p:nvPr/>
        </p:nvPicPr>
        <p:blipFill>
          <a:blip r:embed="rId2"/>
          <a:srcRect/>
          <a:stretch>
            <a:fillRect/>
          </a:stretch>
        </p:blipFill>
        <p:spPr bwMode="auto">
          <a:xfrm>
            <a:off x="481013" y="1052513"/>
            <a:ext cx="8115300" cy="4057650"/>
          </a:xfrm>
          <a:prstGeom prst="rect">
            <a:avLst/>
          </a:prstGeom>
          <a:noFill/>
        </p:spPr>
      </p:pic>
      <p:sp>
        <p:nvSpPr>
          <p:cNvPr id="347138" name="Rectangle 2"/>
          <p:cNvSpPr>
            <a:spLocks noGrp="1" noChangeArrowheads="1"/>
          </p:cNvSpPr>
          <p:nvPr>
            <p:ph type="title"/>
          </p:nvPr>
        </p:nvSpPr>
        <p:spPr/>
        <p:txBody>
          <a:bodyPr/>
          <a:lstStyle/>
          <a:p>
            <a:r>
              <a:rPr lang="de-DE"/>
              <a:t>MIP-Mapping</a:t>
            </a:r>
          </a:p>
        </p:txBody>
      </p:sp>
      <p:pic>
        <p:nvPicPr>
          <p:cNvPr id="347145" name="Picture 9" descr="q3_trilinear_1"/>
          <p:cNvPicPr>
            <a:picLocks noChangeAspect="1" noChangeArrowheads="1"/>
          </p:cNvPicPr>
          <p:nvPr/>
        </p:nvPicPr>
        <p:blipFill>
          <a:blip r:embed="rId3"/>
          <a:srcRect/>
          <a:stretch>
            <a:fillRect/>
          </a:stretch>
        </p:blipFill>
        <p:spPr bwMode="auto">
          <a:xfrm>
            <a:off x="481013" y="1052513"/>
            <a:ext cx="8115300" cy="4057650"/>
          </a:xfrm>
          <a:prstGeom prst="rect">
            <a:avLst/>
          </a:prstGeom>
          <a:noFill/>
        </p:spPr>
      </p:pic>
      <p:pic>
        <p:nvPicPr>
          <p:cNvPr id="347146" name="Picture 10" descr="q3_anis_2x_1"/>
          <p:cNvPicPr>
            <a:picLocks noChangeAspect="1" noChangeArrowheads="1"/>
          </p:cNvPicPr>
          <p:nvPr/>
        </p:nvPicPr>
        <p:blipFill>
          <a:blip r:embed="rId4"/>
          <a:srcRect/>
          <a:stretch>
            <a:fillRect/>
          </a:stretch>
        </p:blipFill>
        <p:spPr bwMode="auto">
          <a:xfrm>
            <a:off x="481013" y="1052513"/>
            <a:ext cx="8115300" cy="4057650"/>
          </a:xfrm>
          <a:prstGeom prst="rect">
            <a:avLst/>
          </a:prstGeom>
          <a:noFill/>
        </p:spPr>
      </p:pic>
      <p:pic>
        <p:nvPicPr>
          <p:cNvPr id="347147" name="Picture 11" descr="q3_anis_4x_1"/>
          <p:cNvPicPr>
            <a:picLocks noChangeAspect="1" noChangeArrowheads="1"/>
          </p:cNvPicPr>
          <p:nvPr/>
        </p:nvPicPr>
        <p:blipFill>
          <a:blip r:embed="rId5"/>
          <a:srcRect/>
          <a:stretch>
            <a:fillRect/>
          </a:stretch>
        </p:blipFill>
        <p:spPr bwMode="auto">
          <a:xfrm>
            <a:off x="481013" y="1052513"/>
            <a:ext cx="8115300" cy="4057650"/>
          </a:xfrm>
          <a:prstGeom prst="rect">
            <a:avLst/>
          </a:prstGeom>
          <a:noFill/>
        </p:spPr>
      </p:pic>
      <p:sp>
        <p:nvSpPr>
          <p:cNvPr id="347149" name="Text Box 13"/>
          <p:cNvSpPr txBox="1">
            <a:spLocks noChangeArrowheads="1"/>
          </p:cNvSpPr>
          <p:nvPr/>
        </p:nvSpPr>
        <p:spPr bwMode="auto">
          <a:xfrm>
            <a:off x="638175" y="5183188"/>
            <a:ext cx="5260975" cy="457200"/>
          </a:xfrm>
          <a:prstGeom prst="rect">
            <a:avLst/>
          </a:prstGeom>
          <a:noFill/>
          <a:ln w="28575" algn="ctr">
            <a:noFill/>
            <a:miter lim="800000"/>
            <a:headEnd/>
            <a:tailEnd/>
          </a:ln>
          <a:effectLst/>
        </p:spPr>
        <p:txBody>
          <a:bodyPr wrap="none">
            <a:spAutoFit/>
          </a:bodyPr>
          <a:lstStyle/>
          <a:p>
            <a:pPr marL="342900" indent="-342900"/>
            <a:r>
              <a:rPr lang="de-DE" sz="2400"/>
              <a:t>Bilineare Interpolation in einer MIP-Map</a:t>
            </a:r>
          </a:p>
        </p:txBody>
      </p:sp>
      <p:sp>
        <p:nvSpPr>
          <p:cNvPr id="347150" name="Text Box 14"/>
          <p:cNvSpPr txBox="1">
            <a:spLocks noChangeArrowheads="1"/>
          </p:cNvSpPr>
          <p:nvPr/>
        </p:nvSpPr>
        <p:spPr bwMode="auto">
          <a:xfrm>
            <a:off x="638175" y="5183188"/>
            <a:ext cx="6392863" cy="457200"/>
          </a:xfrm>
          <a:prstGeom prst="rect">
            <a:avLst/>
          </a:prstGeom>
          <a:noFill/>
          <a:ln w="28575" algn="ctr">
            <a:noFill/>
            <a:miter lim="800000"/>
            <a:headEnd/>
            <a:tailEnd/>
          </a:ln>
          <a:effectLst/>
        </p:spPr>
        <p:txBody>
          <a:bodyPr wrap="none">
            <a:spAutoFit/>
          </a:bodyPr>
          <a:lstStyle/>
          <a:p>
            <a:pPr marL="342900" indent="-342900"/>
            <a:r>
              <a:rPr lang="de-DE" sz="2400"/>
              <a:t>Trilineare Interpolation in der MIP-Map-Pyramide</a:t>
            </a:r>
          </a:p>
        </p:txBody>
      </p:sp>
      <p:sp>
        <p:nvSpPr>
          <p:cNvPr id="347151" name="Text Box 15"/>
          <p:cNvSpPr txBox="1">
            <a:spLocks noChangeArrowheads="1"/>
          </p:cNvSpPr>
          <p:nvPr/>
        </p:nvSpPr>
        <p:spPr bwMode="auto">
          <a:xfrm>
            <a:off x="638175" y="5183188"/>
            <a:ext cx="2701925" cy="457200"/>
          </a:xfrm>
          <a:prstGeom prst="rect">
            <a:avLst/>
          </a:prstGeom>
          <a:noFill/>
          <a:ln w="28575" algn="ctr">
            <a:noFill/>
            <a:miter lim="800000"/>
            <a:headEnd/>
            <a:tailEnd/>
          </a:ln>
          <a:effectLst/>
        </p:spPr>
        <p:txBody>
          <a:bodyPr wrap="none">
            <a:spAutoFit/>
          </a:bodyPr>
          <a:lstStyle/>
          <a:p>
            <a:pPr marL="342900" indent="-342900"/>
            <a:r>
              <a:rPr lang="de-DE" sz="2400"/>
              <a:t>2x anisotroper Filter</a:t>
            </a:r>
          </a:p>
        </p:txBody>
      </p:sp>
      <p:sp>
        <p:nvSpPr>
          <p:cNvPr id="347152" name="Text Box 16"/>
          <p:cNvSpPr txBox="1">
            <a:spLocks noChangeArrowheads="1"/>
          </p:cNvSpPr>
          <p:nvPr/>
        </p:nvSpPr>
        <p:spPr bwMode="auto">
          <a:xfrm>
            <a:off x="638175" y="5183188"/>
            <a:ext cx="2701925" cy="457200"/>
          </a:xfrm>
          <a:prstGeom prst="rect">
            <a:avLst/>
          </a:prstGeom>
          <a:noFill/>
          <a:ln w="28575" algn="ctr">
            <a:noFill/>
            <a:miter lim="800000"/>
            <a:headEnd/>
            <a:tailEnd/>
          </a:ln>
          <a:effectLst/>
        </p:spPr>
        <p:txBody>
          <a:bodyPr wrap="none">
            <a:spAutoFit/>
          </a:bodyPr>
          <a:lstStyle/>
          <a:p>
            <a:pPr marL="342900" indent="-342900"/>
            <a:r>
              <a:rPr lang="de-DE" sz="2400"/>
              <a:t>4x anisotroper Filter</a:t>
            </a:r>
          </a:p>
        </p:txBody>
      </p:sp>
      <p:grpSp>
        <p:nvGrpSpPr>
          <p:cNvPr id="2" name="Group 17"/>
          <p:cNvGrpSpPr>
            <a:grpSpLocks/>
          </p:cNvGrpSpPr>
          <p:nvPr/>
        </p:nvGrpSpPr>
        <p:grpSpPr bwMode="auto">
          <a:xfrm>
            <a:off x="5322888" y="419100"/>
            <a:ext cx="2851150" cy="1460500"/>
            <a:chOff x="3826" y="1299"/>
            <a:chExt cx="1796" cy="920"/>
          </a:xfrm>
        </p:grpSpPr>
        <p:sp>
          <p:nvSpPr>
            <p:cNvPr id="347154" name="AutoShape 18"/>
            <p:cNvSpPr>
              <a:spLocks noChangeArrowheads="1"/>
            </p:cNvSpPr>
            <p:nvPr/>
          </p:nvSpPr>
          <p:spPr bwMode="auto">
            <a:xfrm>
              <a:off x="3826" y="1299"/>
              <a:ext cx="1796" cy="920"/>
            </a:xfrm>
            <a:prstGeom prst="wedgeRectCallout">
              <a:avLst>
                <a:gd name="adj1" fmla="val -49056"/>
                <a:gd name="adj2" fmla="val 102718"/>
              </a:avLst>
            </a:prstGeom>
            <a:solidFill>
              <a:srgbClr val="FF9900"/>
            </a:solidFill>
            <a:ln w="28575" algn="ctr">
              <a:solidFill>
                <a:schemeClr val="tx1"/>
              </a:solidFill>
              <a:miter lim="800000"/>
              <a:headEnd/>
              <a:tailEnd/>
            </a:ln>
            <a:effectLst/>
          </p:spPr>
          <p:txBody>
            <a:bodyPr/>
            <a:lstStyle/>
            <a:p>
              <a:pPr marL="342900" indent="-342900" algn="ctr"/>
              <a:endParaRPr lang="de-DE"/>
            </a:p>
          </p:txBody>
        </p:sp>
        <p:sp>
          <p:nvSpPr>
            <p:cNvPr id="347155" name="Text Box 19"/>
            <p:cNvSpPr txBox="1">
              <a:spLocks noChangeArrowheads="1"/>
            </p:cNvSpPr>
            <p:nvPr/>
          </p:nvSpPr>
          <p:spPr bwMode="auto">
            <a:xfrm>
              <a:off x="3887" y="1326"/>
              <a:ext cx="1582" cy="840"/>
            </a:xfrm>
            <a:prstGeom prst="rect">
              <a:avLst/>
            </a:prstGeom>
            <a:noFill/>
            <a:ln w="28575" algn="ctr">
              <a:noFill/>
              <a:miter lim="800000"/>
              <a:headEnd/>
              <a:tailEnd/>
            </a:ln>
            <a:effectLst/>
          </p:spPr>
          <p:txBody>
            <a:bodyPr wrap="none">
              <a:spAutoFit/>
            </a:bodyPr>
            <a:lstStyle/>
            <a:p>
              <a:pPr marL="342900" indent="-342900"/>
              <a:r>
                <a:rPr lang="de-DE" sz="2400" b="1"/>
                <a:t>Kanten zwischen</a:t>
              </a:r>
            </a:p>
            <a:p>
              <a:pPr marL="342900" indent="-342900"/>
              <a:r>
                <a:rPr lang="de-DE" sz="2400" b="1"/>
                <a:t>den Texture-Levels</a:t>
              </a:r>
            </a:p>
            <a:p>
              <a:pPr marL="342900" indent="-342900"/>
              <a:r>
                <a:rPr lang="de-DE" sz="2400" b="1"/>
                <a:t>ist sichtbar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4714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47150"/>
                                        </p:tgtEl>
                                        <p:attrNameLst>
                                          <p:attrName>style.visibility</p:attrName>
                                        </p:attrNameLst>
                                      </p:cBhvr>
                                      <p:to>
                                        <p:strVal val="visible"/>
                                      </p:to>
                                    </p:set>
                                  </p:childTnLst>
                                </p:cTn>
                              </p:par>
                              <p:par>
                                <p:cTn id="14" presetID="1" presetClass="exit" presetSubtype="0" fill="hold" grpId="0" nodeType="withEffect">
                                  <p:stCondLst>
                                    <p:cond delay="0"/>
                                  </p:stCondLst>
                                  <p:childTnLst>
                                    <p:set>
                                      <p:cBhvr>
                                        <p:cTn id="15" dur="1" fill="hold">
                                          <p:stCondLst>
                                            <p:cond delay="0"/>
                                          </p:stCondLst>
                                        </p:cTn>
                                        <p:tgtEl>
                                          <p:spTgt spid="347149"/>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2000"/>
                                        <p:tgtEl>
                                          <p:spTgt spid="2"/>
                                        </p:tgtEl>
                                      </p:cBhvr>
                                    </p:animEffect>
                                    <p:set>
                                      <p:cBhvr>
                                        <p:cTn id="18" dur="1" fill="hold">
                                          <p:stCondLst>
                                            <p:cond delay="19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71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7151"/>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34715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71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7152"/>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3471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9" grpId="0"/>
      <p:bldP spid="347150" grpId="0"/>
      <p:bldP spid="347150" grpId="1"/>
      <p:bldP spid="347151" grpId="0"/>
      <p:bldP spid="347151" grpId="1"/>
      <p:bldP spid="34715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p:txBody>
          <a:bodyPr/>
          <a:lstStyle/>
          <a:p>
            <a:r>
              <a:rPr lang="de-DE"/>
              <a:t>Texturen in der Praxis</a:t>
            </a:r>
          </a:p>
        </p:txBody>
      </p:sp>
      <p:sp>
        <p:nvSpPr>
          <p:cNvPr id="326659" name="Rectangle 3"/>
          <p:cNvSpPr>
            <a:spLocks noGrp="1" noChangeArrowheads="1"/>
          </p:cNvSpPr>
          <p:nvPr>
            <p:ph type="body" idx="1"/>
          </p:nvPr>
        </p:nvSpPr>
        <p:spPr>
          <a:xfrm>
            <a:off x="581025" y="1176338"/>
            <a:ext cx="3635375" cy="4746625"/>
          </a:xfrm>
        </p:spPr>
        <p:txBody>
          <a:bodyPr/>
          <a:lstStyle/>
          <a:p>
            <a:r>
              <a:rPr lang="de-DE" sz="2400" b="1"/>
              <a:t>Texturen liegen im</a:t>
            </a:r>
            <a:br>
              <a:rPr lang="de-DE" sz="2400" b="1"/>
            </a:br>
            <a:r>
              <a:rPr lang="de-DE" sz="2400" b="1"/>
              <a:t>lokalen Speicher der Graphikkarte</a:t>
            </a:r>
          </a:p>
          <a:p>
            <a:r>
              <a:rPr lang="de-DE" sz="2400"/>
              <a:t>Begrenzter Speicher muß effizient genutzt werden!</a:t>
            </a:r>
          </a:p>
        </p:txBody>
      </p:sp>
      <p:pic>
        <p:nvPicPr>
          <p:cNvPr id="326660" name="Picture 4"/>
          <p:cNvPicPr>
            <a:picLocks noChangeAspect="1" noChangeArrowheads="1"/>
          </p:cNvPicPr>
          <p:nvPr/>
        </p:nvPicPr>
        <p:blipFill>
          <a:blip r:embed="rId2"/>
          <a:srcRect l="7356" t="27496" r="6624" b="12500"/>
          <a:stretch>
            <a:fillRect/>
          </a:stretch>
        </p:blipFill>
        <p:spPr bwMode="auto">
          <a:xfrm>
            <a:off x="4281488" y="1120775"/>
            <a:ext cx="4195762" cy="2195513"/>
          </a:xfrm>
          <a:prstGeom prst="rect">
            <a:avLst/>
          </a:prstGeom>
          <a:noFill/>
          <a:ln w="28575" algn="ctr">
            <a:noFill/>
            <a:miter lim="800000"/>
            <a:headEnd/>
            <a:tailEnd/>
          </a:ln>
          <a:effectLst/>
        </p:spPr>
      </p:pic>
      <p:sp>
        <p:nvSpPr>
          <p:cNvPr id="326661" name="Rectangle 5"/>
          <p:cNvSpPr>
            <a:spLocks noChangeArrowheads="1"/>
          </p:cNvSpPr>
          <p:nvPr/>
        </p:nvSpPr>
        <p:spPr bwMode="auto">
          <a:xfrm>
            <a:off x="5346700" y="1246188"/>
            <a:ext cx="884238" cy="468312"/>
          </a:xfrm>
          <a:prstGeom prst="rect">
            <a:avLst/>
          </a:prstGeom>
          <a:noFill/>
          <a:ln w="57150" algn="ctr">
            <a:solidFill>
              <a:srgbClr val="FF0000"/>
            </a:solidFill>
            <a:miter lim="800000"/>
            <a:headEnd/>
            <a:tailEnd/>
          </a:ln>
          <a:effectLst/>
        </p:spPr>
        <p:txBody>
          <a:bodyPr anchor="ctr">
            <a:spAutoFit/>
          </a:bodyPr>
          <a:lstStyle/>
          <a:p>
            <a:endParaRPr lang="de-DE"/>
          </a:p>
        </p:txBody>
      </p:sp>
      <p:sp>
        <p:nvSpPr>
          <p:cNvPr id="326662" name="Rectangle 6"/>
          <p:cNvSpPr>
            <a:spLocks noChangeArrowheads="1"/>
          </p:cNvSpPr>
          <p:nvPr/>
        </p:nvSpPr>
        <p:spPr bwMode="auto">
          <a:xfrm>
            <a:off x="725488" y="3530600"/>
            <a:ext cx="7645400" cy="2536825"/>
          </a:xfrm>
          <a:prstGeom prst="rect">
            <a:avLst/>
          </a:prstGeom>
          <a:noFill/>
          <a:ln w="9525">
            <a:noFill/>
            <a:miter lim="800000"/>
            <a:headEnd/>
            <a:tailEnd/>
          </a:ln>
          <a:effectLst/>
        </p:spPr>
        <p:txBody>
          <a:bodyPr/>
          <a:lstStyle/>
          <a:p>
            <a:pPr marL="342900" indent="-342900">
              <a:buFont typeface="Wingdings" pitchFamily="2" charset="2"/>
              <a:buBlip>
                <a:blip r:embed="rId3"/>
              </a:buBlip>
            </a:pPr>
            <a:r>
              <a:rPr lang="de-DE" sz="2400">
                <a:solidFill>
                  <a:schemeClr val="tx1"/>
                </a:solidFill>
              </a:rPr>
              <a:t>Größe der Texturen üblicherweise Zweierpotenzen</a:t>
            </a:r>
          </a:p>
          <a:p>
            <a:pPr marL="342900" indent="-342900">
              <a:buFont typeface="Wingdings" pitchFamily="2" charset="2"/>
              <a:buBlip>
                <a:blip r:embed="rId3"/>
              </a:buBlip>
            </a:pPr>
            <a:r>
              <a:rPr lang="de-DE" sz="2400" b="1" i="1">
                <a:solidFill>
                  <a:schemeClr val="tx1"/>
                </a:solidFill>
              </a:rPr>
              <a:t>Tiling:</a:t>
            </a:r>
            <a:r>
              <a:rPr lang="de-DE" sz="2400">
                <a:solidFill>
                  <a:schemeClr val="tx1"/>
                </a:solidFill>
              </a:rPr>
              <a:t> Speichern mehrerer kleiner Texturen in einer großen Textur:</a:t>
            </a:r>
          </a:p>
          <a:p>
            <a:pPr marL="742950" lvl="1" indent="-285750">
              <a:buFont typeface="Wingdings" pitchFamily="2" charset="2"/>
              <a:buBlip>
                <a:blip r:embed="rId3"/>
              </a:buBlip>
            </a:pPr>
            <a:r>
              <a:rPr lang="de-DE" sz="2400">
                <a:solidFill>
                  <a:schemeClr val="tx1"/>
                </a:solidFill>
              </a:rPr>
              <a:t>Vorteil: kleine Texturen müssen keine Zweierpotenzen sein!</a:t>
            </a:r>
          </a:p>
          <a:p>
            <a:pPr marL="742950" lvl="1" indent="-285750">
              <a:buFont typeface="Wingdings" pitchFamily="2" charset="2"/>
              <a:buBlip>
                <a:blip r:embed="rId3"/>
              </a:buBlip>
            </a:pPr>
            <a:r>
              <a:rPr lang="de-DE" sz="2400">
                <a:solidFill>
                  <a:schemeClr val="tx1"/>
                </a:solidFill>
              </a:rPr>
              <a:t>Nachteil: </a:t>
            </a:r>
            <a:r>
              <a:rPr lang="de-DE" sz="2400" b="1" i="1">
                <a:solidFill>
                  <a:schemeClr val="tx1"/>
                </a:solidFill>
              </a:rPr>
              <a:t>Farbbluten</a:t>
            </a:r>
            <a:r>
              <a:rPr lang="de-DE" sz="2400">
                <a:solidFill>
                  <a:schemeClr val="tx1"/>
                </a:solidFill>
              </a:rPr>
              <a:t> bei Mipmaps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6661"/>
                                        </p:tgtEl>
                                        <p:attrNameLst>
                                          <p:attrName>style.visibility</p:attrName>
                                        </p:attrNameLst>
                                      </p:cBhvr>
                                      <p:to>
                                        <p:strVal val="visible"/>
                                      </p:to>
                                    </p:set>
                                    <p:animEffect transition="in" filter="fade">
                                      <p:cBhvr>
                                        <p:cTn id="7" dur="500"/>
                                        <p:tgtEl>
                                          <p:spTgt spid="3266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6662">
                                            <p:txEl>
                                              <p:pRg st="0" end="0"/>
                                            </p:txEl>
                                          </p:spTgt>
                                        </p:tgtEl>
                                        <p:attrNameLst>
                                          <p:attrName>style.visibility</p:attrName>
                                        </p:attrNameLst>
                                      </p:cBhvr>
                                      <p:to>
                                        <p:strVal val="visible"/>
                                      </p:to>
                                    </p:set>
                                    <p:animEffect transition="in" filter="fade">
                                      <p:cBhvr>
                                        <p:cTn id="12" dur="500"/>
                                        <p:tgtEl>
                                          <p:spTgt spid="32666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6662">
                                            <p:txEl>
                                              <p:pRg st="1" end="1"/>
                                            </p:txEl>
                                          </p:spTgt>
                                        </p:tgtEl>
                                        <p:attrNameLst>
                                          <p:attrName>style.visibility</p:attrName>
                                        </p:attrNameLst>
                                      </p:cBhvr>
                                      <p:to>
                                        <p:strVal val="visible"/>
                                      </p:to>
                                    </p:set>
                                    <p:animEffect transition="in" filter="fade">
                                      <p:cBhvr>
                                        <p:cTn id="17" dur="500"/>
                                        <p:tgtEl>
                                          <p:spTgt spid="32666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6662">
                                            <p:txEl>
                                              <p:pRg st="2" end="2"/>
                                            </p:txEl>
                                          </p:spTgt>
                                        </p:tgtEl>
                                        <p:attrNameLst>
                                          <p:attrName>style.visibility</p:attrName>
                                        </p:attrNameLst>
                                      </p:cBhvr>
                                      <p:to>
                                        <p:strVal val="visible"/>
                                      </p:to>
                                    </p:set>
                                    <p:animEffect transition="in" filter="fade">
                                      <p:cBhvr>
                                        <p:cTn id="22" dur="500"/>
                                        <p:tgtEl>
                                          <p:spTgt spid="32666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6662">
                                            <p:txEl>
                                              <p:pRg st="3" end="3"/>
                                            </p:txEl>
                                          </p:spTgt>
                                        </p:tgtEl>
                                        <p:attrNameLst>
                                          <p:attrName>style.visibility</p:attrName>
                                        </p:attrNameLst>
                                      </p:cBhvr>
                                      <p:to>
                                        <p:strVal val="visible"/>
                                      </p:to>
                                    </p:set>
                                    <p:animEffect transition="in" filter="fade">
                                      <p:cBhvr>
                                        <p:cTn id="27" dur="500"/>
                                        <p:tgtEl>
                                          <p:spTgt spid="32666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6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p:txBody>
          <a:bodyPr/>
          <a:lstStyle/>
          <a:p>
            <a:r>
              <a:rPr lang="de-DE"/>
              <a:t>Texture Caching.</a:t>
            </a:r>
          </a:p>
        </p:txBody>
      </p:sp>
      <p:sp>
        <p:nvSpPr>
          <p:cNvPr id="327683" name="Rectangle 3"/>
          <p:cNvSpPr>
            <a:spLocks noGrp="1" noChangeArrowheads="1"/>
          </p:cNvSpPr>
          <p:nvPr>
            <p:ph type="body" idx="1"/>
          </p:nvPr>
        </p:nvSpPr>
        <p:spPr>
          <a:xfrm>
            <a:off x="581025" y="1176338"/>
            <a:ext cx="7953375" cy="4746625"/>
          </a:xfrm>
        </p:spPr>
        <p:txBody>
          <a:bodyPr/>
          <a:lstStyle/>
          <a:p>
            <a:pPr>
              <a:buFont typeface="Wingdings" pitchFamily="2" charset="2"/>
              <a:buNone/>
            </a:pPr>
            <a:r>
              <a:rPr lang="de-DE" sz="2800"/>
              <a:t>Wenn der Grafikspeicher voll ist werden Texturen automatisch ausgelagert</a:t>
            </a:r>
          </a:p>
          <a:p>
            <a:r>
              <a:rPr lang="de-DE" sz="2400"/>
              <a:t>OpenGL/DirectX erledigt das normalerweise automatisch</a:t>
            </a:r>
          </a:p>
          <a:p>
            <a:pPr>
              <a:buFont typeface="Wingdings" pitchFamily="2" charset="2"/>
              <a:buNone/>
            </a:pPr>
            <a:r>
              <a:rPr lang="de-DE"/>
              <a:t>Standard: LRU-Strategie </a:t>
            </a:r>
            <a:r>
              <a:rPr lang="de-DE" sz="2800" b="1" i="1"/>
              <a:t>(least recently used)</a:t>
            </a:r>
          </a:p>
          <a:p>
            <a:r>
              <a:rPr lang="de-DE" sz="2000" b="1" i="1"/>
              <a:t>Die Textur die am längsten nicht benutzt wurde wird ausgelagert</a:t>
            </a:r>
          </a:p>
          <a:p>
            <a:r>
              <a:rPr lang="de-DE" sz="2000"/>
              <a:t>Gute Strategie, wenn</a:t>
            </a:r>
            <a:r>
              <a:rPr lang="de-DE" sz="2000" b="1" i="1"/>
              <a:t> alle für einen Frame benötigten </a:t>
            </a:r>
            <a:r>
              <a:rPr lang="de-DE" sz="2000"/>
              <a:t>Texturen komplett in den Speicher passen.</a:t>
            </a:r>
          </a:p>
          <a:p>
            <a:r>
              <a:rPr lang="de-DE" sz="2000"/>
              <a:t>Wenn nicht: schlechteste Strategie, da jede Textur während dem Rendering eines Frames ausgelagert wird </a:t>
            </a:r>
            <a:r>
              <a:rPr lang="de-DE" sz="2000" b="1" i="1"/>
              <a:t>(Thrashing!!!)</a:t>
            </a:r>
          </a:p>
          <a:p>
            <a:r>
              <a:rPr lang="de-DE" sz="2800"/>
              <a:t>Bei Thrashing: Umschalten auf MRU-Strategie!</a:t>
            </a:r>
            <a:br>
              <a:rPr lang="de-DE" sz="2800"/>
            </a:br>
            <a:r>
              <a:rPr lang="de-DE" sz="2800"/>
              <a:t>(most recently used)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7683">
                                            <p:txEl>
                                              <p:pRg st="2" end="2"/>
                                            </p:txEl>
                                          </p:spTgt>
                                        </p:tgtEl>
                                        <p:attrNameLst>
                                          <p:attrName>style.visibility</p:attrName>
                                        </p:attrNameLst>
                                      </p:cBhvr>
                                      <p:to>
                                        <p:strVal val="visible"/>
                                      </p:to>
                                    </p:set>
                                    <p:animEffect transition="in" filter="fade">
                                      <p:cBhvr>
                                        <p:cTn id="7" dur="500"/>
                                        <p:tgtEl>
                                          <p:spTgt spid="32768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7683">
                                            <p:txEl>
                                              <p:pRg st="3" end="3"/>
                                            </p:txEl>
                                          </p:spTgt>
                                        </p:tgtEl>
                                        <p:attrNameLst>
                                          <p:attrName>style.visibility</p:attrName>
                                        </p:attrNameLst>
                                      </p:cBhvr>
                                      <p:to>
                                        <p:strVal val="visible"/>
                                      </p:to>
                                    </p:set>
                                    <p:animEffect transition="in" filter="fade">
                                      <p:cBhvr>
                                        <p:cTn id="12" dur="500"/>
                                        <p:tgtEl>
                                          <p:spTgt spid="32768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7683">
                                            <p:txEl>
                                              <p:pRg st="4" end="4"/>
                                            </p:txEl>
                                          </p:spTgt>
                                        </p:tgtEl>
                                        <p:attrNameLst>
                                          <p:attrName>style.visibility</p:attrName>
                                        </p:attrNameLst>
                                      </p:cBhvr>
                                      <p:to>
                                        <p:strVal val="visible"/>
                                      </p:to>
                                    </p:set>
                                    <p:animEffect transition="in" filter="fade">
                                      <p:cBhvr>
                                        <p:cTn id="17" dur="500"/>
                                        <p:tgtEl>
                                          <p:spTgt spid="32768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7683">
                                            <p:txEl>
                                              <p:pRg st="5" end="5"/>
                                            </p:txEl>
                                          </p:spTgt>
                                        </p:tgtEl>
                                        <p:attrNameLst>
                                          <p:attrName>style.visibility</p:attrName>
                                        </p:attrNameLst>
                                      </p:cBhvr>
                                      <p:to>
                                        <p:strVal val="visible"/>
                                      </p:to>
                                    </p:set>
                                    <p:animEffect transition="in" filter="fade">
                                      <p:cBhvr>
                                        <p:cTn id="22" dur="500"/>
                                        <p:tgtEl>
                                          <p:spTgt spid="32768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7683">
                                            <p:txEl>
                                              <p:pRg st="6" end="6"/>
                                            </p:txEl>
                                          </p:spTgt>
                                        </p:tgtEl>
                                        <p:attrNameLst>
                                          <p:attrName>style.visibility</p:attrName>
                                        </p:attrNameLst>
                                      </p:cBhvr>
                                      <p:to>
                                        <p:strVal val="visible"/>
                                      </p:to>
                                    </p:set>
                                    <p:animEffect transition="in" filter="fade">
                                      <p:cBhvr>
                                        <p:cTn id="27" dur="500"/>
                                        <p:tgtEl>
                                          <p:spTgt spid="3276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p:txBody>
          <a:bodyPr/>
          <a:lstStyle/>
          <a:p>
            <a:r>
              <a:rPr lang="de-DE"/>
              <a:t>Texturkompression</a:t>
            </a:r>
          </a:p>
        </p:txBody>
      </p:sp>
      <p:sp>
        <p:nvSpPr>
          <p:cNvPr id="328707" name="Rectangle 3"/>
          <p:cNvSpPr>
            <a:spLocks noGrp="1" noChangeArrowheads="1"/>
          </p:cNvSpPr>
          <p:nvPr>
            <p:ph type="body" idx="1"/>
          </p:nvPr>
        </p:nvSpPr>
        <p:spPr/>
        <p:txBody>
          <a:bodyPr/>
          <a:lstStyle/>
          <a:p>
            <a:r>
              <a:rPr lang="de-DE" sz="2400" b="1" i="1"/>
              <a:t>Idee:</a:t>
            </a:r>
            <a:r>
              <a:rPr lang="de-DE" sz="2400"/>
              <a:t> Verringerung des Texturspeichers durch Kompression und Dekompression in Hardware.</a:t>
            </a:r>
          </a:p>
          <a:p>
            <a:r>
              <a:rPr lang="de-DE" sz="2400"/>
              <a:t>Standard-Bildkompression (JPEG, PNG) sehr schwierig zu implementieren für echtzeitfähige Dekompression.</a:t>
            </a:r>
          </a:p>
          <a:p>
            <a:r>
              <a:rPr lang="de-DE" sz="2800" b="1" i="1"/>
              <a:t>S3 Texture Compression S3TC (in DirectX: DXTC)</a:t>
            </a:r>
          </a:p>
          <a:p>
            <a:pPr lvl="1"/>
            <a:r>
              <a:rPr lang="de-DE" b="1" i="1"/>
              <a:t>Komprimiertes Bild hat feste Größe</a:t>
            </a:r>
          </a:p>
          <a:p>
            <a:pPr lvl="1"/>
            <a:r>
              <a:rPr lang="de-DE" b="1" i="1"/>
              <a:t>Schnelle und einfache Dekomprimierung</a:t>
            </a:r>
          </a:p>
          <a:p>
            <a:pPr lvl="1"/>
            <a:r>
              <a:rPr lang="de-DE" b="1" i="1"/>
              <a:t>Verlustbehaftete Kompression</a:t>
            </a:r>
          </a:p>
          <a:p>
            <a:pPr lvl="1"/>
            <a:r>
              <a:rPr lang="de-DE" b="1" i="1"/>
              <a:t>Für RGB und RGBA, </a:t>
            </a:r>
            <a:br>
              <a:rPr lang="de-DE" b="1" i="1"/>
            </a:br>
            <a:r>
              <a:rPr lang="de-DE" b="1" i="1"/>
              <a:t> nicht geeignet für Normalmaps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8707">
                                            <p:txEl>
                                              <p:pRg st="1" end="1"/>
                                            </p:txEl>
                                          </p:spTgt>
                                        </p:tgtEl>
                                        <p:attrNameLst>
                                          <p:attrName>style.visibility</p:attrName>
                                        </p:attrNameLst>
                                      </p:cBhvr>
                                      <p:to>
                                        <p:strVal val="visible"/>
                                      </p:to>
                                    </p:set>
                                    <p:animEffect transition="in" filter="fade">
                                      <p:cBhvr>
                                        <p:cTn id="7" dur="500"/>
                                        <p:tgtEl>
                                          <p:spTgt spid="32870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8707">
                                            <p:txEl>
                                              <p:pRg st="2" end="2"/>
                                            </p:txEl>
                                          </p:spTgt>
                                        </p:tgtEl>
                                        <p:attrNameLst>
                                          <p:attrName>style.visibility</p:attrName>
                                        </p:attrNameLst>
                                      </p:cBhvr>
                                      <p:to>
                                        <p:strVal val="visible"/>
                                      </p:to>
                                    </p:set>
                                    <p:animEffect transition="in" filter="fade">
                                      <p:cBhvr>
                                        <p:cTn id="12" dur="500"/>
                                        <p:tgtEl>
                                          <p:spTgt spid="3287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8707">
                                            <p:txEl>
                                              <p:pRg st="3" end="3"/>
                                            </p:txEl>
                                          </p:spTgt>
                                        </p:tgtEl>
                                        <p:attrNameLst>
                                          <p:attrName>style.visibility</p:attrName>
                                        </p:attrNameLst>
                                      </p:cBhvr>
                                      <p:to>
                                        <p:strVal val="visible"/>
                                      </p:to>
                                    </p:set>
                                    <p:animEffect transition="in" filter="fade">
                                      <p:cBhvr>
                                        <p:cTn id="17" dur="500"/>
                                        <p:tgtEl>
                                          <p:spTgt spid="32870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8707">
                                            <p:txEl>
                                              <p:pRg st="4" end="4"/>
                                            </p:txEl>
                                          </p:spTgt>
                                        </p:tgtEl>
                                        <p:attrNameLst>
                                          <p:attrName>style.visibility</p:attrName>
                                        </p:attrNameLst>
                                      </p:cBhvr>
                                      <p:to>
                                        <p:strVal val="visible"/>
                                      </p:to>
                                    </p:set>
                                    <p:animEffect transition="in" filter="fade">
                                      <p:cBhvr>
                                        <p:cTn id="22" dur="500"/>
                                        <p:tgtEl>
                                          <p:spTgt spid="32870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8707">
                                            <p:txEl>
                                              <p:pRg st="5" end="5"/>
                                            </p:txEl>
                                          </p:spTgt>
                                        </p:tgtEl>
                                        <p:attrNameLst>
                                          <p:attrName>style.visibility</p:attrName>
                                        </p:attrNameLst>
                                      </p:cBhvr>
                                      <p:to>
                                        <p:strVal val="visible"/>
                                      </p:to>
                                    </p:set>
                                    <p:animEffect transition="in" filter="fade">
                                      <p:cBhvr>
                                        <p:cTn id="27" dur="500"/>
                                        <p:tgtEl>
                                          <p:spTgt spid="32870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8707">
                                            <p:txEl>
                                              <p:pRg st="6" end="6"/>
                                            </p:txEl>
                                          </p:spTgt>
                                        </p:tgtEl>
                                        <p:attrNameLst>
                                          <p:attrName>style.visibility</p:attrName>
                                        </p:attrNameLst>
                                      </p:cBhvr>
                                      <p:to>
                                        <p:strVal val="visible"/>
                                      </p:to>
                                    </p:set>
                                    <p:animEffect transition="in" filter="fade">
                                      <p:cBhvr>
                                        <p:cTn id="32" dur="500"/>
                                        <p:tgtEl>
                                          <p:spTgt spid="3287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50" name="Text Box 42"/>
          <p:cNvSpPr txBox="1">
            <a:spLocks noChangeArrowheads="1"/>
          </p:cNvSpPr>
          <p:nvPr/>
        </p:nvSpPr>
        <p:spPr bwMode="auto">
          <a:xfrm>
            <a:off x="638175" y="1697038"/>
            <a:ext cx="4913313" cy="4546600"/>
          </a:xfrm>
          <a:prstGeom prst="rect">
            <a:avLst/>
          </a:prstGeom>
          <a:noFill/>
          <a:ln w="28575" algn="ctr">
            <a:noFill/>
            <a:miter lim="800000"/>
            <a:headEnd/>
            <a:tailEnd/>
          </a:ln>
          <a:effectLst/>
        </p:spPr>
        <p:txBody>
          <a:bodyPr wrap="none">
            <a:spAutoFit/>
          </a:bodyPr>
          <a:lstStyle/>
          <a:p>
            <a:pPr marL="342900" indent="-342900"/>
            <a:r>
              <a:rPr lang="de-DE" sz="2400"/>
              <a:t>Speichere die beiden Farben</a:t>
            </a:r>
            <a:br>
              <a:rPr lang="de-DE" sz="2400"/>
            </a:br>
            <a:r>
              <a:rPr lang="de-DE" sz="2400"/>
              <a:t>(Endpunkte) als 16 Bit-Werte</a:t>
            </a:r>
            <a:br>
              <a:rPr lang="de-DE" sz="2400"/>
            </a:br>
            <a:r>
              <a:rPr lang="de-DE" sz="2400"/>
              <a:t>(5bit R, 6bit G, 5bit B)</a:t>
            </a:r>
          </a:p>
          <a:p>
            <a:pPr marL="342900" indent="-342900"/>
            <a:endParaRPr lang="de-DE" sz="2400"/>
          </a:p>
          <a:p>
            <a:pPr marL="342900" indent="-342900"/>
            <a:r>
              <a:rPr lang="de-DE" sz="2400"/>
              <a:t>Speichere für jeden Texel einen</a:t>
            </a:r>
            <a:br>
              <a:rPr lang="de-DE" sz="2400"/>
            </a:br>
            <a:r>
              <a:rPr lang="de-DE" sz="2400"/>
              <a:t>2bit Index, der aus den vier</a:t>
            </a:r>
            <a:br>
              <a:rPr lang="de-DE" sz="2400"/>
            </a:br>
            <a:r>
              <a:rPr lang="de-DE" sz="2400"/>
              <a:t>Farben auswählt.</a:t>
            </a:r>
          </a:p>
          <a:p>
            <a:pPr marL="342900" indent="-342900"/>
            <a:endParaRPr lang="de-DE" sz="2400"/>
          </a:p>
          <a:p>
            <a:pPr marL="342900" indent="-342900"/>
            <a:r>
              <a:rPr lang="de-DE" sz="2400" b="1" i="1"/>
              <a:t>2x</a:t>
            </a:r>
            <a:r>
              <a:rPr lang="de-DE" sz="2400"/>
              <a:t> 16bit + </a:t>
            </a:r>
            <a:r>
              <a:rPr lang="de-DE" sz="2400" b="1" i="1"/>
              <a:t>16x</a:t>
            </a:r>
            <a:r>
              <a:rPr lang="de-DE" sz="2400"/>
              <a:t> 2bit = </a:t>
            </a:r>
            <a:r>
              <a:rPr lang="de-DE" sz="2400" b="1" i="1"/>
              <a:t>64bit</a:t>
            </a:r>
          </a:p>
          <a:p>
            <a:pPr marL="342900" indent="-342900"/>
            <a:r>
              <a:rPr lang="de-DE" sz="2400"/>
              <a:t>unkomprimiert: </a:t>
            </a:r>
            <a:r>
              <a:rPr lang="de-DE" sz="2400" b="1" i="1"/>
              <a:t>16x</a:t>
            </a:r>
            <a:r>
              <a:rPr lang="de-DE" sz="2400"/>
              <a:t> 16bit oder 24bit</a:t>
            </a:r>
          </a:p>
          <a:p>
            <a:pPr marL="342900" indent="-342900"/>
            <a:r>
              <a:rPr lang="de-DE" sz="2400" b="1" i="1"/>
              <a:t>Kompressionsverhältnis: 1:4 oder 1:6</a:t>
            </a:r>
            <a:endParaRPr lang="de-DE" sz="2400"/>
          </a:p>
        </p:txBody>
      </p:sp>
      <p:sp>
        <p:nvSpPr>
          <p:cNvPr id="350210" name="Rectangle 2"/>
          <p:cNvSpPr>
            <a:spLocks noGrp="1" noChangeArrowheads="1"/>
          </p:cNvSpPr>
          <p:nvPr>
            <p:ph type="title"/>
          </p:nvPr>
        </p:nvSpPr>
        <p:spPr/>
        <p:txBody>
          <a:bodyPr/>
          <a:lstStyle/>
          <a:p>
            <a:r>
              <a:rPr lang="de-DE"/>
              <a:t>S3TC Texturkompression</a:t>
            </a:r>
          </a:p>
        </p:txBody>
      </p:sp>
      <p:pic>
        <p:nvPicPr>
          <p:cNvPr id="350214" name="Picture 6" descr="texture03"/>
          <p:cNvPicPr>
            <a:picLocks noGrp="1" noChangeAspect="1" noChangeArrowheads="1"/>
          </p:cNvPicPr>
          <p:nvPr>
            <p:ph sz="quarter" idx="4294967295"/>
          </p:nvPr>
        </p:nvPicPr>
        <p:blipFill>
          <a:blip r:embed="rId2"/>
          <a:srcRect/>
          <a:stretch>
            <a:fillRect/>
          </a:stretch>
        </p:blipFill>
        <p:spPr bwMode="auto">
          <a:xfrm>
            <a:off x="4965700" y="1879600"/>
            <a:ext cx="3503613" cy="3489325"/>
          </a:xfrm>
          <a:prstGeom prst="rect">
            <a:avLst/>
          </a:prstGeom>
          <a:noFill/>
          <a:ln>
            <a:solidFill>
              <a:srgbClr val="000000"/>
            </a:solidFill>
            <a:miter lim="800000"/>
            <a:headEnd/>
            <a:tailEnd/>
          </a:ln>
        </p:spPr>
      </p:pic>
      <p:pic>
        <p:nvPicPr>
          <p:cNvPr id="350231" name="Picture 23" descr="texture03"/>
          <p:cNvPicPr>
            <a:picLocks noChangeAspect="1" noChangeArrowheads="1"/>
          </p:cNvPicPr>
          <p:nvPr/>
        </p:nvPicPr>
        <p:blipFill>
          <a:blip r:embed="rId2"/>
          <a:srcRect r="60625" b="60510"/>
          <a:stretch>
            <a:fillRect/>
          </a:stretch>
        </p:blipFill>
        <p:spPr bwMode="auto">
          <a:xfrm>
            <a:off x="4965700" y="1879600"/>
            <a:ext cx="1379538" cy="1377950"/>
          </a:xfrm>
          <a:prstGeom prst="rect">
            <a:avLst/>
          </a:prstGeom>
          <a:solidFill>
            <a:srgbClr val="FF0000"/>
          </a:solidFill>
          <a:ln w="38100">
            <a:solidFill>
              <a:srgbClr val="FF0000"/>
            </a:solidFill>
            <a:miter lim="800000"/>
            <a:headEnd/>
            <a:tailEnd/>
          </a:ln>
          <a:effectLst/>
        </p:spPr>
      </p:pic>
      <p:sp>
        <p:nvSpPr>
          <p:cNvPr id="350232" name="Text Box 24"/>
          <p:cNvSpPr txBox="1">
            <a:spLocks noChangeArrowheads="1"/>
          </p:cNvSpPr>
          <p:nvPr/>
        </p:nvSpPr>
        <p:spPr bwMode="auto">
          <a:xfrm>
            <a:off x="639763" y="1811338"/>
            <a:ext cx="4535487" cy="4400550"/>
          </a:xfrm>
          <a:prstGeom prst="rect">
            <a:avLst/>
          </a:prstGeom>
          <a:noFill/>
          <a:ln w="28575" algn="ctr">
            <a:noFill/>
            <a:miter lim="800000"/>
            <a:headEnd/>
            <a:tailEnd/>
          </a:ln>
          <a:effectLst/>
        </p:spPr>
        <p:txBody>
          <a:bodyPr wrap="none">
            <a:spAutoFit/>
          </a:bodyPr>
          <a:lstStyle/>
          <a:p>
            <a:pPr marL="342900" indent="-342900"/>
            <a:r>
              <a:rPr lang="de-DE" sz="2400"/>
              <a:t>1. Teile die Textur in 4x4-Texel-</a:t>
            </a:r>
            <a:br>
              <a:rPr lang="de-DE" sz="2400"/>
            </a:br>
            <a:r>
              <a:rPr lang="de-DE" sz="2400"/>
              <a:t>Blöcke</a:t>
            </a:r>
          </a:p>
          <a:p>
            <a:pPr marL="342900" indent="-342900"/>
            <a:r>
              <a:rPr lang="de-DE" sz="2400"/>
              <a:t>2. Betrachte die 16 Farben im</a:t>
            </a:r>
            <a:br>
              <a:rPr lang="de-DE" sz="2400"/>
            </a:br>
            <a:r>
              <a:rPr lang="de-DE" sz="2400"/>
              <a:t>RGB-Farbraum.</a:t>
            </a:r>
          </a:p>
          <a:p>
            <a:pPr marL="342900" indent="-342900"/>
            <a:r>
              <a:rPr lang="de-DE" sz="2400"/>
              <a:t>3. Wähle zwei Farben, die den</a:t>
            </a:r>
            <a:br>
              <a:rPr lang="de-DE" sz="2400"/>
            </a:br>
            <a:r>
              <a:rPr lang="de-DE" sz="2400"/>
              <a:t>Farbraum begrenzen.</a:t>
            </a:r>
          </a:p>
          <a:p>
            <a:pPr marL="342900" indent="-342900"/>
            <a:r>
              <a:rPr lang="de-DE" sz="2400"/>
              <a:t>4. Interpoliere zwei weitere Farben</a:t>
            </a:r>
            <a:br>
              <a:rPr lang="de-DE" sz="2400"/>
            </a:br>
            <a:r>
              <a:rPr lang="de-DE" sz="2400"/>
              <a:t>entlang der Verbindungslinie</a:t>
            </a:r>
          </a:p>
          <a:p>
            <a:pPr marL="342900" indent="-342900"/>
            <a:r>
              <a:rPr lang="de-DE" sz="2400"/>
              <a:t>5. Wähle für jeden der 16 Texel</a:t>
            </a:r>
            <a:br>
              <a:rPr lang="de-DE" sz="2400"/>
            </a:br>
            <a:r>
              <a:rPr lang="de-DE" sz="2400"/>
              <a:t>aus den 4 Farben diejenige mit</a:t>
            </a:r>
            <a:br>
              <a:rPr lang="de-DE" sz="2400"/>
            </a:br>
            <a:r>
              <a:rPr lang="de-DE" sz="2400"/>
              <a:t>dem kürzestem Abstand.</a:t>
            </a:r>
          </a:p>
        </p:txBody>
      </p:sp>
      <p:pic>
        <p:nvPicPr>
          <p:cNvPr id="350243" name="Picture 35" descr="S3TC_05"/>
          <p:cNvPicPr>
            <a:picLocks noChangeAspect="1" noChangeArrowheads="1"/>
          </p:cNvPicPr>
          <p:nvPr/>
        </p:nvPicPr>
        <p:blipFill>
          <a:blip r:embed="rId3"/>
          <a:srcRect/>
          <a:stretch>
            <a:fillRect/>
          </a:stretch>
        </p:blipFill>
        <p:spPr bwMode="auto">
          <a:xfrm>
            <a:off x="4787900" y="3516313"/>
            <a:ext cx="3549650" cy="2662237"/>
          </a:xfrm>
          <a:prstGeom prst="rect">
            <a:avLst/>
          </a:prstGeom>
          <a:noFill/>
        </p:spPr>
      </p:pic>
      <p:pic>
        <p:nvPicPr>
          <p:cNvPr id="350244" name="Picture 36" descr="S3TC_00"/>
          <p:cNvPicPr>
            <a:picLocks noChangeAspect="1" noChangeArrowheads="1"/>
          </p:cNvPicPr>
          <p:nvPr/>
        </p:nvPicPr>
        <p:blipFill>
          <a:blip r:embed="rId4"/>
          <a:srcRect/>
          <a:stretch>
            <a:fillRect/>
          </a:stretch>
        </p:blipFill>
        <p:spPr bwMode="auto">
          <a:xfrm>
            <a:off x="4787900" y="3516313"/>
            <a:ext cx="3549650" cy="2662237"/>
          </a:xfrm>
          <a:prstGeom prst="rect">
            <a:avLst/>
          </a:prstGeom>
          <a:noFill/>
        </p:spPr>
      </p:pic>
      <p:pic>
        <p:nvPicPr>
          <p:cNvPr id="350245" name="Picture 37" descr="S3TC_01"/>
          <p:cNvPicPr>
            <a:picLocks noChangeAspect="1" noChangeArrowheads="1"/>
          </p:cNvPicPr>
          <p:nvPr/>
        </p:nvPicPr>
        <p:blipFill>
          <a:blip r:embed="rId5"/>
          <a:srcRect/>
          <a:stretch>
            <a:fillRect/>
          </a:stretch>
        </p:blipFill>
        <p:spPr bwMode="auto">
          <a:xfrm>
            <a:off x="4787900" y="3516313"/>
            <a:ext cx="3549650" cy="2662237"/>
          </a:xfrm>
          <a:prstGeom prst="rect">
            <a:avLst/>
          </a:prstGeom>
          <a:noFill/>
        </p:spPr>
      </p:pic>
      <p:pic>
        <p:nvPicPr>
          <p:cNvPr id="350246" name="Picture 38" descr="S3TC_02"/>
          <p:cNvPicPr>
            <a:picLocks noChangeAspect="1" noChangeArrowheads="1"/>
          </p:cNvPicPr>
          <p:nvPr/>
        </p:nvPicPr>
        <p:blipFill>
          <a:blip r:embed="rId6"/>
          <a:srcRect/>
          <a:stretch>
            <a:fillRect/>
          </a:stretch>
        </p:blipFill>
        <p:spPr bwMode="auto">
          <a:xfrm>
            <a:off x="4787900" y="3516313"/>
            <a:ext cx="3549650" cy="2662237"/>
          </a:xfrm>
          <a:prstGeom prst="rect">
            <a:avLst/>
          </a:prstGeom>
          <a:noFill/>
        </p:spPr>
      </p:pic>
      <p:pic>
        <p:nvPicPr>
          <p:cNvPr id="350247" name="Picture 39" descr="S3TC_03"/>
          <p:cNvPicPr>
            <a:picLocks noChangeAspect="1" noChangeArrowheads="1"/>
          </p:cNvPicPr>
          <p:nvPr/>
        </p:nvPicPr>
        <p:blipFill>
          <a:blip r:embed="rId7"/>
          <a:srcRect/>
          <a:stretch>
            <a:fillRect/>
          </a:stretch>
        </p:blipFill>
        <p:spPr bwMode="auto">
          <a:xfrm>
            <a:off x="4787900" y="3516313"/>
            <a:ext cx="3549650" cy="2662237"/>
          </a:xfrm>
          <a:prstGeom prst="rect">
            <a:avLst/>
          </a:prstGeom>
          <a:noFill/>
        </p:spPr>
      </p:pic>
      <p:pic>
        <p:nvPicPr>
          <p:cNvPr id="350248" name="Picture 40" descr="S3TC_04"/>
          <p:cNvPicPr>
            <a:picLocks noChangeAspect="1" noChangeArrowheads="1"/>
          </p:cNvPicPr>
          <p:nvPr/>
        </p:nvPicPr>
        <p:blipFill>
          <a:blip r:embed="rId8"/>
          <a:srcRect/>
          <a:stretch>
            <a:fillRect/>
          </a:stretch>
        </p:blipFill>
        <p:spPr bwMode="auto">
          <a:xfrm>
            <a:off x="4787900" y="3516313"/>
            <a:ext cx="3549650" cy="2662237"/>
          </a:xfrm>
          <a:prstGeom prst="rect">
            <a:avLst/>
          </a:prstGeom>
          <a:noFill/>
        </p:spPr>
      </p:pic>
      <p:sp>
        <p:nvSpPr>
          <p:cNvPr id="350249" name="Text Box 41"/>
          <p:cNvSpPr txBox="1">
            <a:spLocks noChangeArrowheads="1"/>
          </p:cNvSpPr>
          <p:nvPr/>
        </p:nvSpPr>
        <p:spPr bwMode="auto">
          <a:xfrm>
            <a:off x="598488" y="1066800"/>
            <a:ext cx="6527800" cy="579438"/>
          </a:xfrm>
          <a:prstGeom prst="rect">
            <a:avLst/>
          </a:prstGeom>
          <a:noFill/>
          <a:ln w="28575" algn="ctr">
            <a:noFill/>
            <a:miter lim="800000"/>
            <a:headEnd/>
            <a:tailEnd/>
          </a:ln>
          <a:effectLst/>
        </p:spPr>
        <p:txBody>
          <a:bodyPr wrap="none">
            <a:spAutoFit/>
          </a:bodyPr>
          <a:lstStyle/>
          <a:p>
            <a:pPr marL="342900" indent="-342900"/>
            <a:r>
              <a:rPr lang="de-DE" b="1" i="1"/>
              <a:t>Prinzip: Quantisierung des Farbraums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0232">
                                            <p:txEl>
                                              <p:pRg st="0" end="0"/>
                                            </p:txEl>
                                          </p:spTgt>
                                        </p:tgtEl>
                                        <p:attrNameLst>
                                          <p:attrName>style.visibility</p:attrName>
                                        </p:attrNameLst>
                                      </p:cBhvr>
                                      <p:to>
                                        <p:strVal val="visible"/>
                                      </p:to>
                                    </p:set>
                                    <p:animEffect transition="in" filter="fade">
                                      <p:cBhvr>
                                        <p:cTn id="7" dur="500"/>
                                        <p:tgtEl>
                                          <p:spTgt spid="35023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0231"/>
                                        </p:tgtEl>
                                        <p:attrNameLst>
                                          <p:attrName>style.visibility</p:attrName>
                                        </p:attrNameLst>
                                      </p:cBhvr>
                                      <p:to>
                                        <p:strVal val="visible"/>
                                      </p:to>
                                    </p:set>
                                    <p:animEffect transition="in" filter="fade">
                                      <p:cBhvr>
                                        <p:cTn id="11" dur="500"/>
                                        <p:tgtEl>
                                          <p:spTgt spid="35023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50232">
                                            <p:txEl>
                                              <p:pRg st="1" end="1"/>
                                            </p:txEl>
                                          </p:spTgt>
                                        </p:tgtEl>
                                        <p:attrNameLst>
                                          <p:attrName>style.visibility</p:attrName>
                                        </p:attrNameLst>
                                      </p:cBhvr>
                                      <p:to>
                                        <p:strVal val="visible"/>
                                      </p:to>
                                    </p:set>
                                    <p:animEffect transition="in" filter="fade">
                                      <p:cBhvr>
                                        <p:cTn id="16" dur="500"/>
                                        <p:tgtEl>
                                          <p:spTgt spid="350232">
                                            <p:txEl>
                                              <p:pRg st="1" end="1"/>
                                            </p:txEl>
                                          </p:spTgt>
                                        </p:tgtEl>
                                      </p:cBhvr>
                                    </p:animEffect>
                                  </p:childTnLst>
                                </p:cTn>
                              </p:par>
                            </p:childTnLst>
                          </p:cTn>
                        </p:par>
                        <p:par>
                          <p:cTn id="17" fill="hold">
                            <p:stCondLst>
                              <p:cond delay="500"/>
                            </p:stCondLst>
                            <p:childTnLst>
                              <p:par>
                                <p:cTn id="18" presetID="10" presetClass="exit" presetSubtype="0" fill="hold" nodeType="afterEffect">
                                  <p:stCondLst>
                                    <p:cond delay="0"/>
                                  </p:stCondLst>
                                  <p:childTnLst>
                                    <p:animEffect transition="out" filter="fade">
                                      <p:cBhvr>
                                        <p:cTn id="19" dur="500"/>
                                        <p:tgtEl>
                                          <p:spTgt spid="350214"/>
                                        </p:tgtEl>
                                      </p:cBhvr>
                                    </p:animEffect>
                                    <p:set>
                                      <p:cBhvr>
                                        <p:cTn id="20" dur="1" fill="hold">
                                          <p:stCondLst>
                                            <p:cond delay="499"/>
                                          </p:stCondLst>
                                        </p:cTn>
                                        <p:tgtEl>
                                          <p:spTgt spid="350214"/>
                                        </p:tgtEl>
                                        <p:attrNameLst>
                                          <p:attrName>style.visibility</p:attrName>
                                        </p:attrNameLst>
                                      </p:cBhvr>
                                      <p:to>
                                        <p:strVal val="hidden"/>
                                      </p:to>
                                    </p:se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50244"/>
                                        </p:tgtEl>
                                        <p:attrNameLst>
                                          <p:attrName>style.visibility</p:attrName>
                                        </p:attrNameLst>
                                      </p:cBhvr>
                                      <p:to>
                                        <p:strVal val="visible"/>
                                      </p:to>
                                    </p:set>
                                    <p:animEffect transition="in" filter="fade">
                                      <p:cBhvr>
                                        <p:cTn id="24" dur="500"/>
                                        <p:tgtEl>
                                          <p:spTgt spid="350244"/>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350245"/>
                                        </p:tgtEl>
                                        <p:attrNameLst>
                                          <p:attrName>style.visibility</p:attrName>
                                        </p:attrNameLst>
                                      </p:cBhvr>
                                      <p:to>
                                        <p:strVal val="visible"/>
                                      </p:to>
                                    </p:set>
                                    <p:animEffect transition="in" filter="wipe(left)">
                                      <p:cBhvr>
                                        <p:cTn id="28" dur="2000"/>
                                        <p:tgtEl>
                                          <p:spTgt spid="350245"/>
                                        </p:tgtEl>
                                      </p:cBhvr>
                                    </p:animEffect>
                                  </p:childTnLst>
                                </p:cTn>
                              </p:par>
                            </p:childTnLst>
                          </p:cTn>
                        </p:par>
                        <p:par>
                          <p:cTn id="29" fill="hold">
                            <p:stCondLst>
                              <p:cond delay="3500"/>
                            </p:stCondLst>
                            <p:childTnLst>
                              <p:par>
                                <p:cTn id="30" presetID="1" presetClass="exit" presetSubtype="0" fill="hold" nodeType="afterEffect">
                                  <p:stCondLst>
                                    <p:cond delay="0"/>
                                  </p:stCondLst>
                                  <p:childTnLst>
                                    <p:set>
                                      <p:cBhvr>
                                        <p:cTn id="31" dur="1" fill="hold">
                                          <p:stCondLst>
                                            <p:cond delay="0"/>
                                          </p:stCondLst>
                                        </p:cTn>
                                        <p:tgtEl>
                                          <p:spTgt spid="35024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50232">
                                            <p:txEl>
                                              <p:pRg st="2" end="2"/>
                                            </p:txEl>
                                          </p:spTgt>
                                        </p:tgtEl>
                                        <p:attrNameLst>
                                          <p:attrName>style.visibility</p:attrName>
                                        </p:attrNameLst>
                                      </p:cBhvr>
                                      <p:to>
                                        <p:strVal val="visible"/>
                                      </p:to>
                                    </p:set>
                                    <p:animEffect transition="in" filter="fade">
                                      <p:cBhvr>
                                        <p:cTn id="36" dur="500"/>
                                        <p:tgtEl>
                                          <p:spTgt spid="350232">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50246"/>
                                        </p:tgtEl>
                                        <p:attrNameLst>
                                          <p:attrName>style.visibility</p:attrName>
                                        </p:attrNameLst>
                                      </p:cBhvr>
                                      <p:to>
                                        <p:strVal val="visible"/>
                                      </p:to>
                                    </p:set>
                                    <p:animEffect transition="in" filter="fade">
                                      <p:cBhvr>
                                        <p:cTn id="41" dur="500"/>
                                        <p:tgtEl>
                                          <p:spTgt spid="350246"/>
                                        </p:tgtEl>
                                      </p:cBhvr>
                                    </p:animEffect>
                                  </p:childTnLst>
                                </p:cTn>
                              </p:par>
                            </p:childTnLst>
                          </p:cTn>
                        </p:par>
                        <p:par>
                          <p:cTn id="42" fill="hold">
                            <p:stCondLst>
                              <p:cond delay="500"/>
                            </p:stCondLst>
                            <p:childTnLst>
                              <p:par>
                                <p:cTn id="43" presetID="1" presetClass="exit" presetSubtype="0" fill="hold" nodeType="afterEffect">
                                  <p:stCondLst>
                                    <p:cond delay="0"/>
                                  </p:stCondLst>
                                  <p:childTnLst>
                                    <p:set>
                                      <p:cBhvr>
                                        <p:cTn id="44" dur="1" fill="hold">
                                          <p:stCondLst>
                                            <p:cond delay="0"/>
                                          </p:stCondLst>
                                        </p:cTn>
                                        <p:tgtEl>
                                          <p:spTgt spid="35024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50247"/>
                                        </p:tgtEl>
                                        <p:attrNameLst>
                                          <p:attrName>style.visibility</p:attrName>
                                        </p:attrNameLst>
                                      </p:cBhvr>
                                      <p:to>
                                        <p:strVal val="visible"/>
                                      </p:to>
                                    </p:set>
                                    <p:animEffect transition="in" filter="fade">
                                      <p:cBhvr>
                                        <p:cTn id="49" dur="500"/>
                                        <p:tgtEl>
                                          <p:spTgt spid="350247"/>
                                        </p:tgtEl>
                                      </p:cBhvr>
                                    </p:animEffect>
                                  </p:childTnLst>
                                </p:cTn>
                              </p:par>
                            </p:childTnLst>
                          </p:cTn>
                        </p:par>
                        <p:par>
                          <p:cTn id="50" fill="hold">
                            <p:stCondLst>
                              <p:cond delay="500"/>
                            </p:stCondLst>
                            <p:childTnLst>
                              <p:par>
                                <p:cTn id="51" presetID="1" presetClass="exit" presetSubtype="0" fill="hold" nodeType="afterEffect">
                                  <p:stCondLst>
                                    <p:cond delay="0"/>
                                  </p:stCondLst>
                                  <p:childTnLst>
                                    <p:set>
                                      <p:cBhvr>
                                        <p:cTn id="52" dur="1" fill="hold">
                                          <p:stCondLst>
                                            <p:cond delay="0"/>
                                          </p:stCondLst>
                                        </p:cTn>
                                        <p:tgtEl>
                                          <p:spTgt spid="35024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50232">
                                            <p:txEl>
                                              <p:pRg st="3" end="3"/>
                                            </p:txEl>
                                          </p:spTgt>
                                        </p:tgtEl>
                                        <p:attrNameLst>
                                          <p:attrName>style.visibility</p:attrName>
                                        </p:attrNameLst>
                                      </p:cBhvr>
                                      <p:to>
                                        <p:strVal val="visible"/>
                                      </p:to>
                                    </p:set>
                                    <p:animEffect transition="in" filter="fade">
                                      <p:cBhvr>
                                        <p:cTn id="57" dur="500"/>
                                        <p:tgtEl>
                                          <p:spTgt spid="350232">
                                            <p:txEl>
                                              <p:pRg st="3" end="3"/>
                                            </p:txEl>
                                          </p:spTgt>
                                        </p:tgtEl>
                                      </p:cBhvr>
                                    </p:animEffec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350248"/>
                                        </p:tgtEl>
                                        <p:attrNameLst>
                                          <p:attrName>style.visibility</p:attrName>
                                        </p:attrNameLst>
                                      </p:cBhvr>
                                      <p:to>
                                        <p:strVal val="visible"/>
                                      </p:to>
                                    </p:set>
                                    <p:animEffect transition="in" filter="fade">
                                      <p:cBhvr>
                                        <p:cTn id="61" dur="500"/>
                                        <p:tgtEl>
                                          <p:spTgt spid="350248"/>
                                        </p:tgtEl>
                                      </p:cBhvr>
                                    </p:animEffect>
                                  </p:childTnLst>
                                </p:cTn>
                              </p:par>
                            </p:childTnLst>
                          </p:cTn>
                        </p:par>
                        <p:par>
                          <p:cTn id="62" fill="hold">
                            <p:stCondLst>
                              <p:cond delay="1000"/>
                            </p:stCondLst>
                            <p:childTnLst>
                              <p:par>
                                <p:cTn id="63" presetID="1" presetClass="exit" presetSubtype="0" fill="hold" nodeType="afterEffect">
                                  <p:stCondLst>
                                    <p:cond delay="0"/>
                                  </p:stCondLst>
                                  <p:childTnLst>
                                    <p:set>
                                      <p:cBhvr>
                                        <p:cTn id="64" dur="1" fill="hold">
                                          <p:stCondLst>
                                            <p:cond delay="0"/>
                                          </p:stCondLst>
                                        </p:cTn>
                                        <p:tgtEl>
                                          <p:spTgt spid="350247"/>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350243"/>
                                        </p:tgtEl>
                                        <p:attrNameLst>
                                          <p:attrName>style.visibility</p:attrName>
                                        </p:attrNameLst>
                                      </p:cBhvr>
                                      <p:to>
                                        <p:strVal val="visible"/>
                                      </p:to>
                                    </p:set>
                                  </p:childTnLst>
                                </p:cTn>
                              </p:par>
                            </p:childTnLst>
                          </p:cTn>
                        </p:par>
                        <p:par>
                          <p:cTn id="67" fill="hold">
                            <p:stCondLst>
                              <p:cond delay="1000"/>
                            </p:stCondLst>
                            <p:childTnLst>
                              <p:par>
                                <p:cTn id="68" presetID="10" presetClass="exit" presetSubtype="0" fill="hold" nodeType="afterEffect">
                                  <p:stCondLst>
                                    <p:cond delay="0"/>
                                  </p:stCondLst>
                                  <p:childTnLst>
                                    <p:animEffect transition="out" filter="fade">
                                      <p:cBhvr>
                                        <p:cTn id="69" dur="500"/>
                                        <p:tgtEl>
                                          <p:spTgt spid="350248"/>
                                        </p:tgtEl>
                                      </p:cBhvr>
                                    </p:animEffect>
                                    <p:set>
                                      <p:cBhvr>
                                        <p:cTn id="70" dur="1" fill="hold">
                                          <p:stCondLst>
                                            <p:cond delay="499"/>
                                          </p:stCondLst>
                                        </p:cTn>
                                        <p:tgtEl>
                                          <p:spTgt spid="35024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50232">
                                            <p:txEl>
                                              <p:pRg st="4" end="4"/>
                                            </p:txEl>
                                          </p:spTgt>
                                        </p:tgtEl>
                                        <p:attrNameLst>
                                          <p:attrName>style.visibility</p:attrName>
                                        </p:attrNameLst>
                                      </p:cBhvr>
                                      <p:to>
                                        <p:strVal val="visible"/>
                                      </p:to>
                                    </p:set>
                                    <p:animEffect transition="in" filter="fade">
                                      <p:cBhvr>
                                        <p:cTn id="75" dur="500"/>
                                        <p:tgtEl>
                                          <p:spTgt spid="350232">
                                            <p:txEl>
                                              <p:pRg st="4" end="4"/>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0" nodeType="clickEffect">
                                  <p:stCondLst>
                                    <p:cond delay="0"/>
                                  </p:stCondLst>
                                  <p:childTnLst>
                                    <p:animEffect transition="out" filter="fade">
                                      <p:cBhvr>
                                        <p:cTn id="79" dur="500"/>
                                        <p:tgtEl>
                                          <p:spTgt spid="350232">
                                            <p:txEl>
                                              <p:pRg st="0" end="0"/>
                                            </p:txEl>
                                          </p:spTgt>
                                        </p:tgtEl>
                                      </p:cBhvr>
                                    </p:animEffect>
                                    <p:set>
                                      <p:cBhvr>
                                        <p:cTn id="80" dur="1" fill="hold">
                                          <p:stCondLst>
                                            <p:cond delay="499"/>
                                          </p:stCondLst>
                                        </p:cTn>
                                        <p:tgtEl>
                                          <p:spTgt spid="350232">
                                            <p:txEl>
                                              <p:pRg st="0" end="0"/>
                                            </p:txEl>
                                          </p:spTgt>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500"/>
                                        <p:tgtEl>
                                          <p:spTgt spid="350232">
                                            <p:txEl>
                                              <p:pRg st="1" end="1"/>
                                            </p:txEl>
                                          </p:spTgt>
                                        </p:tgtEl>
                                      </p:cBhvr>
                                    </p:animEffect>
                                    <p:set>
                                      <p:cBhvr>
                                        <p:cTn id="83" dur="1" fill="hold">
                                          <p:stCondLst>
                                            <p:cond delay="499"/>
                                          </p:stCondLst>
                                        </p:cTn>
                                        <p:tgtEl>
                                          <p:spTgt spid="350232">
                                            <p:txEl>
                                              <p:pRg st="1" end="1"/>
                                            </p:txEl>
                                          </p:spTgt>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500"/>
                                        <p:tgtEl>
                                          <p:spTgt spid="350232">
                                            <p:txEl>
                                              <p:pRg st="2" end="2"/>
                                            </p:txEl>
                                          </p:spTgt>
                                        </p:tgtEl>
                                      </p:cBhvr>
                                    </p:animEffect>
                                    <p:set>
                                      <p:cBhvr>
                                        <p:cTn id="86" dur="1" fill="hold">
                                          <p:stCondLst>
                                            <p:cond delay="499"/>
                                          </p:stCondLst>
                                        </p:cTn>
                                        <p:tgtEl>
                                          <p:spTgt spid="350232">
                                            <p:txEl>
                                              <p:pRg st="2" end="2"/>
                                            </p:txEl>
                                          </p:spTgt>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350232">
                                            <p:txEl>
                                              <p:pRg st="3" end="3"/>
                                            </p:txEl>
                                          </p:spTgt>
                                        </p:tgtEl>
                                      </p:cBhvr>
                                    </p:animEffect>
                                    <p:set>
                                      <p:cBhvr>
                                        <p:cTn id="89" dur="1" fill="hold">
                                          <p:stCondLst>
                                            <p:cond delay="499"/>
                                          </p:stCondLst>
                                        </p:cTn>
                                        <p:tgtEl>
                                          <p:spTgt spid="350232">
                                            <p:txEl>
                                              <p:pRg st="3" end="3"/>
                                            </p:txEl>
                                          </p:spTgt>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500"/>
                                        <p:tgtEl>
                                          <p:spTgt spid="350232">
                                            <p:txEl>
                                              <p:pRg st="4" end="4"/>
                                            </p:txEl>
                                          </p:spTgt>
                                        </p:tgtEl>
                                      </p:cBhvr>
                                    </p:animEffect>
                                    <p:set>
                                      <p:cBhvr>
                                        <p:cTn id="92" dur="1" fill="hold">
                                          <p:stCondLst>
                                            <p:cond delay="499"/>
                                          </p:stCondLst>
                                        </p:cTn>
                                        <p:tgtEl>
                                          <p:spTgt spid="350232">
                                            <p:txEl>
                                              <p:pRg st="4" end="4"/>
                                            </p:txEl>
                                          </p:spTgt>
                                        </p:tgtEl>
                                        <p:attrNameLst>
                                          <p:attrName>style.visibility</p:attrName>
                                        </p:attrNameLst>
                                      </p:cBhvr>
                                      <p:to>
                                        <p:strVal val="hidden"/>
                                      </p:to>
                                    </p:set>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350250">
                                            <p:txEl>
                                              <p:pRg st="0" end="0"/>
                                            </p:txEl>
                                          </p:spTgt>
                                        </p:tgtEl>
                                        <p:attrNameLst>
                                          <p:attrName>style.visibility</p:attrName>
                                        </p:attrNameLst>
                                      </p:cBhvr>
                                      <p:to>
                                        <p:strVal val="visible"/>
                                      </p:to>
                                    </p:set>
                                    <p:animEffect transition="in" filter="fade">
                                      <p:cBhvr>
                                        <p:cTn id="96" dur="500"/>
                                        <p:tgtEl>
                                          <p:spTgt spid="350250">
                                            <p:txEl>
                                              <p:pRg st="0" end="0"/>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350250">
                                            <p:txEl>
                                              <p:pRg st="2" end="2"/>
                                            </p:txEl>
                                          </p:spTgt>
                                        </p:tgtEl>
                                        <p:attrNameLst>
                                          <p:attrName>style.visibility</p:attrName>
                                        </p:attrNameLst>
                                      </p:cBhvr>
                                      <p:to>
                                        <p:strVal val="visible"/>
                                      </p:to>
                                    </p:set>
                                    <p:animEffect transition="in" filter="fade">
                                      <p:cBhvr>
                                        <p:cTn id="101" dur="500"/>
                                        <p:tgtEl>
                                          <p:spTgt spid="350250">
                                            <p:txEl>
                                              <p:pRg st="2" end="2"/>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350250">
                                            <p:txEl>
                                              <p:pRg st="4" end="4"/>
                                            </p:txEl>
                                          </p:spTgt>
                                        </p:tgtEl>
                                        <p:attrNameLst>
                                          <p:attrName>style.visibility</p:attrName>
                                        </p:attrNameLst>
                                      </p:cBhvr>
                                      <p:to>
                                        <p:strVal val="visible"/>
                                      </p:to>
                                    </p:set>
                                    <p:animEffect transition="in" filter="fade">
                                      <p:cBhvr>
                                        <p:cTn id="106" dur="500"/>
                                        <p:tgtEl>
                                          <p:spTgt spid="350250">
                                            <p:txEl>
                                              <p:pRg st="4" end="4"/>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350250">
                                            <p:txEl>
                                              <p:pRg st="5" end="5"/>
                                            </p:txEl>
                                          </p:spTgt>
                                        </p:tgtEl>
                                        <p:attrNameLst>
                                          <p:attrName>style.visibility</p:attrName>
                                        </p:attrNameLst>
                                      </p:cBhvr>
                                      <p:to>
                                        <p:strVal val="visible"/>
                                      </p:to>
                                    </p:set>
                                    <p:animEffect transition="in" filter="fade">
                                      <p:cBhvr>
                                        <p:cTn id="111" dur="500"/>
                                        <p:tgtEl>
                                          <p:spTgt spid="350250">
                                            <p:txEl>
                                              <p:pRg st="5" end="5"/>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350250">
                                            <p:txEl>
                                              <p:pRg st="6" end="6"/>
                                            </p:txEl>
                                          </p:spTgt>
                                        </p:tgtEl>
                                        <p:attrNameLst>
                                          <p:attrName>style.visibility</p:attrName>
                                        </p:attrNameLst>
                                      </p:cBhvr>
                                      <p:to>
                                        <p:strVal val="visible"/>
                                      </p:to>
                                    </p:set>
                                    <p:animEffect transition="in" filter="fade">
                                      <p:cBhvr>
                                        <p:cTn id="116" dur="500"/>
                                        <p:tgtEl>
                                          <p:spTgt spid="35025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32"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p:txBody>
          <a:bodyPr/>
          <a:lstStyle/>
          <a:p>
            <a:r>
              <a:rPr lang="de-DE"/>
              <a:t>S3TC Texturkompression</a:t>
            </a:r>
          </a:p>
        </p:txBody>
      </p:sp>
      <p:sp>
        <p:nvSpPr>
          <p:cNvPr id="351235" name="Rectangle 3"/>
          <p:cNvSpPr>
            <a:spLocks noGrp="1" noChangeArrowheads="1"/>
          </p:cNvSpPr>
          <p:nvPr>
            <p:ph type="body" idx="1"/>
          </p:nvPr>
        </p:nvSpPr>
        <p:spPr>
          <a:xfrm>
            <a:off x="581025" y="4938713"/>
            <a:ext cx="7981950" cy="1390650"/>
          </a:xfrm>
        </p:spPr>
        <p:txBody>
          <a:bodyPr/>
          <a:lstStyle/>
          <a:p>
            <a:r>
              <a:rPr lang="de-DE" sz="2400"/>
              <a:t>Verlustbehaftete Kompression:</a:t>
            </a:r>
            <a:br>
              <a:rPr lang="de-DE" sz="2400"/>
            </a:br>
            <a:r>
              <a:rPr lang="de-DE" sz="2000"/>
              <a:t>Die vier Farben für jeden Block liegen auf einer Linie im</a:t>
            </a:r>
            <a:br>
              <a:rPr lang="de-DE" sz="2000"/>
            </a:br>
            <a:r>
              <a:rPr lang="de-DE" sz="2000"/>
              <a:t>RGB-Raum (rot, grün und blau in einem Block ist nicht möglich)</a:t>
            </a:r>
          </a:p>
        </p:txBody>
      </p:sp>
      <p:pic>
        <p:nvPicPr>
          <p:cNvPr id="351237" name="Picture 5" descr="original"/>
          <p:cNvPicPr>
            <a:picLocks noChangeAspect="1" noChangeArrowheads="1"/>
          </p:cNvPicPr>
          <p:nvPr/>
        </p:nvPicPr>
        <p:blipFill>
          <a:blip r:embed="rId2"/>
          <a:srcRect/>
          <a:stretch>
            <a:fillRect/>
          </a:stretch>
        </p:blipFill>
        <p:spPr bwMode="auto">
          <a:xfrm>
            <a:off x="549275" y="1101725"/>
            <a:ext cx="3914775" cy="3824288"/>
          </a:xfrm>
          <a:prstGeom prst="rect">
            <a:avLst/>
          </a:prstGeom>
          <a:noFill/>
        </p:spPr>
      </p:pic>
      <p:pic>
        <p:nvPicPr>
          <p:cNvPr id="351241" name="Picture 9" descr="S3TC"/>
          <p:cNvPicPr>
            <a:picLocks noChangeAspect="1" noChangeArrowheads="1"/>
          </p:cNvPicPr>
          <p:nvPr/>
        </p:nvPicPr>
        <p:blipFill>
          <a:blip r:embed="rId3"/>
          <a:srcRect/>
          <a:stretch>
            <a:fillRect/>
          </a:stretch>
        </p:blipFill>
        <p:spPr bwMode="auto">
          <a:xfrm>
            <a:off x="4462463" y="1103313"/>
            <a:ext cx="4048125" cy="3808412"/>
          </a:xfrm>
          <a:prstGeom prst="rect">
            <a:avLst/>
          </a:prstGeom>
          <a:noFill/>
        </p:spPr>
      </p:pic>
      <p:sp>
        <p:nvSpPr>
          <p:cNvPr id="351242" name="Text Box 10"/>
          <p:cNvSpPr txBox="1">
            <a:spLocks noChangeArrowheads="1"/>
          </p:cNvSpPr>
          <p:nvPr/>
        </p:nvSpPr>
        <p:spPr bwMode="auto">
          <a:xfrm>
            <a:off x="3170238" y="4429125"/>
            <a:ext cx="1228725" cy="457200"/>
          </a:xfrm>
          <a:prstGeom prst="rect">
            <a:avLst/>
          </a:prstGeom>
          <a:noFill/>
          <a:ln w="28575" algn="ctr">
            <a:noFill/>
            <a:miter lim="800000"/>
            <a:headEnd/>
            <a:tailEnd/>
          </a:ln>
          <a:effectLst/>
        </p:spPr>
        <p:txBody>
          <a:bodyPr wrap="none">
            <a:spAutoFit/>
          </a:bodyPr>
          <a:lstStyle/>
          <a:p>
            <a:pPr marL="342900" indent="-342900"/>
            <a:r>
              <a:rPr lang="de-DE" sz="2400" b="1" i="1">
                <a:solidFill>
                  <a:schemeClr val="bg1"/>
                </a:solidFill>
              </a:rPr>
              <a:t>Original</a:t>
            </a:r>
          </a:p>
        </p:txBody>
      </p:sp>
      <p:sp>
        <p:nvSpPr>
          <p:cNvPr id="351243" name="Text Box 11"/>
          <p:cNvSpPr txBox="1">
            <a:spLocks noChangeArrowheads="1"/>
          </p:cNvSpPr>
          <p:nvPr/>
        </p:nvSpPr>
        <p:spPr bwMode="auto">
          <a:xfrm>
            <a:off x="7551738" y="4429125"/>
            <a:ext cx="866775" cy="457200"/>
          </a:xfrm>
          <a:prstGeom prst="rect">
            <a:avLst/>
          </a:prstGeom>
          <a:noFill/>
          <a:ln w="28575" algn="ctr">
            <a:noFill/>
            <a:miter lim="800000"/>
            <a:headEnd/>
            <a:tailEnd/>
          </a:ln>
          <a:effectLst/>
        </p:spPr>
        <p:txBody>
          <a:bodyPr wrap="none">
            <a:spAutoFit/>
          </a:bodyPr>
          <a:lstStyle/>
          <a:p>
            <a:pPr marL="342900" indent="-342900"/>
            <a:r>
              <a:rPr lang="de-DE" sz="2400" b="1" i="1">
                <a:solidFill>
                  <a:schemeClr val="bg1"/>
                </a:solidFill>
              </a:rPr>
              <a:t>S3TC</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p:txBody>
          <a:bodyPr/>
          <a:lstStyle/>
          <a:p>
            <a:pPr eaLnBrk="1" hangingPunct="1">
              <a:defRPr/>
            </a:pPr>
            <a:r>
              <a:rPr lang="de-DE" sz="4000" smtClean="0"/>
              <a:t>Aktuelle Grafikhardware</a:t>
            </a:r>
          </a:p>
        </p:txBody>
      </p:sp>
      <p:sp>
        <p:nvSpPr>
          <p:cNvPr id="39939" name="Rectangle 3"/>
          <p:cNvSpPr>
            <a:spLocks noGrp="1" noChangeArrowheads="1"/>
          </p:cNvSpPr>
          <p:nvPr>
            <p:ph type="body" idx="1"/>
          </p:nvPr>
        </p:nvSpPr>
        <p:spPr>
          <a:xfrm>
            <a:off x="581025" y="1176338"/>
            <a:ext cx="7981950" cy="779462"/>
          </a:xfrm>
        </p:spPr>
        <p:txBody>
          <a:bodyPr/>
          <a:lstStyle/>
          <a:p>
            <a:pPr eaLnBrk="1" hangingPunct="1"/>
            <a:r>
              <a:rPr lang="de-DE" sz="2800" smtClean="0"/>
              <a:t>In der Vorlesung hauptsächlich: Shader Model 2</a:t>
            </a:r>
          </a:p>
        </p:txBody>
      </p:sp>
      <p:grpSp>
        <p:nvGrpSpPr>
          <p:cNvPr id="2" name="Group 10"/>
          <p:cNvGrpSpPr>
            <a:grpSpLocks/>
          </p:cNvGrpSpPr>
          <p:nvPr/>
        </p:nvGrpSpPr>
        <p:grpSpPr bwMode="auto">
          <a:xfrm>
            <a:off x="0" y="1809750"/>
            <a:ext cx="4724400" cy="3543300"/>
            <a:chOff x="0" y="1140"/>
            <a:chExt cx="2976" cy="2232"/>
          </a:xfrm>
        </p:grpSpPr>
        <p:sp>
          <p:nvSpPr>
            <p:cNvPr id="39944" name="Rectangle 7"/>
            <p:cNvSpPr>
              <a:spLocks noChangeArrowheads="1"/>
            </p:cNvSpPr>
            <p:nvPr/>
          </p:nvSpPr>
          <p:spPr bwMode="auto">
            <a:xfrm>
              <a:off x="221" y="2488"/>
              <a:ext cx="101" cy="158"/>
            </a:xfrm>
            <a:prstGeom prst="rect">
              <a:avLst/>
            </a:prstGeom>
            <a:solidFill>
              <a:schemeClr val="bg1"/>
            </a:solidFill>
            <a:ln w="28575" algn="ctr">
              <a:noFill/>
              <a:miter lim="800000"/>
              <a:headEnd/>
              <a:tailEnd/>
            </a:ln>
          </p:spPr>
          <p:txBody>
            <a:bodyPr wrap="none" anchor="ctr">
              <a:spAutoFit/>
            </a:bodyPr>
            <a:lstStyle/>
            <a:p>
              <a:endParaRPr lang="de-DE"/>
            </a:p>
          </p:txBody>
        </p:sp>
        <p:sp>
          <p:nvSpPr>
            <p:cNvPr id="39945" name="Rectangle 6"/>
            <p:cNvSpPr>
              <a:spLocks noChangeArrowheads="1"/>
            </p:cNvSpPr>
            <p:nvPr/>
          </p:nvSpPr>
          <p:spPr bwMode="auto">
            <a:xfrm>
              <a:off x="230" y="1980"/>
              <a:ext cx="101" cy="158"/>
            </a:xfrm>
            <a:prstGeom prst="rect">
              <a:avLst/>
            </a:prstGeom>
            <a:solidFill>
              <a:schemeClr val="bg1"/>
            </a:solidFill>
            <a:ln w="28575" algn="ctr">
              <a:noFill/>
              <a:miter lim="800000"/>
              <a:headEnd/>
              <a:tailEnd/>
            </a:ln>
          </p:spPr>
          <p:txBody>
            <a:bodyPr wrap="none" anchor="ctr">
              <a:spAutoFit/>
            </a:bodyPr>
            <a:lstStyle/>
            <a:p>
              <a:endParaRPr lang="de-DE"/>
            </a:p>
          </p:txBody>
        </p:sp>
        <p:pic>
          <p:nvPicPr>
            <p:cNvPr id="39946" name="Picture 4"/>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0" y="1140"/>
              <a:ext cx="2976" cy="2232"/>
            </a:xfrm>
            <a:prstGeom prst="rect">
              <a:avLst/>
            </a:prstGeom>
            <a:noFill/>
            <a:ln w="28575" algn="ctr">
              <a:noFill/>
              <a:miter lim="800000"/>
              <a:headEnd/>
              <a:tailEnd/>
            </a:ln>
          </p:spPr>
        </p:pic>
      </p:grpSp>
      <p:grpSp>
        <p:nvGrpSpPr>
          <p:cNvPr id="3" name="Group 9"/>
          <p:cNvGrpSpPr>
            <a:grpSpLocks/>
          </p:cNvGrpSpPr>
          <p:nvPr/>
        </p:nvGrpSpPr>
        <p:grpSpPr bwMode="auto">
          <a:xfrm>
            <a:off x="4594225" y="1811338"/>
            <a:ext cx="4549775" cy="3411537"/>
            <a:chOff x="2894" y="1141"/>
            <a:chExt cx="2866" cy="2149"/>
          </a:xfrm>
        </p:grpSpPr>
        <p:sp>
          <p:nvSpPr>
            <p:cNvPr id="39942" name="Rectangle 8"/>
            <p:cNvSpPr>
              <a:spLocks noChangeArrowheads="1"/>
            </p:cNvSpPr>
            <p:nvPr/>
          </p:nvSpPr>
          <p:spPr bwMode="auto">
            <a:xfrm>
              <a:off x="5333" y="2890"/>
              <a:ext cx="182" cy="86"/>
            </a:xfrm>
            <a:prstGeom prst="rect">
              <a:avLst/>
            </a:prstGeom>
            <a:solidFill>
              <a:schemeClr val="bg1"/>
            </a:solidFill>
            <a:ln w="28575" algn="ctr">
              <a:noFill/>
              <a:miter lim="800000"/>
              <a:headEnd/>
              <a:tailEnd/>
            </a:ln>
          </p:spPr>
          <p:txBody>
            <a:bodyPr anchor="ctr">
              <a:spAutoFit/>
            </a:bodyPr>
            <a:lstStyle/>
            <a:p>
              <a:endParaRPr lang="de-DE"/>
            </a:p>
          </p:txBody>
        </p:sp>
        <p:pic>
          <p:nvPicPr>
            <p:cNvPr id="39943" name="Picture 5"/>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894" y="1141"/>
              <a:ext cx="2866" cy="2149"/>
            </a:xfrm>
            <a:prstGeom prst="rect">
              <a:avLst/>
            </a:prstGeom>
            <a:noFill/>
            <a:ln w="28575" algn="ctr">
              <a:noFill/>
              <a:miter lim="800000"/>
              <a:headEnd/>
              <a:tailEnd/>
            </a:ln>
          </p:spPr>
        </p:pic>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AutoShape 2"/>
          <p:cNvSpPr>
            <a:spLocks noChangeArrowheads="1"/>
          </p:cNvSpPr>
          <p:nvPr/>
        </p:nvSpPr>
        <p:spPr bwMode="auto">
          <a:xfrm>
            <a:off x="1101725" y="1933575"/>
            <a:ext cx="2230438" cy="1928813"/>
          </a:xfrm>
          <a:prstGeom prst="triangle">
            <a:avLst>
              <a:gd name="adj" fmla="val 50000"/>
            </a:avLst>
          </a:prstGeom>
          <a:solidFill>
            <a:srgbClr val="808080"/>
          </a:solidFill>
          <a:ln w="57150" algn="ctr">
            <a:noFill/>
            <a:miter lim="800000"/>
            <a:headEnd/>
            <a:tailEnd/>
          </a:ln>
          <a:effectLst/>
        </p:spPr>
        <p:txBody>
          <a:bodyPr anchor="ctr">
            <a:spAutoFit/>
          </a:bodyPr>
          <a:lstStyle/>
          <a:p>
            <a:endParaRPr lang="de-DE"/>
          </a:p>
        </p:txBody>
      </p:sp>
      <p:sp>
        <p:nvSpPr>
          <p:cNvPr id="429059" name="Rectangle 3"/>
          <p:cNvSpPr>
            <a:spLocks noGrp="1" noChangeArrowheads="1"/>
          </p:cNvSpPr>
          <p:nvPr>
            <p:ph type="title"/>
          </p:nvPr>
        </p:nvSpPr>
        <p:spPr/>
        <p:txBody>
          <a:bodyPr/>
          <a:lstStyle/>
          <a:p>
            <a:r>
              <a:rPr lang="de-DE" sz="3600"/>
              <a:t>Dreieckige Zellen </a:t>
            </a:r>
            <a:r>
              <a:rPr lang="de-DE" sz="3600" i="1"/>
              <a:t>(2D)</a:t>
            </a:r>
          </a:p>
        </p:txBody>
      </p:sp>
      <p:pic>
        <p:nvPicPr>
          <p:cNvPr id="429060" name="Picture 4" descr="Pk"/>
          <p:cNvPicPr>
            <a:picLocks noChangeAspect="1" noChangeArrowheads="1"/>
          </p:cNvPicPr>
          <p:nvPr/>
        </p:nvPicPr>
        <p:blipFill>
          <a:blip r:embed="rId2"/>
          <a:srcRect/>
          <a:stretch>
            <a:fillRect/>
          </a:stretch>
        </p:blipFill>
        <p:spPr bwMode="auto">
          <a:xfrm>
            <a:off x="593725" y="3770313"/>
            <a:ext cx="361950" cy="385762"/>
          </a:xfrm>
          <a:prstGeom prst="rect">
            <a:avLst/>
          </a:prstGeom>
          <a:noFill/>
        </p:spPr>
      </p:pic>
      <p:pic>
        <p:nvPicPr>
          <p:cNvPr id="429061" name="Picture 5" descr="Pi"/>
          <p:cNvPicPr>
            <a:picLocks noChangeAspect="1" noChangeArrowheads="1"/>
          </p:cNvPicPr>
          <p:nvPr/>
        </p:nvPicPr>
        <p:blipFill>
          <a:blip r:embed="rId3"/>
          <a:srcRect/>
          <a:stretch>
            <a:fillRect/>
          </a:stretch>
        </p:blipFill>
        <p:spPr bwMode="auto">
          <a:xfrm>
            <a:off x="2049463" y="1323975"/>
            <a:ext cx="307975" cy="385763"/>
          </a:xfrm>
          <a:prstGeom prst="rect">
            <a:avLst/>
          </a:prstGeom>
          <a:noFill/>
        </p:spPr>
      </p:pic>
      <p:pic>
        <p:nvPicPr>
          <p:cNvPr id="429062" name="Picture 6" descr="Pj"/>
          <p:cNvPicPr>
            <a:picLocks noChangeAspect="1" noChangeArrowheads="1"/>
          </p:cNvPicPr>
          <p:nvPr/>
        </p:nvPicPr>
        <p:blipFill>
          <a:blip r:embed="rId4"/>
          <a:srcRect/>
          <a:stretch>
            <a:fillRect/>
          </a:stretch>
        </p:blipFill>
        <p:spPr bwMode="auto">
          <a:xfrm>
            <a:off x="3498850" y="3775075"/>
            <a:ext cx="322263" cy="385763"/>
          </a:xfrm>
          <a:prstGeom prst="rect">
            <a:avLst/>
          </a:prstGeom>
          <a:noFill/>
        </p:spPr>
      </p:pic>
      <p:pic>
        <p:nvPicPr>
          <p:cNvPr id="429063" name="Picture 7" descr="bary04"/>
          <p:cNvPicPr>
            <a:picLocks noChangeAspect="1" noChangeArrowheads="1"/>
          </p:cNvPicPr>
          <p:nvPr/>
        </p:nvPicPr>
        <p:blipFill>
          <a:blip r:embed="rId5"/>
          <a:srcRect/>
          <a:stretch>
            <a:fillRect/>
          </a:stretch>
        </p:blipFill>
        <p:spPr bwMode="auto">
          <a:xfrm>
            <a:off x="5337175" y="3303588"/>
            <a:ext cx="3032125" cy="431800"/>
          </a:xfrm>
          <a:prstGeom prst="rect">
            <a:avLst/>
          </a:prstGeom>
          <a:noFill/>
        </p:spPr>
      </p:pic>
      <p:grpSp>
        <p:nvGrpSpPr>
          <p:cNvPr id="2" name="Group 8"/>
          <p:cNvGrpSpPr>
            <a:grpSpLocks/>
          </p:cNvGrpSpPr>
          <p:nvPr/>
        </p:nvGrpSpPr>
        <p:grpSpPr bwMode="auto">
          <a:xfrm>
            <a:off x="4102100" y="1249363"/>
            <a:ext cx="4316413" cy="1970088"/>
            <a:chOff x="2584" y="787"/>
            <a:chExt cx="2719" cy="1241"/>
          </a:xfrm>
        </p:grpSpPr>
        <p:sp>
          <p:nvSpPr>
            <p:cNvPr id="429065" name="Rectangle 9"/>
            <p:cNvSpPr>
              <a:spLocks noChangeArrowheads="1"/>
            </p:cNvSpPr>
            <p:nvPr/>
          </p:nvSpPr>
          <p:spPr bwMode="auto">
            <a:xfrm>
              <a:off x="2584" y="787"/>
              <a:ext cx="2719" cy="1178"/>
            </a:xfrm>
            <a:prstGeom prst="rect">
              <a:avLst/>
            </a:prstGeom>
            <a:solidFill>
              <a:srgbClr val="FFFF00"/>
            </a:solidFill>
            <a:ln w="28575" algn="ctr">
              <a:solidFill>
                <a:schemeClr val="tx1"/>
              </a:solidFill>
              <a:miter lim="800000"/>
              <a:headEnd/>
              <a:tailEnd/>
            </a:ln>
            <a:effectLst/>
          </p:spPr>
          <p:txBody>
            <a:bodyPr anchor="ctr">
              <a:spAutoFit/>
            </a:bodyPr>
            <a:lstStyle/>
            <a:p>
              <a:endParaRPr lang="de-DE"/>
            </a:p>
          </p:txBody>
        </p:sp>
        <p:pic>
          <p:nvPicPr>
            <p:cNvPr id="429066" name="Picture 10" descr="bary05"/>
            <p:cNvPicPr>
              <a:picLocks noChangeAspect="1" noChangeArrowheads="1"/>
            </p:cNvPicPr>
            <p:nvPr/>
          </p:nvPicPr>
          <p:blipFill>
            <a:blip r:embed="rId6"/>
            <a:srcRect/>
            <a:stretch>
              <a:fillRect/>
            </a:stretch>
          </p:blipFill>
          <p:spPr bwMode="auto">
            <a:xfrm>
              <a:off x="3207" y="1683"/>
              <a:ext cx="1500" cy="251"/>
            </a:xfrm>
            <a:prstGeom prst="rect">
              <a:avLst/>
            </a:prstGeom>
            <a:noFill/>
          </p:spPr>
        </p:pic>
        <p:sp>
          <p:nvSpPr>
            <p:cNvPr id="429067" name="Text Box 11"/>
            <p:cNvSpPr txBox="1">
              <a:spLocks noChangeArrowheads="1"/>
            </p:cNvSpPr>
            <p:nvPr/>
          </p:nvSpPr>
          <p:spPr bwMode="auto">
            <a:xfrm>
              <a:off x="2639" y="807"/>
              <a:ext cx="2654" cy="1221"/>
            </a:xfrm>
            <a:prstGeom prst="rect">
              <a:avLst/>
            </a:prstGeom>
            <a:noFill/>
            <a:ln w="28575" algn="ctr">
              <a:noFill/>
              <a:miter lim="800000"/>
              <a:headEnd/>
              <a:tailEnd/>
            </a:ln>
            <a:effectLst/>
          </p:spPr>
          <p:txBody>
            <a:bodyPr wrap="none">
              <a:spAutoFit/>
            </a:bodyPr>
            <a:lstStyle/>
            <a:p>
              <a:pPr marL="342900" indent="-342900">
                <a:spcBef>
                  <a:spcPct val="0"/>
                </a:spcBef>
              </a:pPr>
              <a:r>
                <a:rPr lang="de-DE" sz="2400" b="0" i="0" dirty="0"/>
                <a:t>Der Punkt     kann ausgedrückt </a:t>
              </a:r>
            </a:p>
            <a:p>
              <a:pPr marL="342900" indent="-342900">
                <a:spcBef>
                  <a:spcPct val="0"/>
                </a:spcBef>
              </a:pPr>
              <a:r>
                <a:rPr lang="de-DE" sz="2400" b="0" i="0" dirty="0"/>
                <a:t>werden als</a:t>
              </a:r>
            </a:p>
            <a:p>
              <a:pPr marL="342900" indent="-342900">
                <a:spcBef>
                  <a:spcPct val="0"/>
                </a:spcBef>
              </a:pPr>
              <a:endParaRPr lang="de-DE" sz="2400" b="0" i="0" dirty="0"/>
            </a:p>
            <a:p>
              <a:pPr marL="342900" indent="-342900">
                <a:spcBef>
                  <a:spcPct val="0"/>
                </a:spcBef>
              </a:pPr>
              <a:r>
                <a:rPr lang="de-DE" sz="2400" b="0" i="0" dirty="0"/>
                <a:t>mit</a:t>
              </a:r>
            </a:p>
            <a:p>
              <a:pPr marL="342900" indent="-342900">
                <a:spcBef>
                  <a:spcPct val="0"/>
                </a:spcBef>
              </a:pPr>
              <a:r>
                <a:rPr lang="de-DE" sz="2400" b="0" i="0" dirty="0"/>
                <a:t>                                      </a:t>
              </a:r>
            </a:p>
          </p:txBody>
        </p:sp>
        <p:pic>
          <p:nvPicPr>
            <p:cNvPr id="429068" name="Picture 12" descr="bary06"/>
            <p:cNvPicPr>
              <a:picLocks noChangeAspect="1" noChangeArrowheads="1"/>
            </p:cNvPicPr>
            <p:nvPr/>
          </p:nvPicPr>
          <p:blipFill>
            <a:blip r:embed="rId7"/>
            <a:srcRect r="87930"/>
            <a:stretch>
              <a:fillRect/>
            </a:stretch>
          </p:blipFill>
          <p:spPr bwMode="auto">
            <a:xfrm>
              <a:off x="3483" y="848"/>
              <a:ext cx="270" cy="274"/>
            </a:xfrm>
            <a:prstGeom prst="rect">
              <a:avLst/>
            </a:prstGeom>
            <a:noFill/>
          </p:spPr>
        </p:pic>
        <p:pic>
          <p:nvPicPr>
            <p:cNvPr id="429069" name="Picture 13" descr="bary06"/>
            <p:cNvPicPr>
              <a:picLocks noChangeAspect="1" noChangeArrowheads="1"/>
            </p:cNvPicPr>
            <p:nvPr/>
          </p:nvPicPr>
          <p:blipFill>
            <a:blip r:embed="rId7"/>
            <a:srcRect/>
            <a:stretch>
              <a:fillRect/>
            </a:stretch>
          </p:blipFill>
          <p:spPr bwMode="auto">
            <a:xfrm>
              <a:off x="2839" y="1310"/>
              <a:ext cx="2237" cy="274"/>
            </a:xfrm>
            <a:prstGeom prst="rect">
              <a:avLst/>
            </a:prstGeom>
            <a:noFill/>
          </p:spPr>
        </p:pic>
      </p:grpSp>
      <p:sp>
        <p:nvSpPr>
          <p:cNvPr id="429070" name="Text Box 14"/>
          <p:cNvSpPr txBox="1">
            <a:spLocks noChangeArrowheads="1"/>
          </p:cNvSpPr>
          <p:nvPr/>
        </p:nvSpPr>
        <p:spPr bwMode="auto">
          <a:xfrm>
            <a:off x="596900" y="4298950"/>
            <a:ext cx="4422775" cy="830997"/>
          </a:xfrm>
          <a:prstGeom prst="rect">
            <a:avLst/>
          </a:prstGeom>
          <a:noFill/>
          <a:ln w="28575" algn="ctr">
            <a:noFill/>
            <a:miter lim="800000"/>
            <a:headEnd/>
            <a:tailEnd/>
          </a:ln>
          <a:effectLst/>
        </p:spPr>
        <p:txBody>
          <a:bodyPr>
            <a:spAutoFit/>
          </a:bodyPr>
          <a:lstStyle/>
          <a:p>
            <a:pPr marL="342900" indent="-342900">
              <a:spcBef>
                <a:spcPct val="0"/>
              </a:spcBef>
            </a:pPr>
            <a:r>
              <a:rPr lang="de-DE" sz="2400" dirty="0" err="1"/>
              <a:t>Schwerpunktskoordinaten</a:t>
            </a:r>
            <a:endParaRPr lang="de-DE" sz="2400" dirty="0"/>
          </a:p>
          <a:p>
            <a:pPr marL="342900" indent="-342900">
              <a:spcBef>
                <a:spcPct val="0"/>
              </a:spcBef>
            </a:pPr>
            <a:r>
              <a:rPr lang="de-DE" sz="2400" dirty="0"/>
              <a:t>(Baryzentrische Koordinaten)</a:t>
            </a:r>
          </a:p>
        </p:txBody>
      </p:sp>
      <p:grpSp>
        <p:nvGrpSpPr>
          <p:cNvPr id="3" name="Group 15"/>
          <p:cNvGrpSpPr>
            <a:grpSpLocks/>
          </p:cNvGrpSpPr>
          <p:nvPr/>
        </p:nvGrpSpPr>
        <p:grpSpPr bwMode="auto">
          <a:xfrm>
            <a:off x="1116013" y="1974850"/>
            <a:ext cx="7261225" cy="3378200"/>
            <a:chOff x="703" y="1244"/>
            <a:chExt cx="4574" cy="2128"/>
          </a:xfrm>
        </p:grpSpPr>
        <p:sp>
          <p:nvSpPr>
            <p:cNvPr id="429072" name="Rectangle 16"/>
            <p:cNvSpPr>
              <a:spLocks noChangeArrowheads="1"/>
            </p:cNvSpPr>
            <p:nvPr/>
          </p:nvSpPr>
          <p:spPr bwMode="auto">
            <a:xfrm>
              <a:off x="3134" y="2897"/>
              <a:ext cx="2143" cy="475"/>
            </a:xfrm>
            <a:prstGeom prst="rect">
              <a:avLst/>
            </a:prstGeom>
            <a:solidFill>
              <a:schemeClr val="accent2"/>
            </a:solidFill>
            <a:ln w="28575" algn="ctr">
              <a:solidFill>
                <a:schemeClr val="tx1"/>
              </a:solidFill>
              <a:miter lim="800000"/>
              <a:headEnd/>
              <a:tailEnd/>
            </a:ln>
            <a:effectLst/>
          </p:spPr>
          <p:txBody>
            <a:bodyPr anchor="ctr">
              <a:spAutoFit/>
            </a:bodyPr>
            <a:lstStyle/>
            <a:p>
              <a:endParaRPr lang="de-DE"/>
            </a:p>
          </p:txBody>
        </p:sp>
        <p:pic>
          <p:nvPicPr>
            <p:cNvPr id="429073" name="Picture 17" descr="bary09"/>
            <p:cNvPicPr>
              <a:picLocks noChangeAspect="1" noChangeArrowheads="1"/>
            </p:cNvPicPr>
            <p:nvPr/>
          </p:nvPicPr>
          <p:blipFill>
            <a:blip r:embed="rId8"/>
            <a:srcRect/>
            <a:stretch>
              <a:fillRect/>
            </a:stretch>
          </p:blipFill>
          <p:spPr bwMode="auto">
            <a:xfrm>
              <a:off x="3193" y="2895"/>
              <a:ext cx="2062" cy="463"/>
            </a:xfrm>
            <a:prstGeom prst="rect">
              <a:avLst/>
            </a:prstGeom>
            <a:noFill/>
          </p:spPr>
        </p:pic>
        <p:sp>
          <p:nvSpPr>
            <p:cNvPr id="429074" name="Freeform 18"/>
            <p:cNvSpPr>
              <a:spLocks/>
            </p:cNvSpPr>
            <p:nvPr/>
          </p:nvSpPr>
          <p:spPr bwMode="auto">
            <a:xfrm>
              <a:off x="703" y="1244"/>
              <a:ext cx="686" cy="1194"/>
            </a:xfrm>
            <a:custGeom>
              <a:avLst/>
              <a:gdLst/>
              <a:ahLst/>
              <a:cxnLst>
                <a:cxn ang="0">
                  <a:pos x="0" y="1194"/>
                </a:cxn>
                <a:cxn ang="0">
                  <a:pos x="551" y="729"/>
                </a:cxn>
                <a:cxn ang="0">
                  <a:pos x="686" y="0"/>
                </a:cxn>
                <a:cxn ang="0">
                  <a:pos x="0" y="1194"/>
                </a:cxn>
              </a:cxnLst>
              <a:rect l="0" t="0" r="r" b="b"/>
              <a:pathLst>
                <a:path w="686" h="1194">
                  <a:moveTo>
                    <a:pt x="0" y="1194"/>
                  </a:moveTo>
                  <a:lnTo>
                    <a:pt x="551" y="729"/>
                  </a:lnTo>
                  <a:lnTo>
                    <a:pt x="686" y="0"/>
                  </a:lnTo>
                  <a:lnTo>
                    <a:pt x="0" y="1194"/>
                  </a:lnTo>
                  <a:close/>
                </a:path>
              </a:pathLst>
            </a:custGeom>
            <a:solidFill>
              <a:schemeClr val="accent2"/>
            </a:solidFill>
            <a:ln w="28575" cap="flat" cmpd="sng">
              <a:solidFill>
                <a:schemeClr val="tx1"/>
              </a:solidFill>
              <a:prstDash val="solid"/>
              <a:round/>
              <a:headEnd/>
              <a:tailEnd/>
            </a:ln>
            <a:effectLst/>
          </p:spPr>
          <p:txBody>
            <a:bodyPr>
              <a:spAutoFit/>
            </a:bodyPr>
            <a:lstStyle/>
            <a:p>
              <a:endParaRPr lang="de-DE"/>
            </a:p>
          </p:txBody>
        </p:sp>
      </p:grpSp>
      <p:grpSp>
        <p:nvGrpSpPr>
          <p:cNvPr id="4" name="Group 19"/>
          <p:cNvGrpSpPr>
            <a:grpSpLocks/>
          </p:cNvGrpSpPr>
          <p:nvPr/>
        </p:nvGrpSpPr>
        <p:grpSpPr bwMode="auto">
          <a:xfrm>
            <a:off x="1990725" y="1935163"/>
            <a:ext cx="6386513" cy="4224337"/>
            <a:chOff x="1254" y="1219"/>
            <a:chExt cx="4023" cy="2661"/>
          </a:xfrm>
        </p:grpSpPr>
        <p:sp>
          <p:nvSpPr>
            <p:cNvPr id="429076" name="Freeform 20"/>
            <p:cNvSpPr>
              <a:spLocks/>
            </p:cNvSpPr>
            <p:nvPr/>
          </p:nvSpPr>
          <p:spPr bwMode="auto">
            <a:xfrm>
              <a:off x="1254" y="1219"/>
              <a:ext cx="847" cy="1236"/>
            </a:xfrm>
            <a:custGeom>
              <a:avLst/>
              <a:gdLst/>
              <a:ahLst/>
              <a:cxnLst>
                <a:cxn ang="0">
                  <a:pos x="847" y="1236"/>
                </a:cxn>
                <a:cxn ang="0">
                  <a:pos x="0" y="762"/>
                </a:cxn>
                <a:cxn ang="0">
                  <a:pos x="135" y="0"/>
                </a:cxn>
                <a:cxn ang="0">
                  <a:pos x="847" y="1236"/>
                </a:cxn>
              </a:cxnLst>
              <a:rect l="0" t="0" r="r" b="b"/>
              <a:pathLst>
                <a:path w="847" h="1236">
                  <a:moveTo>
                    <a:pt x="847" y="1236"/>
                  </a:moveTo>
                  <a:lnTo>
                    <a:pt x="0" y="762"/>
                  </a:lnTo>
                  <a:lnTo>
                    <a:pt x="135" y="0"/>
                  </a:lnTo>
                  <a:lnTo>
                    <a:pt x="847" y="1236"/>
                  </a:lnTo>
                  <a:close/>
                </a:path>
              </a:pathLst>
            </a:custGeom>
            <a:solidFill>
              <a:srgbClr val="009900"/>
            </a:solidFill>
            <a:ln w="28575" cap="flat" cmpd="sng">
              <a:solidFill>
                <a:schemeClr val="tx1"/>
              </a:solidFill>
              <a:prstDash val="solid"/>
              <a:round/>
              <a:headEnd/>
              <a:tailEnd/>
            </a:ln>
            <a:effectLst/>
          </p:spPr>
          <p:txBody>
            <a:bodyPr>
              <a:spAutoFit/>
            </a:bodyPr>
            <a:lstStyle/>
            <a:p>
              <a:endParaRPr lang="de-DE"/>
            </a:p>
          </p:txBody>
        </p:sp>
        <p:sp>
          <p:nvSpPr>
            <p:cNvPr id="429077" name="Rectangle 21"/>
            <p:cNvSpPr>
              <a:spLocks noChangeArrowheads="1"/>
            </p:cNvSpPr>
            <p:nvPr/>
          </p:nvSpPr>
          <p:spPr bwMode="auto">
            <a:xfrm>
              <a:off x="3134" y="3405"/>
              <a:ext cx="2143" cy="475"/>
            </a:xfrm>
            <a:prstGeom prst="rect">
              <a:avLst/>
            </a:prstGeom>
            <a:solidFill>
              <a:srgbClr val="009900"/>
            </a:solidFill>
            <a:ln w="28575" algn="ctr">
              <a:solidFill>
                <a:schemeClr val="tx1"/>
              </a:solidFill>
              <a:miter lim="800000"/>
              <a:headEnd/>
              <a:tailEnd/>
            </a:ln>
            <a:effectLst/>
          </p:spPr>
          <p:txBody>
            <a:bodyPr anchor="ctr">
              <a:spAutoFit/>
            </a:bodyPr>
            <a:lstStyle/>
            <a:p>
              <a:endParaRPr lang="de-DE"/>
            </a:p>
          </p:txBody>
        </p:sp>
        <p:pic>
          <p:nvPicPr>
            <p:cNvPr id="429078" name="Picture 22" descr="bary07"/>
            <p:cNvPicPr>
              <a:picLocks noChangeAspect="1" noChangeArrowheads="1"/>
            </p:cNvPicPr>
            <p:nvPr/>
          </p:nvPicPr>
          <p:blipFill>
            <a:blip r:embed="rId9"/>
            <a:srcRect/>
            <a:stretch>
              <a:fillRect/>
            </a:stretch>
          </p:blipFill>
          <p:spPr bwMode="auto">
            <a:xfrm>
              <a:off x="3177" y="3409"/>
              <a:ext cx="2062" cy="450"/>
            </a:xfrm>
            <a:prstGeom prst="rect">
              <a:avLst/>
            </a:prstGeom>
            <a:noFill/>
          </p:spPr>
        </p:pic>
      </p:grpSp>
      <p:grpSp>
        <p:nvGrpSpPr>
          <p:cNvPr id="5" name="Group 23"/>
          <p:cNvGrpSpPr>
            <a:grpSpLocks/>
          </p:cNvGrpSpPr>
          <p:nvPr/>
        </p:nvGrpSpPr>
        <p:grpSpPr bwMode="auto">
          <a:xfrm>
            <a:off x="1116013" y="3132138"/>
            <a:ext cx="7261225" cy="1419225"/>
            <a:chOff x="703" y="1973"/>
            <a:chExt cx="4574" cy="894"/>
          </a:xfrm>
        </p:grpSpPr>
        <p:sp>
          <p:nvSpPr>
            <p:cNvPr id="429080" name="Rectangle 24"/>
            <p:cNvSpPr>
              <a:spLocks noChangeArrowheads="1"/>
            </p:cNvSpPr>
            <p:nvPr/>
          </p:nvSpPr>
          <p:spPr bwMode="auto">
            <a:xfrm>
              <a:off x="3134" y="2389"/>
              <a:ext cx="2143" cy="475"/>
            </a:xfrm>
            <a:prstGeom prst="rect">
              <a:avLst/>
            </a:prstGeom>
            <a:solidFill>
              <a:srgbClr val="CC0000"/>
            </a:solidFill>
            <a:ln w="28575" algn="ctr">
              <a:solidFill>
                <a:schemeClr val="tx1"/>
              </a:solidFill>
              <a:miter lim="800000"/>
              <a:headEnd/>
              <a:tailEnd/>
            </a:ln>
            <a:effectLst/>
          </p:spPr>
          <p:txBody>
            <a:bodyPr anchor="ctr">
              <a:spAutoFit/>
            </a:bodyPr>
            <a:lstStyle/>
            <a:p>
              <a:endParaRPr lang="de-DE"/>
            </a:p>
          </p:txBody>
        </p:sp>
        <p:sp>
          <p:nvSpPr>
            <p:cNvPr id="429081" name="Freeform 25"/>
            <p:cNvSpPr>
              <a:spLocks/>
            </p:cNvSpPr>
            <p:nvPr/>
          </p:nvSpPr>
          <p:spPr bwMode="auto">
            <a:xfrm>
              <a:off x="703" y="1973"/>
              <a:ext cx="1406" cy="474"/>
            </a:xfrm>
            <a:custGeom>
              <a:avLst/>
              <a:gdLst/>
              <a:ahLst/>
              <a:cxnLst>
                <a:cxn ang="0">
                  <a:pos x="0" y="457"/>
                </a:cxn>
                <a:cxn ang="0">
                  <a:pos x="534" y="0"/>
                </a:cxn>
                <a:cxn ang="0">
                  <a:pos x="1406" y="474"/>
                </a:cxn>
                <a:cxn ang="0">
                  <a:pos x="0" y="457"/>
                </a:cxn>
              </a:cxnLst>
              <a:rect l="0" t="0" r="r" b="b"/>
              <a:pathLst>
                <a:path w="1406" h="474">
                  <a:moveTo>
                    <a:pt x="0" y="457"/>
                  </a:moveTo>
                  <a:lnTo>
                    <a:pt x="534" y="0"/>
                  </a:lnTo>
                  <a:lnTo>
                    <a:pt x="1406" y="474"/>
                  </a:lnTo>
                  <a:lnTo>
                    <a:pt x="0" y="457"/>
                  </a:lnTo>
                  <a:close/>
                </a:path>
              </a:pathLst>
            </a:custGeom>
            <a:solidFill>
              <a:srgbClr val="CC0000"/>
            </a:solidFill>
            <a:ln w="28575" cap="flat" cmpd="sng">
              <a:solidFill>
                <a:schemeClr val="tx1"/>
              </a:solidFill>
              <a:prstDash val="solid"/>
              <a:round/>
              <a:headEnd/>
              <a:tailEnd/>
            </a:ln>
            <a:effectLst/>
          </p:spPr>
          <p:txBody>
            <a:bodyPr>
              <a:spAutoFit/>
            </a:bodyPr>
            <a:lstStyle/>
            <a:p>
              <a:endParaRPr lang="de-DE"/>
            </a:p>
          </p:txBody>
        </p:sp>
        <p:pic>
          <p:nvPicPr>
            <p:cNvPr id="429082" name="Picture 26" descr="bary08"/>
            <p:cNvPicPr>
              <a:picLocks noChangeAspect="1" noChangeArrowheads="1"/>
            </p:cNvPicPr>
            <p:nvPr/>
          </p:nvPicPr>
          <p:blipFill>
            <a:blip r:embed="rId10" cstate="print"/>
            <a:srcRect/>
            <a:stretch>
              <a:fillRect/>
            </a:stretch>
          </p:blipFill>
          <p:spPr bwMode="auto">
            <a:xfrm>
              <a:off x="3191" y="2388"/>
              <a:ext cx="2062" cy="479"/>
            </a:xfrm>
            <a:prstGeom prst="rect">
              <a:avLst/>
            </a:prstGeom>
            <a:noFill/>
          </p:spPr>
        </p:pic>
      </p:grpSp>
      <p:grpSp>
        <p:nvGrpSpPr>
          <p:cNvPr id="6" name="Group 27"/>
          <p:cNvGrpSpPr>
            <a:grpSpLocks/>
          </p:cNvGrpSpPr>
          <p:nvPr/>
        </p:nvGrpSpPr>
        <p:grpSpPr bwMode="auto">
          <a:xfrm>
            <a:off x="1903413" y="2795588"/>
            <a:ext cx="593725" cy="422275"/>
            <a:chOff x="1199" y="1770"/>
            <a:chExt cx="374" cy="266"/>
          </a:xfrm>
        </p:grpSpPr>
        <p:sp>
          <p:nvSpPr>
            <p:cNvPr id="429084" name="Oval 28"/>
            <p:cNvSpPr>
              <a:spLocks noChangeArrowheads="1"/>
            </p:cNvSpPr>
            <p:nvPr/>
          </p:nvSpPr>
          <p:spPr bwMode="auto">
            <a:xfrm>
              <a:off x="1199" y="1924"/>
              <a:ext cx="112" cy="112"/>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pic>
          <p:nvPicPr>
            <p:cNvPr id="429085" name="Picture 29" descr="P"/>
            <p:cNvPicPr>
              <a:picLocks noChangeAspect="1" noChangeArrowheads="1"/>
            </p:cNvPicPr>
            <p:nvPr/>
          </p:nvPicPr>
          <p:blipFill>
            <a:blip r:embed="rId11" cstate="print"/>
            <a:srcRect/>
            <a:stretch>
              <a:fillRect/>
            </a:stretch>
          </p:blipFill>
          <p:spPr bwMode="auto">
            <a:xfrm>
              <a:off x="1338" y="1770"/>
              <a:ext cx="235" cy="213"/>
            </a:xfrm>
            <a:prstGeom prst="rect">
              <a:avLst/>
            </a:prstGeom>
            <a:noFill/>
          </p:spPr>
        </p:pic>
      </p:grpSp>
      <p:grpSp>
        <p:nvGrpSpPr>
          <p:cNvPr id="7" name="Group 30"/>
          <p:cNvGrpSpPr>
            <a:grpSpLocks/>
          </p:cNvGrpSpPr>
          <p:nvPr/>
        </p:nvGrpSpPr>
        <p:grpSpPr bwMode="auto">
          <a:xfrm>
            <a:off x="1017588" y="1820863"/>
            <a:ext cx="2411412" cy="2127250"/>
            <a:chOff x="641" y="1318"/>
            <a:chExt cx="1519" cy="1340"/>
          </a:xfrm>
        </p:grpSpPr>
        <p:sp>
          <p:nvSpPr>
            <p:cNvPr id="429087" name="AutoShape 31"/>
            <p:cNvSpPr>
              <a:spLocks noChangeArrowheads="1"/>
            </p:cNvSpPr>
            <p:nvPr/>
          </p:nvSpPr>
          <p:spPr bwMode="auto">
            <a:xfrm>
              <a:off x="697" y="1376"/>
              <a:ext cx="1405" cy="1215"/>
            </a:xfrm>
            <a:prstGeom prst="triangle">
              <a:avLst>
                <a:gd name="adj" fmla="val 50000"/>
              </a:avLst>
            </a:prstGeom>
            <a:noFill/>
            <a:ln w="57150" algn="ctr">
              <a:solidFill>
                <a:schemeClr val="tx1"/>
              </a:solidFill>
              <a:miter lim="800000"/>
              <a:headEnd/>
              <a:tailEnd/>
            </a:ln>
            <a:effectLst/>
          </p:spPr>
          <p:txBody>
            <a:bodyPr anchor="ctr">
              <a:spAutoFit/>
            </a:bodyPr>
            <a:lstStyle/>
            <a:p>
              <a:endParaRPr lang="de-DE"/>
            </a:p>
          </p:txBody>
        </p:sp>
        <p:sp>
          <p:nvSpPr>
            <p:cNvPr id="429088" name="Oval 32"/>
            <p:cNvSpPr>
              <a:spLocks noChangeArrowheads="1"/>
            </p:cNvSpPr>
            <p:nvPr/>
          </p:nvSpPr>
          <p:spPr bwMode="auto">
            <a:xfrm>
              <a:off x="641" y="2542"/>
              <a:ext cx="112" cy="112"/>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sp>
          <p:nvSpPr>
            <p:cNvPr id="429089" name="Oval 33"/>
            <p:cNvSpPr>
              <a:spLocks noChangeArrowheads="1"/>
            </p:cNvSpPr>
            <p:nvPr/>
          </p:nvSpPr>
          <p:spPr bwMode="auto">
            <a:xfrm>
              <a:off x="1344" y="1318"/>
              <a:ext cx="112" cy="112"/>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sp>
          <p:nvSpPr>
            <p:cNvPr id="429090" name="Oval 34"/>
            <p:cNvSpPr>
              <a:spLocks noChangeArrowheads="1"/>
            </p:cNvSpPr>
            <p:nvPr/>
          </p:nvSpPr>
          <p:spPr bwMode="auto">
            <a:xfrm>
              <a:off x="2048" y="2546"/>
              <a:ext cx="112" cy="112"/>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grpSp>
      <p:grpSp>
        <p:nvGrpSpPr>
          <p:cNvPr id="8" name="Group 35"/>
          <p:cNvGrpSpPr>
            <a:grpSpLocks/>
          </p:cNvGrpSpPr>
          <p:nvPr/>
        </p:nvGrpSpPr>
        <p:grpSpPr bwMode="auto">
          <a:xfrm>
            <a:off x="758825" y="5146675"/>
            <a:ext cx="3230563" cy="1093788"/>
            <a:chOff x="478" y="3242"/>
            <a:chExt cx="2035" cy="689"/>
          </a:xfrm>
        </p:grpSpPr>
        <p:pic>
          <p:nvPicPr>
            <p:cNvPr id="429092" name="Picture 36" descr="barycenter"/>
            <p:cNvPicPr>
              <a:picLocks noChangeAspect="1" noChangeArrowheads="1"/>
            </p:cNvPicPr>
            <p:nvPr/>
          </p:nvPicPr>
          <p:blipFill>
            <a:blip r:embed="rId12"/>
            <a:srcRect/>
            <a:stretch>
              <a:fillRect/>
            </a:stretch>
          </p:blipFill>
          <p:spPr bwMode="auto">
            <a:xfrm>
              <a:off x="478" y="3242"/>
              <a:ext cx="1371" cy="378"/>
            </a:xfrm>
            <a:prstGeom prst="rect">
              <a:avLst/>
            </a:prstGeom>
            <a:noFill/>
          </p:spPr>
        </p:pic>
        <p:pic>
          <p:nvPicPr>
            <p:cNvPr id="429093" name="Picture 37" descr="leadsto"/>
            <p:cNvPicPr>
              <a:picLocks noChangeAspect="1" noChangeArrowheads="1"/>
            </p:cNvPicPr>
            <p:nvPr/>
          </p:nvPicPr>
          <p:blipFill>
            <a:blip r:embed="rId13"/>
            <a:srcRect/>
            <a:stretch>
              <a:fillRect/>
            </a:stretch>
          </p:blipFill>
          <p:spPr bwMode="auto">
            <a:xfrm>
              <a:off x="688" y="3680"/>
              <a:ext cx="226" cy="162"/>
            </a:xfrm>
            <a:prstGeom prst="rect">
              <a:avLst/>
            </a:prstGeom>
            <a:noFill/>
          </p:spPr>
        </p:pic>
        <p:pic>
          <p:nvPicPr>
            <p:cNvPr id="429094" name="Picture 38" descr="bary06"/>
            <p:cNvPicPr>
              <a:picLocks noChangeAspect="1" noChangeArrowheads="1"/>
            </p:cNvPicPr>
            <p:nvPr/>
          </p:nvPicPr>
          <p:blipFill>
            <a:blip r:embed="rId7"/>
            <a:srcRect r="87930"/>
            <a:stretch>
              <a:fillRect/>
            </a:stretch>
          </p:blipFill>
          <p:spPr bwMode="auto">
            <a:xfrm>
              <a:off x="935" y="3657"/>
              <a:ext cx="270" cy="274"/>
            </a:xfrm>
            <a:prstGeom prst="rect">
              <a:avLst/>
            </a:prstGeom>
            <a:noFill/>
          </p:spPr>
        </p:pic>
        <p:sp>
          <p:nvSpPr>
            <p:cNvPr id="429095" name="Text Box 39"/>
            <p:cNvSpPr txBox="1">
              <a:spLocks noChangeArrowheads="1"/>
            </p:cNvSpPr>
            <p:nvPr/>
          </p:nvSpPr>
          <p:spPr bwMode="auto">
            <a:xfrm>
              <a:off x="1173" y="3619"/>
              <a:ext cx="1340" cy="288"/>
            </a:xfrm>
            <a:prstGeom prst="rect">
              <a:avLst/>
            </a:prstGeom>
            <a:noFill/>
            <a:ln w="28575" algn="ctr">
              <a:noFill/>
              <a:miter lim="800000"/>
              <a:headEnd/>
              <a:tailEnd/>
            </a:ln>
            <a:effectLst/>
          </p:spPr>
          <p:txBody>
            <a:bodyPr wrap="none">
              <a:spAutoFit/>
            </a:bodyPr>
            <a:lstStyle/>
            <a:p>
              <a:pPr marL="342900" indent="-342900"/>
              <a:r>
                <a:rPr lang="de-DE" sz="2400" b="0" i="0" dirty="0"/>
                <a:t>ist Schwerpunkt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9063"/>
                                        </p:tgtEl>
                                        <p:attrNameLst>
                                          <p:attrName>style.visibility</p:attrName>
                                        </p:attrNameLst>
                                      </p:cBhvr>
                                      <p:to>
                                        <p:strVal val="visible"/>
                                      </p:to>
                                    </p:set>
                                    <p:animEffect transition="in" filter="fade">
                                      <p:cBhvr>
                                        <p:cTn id="17" dur="500"/>
                                        <p:tgtEl>
                                          <p:spTgt spid="4290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29070"/>
                                        </p:tgtEl>
                                        <p:attrNameLst>
                                          <p:attrName>style.visibility</p:attrName>
                                        </p:attrNameLst>
                                      </p:cBhvr>
                                      <p:to>
                                        <p:strVal val="visible"/>
                                      </p:to>
                                    </p:set>
                                    <p:animEffect transition="in" filter="fade">
                                      <p:cBhvr>
                                        <p:cTn id="35" dur="500"/>
                                        <p:tgtEl>
                                          <p:spTgt spid="42907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7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ChangeArrowheads="1"/>
          </p:cNvSpPr>
          <p:nvPr>
            <p:ph type="title"/>
          </p:nvPr>
        </p:nvSpPr>
        <p:spPr/>
        <p:txBody>
          <a:bodyPr/>
          <a:lstStyle/>
          <a:p>
            <a:pPr eaLnBrk="1" hangingPunct="1">
              <a:defRPr/>
            </a:pPr>
            <a:r>
              <a:rPr lang="de-DE" sz="4000" smtClean="0"/>
              <a:t>Shader Model 2.0</a:t>
            </a:r>
          </a:p>
        </p:txBody>
      </p:sp>
      <p:sp>
        <p:nvSpPr>
          <p:cNvPr id="40963" name="Rectangle 3"/>
          <p:cNvSpPr>
            <a:spLocks noGrp="1" noChangeArrowheads="1"/>
          </p:cNvSpPr>
          <p:nvPr>
            <p:ph type="body" idx="1"/>
          </p:nvPr>
        </p:nvSpPr>
        <p:spPr/>
        <p:txBody>
          <a:bodyPr/>
          <a:lstStyle/>
          <a:p>
            <a:pPr eaLnBrk="1" hangingPunct="1">
              <a:buFont typeface="Wingdings" pitchFamily="2" charset="2"/>
              <a:buNone/>
            </a:pPr>
            <a:r>
              <a:rPr lang="de-DE" b="1" i="1" smtClean="0"/>
              <a:t>Offscreen-Rendering/Render to texture</a:t>
            </a:r>
          </a:p>
          <a:p>
            <a:pPr eaLnBrk="1" hangingPunct="1"/>
            <a:r>
              <a:rPr lang="de-DE" sz="2800" b="1" i="1" smtClean="0"/>
              <a:t>P-Buffer</a:t>
            </a:r>
            <a:r>
              <a:rPr lang="de-DE" sz="2800" smtClean="0"/>
              <a:t> mit eigenem OpenGL-Context</a:t>
            </a:r>
          </a:p>
          <a:p>
            <a:pPr lvl="1" eaLnBrk="1" hangingPunct="1"/>
            <a:r>
              <a:rPr lang="de-DE" sz="2400" smtClean="0"/>
              <a:t>Umschalten zwischen Targets relativ teuer</a:t>
            </a:r>
          </a:p>
          <a:p>
            <a:pPr lvl="1" eaLnBrk="1" hangingPunct="1"/>
            <a:r>
              <a:rPr lang="de-DE" sz="2400" smtClean="0"/>
              <a:t>Plattformabhängige OpenGL-Extension (WGL, GLX)</a:t>
            </a:r>
          </a:p>
          <a:p>
            <a:pPr lvl="1" eaLnBrk="1" hangingPunct="1"/>
            <a:r>
              <a:rPr lang="de-DE" sz="2400" smtClean="0"/>
              <a:t>Inzwischen kaum noch verwendet</a:t>
            </a:r>
          </a:p>
          <a:p>
            <a:pPr eaLnBrk="1" hangingPunct="1"/>
            <a:r>
              <a:rPr lang="de-DE" b="1" i="1" smtClean="0"/>
              <a:t>Framebuffer Objects</a:t>
            </a:r>
          </a:p>
          <a:p>
            <a:pPr lvl="1" eaLnBrk="1" hangingPunct="1"/>
            <a:r>
              <a:rPr lang="de-DE" sz="2400" smtClean="0"/>
              <a:t>Kein eigener OpenGL-Context</a:t>
            </a:r>
          </a:p>
          <a:p>
            <a:pPr lvl="1" eaLnBrk="1" hangingPunct="1"/>
            <a:r>
              <a:rPr lang="de-DE" sz="2400" smtClean="0"/>
              <a:t>Plattformunabhängige </a:t>
            </a:r>
          </a:p>
          <a:p>
            <a:pPr lvl="1" eaLnBrk="1" hangingPunct="1"/>
            <a:r>
              <a:rPr lang="de-DE" sz="2400" smtClean="0"/>
              <a:t>Umschalten zwischen Targets sehr effizient.</a:t>
            </a:r>
          </a:p>
          <a:p>
            <a:pPr lvl="1" eaLnBrk="1" hangingPunct="1"/>
            <a:r>
              <a:rPr lang="de-DE" sz="2000" b="1" i="1" smtClean="0"/>
              <a:t>Render-to-cube-map, Render-to-3D-texture</a:t>
            </a:r>
            <a:r>
              <a:rPr lang="de-DE" sz="2000" smtClean="0"/>
              <a:t> (schichtweise)</a:t>
            </a:r>
          </a:p>
          <a:p>
            <a:pPr lvl="1" eaLnBrk="1" hangingPunct="1"/>
            <a:endParaRPr lang="de-DE" sz="2000" b="1" i="1" smtClean="0"/>
          </a:p>
          <a:p>
            <a:pPr eaLnBrk="1" hangingPunct="1">
              <a:buFont typeface="Wingdings" pitchFamily="2" charset="2"/>
              <a:buNone/>
            </a:pPr>
            <a:endParaRPr lang="de-DE" b="1" i="1"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p:txBody>
          <a:bodyPr/>
          <a:lstStyle/>
          <a:p>
            <a:pPr eaLnBrk="1" hangingPunct="1">
              <a:defRPr/>
            </a:pPr>
            <a:r>
              <a:rPr lang="de-DE" sz="4000" smtClean="0"/>
              <a:t>Offscreen Rendering</a:t>
            </a:r>
          </a:p>
        </p:txBody>
      </p:sp>
      <p:sp>
        <p:nvSpPr>
          <p:cNvPr id="41987" name="Rectangle 3"/>
          <p:cNvSpPr>
            <a:spLocks noGrp="1" noChangeArrowheads="1"/>
          </p:cNvSpPr>
          <p:nvPr>
            <p:ph type="body" idx="1"/>
          </p:nvPr>
        </p:nvSpPr>
        <p:spPr/>
        <p:txBody>
          <a:bodyPr/>
          <a:lstStyle/>
          <a:p>
            <a:pPr eaLnBrk="1" hangingPunct="1">
              <a:lnSpc>
                <a:spcPct val="90000"/>
              </a:lnSpc>
            </a:pPr>
            <a:r>
              <a:rPr lang="de-DE" smtClean="0"/>
              <a:t>Generieren von Zwischenbildern zur Laufzeit (Render-to-texture)</a:t>
            </a:r>
          </a:p>
          <a:p>
            <a:pPr lvl="1" eaLnBrk="1" hangingPunct="1">
              <a:lnSpc>
                <a:spcPct val="90000"/>
              </a:lnSpc>
            </a:pPr>
            <a:r>
              <a:rPr lang="de-DE" smtClean="0"/>
              <a:t> Spiegel:</a:t>
            </a:r>
          </a:p>
          <a:p>
            <a:pPr lvl="2" eaLnBrk="1" hangingPunct="1">
              <a:lnSpc>
                <a:spcPct val="90000"/>
              </a:lnSpc>
            </a:pPr>
            <a:r>
              <a:rPr lang="de-DE" smtClean="0"/>
              <a:t> Rendere Szene mit gespiegeltem Viewing-Frustum</a:t>
            </a:r>
            <a:br>
              <a:rPr lang="de-DE" smtClean="0"/>
            </a:br>
            <a:r>
              <a:rPr lang="de-DE" smtClean="0"/>
              <a:t> in eine Textur</a:t>
            </a:r>
          </a:p>
          <a:p>
            <a:pPr lvl="2" eaLnBrk="1" hangingPunct="1">
              <a:lnSpc>
                <a:spcPct val="90000"/>
              </a:lnSpc>
            </a:pPr>
            <a:r>
              <a:rPr lang="de-DE" smtClean="0"/>
              <a:t> Abbilden der Textur auf Spiegel (evtl. projektiv)</a:t>
            </a:r>
          </a:p>
          <a:p>
            <a:pPr lvl="2" eaLnBrk="1" hangingPunct="1">
              <a:lnSpc>
                <a:spcPct val="90000"/>
              </a:lnSpc>
            </a:pPr>
            <a:r>
              <a:rPr lang="de-DE" smtClean="0"/>
              <a:t> Verzerrende Spiegel/Wasseroberflächen</a:t>
            </a:r>
          </a:p>
          <a:p>
            <a:pPr lvl="1" eaLnBrk="1" hangingPunct="1">
              <a:lnSpc>
                <a:spcPct val="90000"/>
              </a:lnSpc>
            </a:pPr>
            <a:r>
              <a:rPr lang="de-DE" smtClean="0"/>
              <a:t> Dynamische Environment Maps</a:t>
            </a:r>
          </a:p>
          <a:p>
            <a:pPr lvl="2" eaLnBrk="1" hangingPunct="1">
              <a:lnSpc>
                <a:spcPct val="90000"/>
              </a:lnSpc>
            </a:pPr>
            <a:r>
              <a:rPr lang="de-DE" smtClean="0"/>
              <a:t> Cube-Map: 6x Offscreen Rendern der Faces </a:t>
            </a:r>
          </a:p>
          <a:p>
            <a:pPr lvl="2" eaLnBrk="1" hangingPunct="1">
              <a:lnSpc>
                <a:spcPct val="90000"/>
              </a:lnSpc>
            </a:pPr>
            <a:r>
              <a:rPr lang="de-DE" smtClean="0"/>
              <a:t> typisch bei Autorennen </a:t>
            </a:r>
            <a:br>
              <a:rPr lang="de-DE" smtClean="0"/>
            </a:br>
            <a:endParaRPr lang="de-DE" smtClean="0"/>
          </a:p>
          <a:p>
            <a:pPr eaLnBrk="1" hangingPunct="1">
              <a:lnSpc>
                <a:spcPct val="90000"/>
              </a:lnSpc>
            </a:pPr>
            <a:endParaRPr lang="de-DE"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p:txBody>
          <a:bodyPr/>
          <a:lstStyle/>
          <a:p>
            <a:pPr eaLnBrk="1" hangingPunct="1">
              <a:defRPr/>
            </a:pPr>
            <a:r>
              <a:rPr lang="de-DE" sz="4000" smtClean="0"/>
              <a:t>Offscreen Rendering</a:t>
            </a:r>
          </a:p>
        </p:txBody>
      </p:sp>
      <p:sp>
        <p:nvSpPr>
          <p:cNvPr id="43011" name="Rectangle 3"/>
          <p:cNvSpPr>
            <a:spLocks noGrp="1" noChangeArrowheads="1"/>
          </p:cNvSpPr>
          <p:nvPr>
            <p:ph type="body" idx="1"/>
          </p:nvPr>
        </p:nvSpPr>
        <p:spPr/>
        <p:txBody>
          <a:bodyPr/>
          <a:lstStyle/>
          <a:p>
            <a:pPr eaLnBrk="1" hangingPunct="1">
              <a:buFont typeface="Wingdings" pitchFamily="2" charset="2"/>
              <a:buNone/>
            </a:pPr>
            <a:r>
              <a:rPr lang="de-DE" smtClean="0"/>
              <a:t>Fullscreen Visual Effects</a:t>
            </a:r>
          </a:p>
          <a:p>
            <a:pPr eaLnBrk="1" hangingPunct="1"/>
            <a:r>
              <a:rPr lang="de-DE" sz="2800" smtClean="0"/>
              <a:t>Rendere die komplette Szene zunächst offscreen</a:t>
            </a:r>
          </a:p>
          <a:p>
            <a:pPr eaLnBrk="1" hangingPunct="1"/>
            <a:r>
              <a:rPr lang="de-DE" sz="2800" smtClean="0"/>
              <a:t>Finales Bild wird mit 2D Postprocessing</a:t>
            </a:r>
          </a:p>
          <a:p>
            <a:pPr lvl="1" eaLnBrk="1" hangingPunct="1"/>
            <a:r>
              <a:rPr lang="de-DE" smtClean="0"/>
              <a:t> Tiefenunschärfe (Depth-of-field)</a:t>
            </a:r>
          </a:p>
          <a:p>
            <a:pPr lvl="2" eaLnBrk="1" hangingPunct="1"/>
            <a:r>
              <a:rPr lang="de-DE" smtClean="0"/>
              <a:t> Glättung des Bild in Abhängigkeit des Z-Wertes</a:t>
            </a:r>
          </a:p>
          <a:p>
            <a:pPr lvl="1" eaLnBrk="1" hangingPunct="1"/>
            <a:r>
              <a:rPr lang="de-DE" smtClean="0"/>
              <a:t> HDR-Tonemapping/ Blooming</a:t>
            </a:r>
          </a:p>
          <a:p>
            <a:pPr lvl="1" eaLnBrk="1" hangingPunct="1"/>
            <a:r>
              <a:rPr lang="de-DE" smtClean="0"/>
              <a:t> Linseneffekte, Bild verschwimmt, Hitzeflimmern</a:t>
            </a:r>
          </a:p>
          <a:p>
            <a:pPr lvl="1" eaLnBrk="1" hangingPunct="1"/>
            <a:r>
              <a:rPr lang="de-DE" smtClean="0"/>
              <a:t> Atmosphäreneffekte, z.B. Desaturation  (Farbsättigung nimmt ab mit Distanz)</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130175" y="1154113"/>
            <a:ext cx="4743450" cy="3557587"/>
            <a:chOff x="-9" y="1140"/>
            <a:chExt cx="2988" cy="2241"/>
          </a:xfrm>
        </p:grpSpPr>
        <p:sp>
          <p:nvSpPr>
            <p:cNvPr id="44040" name="Rectangle 13"/>
            <p:cNvSpPr>
              <a:spLocks noChangeArrowheads="1"/>
            </p:cNvSpPr>
            <p:nvPr/>
          </p:nvSpPr>
          <p:spPr bwMode="auto">
            <a:xfrm>
              <a:off x="151" y="1764"/>
              <a:ext cx="209" cy="677"/>
            </a:xfrm>
            <a:prstGeom prst="rect">
              <a:avLst/>
            </a:prstGeom>
            <a:solidFill>
              <a:schemeClr val="bg1"/>
            </a:solidFill>
            <a:ln w="28575" algn="ctr">
              <a:noFill/>
              <a:miter lim="800000"/>
              <a:headEnd/>
              <a:tailEnd/>
            </a:ln>
          </p:spPr>
          <p:txBody>
            <a:bodyPr wrap="none" anchor="ctr">
              <a:spAutoFit/>
            </a:bodyPr>
            <a:lstStyle/>
            <a:p>
              <a:endParaRPr lang="de-DE"/>
            </a:p>
          </p:txBody>
        </p:sp>
        <p:sp>
          <p:nvSpPr>
            <p:cNvPr id="44041" name="Rectangle 14"/>
            <p:cNvSpPr>
              <a:spLocks noChangeArrowheads="1"/>
            </p:cNvSpPr>
            <p:nvPr/>
          </p:nvSpPr>
          <p:spPr bwMode="auto">
            <a:xfrm>
              <a:off x="199" y="2589"/>
              <a:ext cx="209" cy="173"/>
            </a:xfrm>
            <a:prstGeom prst="rect">
              <a:avLst/>
            </a:prstGeom>
            <a:solidFill>
              <a:schemeClr val="bg1"/>
            </a:solidFill>
            <a:ln w="28575" algn="ctr">
              <a:noFill/>
              <a:miter lim="800000"/>
              <a:headEnd/>
              <a:tailEnd/>
            </a:ln>
          </p:spPr>
          <p:txBody>
            <a:bodyPr anchor="ctr">
              <a:spAutoFit/>
            </a:bodyPr>
            <a:lstStyle/>
            <a:p>
              <a:endParaRPr lang="de-DE"/>
            </a:p>
          </p:txBody>
        </p:sp>
        <p:sp>
          <p:nvSpPr>
            <p:cNvPr id="44042" name="Rectangle 15"/>
            <p:cNvSpPr>
              <a:spLocks noChangeArrowheads="1"/>
            </p:cNvSpPr>
            <p:nvPr/>
          </p:nvSpPr>
          <p:spPr bwMode="auto">
            <a:xfrm>
              <a:off x="161" y="2954"/>
              <a:ext cx="209" cy="224"/>
            </a:xfrm>
            <a:prstGeom prst="rect">
              <a:avLst/>
            </a:prstGeom>
            <a:solidFill>
              <a:schemeClr val="bg1"/>
            </a:solidFill>
            <a:ln w="28575" algn="ctr">
              <a:noFill/>
              <a:miter lim="800000"/>
              <a:headEnd/>
              <a:tailEnd/>
            </a:ln>
          </p:spPr>
          <p:txBody>
            <a:bodyPr anchor="ctr">
              <a:spAutoFit/>
            </a:bodyPr>
            <a:lstStyle/>
            <a:p>
              <a:endParaRPr lang="de-DE"/>
            </a:p>
          </p:txBody>
        </p:sp>
        <p:pic>
          <p:nvPicPr>
            <p:cNvPr id="44043" name="Picture 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9" y="1140"/>
              <a:ext cx="2988" cy="2241"/>
            </a:xfrm>
            <a:prstGeom prst="rect">
              <a:avLst/>
            </a:prstGeom>
            <a:noFill/>
            <a:ln w="28575" algn="ctr">
              <a:noFill/>
              <a:miter lim="800000"/>
              <a:headEnd/>
              <a:tailEnd/>
            </a:ln>
          </p:spPr>
        </p:pic>
      </p:grpSp>
      <p:sp>
        <p:nvSpPr>
          <p:cNvPr id="418818" name="Rectangle 2"/>
          <p:cNvSpPr>
            <a:spLocks noGrp="1" noChangeArrowheads="1"/>
          </p:cNvSpPr>
          <p:nvPr>
            <p:ph type="title"/>
          </p:nvPr>
        </p:nvSpPr>
        <p:spPr/>
        <p:txBody>
          <a:bodyPr/>
          <a:lstStyle/>
          <a:p>
            <a:pPr eaLnBrk="1" hangingPunct="1">
              <a:defRPr/>
            </a:pPr>
            <a:r>
              <a:rPr lang="de-DE" sz="4000" smtClean="0"/>
              <a:t>Shader Model 3.0</a:t>
            </a:r>
          </a:p>
        </p:txBody>
      </p:sp>
      <p:grpSp>
        <p:nvGrpSpPr>
          <p:cNvPr id="3" name="Group 10"/>
          <p:cNvGrpSpPr>
            <a:grpSpLocks/>
          </p:cNvGrpSpPr>
          <p:nvPr/>
        </p:nvGrpSpPr>
        <p:grpSpPr bwMode="auto">
          <a:xfrm>
            <a:off x="4594225" y="1155700"/>
            <a:ext cx="4549775" cy="3490913"/>
            <a:chOff x="2894" y="1141"/>
            <a:chExt cx="2866" cy="2149"/>
          </a:xfrm>
        </p:grpSpPr>
        <p:sp>
          <p:nvSpPr>
            <p:cNvPr id="44038" name="Rectangle 11"/>
            <p:cNvSpPr>
              <a:spLocks noChangeArrowheads="1"/>
            </p:cNvSpPr>
            <p:nvPr/>
          </p:nvSpPr>
          <p:spPr bwMode="auto">
            <a:xfrm>
              <a:off x="5333" y="2890"/>
              <a:ext cx="182" cy="86"/>
            </a:xfrm>
            <a:prstGeom prst="rect">
              <a:avLst/>
            </a:prstGeom>
            <a:solidFill>
              <a:schemeClr val="bg1"/>
            </a:solidFill>
            <a:ln w="28575" algn="ctr">
              <a:noFill/>
              <a:miter lim="800000"/>
              <a:headEnd/>
              <a:tailEnd/>
            </a:ln>
          </p:spPr>
          <p:txBody>
            <a:bodyPr anchor="ctr">
              <a:spAutoFit/>
            </a:bodyPr>
            <a:lstStyle/>
            <a:p>
              <a:endParaRPr lang="de-DE"/>
            </a:p>
          </p:txBody>
        </p:sp>
        <p:pic>
          <p:nvPicPr>
            <p:cNvPr id="44039" name="Picture 1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894" y="1141"/>
              <a:ext cx="2866" cy="2149"/>
            </a:xfrm>
            <a:prstGeom prst="rect">
              <a:avLst/>
            </a:prstGeom>
            <a:noFill/>
            <a:ln w="28575" algn="ctr">
              <a:noFill/>
              <a:miter lim="800000"/>
              <a:headEnd/>
              <a:tailEnd/>
            </a:ln>
          </p:spPr>
        </p:pic>
      </p:grpSp>
      <p:sp>
        <p:nvSpPr>
          <p:cNvPr id="44037" name="Text Box 17"/>
          <p:cNvSpPr txBox="1">
            <a:spLocks noChangeArrowheads="1"/>
          </p:cNvSpPr>
          <p:nvPr/>
        </p:nvSpPr>
        <p:spPr bwMode="auto">
          <a:xfrm>
            <a:off x="914400" y="4678363"/>
            <a:ext cx="7072313" cy="1260475"/>
          </a:xfrm>
          <a:prstGeom prst="rect">
            <a:avLst/>
          </a:prstGeom>
          <a:noFill/>
          <a:ln w="28575" algn="ctr">
            <a:noFill/>
            <a:miter lim="800000"/>
            <a:headEnd/>
            <a:tailEnd/>
          </a:ln>
        </p:spPr>
        <p:txBody>
          <a:bodyPr wrap="none">
            <a:spAutoFit/>
          </a:bodyPr>
          <a:lstStyle/>
          <a:p>
            <a:pPr marL="342900" indent="-342900"/>
            <a:r>
              <a:rPr lang="de-DE" sz="2400" i="1"/>
              <a:t>Vertex Texture Fetches: </a:t>
            </a:r>
            <a:br>
              <a:rPr lang="de-DE" sz="2400" i="1"/>
            </a:br>
            <a:r>
              <a:rPr lang="de-DE" sz="2400"/>
              <a:t>Auch der Vertex-Prozessor kann nun Texturen lesen.</a:t>
            </a:r>
          </a:p>
          <a:p>
            <a:pPr marL="342900" indent="-342900"/>
            <a:r>
              <a:rPr lang="de-DE" sz="2400"/>
              <a:t>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838200" y="2535238"/>
            <a:ext cx="3779838" cy="2908300"/>
            <a:chOff x="-528" y="1597"/>
            <a:chExt cx="2381" cy="1832"/>
          </a:xfrm>
        </p:grpSpPr>
        <p:pic>
          <p:nvPicPr>
            <p:cNvPr id="45072" name="Picture 7" descr="NoBump"/>
            <p:cNvPicPr>
              <a:picLocks noChangeAspect="1" noChangeArrowheads="1"/>
            </p:cNvPicPr>
            <p:nvPr/>
          </p:nvPicPr>
          <p:blipFill>
            <a:blip r:embed="rId2"/>
            <a:srcRect/>
            <a:stretch>
              <a:fillRect/>
            </a:stretch>
          </p:blipFill>
          <p:spPr bwMode="auto">
            <a:xfrm>
              <a:off x="-528" y="1597"/>
              <a:ext cx="2381" cy="1681"/>
            </a:xfrm>
            <a:prstGeom prst="rect">
              <a:avLst/>
            </a:prstGeom>
            <a:noFill/>
            <a:ln w="9525">
              <a:noFill/>
              <a:miter lim="800000"/>
              <a:headEnd/>
              <a:tailEnd/>
            </a:ln>
          </p:spPr>
        </p:pic>
        <p:sp>
          <p:nvSpPr>
            <p:cNvPr id="45073" name="Text Box 9"/>
            <p:cNvSpPr txBox="1">
              <a:spLocks noChangeArrowheads="1"/>
            </p:cNvSpPr>
            <p:nvPr/>
          </p:nvSpPr>
          <p:spPr bwMode="auto">
            <a:xfrm>
              <a:off x="321" y="3217"/>
              <a:ext cx="684" cy="212"/>
            </a:xfrm>
            <a:prstGeom prst="rect">
              <a:avLst/>
            </a:prstGeom>
            <a:noFill/>
            <a:ln w="28575" algn="ctr">
              <a:noFill/>
              <a:miter lim="800000"/>
              <a:headEnd/>
              <a:tailEnd/>
            </a:ln>
          </p:spPr>
          <p:txBody>
            <a:bodyPr wrap="none">
              <a:spAutoFit/>
            </a:bodyPr>
            <a:lstStyle/>
            <a:p>
              <a:pPr marL="342900" indent="-342900"/>
              <a:r>
                <a:rPr lang="de-DE" sz="1600"/>
                <a:t>Decal only</a:t>
              </a:r>
            </a:p>
          </p:txBody>
        </p:sp>
      </p:grpSp>
      <p:pic>
        <p:nvPicPr>
          <p:cNvPr id="416772" name="Picture 4" descr="Tesselate_a"/>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14388" y="2533650"/>
            <a:ext cx="3748088" cy="2647950"/>
          </a:xfrm>
          <a:prstGeom prst="rect">
            <a:avLst/>
          </a:prstGeom>
          <a:noFill/>
          <a:ln w="9525">
            <a:noFill/>
            <a:miter lim="800000"/>
            <a:headEnd/>
            <a:tailEnd/>
          </a:ln>
        </p:spPr>
      </p:pic>
      <p:sp>
        <p:nvSpPr>
          <p:cNvPr id="416770" name="Rectangle 2"/>
          <p:cNvSpPr>
            <a:spLocks noGrp="1" noChangeArrowheads="1"/>
          </p:cNvSpPr>
          <p:nvPr>
            <p:ph type="title"/>
          </p:nvPr>
        </p:nvSpPr>
        <p:spPr/>
        <p:txBody>
          <a:bodyPr/>
          <a:lstStyle/>
          <a:p>
            <a:pPr eaLnBrk="1" hangingPunct="1">
              <a:defRPr/>
            </a:pPr>
            <a:r>
              <a:rPr lang="de-DE" sz="4000" smtClean="0"/>
              <a:t>Shader Model 3.0</a:t>
            </a:r>
          </a:p>
        </p:txBody>
      </p:sp>
      <p:sp>
        <p:nvSpPr>
          <p:cNvPr id="416771" name="Rectangle 3"/>
          <p:cNvSpPr>
            <a:spLocks noGrp="1" noChangeArrowheads="1"/>
          </p:cNvSpPr>
          <p:nvPr>
            <p:ph type="body" idx="1"/>
          </p:nvPr>
        </p:nvSpPr>
        <p:spPr>
          <a:xfrm>
            <a:off x="581025" y="1176338"/>
            <a:ext cx="7981950" cy="5108575"/>
          </a:xfrm>
        </p:spPr>
        <p:txBody>
          <a:bodyPr/>
          <a:lstStyle/>
          <a:p>
            <a:pPr eaLnBrk="1" hangingPunct="1">
              <a:lnSpc>
                <a:spcPct val="90000"/>
              </a:lnSpc>
              <a:buFont typeface="Wingdings" pitchFamily="2" charset="2"/>
              <a:buNone/>
            </a:pPr>
            <a:r>
              <a:rPr lang="de-DE" smtClean="0"/>
              <a:t>Vertex Texture Fetches</a:t>
            </a:r>
          </a:p>
          <a:p>
            <a:pPr eaLnBrk="1" hangingPunct="1">
              <a:lnSpc>
                <a:spcPct val="90000"/>
              </a:lnSpc>
            </a:pPr>
            <a:r>
              <a:rPr lang="de-DE" smtClean="0"/>
              <a:t>z.B. Displacement Mapping</a:t>
            </a:r>
          </a:p>
          <a:p>
            <a:pPr eaLnBrk="1" hangingPunct="1">
              <a:lnSpc>
                <a:spcPct val="90000"/>
              </a:lnSpc>
            </a:pPr>
            <a:endParaRPr lang="de-DE" smtClean="0"/>
          </a:p>
          <a:p>
            <a:pPr eaLnBrk="1" hangingPunct="1">
              <a:lnSpc>
                <a:spcPct val="90000"/>
              </a:lnSpc>
            </a:pPr>
            <a:endParaRPr lang="de-DE" smtClean="0"/>
          </a:p>
          <a:p>
            <a:pPr eaLnBrk="1" hangingPunct="1">
              <a:lnSpc>
                <a:spcPct val="90000"/>
              </a:lnSpc>
            </a:pPr>
            <a:endParaRPr lang="de-DE" smtClean="0"/>
          </a:p>
          <a:p>
            <a:pPr eaLnBrk="1" hangingPunct="1">
              <a:lnSpc>
                <a:spcPct val="90000"/>
              </a:lnSpc>
            </a:pPr>
            <a:endParaRPr lang="de-DE" smtClean="0"/>
          </a:p>
          <a:p>
            <a:pPr eaLnBrk="1" hangingPunct="1">
              <a:lnSpc>
                <a:spcPct val="90000"/>
              </a:lnSpc>
            </a:pPr>
            <a:endParaRPr lang="de-DE" smtClean="0"/>
          </a:p>
          <a:p>
            <a:pPr eaLnBrk="1" hangingPunct="1">
              <a:lnSpc>
                <a:spcPct val="90000"/>
              </a:lnSpc>
            </a:pPr>
            <a:endParaRPr lang="de-DE" smtClean="0"/>
          </a:p>
          <a:p>
            <a:pPr eaLnBrk="1" hangingPunct="1">
              <a:lnSpc>
                <a:spcPct val="90000"/>
              </a:lnSpc>
            </a:pPr>
            <a:r>
              <a:rPr lang="de-DE" smtClean="0"/>
              <a:t>Aber: Geomerie muß hoch aufgelöst sein</a:t>
            </a:r>
          </a:p>
        </p:txBody>
      </p:sp>
      <p:grpSp>
        <p:nvGrpSpPr>
          <p:cNvPr id="3" name="Group 17"/>
          <p:cNvGrpSpPr>
            <a:grpSpLocks/>
          </p:cNvGrpSpPr>
          <p:nvPr/>
        </p:nvGrpSpPr>
        <p:grpSpPr bwMode="auto">
          <a:xfrm>
            <a:off x="5721350" y="0"/>
            <a:ext cx="3673475" cy="2593975"/>
            <a:chOff x="3604" y="0"/>
            <a:chExt cx="2314" cy="1634"/>
          </a:xfrm>
        </p:grpSpPr>
        <p:sp>
          <p:nvSpPr>
            <p:cNvPr id="45069" name="Rectangle 16"/>
            <p:cNvSpPr>
              <a:spLocks noChangeArrowheads="1"/>
            </p:cNvSpPr>
            <p:nvPr/>
          </p:nvSpPr>
          <p:spPr bwMode="auto">
            <a:xfrm>
              <a:off x="5386" y="972"/>
              <a:ext cx="108" cy="425"/>
            </a:xfrm>
            <a:prstGeom prst="rect">
              <a:avLst/>
            </a:prstGeom>
            <a:solidFill>
              <a:schemeClr val="bg1"/>
            </a:solidFill>
            <a:ln w="28575" algn="ctr">
              <a:noFill/>
              <a:miter lim="800000"/>
              <a:headEnd/>
              <a:tailEnd/>
            </a:ln>
          </p:spPr>
          <p:txBody>
            <a:bodyPr wrap="none" anchor="ctr">
              <a:spAutoFit/>
            </a:bodyPr>
            <a:lstStyle/>
            <a:p>
              <a:endParaRPr lang="de-DE"/>
            </a:p>
          </p:txBody>
        </p:sp>
        <p:sp>
          <p:nvSpPr>
            <p:cNvPr id="45070" name="Rectangle 15"/>
            <p:cNvSpPr>
              <a:spLocks noChangeArrowheads="1"/>
            </p:cNvSpPr>
            <p:nvPr/>
          </p:nvSpPr>
          <p:spPr bwMode="auto">
            <a:xfrm>
              <a:off x="3802" y="583"/>
              <a:ext cx="1296" cy="130"/>
            </a:xfrm>
            <a:prstGeom prst="rect">
              <a:avLst/>
            </a:prstGeom>
            <a:solidFill>
              <a:schemeClr val="bg1"/>
            </a:solidFill>
            <a:ln w="28575" algn="ctr">
              <a:noFill/>
              <a:miter lim="800000"/>
              <a:headEnd/>
              <a:tailEnd/>
            </a:ln>
          </p:spPr>
          <p:txBody>
            <a:bodyPr wrap="none" anchor="ctr">
              <a:spAutoFit/>
            </a:bodyPr>
            <a:lstStyle/>
            <a:p>
              <a:endParaRPr lang="de-DE"/>
            </a:p>
          </p:txBody>
        </p:sp>
        <p:pic>
          <p:nvPicPr>
            <p:cNvPr id="45071" name="Picture 5" descr="image01"/>
            <p:cNvPicPr>
              <a:picLocks noChangeAspect="1" noChangeArrowheads="1"/>
            </p:cNvPicPr>
            <p:nvPr/>
          </p:nvPicPr>
          <p:blipFill>
            <a:blip r:embed="rId4"/>
            <a:srcRect/>
            <a:stretch>
              <a:fillRect/>
            </a:stretch>
          </p:blipFill>
          <p:spPr bwMode="auto">
            <a:xfrm>
              <a:off x="3604" y="0"/>
              <a:ext cx="2314" cy="1634"/>
            </a:xfrm>
            <a:prstGeom prst="rect">
              <a:avLst/>
            </a:prstGeom>
            <a:noFill/>
            <a:ln w="9525">
              <a:noFill/>
              <a:miter lim="800000"/>
              <a:headEnd/>
              <a:tailEnd/>
            </a:ln>
          </p:spPr>
        </p:pic>
      </p:grpSp>
      <p:grpSp>
        <p:nvGrpSpPr>
          <p:cNvPr id="4" name="Group 13"/>
          <p:cNvGrpSpPr>
            <a:grpSpLocks/>
          </p:cNvGrpSpPr>
          <p:nvPr/>
        </p:nvGrpSpPr>
        <p:grpSpPr bwMode="auto">
          <a:xfrm>
            <a:off x="2263775" y="2535238"/>
            <a:ext cx="3779838" cy="2895600"/>
            <a:chOff x="1426" y="1597"/>
            <a:chExt cx="2381" cy="1824"/>
          </a:xfrm>
        </p:grpSpPr>
        <p:pic>
          <p:nvPicPr>
            <p:cNvPr id="45067" name="Picture 8" descr="NoDisplace"/>
            <p:cNvPicPr>
              <a:picLocks noChangeAspect="1" noChangeArrowheads="1"/>
            </p:cNvPicPr>
            <p:nvPr/>
          </p:nvPicPr>
          <p:blipFill>
            <a:blip r:embed="rId5"/>
            <a:srcRect/>
            <a:stretch>
              <a:fillRect/>
            </a:stretch>
          </p:blipFill>
          <p:spPr bwMode="auto">
            <a:xfrm>
              <a:off x="1426" y="1597"/>
              <a:ext cx="2381" cy="1681"/>
            </a:xfrm>
            <a:prstGeom prst="rect">
              <a:avLst/>
            </a:prstGeom>
            <a:noFill/>
            <a:ln w="9525">
              <a:noFill/>
              <a:miter lim="800000"/>
              <a:headEnd/>
              <a:tailEnd/>
            </a:ln>
          </p:spPr>
        </p:pic>
        <p:sp>
          <p:nvSpPr>
            <p:cNvPr id="45068" name="Text Box 10"/>
            <p:cNvSpPr txBox="1">
              <a:spLocks noChangeArrowheads="1"/>
            </p:cNvSpPr>
            <p:nvPr/>
          </p:nvSpPr>
          <p:spPr bwMode="auto">
            <a:xfrm>
              <a:off x="2195" y="3209"/>
              <a:ext cx="842" cy="212"/>
            </a:xfrm>
            <a:prstGeom prst="rect">
              <a:avLst/>
            </a:prstGeom>
            <a:noFill/>
            <a:ln w="28575" algn="ctr">
              <a:noFill/>
              <a:miter lim="800000"/>
              <a:headEnd/>
              <a:tailEnd/>
            </a:ln>
          </p:spPr>
          <p:txBody>
            <a:bodyPr wrap="none">
              <a:spAutoFit/>
            </a:bodyPr>
            <a:lstStyle/>
            <a:p>
              <a:pPr marL="342900" indent="-342900"/>
              <a:r>
                <a:rPr lang="de-DE" sz="1600"/>
                <a:t>Decal+Bump</a:t>
              </a:r>
            </a:p>
          </p:txBody>
        </p:sp>
      </p:grpSp>
      <p:grpSp>
        <p:nvGrpSpPr>
          <p:cNvPr id="5" name="Group 14"/>
          <p:cNvGrpSpPr>
            <a:grpSpLocks/>
          </p:cNvGrpSpPr>
          <p:nvPr/>
        </p:nvGrpSpPr>
        <p:grpSpPr bwMode="auto">
          <a:xfrm>
            <a:off x="5364163" y="2535238"/>
            <a:ext cx="3779837" cy="2908300"/>
            <a:chOff x="3379" y="1597"/>
            <a:chExt cx="2381" cy="1832"/>
          </a:xfrm>
        </p:grpSpPr>
        <p:pic>
          <p:nvPicPr>
            <p:cNvPr id="45065" name="Picture 6" descr="image02"/>
            <p:cNvPicPr>
              <a:picLocks noChangeAspect="1" noChangeArrowheads="1"/>
            </p:cNvPicPr>
            <p:nvPr/>
          </p:nvPicPr>
          <p:blipFill>
            <a:blip r:embed="rId6"/>
            <a:srcRect/>
            <a:stretch>
              <a:fillRect/>
            </a:stretch>
          </p:blipFill>
          <p:spPr bwMode="auto">
            <a:xfrm>
              <a:off x="3379" y="1597"/>
              <a:ext cx="2381" cy="1681"/>
            </a:xfrm>
            <a:prstGeom prst="rect">
              <a:avLst/>
            </a:prstGeom>
            <a:noFill/>
            <a:ln w="9525">
              <a:noFill/>
              <a:miter lim="800000"/>
              <a:headEnd/>
              <a:tailEnd/>
            </a:ln>
          </p:spPr>
        </p:pic>
        <p:sp>
          <p:nvSpPr>
            <p:cNvPr id="45066" name="Text Box 11"/>
            <p:cNvSpPr txBox="1">
              <a:spLocks noChangeArrowheads="1"/>
            </p:cNvSpPr>
            <p:nvPr/>
          </p:nvSpPr>
          <p:spPr bwMode="auto">
            <a:xfrm>
              <a:off x="3734" y="3217"/>
              <a:ext cx="1671" cy="212"/>
            </a:xfrm>
            <a:prstGeom prst="rect">
              <a:avLst/>
            </a:prstGeom>
            <a:noFill/>
            <a:ln w="28575" algn="ctr">
              <a:noFill/>
              <a:miter lim="800000"/>
              <a:headEnd/>
              <a:tailEnd/>
            </a:ln>
          </p:spPr>
          <p:txBody>
            <a:bodyPr wrap="none">
              <a:spAutoFit/>
            </a:bodyPr>
            <a:lstStyle/>
            <a:p>
              <a:pPr marL="342900" indent="-342900"/>
              <a:r>
                <a:rPr lang="de-DE" sz="1600"/>
                <a:t>Decal+Bump+Displacement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6771">
                                            <p:txEl>
                                              <p:pRg st="8" end="8"/>
                                            </p:txEl>
                                          </p:spTgt>
                                        </p:tgtEl>
                                        <p:attrNameLst>
                                          <p:attrName>style.visibility</p:attrName>
                                        </p:attrNameLst>
                                      </p:cBhvr>
                                      <p:to>
                                        <p:strVal val="visible"/>
                                      </p:to>
                                    </p:set>
                                    <p:animEffect transition="in" filter="fade">
                                      <p:cBhvr>
                                        <p:cTn id="27" dur="500"/>
                                        <p:tgtEl>
                                          <p:spTgt spid="416771">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16772"/>
                                        </p:tgtEl>
                                        <p:attrNameLst>
                                          <p:attrName>style.visibility</p:attrName>
                                        </p:attrNameLst>
                                      </p:cBhvr>
                                      <p:to>
                                        <p:strVal val="visible"/>
                                      </p:to>
                                    </p:set>
                                    <p:animEffect transition="in" filter="fade">
                                      <p:cBhvr>
                                        <p:cTn id="30" dur="500"/>
                                        <p:tgtEl>
                                          <p:spTgt spid="416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p:txBody>
          <a:bodyPr/>
          <a:lstStyle/>
          <a:p>
            <a:pPr eaLnBrk="1" hangingPunct="1">
              <a:defRPr/>
            </a:pPr>
            <a:r>
              <a:rPr lang="de-DE" sz="4000" smtClean="0"/>
              <a:t>Shader Model 3.0</a:t>
            </a:r>
          </a:p>
        </p:txBody>
      </p:sp>
      <p:sp>
        <p:nvSpPr>
          <p:cNvPr id="46083" name="Rectangle 3"/>
          <p:cNvSpPr>
            <a:spLocks noGrp="1" noChangeArrowheads="1"/>
          </p:cNvSpPr>
          <p:nvPr>
            <p:ph type="body" idx="1"/>
          </p:nvPr>
        </p:nvSpPr>
        <p:spPr>
          <a:xfrm>
            <a:off x="581025" y="1176338"/>
            <a:ext cx="7981950" cy="5157787"/>
          </a:xfrm>
        </p:spPr>
        <p:txBody>
          <a:bodyPr/>
          <a:lstStyle/>
          <a:p>
            <a:pPr marL="609600" indent="-609600" eaLnBrk="1" hangingPunct="1">
              <a:buFont typeface="Wingdings" pitchFamily="2" charset="2"/>
              <a:buNone/>
            </a:pPr>
            <a:r>
              <a:rPr lang="de-DE" smtClean="0"/>
              <a:t>Multiple Render Targets (MRT)</a:t>
            </a:r>
          </a:p>
          <a:p>
            <a:pPr marL="609600" indent="-609600" eaLnBrk="1" hangingPunct="1"/>
            <a:r>
              <a:rPr lang="de-DE" sz="2400" smtClean="0"/>
              <a:t>Rendering in mehrere Offscreen-Buffer gleichzeitig</a:t>
            </a:r>
          </a:p>
          <a:p>
            <a:pPr marL="609600" indent="-609600" eaLnBrk="1" hangingPunct="1"/>
            <a:r>
              <a:rPr lang="de-DE" sz="2400" smtClean="0"/>
              <a:t>Fragment Shader gibt mehrere Werte gleichzeitig aus</a:t>
            </a:r>
          </a:p>
          <a:p>
            <a:pPr marL="609600" indent="-609600" eaLnBrk="1" hangingPunct="1">
              <a:buFont typeface="Wingdings" pitchFamily="2" charset="2"/>
              <a:buNone/>
            </a:pPr>
            <a:r>
              <a:rPr lang="de-DE" sz="2400" smtClean="0"/>
              <a:t>Anwendung: z.B. </a:t>
            </a:r>
            <a:r>
              <a:rPr lang="de-DE" sz="2400" b="1" i="1" smtClean="0"/>
              <a:t>Deferred Shading</a:t>
            </a:r>
          </a:p>
          <a:p>
            <a:pPr marL="609600" indent="-609600" eaLnBrk="1" hangingPunct="1">
              <a:buFont typeface="Wingdings" pitchFamily="2" charset="2"/>
              <a:buAutoNum type="arabicPeriod"/>
            </a:pPr>
            <a:r>
              <a:rPr lang="de-DE" sz="2400" b="1" i="1" smtClean="0"/>
              <a:t>Rendere Szene ohne Texturen und Beleuchtung. z.B.</a:t>
            </a:r>
            <a:br>
              <a:rPr lang="de-DE" sz="2400" b="1" i="1" smtClean="0"/>
            </a:br>
            <a:r>
              <a:rPr lang="de-DE" sz="2400" b="1" i="1" smtClean="0"/>
              <a:t>Target 1: Texturkoordinaten</a:t>
            </a:r>
            <a:br>
              <a:rPr lang="de-DE" sz="2400" b="1" i="1" smtClean="0"/>
            </a:br>
            <a:r>
              <a:rPr lang="de-DE" sz="2400" b="1" i="1" smtClean="0"/>
              <a:t>Target 2: Normalenvektor</a:t>
            </a:r>
          </a:p>
          <a:p>
            <a:pPr marL="609600" indent="-609600" eaLnBrk="1" hangingPunct="1">
              <a:buFont typeface="Wingdings" pitchFamily="2" charset="2"/>
              <a:buAutoNum type="arabicPeriod"/>
            </a:pPr>
            <a:r>
              <a:rPr lang="de-DE" sz="2400" b="1" i="1" smtClean="0"/>
              <a:t>Beleuchtung und Texturierung bildbasiert.</a:t>
            </a:r>
            <a:br>
              <a:rPr lang="de-DE" sz="2400" b="1" i="1" smtClean="0"/>
            </a:br>
            <a:r>
              <a:rPr lang="de-DE" sz="2400" b="1" i="1" smtClean="0"/>
              <a:t>Zeichne bildschirmfüllendes Quadrat mit Ergebnis aus</a:t>
            </a:r>
            <a:br>
              <a:rPr lang="de-DE" sz="2400" b="1" i="1" smtClean="0"/>
            </a:br>
            <a:r>
              <a:rPr lang="de-DE" sz="2400" b="1" i="1" smtClean="0"/>
              <a:t>erstem Pass als Texturen</a:t>
            </a:r>
          </a:p>
          <a:p>
            <a:pPr marL="609600" indent="-609600" eaLnBrk="1" hangingPunct="1">
              <a:buFont typeface="Wingdings" pitchFamily="2" charset="2"/>
              <a:buNone/>
            </a:pPr>
            <a:r>
              <a:rPr lang="de-DE" sz="2400" b="1" i="1" smtClean="0"/>
              <a:t>Nutzen: Beleuchtungsberechnung unabhängig von der Szenenkomplexität </a:t>
            </a:r>
            <a:endParaRPr lang="de-DE" b="1" i="1"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ChangeArrowheads="1"/>
          </p:cNvSpPr>
          <p:nvPr>
            <p:ph type="title"/>
          </p:nvPr>
        </p:nvSpPr>
        <p:spPr/>
        <p:txBody>
          <a:bodyPr/>
          <a:lstStyle/>
          <a:p>
            <a:pPr eaLnBrk="1" hangingPunct="1">
              <a:defRPr/>
            </a:pPr>
            <a:r>
              <a:rPr lang="de-DE" sz="4000" dirty="0" smtClean="0"/>
              <a:t>Multiple Render Targets</a:t>
            </a:r>
          </a:p>
        </p:txBody>
      </p:sp>
      <p:sp>
        <p:nvSpPr>
          <p:cNvPr id="47107" name="Text Box 4"/>
          <p:cNvSpPr txBox="1">
            <a:spLocks noChangeArrowheads="1"/>
          </p:cNvSpPr>
          <p:nvPr/>
        </p:nvSpPr>
        <p:spPr bwMode="auto">
          <a:xfrm>
            <a:off x="742950" y="1249363"/>
            <a:ext cx="7272338" cy="4600575"/>
          </a:xfrm>
          <a:prstGeom prst="rect">
            <a:avLst/>
          </a:prstGeom>
          <a:solidFill>
            <a:srgbClr val="FFCC00"/>
          </a:solidFill>
          <a:ln w="28575" algn="ctr">
            <a:solidFill>
              <a:schemeClr val="tx1"/>
            </a:solidFill>
            <a:miter lim="800000"/>
            <a:headEnd/>
            <a:tailEnd/>
          </a:ln>
        </p:spPr>
        <p:txBody>
          <a:bodyPr>
            <a:spAutoFit/>
          </a:bodyPr>
          <a:lstStyle/>
          <a:p>
            <a:pPr marL="342900" indent="-342900">
              <a:spcBef>
                <a:spcPct val="0"/>
              </a:spcBef>
            </a:pPr>
            <a:endParaRPr lang="de-DE" sz="1800" dirty="0">
              <a:latin typeface="Courier New" pitchFamily="49" charset="0"/>
            </a:endParaRPr>
          </a:p>
          <a:p>
            <a:pPr marL="342900" indent="-342900">
              <a:spcBef>
                <a:spcPct val="0"/>
              </a:spcBef>
            </a:pPr>
            <a:r>
              <a:rPr lang="de-DE" sz="1800" dirty="0">
                <a:latin typeface="Courier New" pitchFamily="49" charset="0"/>
              </a:rPr>
              <a:t>   </a:t>
            </a:r>
            <a:r>
              <a:rPr lang="de-DE" sz="1800" dirty="0" err="1">
                <a:latin typeface="Courier New" pitchFamily="49" charset="0"/>
              </a:rPr>
              <a:t>void</a:t>
            </a:r>
            <a:r>
              <a:rPr lang="de-DE" sz="1800" dirty="0">
                <a:latin typeface="Courier New" pitchFamily="49" charset="0"/>
              </a:rPr>
              <a:t> </a:t>
            </a:r>
            <a:r>
              <a:rPr lang="de-DE" sz="1800" dirty="0" err="1">
                <a:latin typeface="Courier New" pitchFamily="49" charset="0"/>
              </a:rPr>
              <a:t>main</a:t>
            </a:r>
            <a:r>
              <a:rPr lang="de-DE" sz="1800" dirty="0">
                <a:latin typeface="Courier New" pitchFamily="49" charset="0"/>
              </a:rPr>
              <a:t>(float4  </a:t>
            </a:r>
            <a:r>
              <a:rPr lang="de-DE" sz="1800" dirty="0" err="1">
                <a:latin typeface="Courier New" pitchFamily="49" charset="0"/>
              </a:rPr>
              <a:t>color</a:t>
            </a:r>
            <a:r>
              <a:rPr lang="de-DE" sz="1800" dirty="0">
                <a:latin typeface="Courier New" pitchFamily="49" charset="0"/>
              </a:rPr>
              <a:t> </a:t>
            </a:r>
            <a:r>
              <a:rPr lang="de-DE" sz="1800" dirty="0">
                <a:solidFill>
                  <a:schemeClr val="accent2"/>
                </a:solidFill>
                <a:latin typeface="Courier New" pitchFamily="49" charset="0"/>
              </a:rPr>
              <a:t>: </a:t>
            </a:r>
            <a:r>
              <a:rPr lang="de-DE" sz="1800" dirty="0">
                <a:solidFill>
                  <a:srgbClr val="A50021"/>
                </a:solidFill>
                <a:latin typeface="Courier New" pitchFamily="49" charset="0"/>
              </a:rPr>
              <a:t>COLOR,</a:t>
            </a:r>
          </a:p>
          <a:p>
            <a:pPr marL="342900" indent="-342900">
              <a:spcBef>
                <a:spcPct val="0"/>
              </a:spcBef>
            </a:pPr>
            <a:r>
              <a:rPr lang="de-DE" sz="1800" dirty="0">
                <a:solidFill>
                  <a:srgbClr val="A50021"/>
                </a:solidFill>
                <a:latin typeface="Courier New" pitchFamily="49" charset="0"/>
              </a:rPr>
              <a:t>             …</a:t>
            </a:r>
            <a:endParaRPr lang="de-DE" sz="1800" dirty="0">
              <a:solidFill>
                <a:schemeClr val="accent2"/>
              </a:solidFill>
              <a:latin typeface="Courier New" pitchFamily="49" charset="0"/>
            </a:endParaRPr>
          </a:p>
          <a:p>
            <a:pPr marL="342900" indent="-342900">
              <a:spcBef>
                <a:spcPct val="0"/>
              </a:spcBef>
            </a:pPr>
            <a:r>
              <a:rPr lang="de-DE" sz="1800" dirty="0">
                <a:solidFill>
                  <a:schemeClr val="accent2"/>
                </a:solidFill>
                <a:latin typeface="Courier New" pitchFamily="49" charset="0"/>
              </a:rPr>
              <a:t>         out float4 </a:t>
            </a:r>
            <a:r>
              <a:rPr lang="de-DE" sz="1800" dirty="0">
                <a:solidFill>
                  <a:schemeClr val="tx1"/>
                </a:solidFill>
                <a:latin typeface="Courier New" pitchFamily="49" charset="0"/>
              </a:rPr>
              <a:t>oColor0</a:t>
            </a:r>
            <a:r>
              <a:rPr lang="de-DE" sz="1800" dirty="0">
                <a:solidFill>
                  <a:schemeClr val="accent2"/>
                </a:solidFill>
                <a:latin typeface="Courier New" pitchFamily="49" charset="0"/>
              </a:rPr>
              <a:t> : </a:t>
            </a:r>
            <a:r>
              <a:rPr lang="de-DE" sz="1800" dirty="0">
                <a:solidFill>
                  <a:srgbClr val="A50021"/>
                </a:solidFill>
                <a:latin typeface="Courier New" pitchFamily="49" charset="0"/>
              </a:rPr>
              <a:t>COLOR0,</a:t>
            </a:r>
            <a:endParaRPr lang="de-DE" sz="1800" dirty="0">
              <a:solidFill>
                <a:schemeClr val="accent2"/>
              </a:solidFill>
              <a:latin typeface="Courier New" pitchFamily="49" charset="0"/>
            </a:endParaRPr>
          </a:p>
          <a:p>
            <a:pPr marL="342900" indent="-342900">
              <a:spcBef>
                <a:spcPct val="0"/>
              </a:spcBef>
            </a:pPr>
            <a:r>
              <a:rPr lang="de-DE" sz="1800" dirty="0">
                <a:solidFill>
                  <a:schemeClr val="accent2"/>
                </a:solidFill>
                <a:latin typeface="Courier New" pitchFamily="49" charset="0"/>
              </a:rPr>
              <a:t>         out float4 </a:t>
            </a:r>
            <a:r>
              <a:rPr lang="de-DE" sz="1800" dirty="0">
                <a:solidFill>
                  <a:schemeClr val="tx1"/>
                </a:solidFill>
                <a:latin typeface="Courier New" pitchFamily="49" charset="0"/>
              </a:rPr>
              <a:t>oColor1</a:t>
            </a:r>
            <a:r>
              <a:rPr lang="de-DE" sz="1800" dirty="0">
                <a:solidFill>
                  <a:schemeClr val="accent2"/>
                </a:solidFill>
                <a:latin typeface="Courier New" pitchFamily="49" charset="0"/>
              </a:rPr>
              <a:t> : </a:t>
            </a:r>
            <a:r>
              <a:rPr lang="de-DE" sz="1800" dirty="0">
                <a:solidFill>
                  <a:srgbClr val="A50021"/>
                </a:solidFill>
                <a:latin typeface="Courier New" pitchFamily="49" charset="0"/>
              </a:rPr>
              <a:t>COLOR1,</a:t>
            </a:r>
            <a:endParaRPr lang="de-DE" sz="1800" dirty="0">
              <a:solidFill>
                <a:schemeClr val="accent2"/>
              </a:solidFill>
              <a:latin typeface="Courier New" pitchFamily="49" charset="0"/>
            </a:endParaRPr>
          </a:p>
          <a:p>
            <a:pPr marL="342900" indent="-342900">
              <a:spcBef>
                <a:spcPct val="0"/>
              </a:spcBef>
            </a:pPr>
            <a:r>
              <a:rPr lang="de-DE" sz="1800" dirty="0">
                <a:solidFill>
                  <a:schemeClr val="accent2"/>
                </a:solidFill>
                <a:latin typeface="Courier New" pitchFamily="49" charset="0"/>
              </a:rPr>
              <a:t>         out float4 </a:t>
            </a:r>
            <a:r>
              <a:rPr lang="de-DE" sz="1800" dirty="0">
                <a:solidFill>
                  <a:schemeClr val="tx1"/>
                </a:solidFill>
                <a:latin typeface="Courier New" pitchFamily="49" charset="0"/>
              </a:rPr>
              <a:t>oColor2</a:t>
            </a:r>
            <a:r>
              <a:rPr lang="de-DE" sz="1800" dirty="0">
                <a:solidFill>
                  <a:schemeClr val="accent2"/>
                </a:solidFill>
                <a:latin typeface="Courier New" pitchFamily="49" charset="0"/>
              </a:rPr>
              <a:t> : </a:t>
            </a:r>
            <a:r>
              <a:rPr lang="de-DE" sz="1800" dirty="0">
                <a:solidFill>
                  <a:srgbClr val="A50021"/>
                </a:solidFill>
                <a:latin typeface="Courier New" pitchFamily="49" charset="0"/>
              </a:rPr>
              <a:t>COLOR2,</a:t>
            </a:r>
            <a:endParaRPr lang="de-DE" sz="1800" dirty="0">
              <a:solidFill>
                <a:schemeClr val="accent2"/>
              </a:solidFill>
              <a:latin typeface="Courier New" pitchFamily="49" charset="0"/>
            </a:endParaRPr>
          </a:p>
          <a:p>
            <a:pPr marL="342900" indent="-342900">
              <a:spcBef>
                <a:spcPct val="0"/>
              </a:spcBef>
            </a:pPr>
            <a:r>
              <a:rPr lang="de-DE" sz="1800" dirty="0">
                <a:solidFill>
                  <a:schemeClr val="accent2"/>
                </a:solidFill>
                <a:latin typeface="Courier New" pitchFamily="49" charset="0"/>
              </a:rPr>
              <a:t>         out float4 </a:t>
            </a:r>
            <a:r>
              <a:rPr lang="de-DE" sz="1800" dirty="0">
                <a:solidFill>
                  <a:schemeClr val="tx1"/>
                </a:solidFill>
                <a:latin typeface="Courier New" pitchFamily="49" charset="0"/>
              </a:rPr>
              <a:t>oColor3</a:t>
            </a:r>
            <a:r>
              <a:rPr lang="de-DE" sz="1800" dirty="0">
                <a:solidFill>
                  <a:schemeClr val="accent2"/>
                </a:solidFill>
                <a:latin typeface="Courier New" pitchFamily="49" charset="0"/>
              </a:rPr>
              <a:t> : </a:t>
            </a:r>
            <a:r>
              <a:rPr lang="de-DE" sz="1800" dirty="0">
                <a:solidFill>
                  <a:srgbClr val="A50021"/>
                </a:solidFill>
                <a:latin typeface="Courier New" pitchFamily="49" charset="0"/>
              </a:rPr>
              <a:t>COLOR3</a:t>
            </a:r>
            <a:r>
              <a:rPr lang="de-DE" sz="1800" dirty="0">
                <a:latin typeface="Courier New" pitchFamily="49" charset="0"/>
              </a:rPr>
              <a:t>) </a:t>
            </a:r>
          </a:p>
          <a:p>
            <a:pPr marL="342900" indent="-342900">
              <a:spcBef>
                <a:spcPct val="0"/>
              </a:spcBef>
            </a:pPr>
            <a:r>
              <a:rPr lang="de-DE" sz="1800" dirty="0">
                <a:latin typeface="Courier New" pitchFamily="49" charset="0"/>
              </a:rPr>
              <a:t>	{</a:t>
            </a:r>
          </a:p>
          <a:p>
            <a:pPr marL="342900" indent="-342900">
              <a:spcBef>
                <a:spcPct val="0"/>
              </a:spcBef>
            </a:pPr>
            <a:r>
              <a:rPr lang="de-DE" sz="1800" dirty="0">
                <a:latin typeface="Courier New" pitchFamily="49" charset="0"/>
              </a:rPr>
              <a:t>		...</a:t>
            </a:r>
          </a:p>
          <a:p>
            <a:pPr marL="342900" indent="-342900">
              <a:spcBef>
                <a:spcPct val="0"/>
              </a:spcBef>
            </a:pPr>
            <a:endParaRPr lang="de-DE" sz="1800" dirty="0">
              <a:latin typeface="Courier New" pitchFamily="49" charset="0"/>
            </a:endParaRPr>
          </a:p>
          <a:p>
            <a:pPr marL="342900" indent="-342900">
              <a:spcBef>
                <a:spcPct val="0"/>
              </a:spcBef>
            </a:pPr>
            <a:r>
              <a:rPr lang="de-DE" sz="1800" dirty="0">
                <a:latin typeface="Courier New" pitchFamily="49" charset="0"/>
              </a:rPr>
              <a:t>		oColor0 = ...; </a:t>
            </a:r>
          </a:p>
          <a:p>
            <a:pPr marL="342900" indent="-342900">
              <a:spcBef>
                <a:spcPct val="0"/>
              </a:spcBef>
            </a:pPr>
            <a:r>
              <a:rPr lang="de-DE" sz="1800" dirty="0">
                <a:latin typeface="Courier New" pitchFamily="49" charset="0"/>
              </a:rPr>
              <a:t>      	oColor1 = ...; </a:t>
            </a:r>
          </a:p>
          <a:p>
            <a:pPr marL="342900" indent="-342900">
              <a:spcBef>
                <a:spcPct val="0"/>
              </a:spcBef>
            </a:pPr>
            <a:r>
              <a:rPr lang="de-DE" sz="1800" dirty="0">
                <a:latin typeface="Courier New" pitchFamily="49" charset="0"/>
              </a:rPr>
              <a:t>		oColor2 = ...; </a:t>
            </a:r>
          </a:p>
          <a:p>
            <a:pPr marL="342900" indent="-342900">
              <a:spcBef>
                <a:spcPct val="0"/>
              </a:spcBef>
            </a:pPr>
            <a:r>
              <a:rPr lang="de-DE" sz="1800" dirty="0">
                <a:latin typeface="Courier New" pitchFamily="49" charset="0"/>
              </a:rPr>
              <a:t>		oColor3 = ...; </a:t>
            </a:r>
          </a:p>
          <a:p>
            <a:pPr marL="342900" indent="-342900"/>
            <a:r>
              <a:rPr lang="de-DE" sz="1800" dirty="0">
                <a:latin typeface="Courier New" pitchFamily="49" charset="0"/>
              </a:rPr>
              <a:t>	}	</a:t>
            </a:r>
          </a:p>
          <a:p>
            <a:pPr marL="342900" indent="-342900">
              <a:spcBef>
                <a:spcPct val="0"/>
              </a:spcBef>
            </a:pPr>
            <a:r>
              <a:rPr lang="de-DE" sz="1800" dirty="0">
                <a:latin typeface="Courier New" pitchFamily="49" charset="0"/>
              </a:rPr>
              <a:t>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4"/>
          <p:cNvSpPr>
            <a:spLocks noChangeArrowheads="1"/>
          </p:cNvSpPr>
          <p:nvPr/>
        </p:nvSpPr>
        <p:spPr bwMode="auto">
          <a:xfrm>
            <a:off x="377825" y="1550988"/>
            <a:ext cx="8423275" cy="1565275"/>
          </a:xfrm>
          <a:prstGeom prst="rect">
            <a:avLst/>
          </a:prstGeom>
          <a:solidFill>
            <a:schemeClr val="tx1"/>
          </a:solidFill>
          <a:ln w="28575" algn="ctr">
            <a:solidFill>
              <a:schemeClr val="tx1"/>
            </a:solidFill>
            <a:miter lim="800000"/>
            <a:headEnd/>
            <a:tailEnd/>
          </a:ln>
        </p:spPr>
        <p:txBody>
          <a:bodyPr wrap="none" anchor="ctr">
            <a:spAutoFit/>
          </a:bodyPr>
          <a:lstStyle/>
          <a:p>
            <a:endParaRPr lang="de-DE"/>
          </a:p>
        </p:txBody>
      </p:sp>
      <p:sp>
        <p:nvSpPr>
          <p:cNvPr id="420866" name="Rectangle 2"/>
          <p:cNvSpPr>
            <a:spLocks noGrp="1" noChangeArrowheads="1"/>
          </p:cNvSpPr>
          <p:nvPr>
            <p:ph type="title"/>
          </p:nvPr>
        </p:nvSpPr>
        <p:spPr/>
        <p:txBody>
          <a:bodyPr/>
          <a:lstStyle/>
          <a:p>
            <a:pPr eaLnBrk="1" hangingPunct="1">
              <a:defRPr/>
            </a:pPr>
            <a:r>
              <a:rPr lang="de-DE" sz="4000" smtClean="0"/>
              <a:t>Multiple Render Targets</a:t>
            </a:r>
          </a:p>
        </p:txBody>
      </p:sp>
      <p:pic>
        <p:nvPicPr>
          <p:cNvPr id="48132" name="Picture 5" descr="car_00_color"/>
          <p:cNvPicPr>
            <a:picLocks noChangeAspect="1" noChangeArrowheads="1"/>
          </p:cNvPicPr>
          <p:nvPr/>
        </p:nvPicPr>
        <p:blipFill>
          <a:blip r:embed="rId2">
            <a:clrChange>
              <a:clrFrom>
                <a:srgbClr val="000000"/>
              </a:clrFrom>
              <a:clrTo>
                <a:srgbClr val="000000">
                  <a:alpha val="0"/>
                </a:srgbClr>
              </a:clrTo>
            </a:clrChange>
          </a:blip>
          <a:srcRect l="27170" t="8633" r="3946" b="26427"/>
          <a:stretch>
            <a:fillRect/>
          </a:stretch>
        </p:blipFill>
        <p:spPr bwMode="auto">
          <a:xfrm>
            <a:off x="466725" y="1609725"/>
            <a:ext cx="1939925" cy="1373188"/>
          </a:xfrm>
          <a:prstGeom prst="rect">
            <a:avLst/>
          </a:prstGeom>
          <a:noFill/>
          <a:ln w="9525">
            <a:noFill/>
            <a:miter lim="800000"/>
            <a:headEnd/>
            <a:tailEnd/>
          </a:ln>
        </p:spPr>
      </p:pic>
      <p:pic>
        <p:nvPicPr>
          <p:cNvPr id="48133" name="Picture 7" descr="car_02_normalbump"/>
          <p:cNvPicPr>
            <a:picLocks noChangeAspect="1" noChangeArrowheads="1"/>
          </p:cNvPicPr>
          <p:nvPr/>
        </p:nvPicPr>
        <p:blipFill>
          <a:blip r:embed="rId3">
            <a:clrChange>
              <a:clrFrom>
                <a:srgbClr val="000000"/>
              </a:clrFrom>
              <a:clrTo>
                <a:srgbClr val="000000">
                  <a:alpha val="0"/>
                </a:srgbClr>
              </a:clrTo>
            </a:clrChange>
          </a:blip>
          <a:srcRect l="23958" t="2702" r="2029" b="24850"/>
          <a:stretch>
            <a:fillRect/>
          </a:stretch>
        </p:blipFill>
        <p:spPr bwMode="auto">
          <a:xfrm>
            <a:off x="2465388" y="1519238"/>
            <a:ext cx="2084387" cy="1531937"/>
          </a:xfrm>
          <a:prstGeom prst="rect">
            <a:avLst/>
          </a:prstGeom>
          <a:noFill/>
          <a:ln w="9525">
            <a:noFill/>
            <a:miter lim="800000"/>
            <a:headEnd/>
            <a:tailEnd/>
          </a:ln>
        </p:spPr>
      </p:pic>
      <p:pic>
        <p:nvPicPr>
          <p:cNvPr id="48134" name="Picture 8" descr="car_03_gloss"/>
          <p:cNvPicPr>
            <a:picLocks noChangeAspect="1" noChangeArrowheads="1"/>
          </p:cNvPicPr>
          <p:nvPr/>
        </p:nvPicPr>
        <p:blipFill>
          <a:blip r:embed="rId4">
            <a:clrChange>
              <a:clrFrom>
                <a:srgbClr val="000000"/>
              </a:clrFrom>
              <a:clrTo>
                <a:srgbClr val="000000">
                  <a:alpha val="0"/>
                </a:srgbClr>
              </a:clrTo>
            </a:clrChange>
          </a:blip>
          <a:srcRect l="26833" t="3229" r="2875" b="25977"/>
          <a:stretch>
            <a:fillRect/>
          </a:stretch>
        </p:blipFill>
        <p:spPr bwMode="auto">
          <a:xfrm>
            <a:off x="4608513" y="1495425"/>
            <a:ext cx="1979612" cy="1497013"/>
          </a:xfrm>
          <a:prstGeom prst="rect">
            <a:avLst/>
          </a:prstGeom>
          <a:noFill/>
          <a:ln w="9525">
            <a:noFill/>
            <a:miter lim="800000"/>
            <a:headEnd/>
            <a:tailEnd/>
          </a:ln>
        </p:spPr>
      </p:pic>
      <p:pic>
        <p:nvPicPr>
          <p:cNvPr id="48135" name="Picture 9" descr="car_04_ambocc"/>
          <p:cNvPicPr>
            <a:picLocks noChangeAspect="1" noChangeArrowheads="1"/>
          </p:cNvPicPr>
          <p:nvPr/>
        </p:nvPicPr>
        <p:blipFill>
          <a:blip r:embed="rId5">
            <a:clrChange>
              <a:clrFrom>
                <a:srgbClr val="000000"/>
              </a:clrFrom>
              <a:clrTo>
                <a:srgbClr val="000000">
                  <a:alpha val="0"/>
                </a:srgbClr>
              </a:clrTo>
            </a:clrChange>
          </a:blip>
          <a:srcRect l="24747" t="8109" r="1241" b="22748"/>
          <a:stretch>
            <a:fillRect/>
          </a:stretch>
        </p:blipFill>
        <p:spPr bwMode="auto">
          <a:xfrm>
            <a:off x="6646863" y="1611313"/>
            <a:ext cx="2084387" cy="1462087"/>
          </a:xfrm>
          <a:prstGeom prst="rect">
            <a:avLst/>
          </a:prstGeom>
          <a:noFill/>
          <a:ln w="9525">
            <a:noFill/>
            <a:miter lim="800000"/>
            <a:headEnd/>
            <a:tailEnd/>
          </a:ln>
        </p:spPr>
      </p:pic>
      <p:pic>
        <p:nvPicPr>
          <p:cNvPr id="48136" name="Picture 11" descr="car_06_final"/>
          <p:cNvPicPr>
            <a:picLocks noChangeAspect="1" noChangeArrowheads="1"/>
          </p:cNvPicPr>
          <p:nvPr/>
        </p:nvPicPr>
        <p:blipFill>
          <a:blip r:embed="rId6">
            <a:clrChange>
              <a:clrFrom>
                <a:srgbClr val="7F7FFF"/>
              </a:clrFrom>
              <a:clrTo>
                <a:srgbClr val="7F7FFF">
                  <a:alpha val="0"/>
                </a:srgbClr>
              </a:clrTo>
            </a:clrChange>
          </a:blip>
          <a:srcRect l="25438" t="8842" r="2826" b="6551"/>
          <a:stretch>
            <a:fillRect/>
          </a:stretch>
        </p:blipFill>
        <p:spPr bwMode="auto">
          <a:xfrm>
            <a:off x="4976813" y="3422650"/>
            <a:ext cx="4167187" cy="3856038"/>
          </a:xfrm>
          <a:prstGeom prst="rect">
            <a:avLst/>
          </a:prstGeom>
          <a:noFill/>
          <a:ln w="9525">
            <a:noFill/>
            <a:miter lim="800000"/>
            <a:headEnd/>
            <a:tailEnd/>
          </a:ln>
        </p:spPr>
      </p:pic>
      <p:sp>
        <p:nvSpPr>
          <p:cNvPr id="48137" name="Text Box 16"/>
          <p:cNvSpPr txBox="1">
            <a:spLocks noChangeArrowheads="1"/>
          </p:cNvSpPr>
          <p:nvPr/>
        </p:nvSpPr>
        <p:spPr bwMode="auto">
          <a:xfrm>
            <a:off x="549275" y="1117600"/>
            <a:ext cx="1958975" cy="366713"/>
          </a:xfrm>
          <a:prstGeom prst="rect">
            <a:avLst/>
          </a:prstGeom>
          <a:noFill/>
          <a:ln w="28575" algn="ctr">
            <a:noFill/>
            <a:miter lim="800000"/>
            <a:headEnd/>
            <a:tailEnd/>
          </a:ln>
        </p:spPr>
        <p:txBody>
          <a:bodyPr wrap="none">
            <a:spAutoFit/>
          </a:bodyPr>
          <a:lstStyle/>
          <a:p>
            <a:pPr marL="342900" indent="-342900"/>
            <a:r>
              <a:rPr lang="de-DE"/>
              <a:t>1. Rendering Pass:</a:t>
            </a:r>
          </a:p>
        </p:txBody>
      </p:sp>
      <p:sp>
        <p:nvSpPr>
          <p:cNvPr id="48138" name="Text Box 17"/>
          <p:cNvSpPr txBox="1">
            <a:spLocks noChangeArrowheads="1"/>
          </p:cNvSpPr>
          <p:nvPr/>
        </p:nvSpPr>
        <p:spPr bwMode="auto">
          <a:xfrm>
            <a:off x="685800" y="3179763"/>
            <a:ext cx="1090613" cy="304800"/>
          </a:xfrm>
          <a:prstGeom prst="rect">
            <a:avLst/>
          </a:prstGeom>
          <a:noFill/>
          <a:ln w="28575" algn="ctr">
            <a:noFill/>
            <a:miter lim="800000"/>
            <a:headEnd/>
            <a:tailEnd/>
          </a:ln>
        </p:spPr>
        <p:txBody>
          <a:bodyPr wrap="none">
            <a:spAutoFit/>
          </a:bodyPr>
          <a:lstStyle/>
          <a:p>
            <a:pPr marL="342900" indent="-342900"/>
            <a:r>
              <a:rPr lang="de-DE" sz="1400" b="0"/>
              <a:t>Decal Color</a:t>
            </a:r>
          </a:p>
        </p:txBody>
      </p:sp>
      <p:sp>
        <p:nvSpPr>
          <p:cNvPr id="48139" name="Text Box 19"/>
          <p:cNvSpPr txBox="1">
            <a:spLocks noChangeArrowheads="1"/>
          </p:cNvSpPr>
          <p:nvPr/>
        </p:nvSpPr>
        <p:spPr bwMode="auto">
          <a:xfrm>
            <a:off x="2471738" y="3178175"/>
            <a:ext cx="1770062" cy="304800"/>
          </a:xfrm>
          <a:prstGeom prst="rect">
            <a:avLst/>
          </a:prstGeom>
          <a:noFill/>
          <a:ln w="28575" algn="ctr">
            <a:noFill/>
            <a:miter lim="800000"/>
            <a:headEnd/>
            <a:tailEnd/>
          </a:ln>
        </p:spPr>
        <p:txBody>
          <a:bodyPr wrap="none">
            <a:spAutoFit/>
          </a:bodyPr>
          <a:lstStyle/>
          <a:p>
            <a:pPr marL="342900" indent="-342900"/>
            <a:r>
              <a:rPr lang="de-DE" sz="1400" b="0"/>
              <a:t>World-Space Normal</a:t>
            </a:r>
          </a:p>
        </p:txBody>
      </p:sp>
      <p:sp>
        <p:nvSpPr>
          <p:cNvPr id="48140" name="Text Box 20"/>
          <p:cNvSpPr txBox="1">
            <a:spLocks noChangeArrowheads="1"/>
          </p:cNvSpPr>
          <p:nvPr/>
        </p:nvSpPr>
        <p:spPr bwMode="auto">
          <a:xfrm>
            <a:off x="4973638" y="3179763"/>
            <a:ext cx="857250" cy="304800"/>
          </a:xfrm>
          <a:prstGeom prst="rect">
            <a:avLst/>
          </a:prstGeom>
          <a:noFill/>
          <a:ln w="28575" algn="ctr">
            <a:noFill/>
            <a:miter lim="800000"/>
            <a:headEnd/>
            <a:tailEnd/>
          </a:ln>
        </p:spPr>
        <p:txBody>
          <a:bodyPr wrap="none">
            <a:spAutoFit/>
          </a:bodyPr>
          <a:lstStyle/>
          <a:p>
            <a:pPr marL="342900" indent="-342900"/>
            <a:r>
              <a:rPr lang="de-DE" sz="1400" b="0"/>
              <a:t>Shininess</a:t>
            </a:r>
          </a:p>
        </p:txBody>
      </p:sp>
      <p:sp>
        <p:nvSpPr>
          <p:cNvPr id="48141" name="Text Box 21"/>
          <p:cNvSpPr txBox="1">
            <a:spLocks noChangeArrowheads="1"/>
          </p:cNvSpPr>
          <p:nvPr/>
        </p:nvSpPr>
        <p:spPr bwMode="auto">
          <a:xfrm>
            <a:off x="6596063" y="3168650"/>
            <a:ext cx="1997075" cy="304800"/>
          </a:xfrm>
          <a:prstGeom prst="rect">
            <a:avLst/>
          </a:prstGeom>
          <a:noFill/>
          <a:ln w="28575" algn="ctr">
            <a:noFill/>
            <a:miter lim="800000"/>
            <a:headEnd/>
            <a:tailEnd/>
          </a:ln>
        </p:spPr>
        <p:txBody>
          <a:bodyPr wrap="none">
            <a:spAutoFit/>
          </a:bodyPr>
          <a:lstStyle/>
          <a:p>
            <a:pPr marL="342900" indent="-342900"/>
            <a:r>
              <a:rPr lang="de-DE" sz="1400" b="0"/>
              <a:t>Lightmap (Global Illum.)</a:t>
            </a:r>
          </a:p>
        </p:txBody>
      </p:sp>
      <p:grpSp>
        <p:nvGrpSpPr>
          <p:cNvPr id="2" name="Group 44"/>
          <p:cNvGrpSpPr>
            <a:grpSpLocks/>
          </p:cNvGrpSpPr>
          <p:nvPr/>
        </p:nvGrpSpPr>
        <p:grpSpPr bwMode="auto">
          <a:xfrm>
            <a:off x="0" y="4900613"/>
            <a:ext cx="2347913" cy="1763712"/>
            <a:chOff x="-405" y="941"/>
            <a:chExt cx="3038" cy="2283"/>
          </a:xfrm>
        </p:grpSpPr>
        <p:pic>
          <p:nvPicPr>
            <p:cNvPr id="48159" name="Picture 45" descr="ld2_west_georgia_pano_3500x1750_diffuse_bk"/>
            <p:cNvPicPr>
              <a:picLocks noChangeAspect="1" noChangeArrowheads="1"/>
            </p:cNvPicPr>
            <p:nvPr/>
          </p:nvPicPr>
          <p:blipFill>
            <a:blip r:embed="rId7"/>
            <a:srcRect/>
            <a:stretch>
              <a:fillRect/>
            </a:stretch>
          </p:blipFill>
          <p:spPr bwMode="auto">
            <a:xfrm>
              <a:off x="-405" y="1698"/>
              <a:ext cx="768" cy="768"/>
            </a:xfrm>
            <a:prstGeom prst="rect">
              <a:avLst/>
            </a:prstGeom>
            <a:noFill/>
            <a:ln w="9525">
              <a:noFill/>
              <a:miter lim="800000"/>
              <a:headEnd/>
              <a:tailEnd/>
            </a:ln>
          </p:spPr>
        </p:pic>
        <p:grpSp>
          <p:nvGrpSpPr>
            <p:cNvPr id="3" name="Group 46"/>
            <p:cNvGrpSpPr>
              <a:grpSpLocks/>
            </p:cNvGrpSpPr>
            <p:nvPr/>
          </p:nvGrpSpPr>
          <p:grpSpPr bwMode="auto">
            <a:xfrm>
              <a:off x="366" y="941"/>
              <a:ext cx="2267" cy="2283"/>
              <a:chOff x="366" y="941"/>
              <a:chExt cx="2267" cy="2283"/>
            </a:xfrm>
          </p:grpSpPr>
          <p:pic>
            <p:nvPicPr>
              <p:cNvPr id="48161" name="Picture 47" descr="ld2_west_georgia_pano_3500x1750_diffuse_lf"/>
              <p:cNvPicPr>
                <a:picLocks noChangeAspect="1" noChangeArrowheads="1"/>
              </p:cNvPicPr>
              <p:nvPr/>
            </p:nvPicPr>
            <p:blipFill>
              <a:blip r:embed="rId8"/>
              <a:srcRect/>
              <a:stretch>
                <a:fillRect/>
              </a:stretch>
            </p:blipFill>
            <p:spPr bwMode="auto">
              <a:xfrm>
                <a:off x="366" y="1698"/>
                <a:ext cx="768" cy="768"/>
              </a:xfrm>
              <a:prstGeom prst="rect">
                <a:avLst/>
              </a:prstGeom>
              <a:noFill/>
              <a:ln w="9525">
                <a:noFill/>
                <a:miter lim="800000"/>
                <a:headEnd/>
                <a:tailEnd/>
              </a:ln>
            </p:spPr>
          </p:pic>
          <p:pic>
            <p:nvPicPr>
              <p:cNvPr id="48162" name="Picture 48" descr="ld2_west_georgia_pano_3500x1750_diffuse_rt"/>
              <p:cNvPicPr>
                <a:picLocks noChangeAspect="1" noChangeArrowheads="1"/>
              </p:cNvPicPr>
              <p:nvPr/>
            </p:nvPicPr>
            <p:blipFill>
              <a:blip r:embed="rId9"/>
              <a:srcRect/>
              <a:stretch>
                <a:fillRect/>
              </a:stretch>
            </p:blipFill>
            <p:spPr bwMode="auto">
              <a:xfrm>
                <a:off x="1865" y="1698"/>
                <a:ext cx="768" cy="768"/>
              </a:xfrm>
              <a:prstGeom prst="rect">
                <a:avLst/>
              </a:prstGeom>
              <a:noFill/>
              <a:ln w="9525">
                <a:noFill/>
                <a:miter lim="800000"/>
                <a:headEnd/>
                <a:tailEnd/>
              </a:ln>
            </p:spPr>
          </p:pic>
          <p:grpSp>
            <p:nvGrpSpPr>
              <p:cNvPr id="4" name="Group 49"/>
              <p:cNvGrpSpPr>
                <a:grpSpLocks/>
              </p:cNvGrpSpPr>
              <p:nvPr/>
            </p:nvGrpSpPr>
            <p:grpSpPr bwMode="auto">
              <a:xfrm>
                <a:off x="1115" y="941"/>
                <a:ext cx="769" cy="2283"/>
                <a:chOff x="647" y="-1212"/>
                <a:chExt cx="769" cy="2283"/>
              </a:xfrm>
            </p:grpSpPr>
            <p:pic>
              <p:nvPicPr>
                <p:cNvPr id="48164" name="Picture 50" descr="ld2_west_georgia_pano_3500x1750_diffuse_dn"/>
                <p:cNvPicPr>
                  <a:picLocks noChangeAspect="1" noChangeArrowheads="1"/>
                </p:cNvPicPr>
                <p:nvPr/>
              </p:nvPicPr>
              <p:blipFill>
                <a:blip r:embed="rId10"/>
                <a:srcRect/>
                <a:stretch>
                  <a:fillRect/>
                </a:stretch>
              </p:blipFill>
              <p:spPr bwMode="auto">
                <a:xfrm>
                  <a:off x="647" y="303"/>
                  <a:ext cx="768" cy="768"/>
                </a:xfrm>
                <a:prstGeom prst="rect">
                  <a:avLst/>
                </a:prstGeom>
                <a:noFill/>
                <a:ln w="9525">
                  <a:noFill/>
                  <a:miter lim="800000"/>
                  <a:headEnd/>
                  <a:tailEnd/>
                </a:ln>
              </p:spPr>
            </p:pic>
            <p:pic>
              <p:nvPicPr>
                <p:cNvPr id="48165" name="Picture 51" descr="ld2_west_georgia_pano_3500x1750_diffuse_fr"/>
                <p:cNvPicPr>
                  <a:picLocks noChangeAspect="1" noChangeArrowheads="1"/>
                </p:cNvPicPr>
                <p:nvPr/>
              </p:nvPicPr>
              <p:blipFill>
                <a:blip r:embed="rId11"/>
                <a:srcRect/>
                <a:stretch>
                  <a:fillRect/>
                </a:stretch>
              </p:blipFill>
              <p:spPr bwMode="auto">
                <a:xfrm>
                  <a:off x="647" y="-470"/>
                  <a:ext cx="768" cy="768"/>
                </a:xfrm>
                <a:prstGeom prst="rect">
                  <a:avLst/>
                </a:prstGeom>
                <a:noFill/>
                <a:ln w="9525">
                  <a:noFill/>
                  <a:miter lim="800000"/>
                  <a:headEnd/>
                  <a:tailEnd/>
                </a:ln>
              </p:spPr>
            </p:pic>
            <p:pic>
              <p:nvPicPr>
                <p:cNvPr id="48166" name="Picture 52" descr="ld2_west_georgia_pano_3500x1750_diffuse_up"/>
                <p:cNvPicPr>
                  <a:picLocks noChangeAspect="1" noChangeArrowheads="1"/>
                </p:cNvPicPr>
                <p:nvPr/>
              </p:nvPicPr>
              <p:blipFill>
                <a:blip r:embed="rId12"/>
                <a:srcRect/>
                <a:stretch>
                  <a:fillRect/>
                </a:stretch>
              </p:blipFill>
              <p:spPr bwMode="auto">
                <a:xfrm>
                  <a:off x="648" y="-1212"/>
                  <a:ext cx="768" cy="768"/>
                </a:xfrm>
                <a:prstGeom prst="rect">
                  <a:avLst/>
                </a:prstGeom>
                <a:noFill/>
                <a:ln w="9525">
                  <a:noFill/>
                  <a:miter lim="800000"/>
                  <a:headEnd/>
                  <a:tailEnd/>
                </a:ln>
              </p:spPr>
            </p:pic>
          </p:grpSp>
        </p:grpSp>
      </p:grpSp>
      <p:grpSp>
        <p:nvGrpSpPr>
          <p:cNvPr id="5" name="Group 53"/>
          <p:cNvGrpSpPr>
            <a:grpSpLocks/>
          </p:cNvGrpSpPr>
          <p:nvPr/>
        </p:nvGrpSpPr>
        <p:grpSpPr bwMode="auto">
          <a:xfrm>
            <a:off x="2527300" y="4862513"/>
            <a:ext cx="2371725" cy="1778000"/>
            <a:chOff x="2075" y="1549"/>
            <a:chExt cx="3068" cy="2299"/>
          </a:xfrm>
        </p:grpSpPr>
        <p:pic>
          <p:nvPicPr>
            <p:cNvPr id="48152" name="Picture 54" descr="ld2_west_georgia_pano_3500x1750_spec00200_bk"/>
            <p:cNvPicPr>
              <a:picLocks noChangeAspect="1" noChangeArrowheads="1"/>
            </p:cNvPicPr>
            <p:nvPr/>
          </p:nvPicPr>
          <p:blipFill>
            <a:blip r:embed="rId13"/>
            <a:srcRect/>
            <a:stretch>
              <a:fillRect/>
            </a:stretch>
          </p:blipFill>
          <p:spPr bwMode="auto">
            <a:xfrm>
              <a:off x="2075" y="2315"/>
              <a:ext cx="768" cy="768"/>
            </a:xfrm>
            <a:prstGeom prst="rect">
              <a:avLst/>
            </a:prstGeom>
            <a:noFill/>
            <a:ln w="9525">
              <a:noFill/>
              <a:miter lim="800000"/>
              <a:headEnd/>
              <a:tailEnd/>
            </a:ln>
          </p:spPr>
        </p:pic>
        <p:pic>
          <p:nvPicPr>
            <p:cNvPr id="48153" name="Picture 55" descr="ld2_west_georgia_pano_3500x1750_spec00200_lf"/>
            <p:cNvPicPr>
              <a:picLocks noChangeAspect="1" noChangeArrowheads="1"/>
            </p:cNvPicPr>
            <p:nvPr/>
          </p:nvPicPr>
          <p:blipFill>
            <a:blip r:embed="rId14"/>
            <a:srcRect/>
            <a:stretch>
              <a:fillRect/>
            </a:stretch>
          </p:blipFill>
          <p:spPr bwMode="auto">
            <a:xfrm>
              <a:off x="2844" y="2315"/>
              <a:ext cx="768" cy="768"/>
            </a:xfrm>
            <a:prstGeom prst="rect">
              <a:avLst/>
            </a:prstGeom>
            <a:noFill/>
            <a:ln w="9525">
              <a:noFill/>
              <a:miter lim="800000"/>
              <a:headEnd/>
              <a:tailEnd/>
            </a:ln>
          </p:spPr>
        </p:pic>
        <p:pic>
          <p:nvPicPr>
            <p:cNvPr id="48154" name="Picture 56" descr="ld2_west_georgia_pano_3500x1750_spec00200_rt"/>
            <p:cNvPicPr>
              <a:picLocks noChangeAspect="1" noChangeArrowheads="1"/>
            </p:cNvPicPr>
            <p:nvPr/>
          </p:nvPicPr>
          <p:blipFill>
            <a:blip r:embed="rId15"/>
            <a:srcRect/>
            <a:stretch>
              <a:fillRect/>
            </a:stretch>
          </p:blipFill>
          <p:spPr bwMode="auto">
            <a:xfrm>
              <a:off x="4375" y="2315"/>
              <a:ext cx="768" cy="768"/>
            </a:xfrm>
            <a:prstGeom prst="rect">
              <a:avLst/>
            </a:prstGeom>
            <a:noFill/>
            <a:ln w="9525">
              <a:noFill/>
              <a:miter lim="800000"/>
              <a:headEnd/>
              <a:tailEnd/>
            </a:ln>
          </p:spPr>
        </p:pic>
        <p:grpSp>
          <p:nvGrpSpPr>
            <p:cNvPr id="6" name="Group 57"/>
            <p:cNvGrpSpPr>
              <a:grpSpLocks/>
            </p:cNvGrpSpPr>
            <p:nvPr/>
          </p:nvGrpSpPr>
          <p:grpSpPr bwMode="auto">
            <a:xfrm>
              <a:off x="3615" y="1549"/>
              <a:ext cx="769" cy="2299"/>
              <a:chOff x="3615" y="1549"/>
              <a:chExt cx="769" cy="2299"/>
            </a:xfrm>
          </p:grpSpPr>
          <p:pic>
            <p:nvPicPr>
              <p:cNvPr id="48156" name="Picture 58" descr="ld2_west_georgia_pano_3500x1750_spec00200_dn"/>
              <p:cNvPicPr>
                <a:picLocks noChangeAspect="1" noChangeArrowheads="1"/>
              </p:cNvPicPr>
              <p:nvPr/>
            </p:nvPicPr>
            <p:blipFill>
              <a:blip r:embed="rId16"/>
              <a:srcRect/>
              <a:stretch>
                <a:fillRect/>
              </a:stretch>
            </p:blipFill>
            <p:spPr bwMode="auto">
              <a:xfrm>
                <a:off x="3615" y="3080"/>
                <a:ext cx="768" cy="768"/>
              </a:xfrm>
              <a:prstGeom prst="rect">
                <a:avLst/>
              </a:prstGeom>
              <a:noFill/>
              <a:ln w="9525">
                <a:noFill/>
                <a:miter lim="800000"/>
                <a:headEnd/>
                <a:tailEnd/>
              </a:ln>
            </p:spPr>
          </p:pic>
          <p:pic>
            <p:nvPicPr>
              <p:cNvPr id="48157" name="Picture 59" descr="ld2_west_georgia_pano_3500x1750_spec00200_fr"/>
              <p:cNvPicPr>
                <a:picLocks noChangeAspect="1" noChangeArrowheads="1"/>
              </p:cNvPicPr>
              <p:nvPr/>
            </p:nvPicPr>
            <p:blipFill>
              <a:blip r:embed="rId17"/>
              <a:srcRect/>
              <a:stretch>
                <a:fillRect/>
              </a:stretch>
            </p:blipFill>
            <p:spPr bwMode="auto">
              <a:xfrm>
                <a:off x="3616" y="2320"/>
                <a:ext cx="768" cy="768"/>
              </a:xfrm>
              <a:prstGeom prst="rect">
                <a:avLst/>
              </a:prstGeom>
              <a:noFill/>
              <a:ln w="9525">
                <a:noFill/>
                <a:miter lim="800000"/>
                <a:headEnd/>
                <a:tailEnd/>
              </a:ln>
            </p:spPr>
          </p:pic>
          <p:pic>
            <p:nvPicPr>
              <p:cNvPr id="48158" name="Picture 60" descr="ld2_west_georgia_pano_3500x1750_spec00200_up"/>
              <p:cNvPicPr>
                <a:picLocks noChangeAspect="1" noChangeArrowheads="1"/>
              </p:cNvPicPr>
              <p:nvPr/>
            </p:nvPicPr>
            <p:blipFill>
              <a:blip r:embed="rId18"/>
              <a:srcRect/>
              <a:stretch>
                <a:fillRect/>
              </a:stretch>
            </p:blipFill>
            <p:spPr bwMode="auto">
              <a:xfrm>
                <a:off x="3616" y="1549"/>
                <a:ext cx="768" cy="768"/>
              </a:xfrm>
              <a:prstGeom prst="rect">
                <a:avLst/>
              </a:prstGeom>
              <a:noFill/>
              <a:ln w="9525">
                <a:noFill/>
                <a:miter lim="800000"/>
                <a:headEnd/>
                <a:tailEnd/>
              </a:ln>
            </p:spPr>
          </p:pic>
        </p:grpSp>
      </p:grpSp>
      <p:grpSp>
        <p:nvGrpSpPr>
          <p:cNvPr id="7" name="Group 61"/>
          <p:cNvGrpSpPr>
            <a:grpSpLocks/>
          </p:cNvGrpSpPr>
          <p:nvPr/>
        </p:nvGrpSpPr>
        <p:grpSpPr bwMode="auto">
          <a:xfrm>
            <a:off x="1087438" y="4059238"/>
            <a:ext cx="2376487" cy="1787525"/>
            <a:chOff x="2368" y="533"/>
            <a:chExt cx="3074" cy="2312"/>
          </a:xfrm>
        </p:grpSpPr>
        <p:pic>
          <p:nvPicPr>
            <p:cNvPr id="48146" name="Picture 62" descr="ld2_west_georgia_pano_3500x1750_specINF_bk"/>
            <p:cNvPicPr>
              <a:picLocks noChangeAspect="1" noChangeArrowheads="1"/>
            </p:cNvPicPr>
            <p:nvPr/>
          </p:nvPicPr>
          <p:blipFill>
            <a:blip r:embed="rId19"/>
            <a:srcRect/>
            <a:stretch>
              <a:fillRect/>
            </a:stretch>
          </p:blipFill>
          <p:spPr bwMode="auto">
            <a:xfrm>
              <a:off x="2368" y="1305"/>
              <a:ext cx="768" cy="768"/>
            </a:xfrm>
            <a:prstGeom prst="rect">
              <a:avLst/>
            </a:prstGeom>
            <a:noFill/>
            <a:ln w="9525">
              <a:noFill/>
              <a:miter lim="800000"/>
              <a:headEnd/>
              <a:tailEnd/>
            </a:ln>
          </p:spPr>
        </p:pic>
        <p:pic>
          <p:nvPicPr>
            <p:cNvPr id="48147" name="Picture 63" descr="ld2_west_georgia_pano_3500x1750_specINF_dn"/>
            <p:cNvPicPr>
              <a:picLocks noChangeAspect="1" noChangeArrowheads="1"/>
            </p:cNvPicPr>
            <p:nvPr/>
          </p:nvPicPr>
          <p:blipFill>
            <a:blip r:embed="rId20"/>
            <a:srcRect/>
            <a:stretch>
              <a:fillRect/>
            </a:stretch>
          </p:blipFill>
          <p:spPr bwMode="auto">
            <a:xfrm>
              <a:off x="3901" y="2077"/>
              <a:ext cx="768" cy="768"/>
            </a:xfrm>
            <a:prstGeom prst="rect">
              <a:avLst/>
            </a:prstGeom>
            <a:noFill/>
            <a:ln w="9525">
              <a:noFill/>
              <a:miter lim="800000"/>
              <a:headEnd/>
              <a:tailEnd/>
            </a:ln>
          </p:spPr>
        </p:pic>
        <p:pic>
          <p:nvPicPr>
            <p:cNvPr id="48148" name="Picture 64" descr="ld2_west_georgia_pano_3500x1750_specINF_fr"/>
            <p:cNvPicPr>
              <a:picLocks noChangeAspect="1" noChangeArrowheads="1"/>
            </p:cNvPicPr>
            <p:nvPr/>
          </p:nvPicPr>
          <p:blipFill>
            <a:blip r:embed="rId21"/>
            <a:srcRect/>
            <a:stretch>
              <a:fillRect/>
            </a:stretch>
          </p:blipFill>
          <p:spPr bwMode="auto">
            <a:xfrm>
              <a:off x="3901" y="1305"/>
              <a:ext cx="768" cy="768"/>
            </a:xfrm>
            <a:prstGeom prst="rect">
              <a:avLst/>
            </a:prstGeom>
            <a:noFill/>
            <a:ln w="9525">
              <a:noFill/>
              <a:miter lim="800000"/>
              <a:headEnd/>
              <a:tailEnd/>
            </a:ln>
          </p:spPr>
        </p:pic>
        <p:pic>
          <p:nvPicPr>
            <p:cNvPr id="48149" name="Picture 65" descr="ld2_west_georgia_pano_3500x1750_specINF_lf"/>
            <p:cNvPicPr>
              <a:picLocks noChangeAspect="1" noChangeArrowheads="1"/>
            </p:cNvPicPr>
            <p:nvPr/>
          </p:nvPicPr>
          <p:blipFill>
            <a:blip r:embed="rId22"/>
            <a:srcRect/>
            <a:stretch>
              <a:fillRect/>
            </a:stretch>
          </p:blipFill>
          <p:spPr bwMode="auto">
            <a:xfrm>
              <a:off x="3137" y="1305"/>
              <a:ext cx="768" cy="768"/>
            </a:xfrm>
            <a:prstGeom prst="rect">
              <a:avLst/>
            </a:prstGeom>
            <a:noFill/>
            <a:ln w="9525">
              <a:noFill/>
              <a:miter lim="800000"/>
              <a:headEnd/>
              <a:tailEnd/>
            </a:ln>
          </p:spPr>
        </p:pic>
        <p:pic>
          <p:nvPicPr>
            <p:cNvPr id="48150" name="Picture 66" descr="ld2_west_georgia_pano_3500x1750_specINF_rt"/>
            <p:cNvPicPr>
              <a:picLocks noChangeAspect="1" noChangeArrowheads="1"/>
            </p:cNvPicPr>
            <p:nvPr/>
          </p:nvPicPr>
          <p:blipFill>
            <a:blip r:embed="rId23"/>
            <a:srcRect/>
            <a:stretch>
              <a:fillRect/>
            </a:stretch>
          </p:blipFill>
          <p:spPr bwMode="auto">
            <a:xfrm>
              <a:off x="4674" y="1305"/>
              <a:ext cx="768" cy="768"/>
            </a:xfrm>
            <a:prstGeom prst="rect">
              <a:avLst/>
            </a:prstGeom>
            <a:noFill/>
            <a:ln w="9525">
              <a:noFill/>
              <a:miter lim="800000"/>
              <a:headEnd/>
              <a:tailEnd/>
            </a:ln>
          </p:spPr>
        </p:pic>
        <p:pic>
          <p:nvPicPr>
            <p:cNvPr id="48151" name="Picture 67" descr="ld2_west_georgia_pano_3500x1750_specINF_up"/>
            <p:cNvPicPr>
              <a:picLocks noChangeAspect="1" noChangeArrowheads="1"/>
            </p:cNvPicPr>
            <p:nvPr/>
          </p:nvPicPr>
          <p:blipFill>
            <a:blip r:embed="rId24"/>
            <a:srcRect/>
            <a:stretch>
              <a:fillRect/>
            </a:stretch>
          </p:blipFill>
          <p:spPr bwMode="auto">
            <a:xfrm>
              <a:off x="3901" y="533"/>
              <a:ext cx="768" cy="768"/>
            </a:xfrm>
            <a:prstGeom prst="rect">
              <a:avLst/>
            </a:prstGeom>
            <a:noFill/>
            <a:ln w="9525">
              <a:noFill/>
              <a:miter lim="800000"/>
              <a:headEnd/>
              <a:tailEnd/>
            </a:ln>
          </p:spPr>
        </p:pic>
      </p:grpSp>
      <p:sp>
        <p:nvSpPr>
          <p:cNvPr id="48145" name="Text Box 92"/>
          <p:cNvSpPr txBox="1">
            <a:spLocks noChangeArrowheads="1"/>
          </p:cNvSpPr>
          <p:nvPr/>
        </p:nvSpPr>
        <p:spPr bwMode="auto">
          <a:xfrm>
            <a:off x="557213" y="3582988"/>
            <a:ext cx="3695700" cy="366712"/>
          </a:xfrm>
          <a:prstGeom prst="rect">
            <a:avLst/>
          </a:prstGeom>
          <a:noFill/>
          <a:ln w="28575" algn="ctr">
            <a:noFill/>
            <a:miter lim="800000"/>
            <a:headEnd/>
            <a:tailEnd/>
          </a:ln>
        </p:spPr>
        <p:txBody>
          <a:bodyPr wrap="none">
            <a:spAutoFit/>
          </a:bodyPr>
          <a:lstStyle/>
          <a:p>
            <a:pPr marL="342900" indent="-342900"/>
            <a:r>
              <a:rPr lang="de-DE"/>
              <a:t>2. Rendering Pass: Deferred Shading</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reeform 91"/>
          <p:cNvSpPr>
            <a:spLocks/>
          </p:cNvSpPr>
          <p:nvPr/>
        </p:nvSpPr>
        <p:spPr bwMode="auto">
          <a:xfrm>
            <a:off x="663575" y="3881438"/>
            <a:ext cx="7783513" cy="11112"/>
          </a:xfrm>
          <a:custGeom>
            <a:avLst/>
            <a:gdLst>
              <a:gd name="T0" fmla="*/ 0 w 4903"/>
              <a:gd name="T1" fmla="*/ 0 h 7"/>
              <a:gd name="T2" fmla="*/ 4903 w 4903"/>
              <a:gd name="T3" fmla="*/ 7 h 7"/>
              <a:gd name="T4" fmla="*/ 0 60000 65536"/>
              <a:gd name="T5" fmla="*/ 0 60000 65536"/>
              <a:gd name="T6" fmla="*/ 0 w 4903"/>
              <a:gd name="T7" fmla="*/ 0 h 7"/>
              <a:gd name="T8" fmla="*/ 4903 w 4903"/>
              <a:gd name="T9" fmla="*/ 7 h 7"/>
            </a:gdLst>
            <a:ahLst/>
            <a:cxnLst>
              <a:cxn ang="T4">
                <a:pos x="T0" y="T1"/>
              </a:cxn>
              <a:cxn ang="T5">
                <a:pos x="T2" y="T3"/>
              </a:cxn>
            </a:cxnLst>
            <a:rect l="T6" t="T7" r="T8" b="T9"/>
            <a:pathLst>
              <a:path w="4903" h="7">
                <a:moveTo>
                  <a:pt x="0" y="0"/>
                </a:moveTo>
                <a:lnTo>
                  <a:pt x="4903" y="7"/>
                </a:lnTo>
              </a:path>
            </a:pathLst>
          </a:custGeom>
          <a:noFill/>
          <a:ln w="57150">
            <a:solidFill>
              <a:schemeClr val="tx1"/>
            </a:solidFill>
            <a:round/>
            <a:headEnd/>
            <a:tailEnd type="triangle" w="med" len="med"/>
          </a:ln>
        </p:spPr>
        <p:txBody>
          <a:bodyPr anchor="ctr">
            <a:spAutoFit/>
          </a:bodyPr>
          <a:lstStyle/>
          <a:p>
            <a:endParaRPr lang="de-DE"/>
          </a:p>
        </p:txBody>
      </p:sp>
      <p:sp>
        <p:nvSpPr>
          <p:cNvPr id="423938" name="Rectangle 2"/>
          <p:cNvSpPr>
            <a:spLocks noGrp="1" noChangeArrowheads="1"/>
          </p:cNvSpPr>
          <p:nvPr>
            <p:ph type="title"/>
          </p:nvPr>
        </p:nvSpPr>
        <p:spPr/>
        <p:txBody>
          <a:bodyPr/>
          <a:lstStyle/>
          <a:p>
            <a:pPr eaLnBrk="1" hangingPunct="1">
              <a:defRPr/>
            </a:pPr>
            <a:r>
              <a:rPr lang="de-DE" sz="4000" smtClean="0"/>
              <a:t>Shader Model 4.0	</a:t>
            </a:r>
          </a:p>
        </p:txBody>
      </p:sp>
      <p:sp>
        <p:nvSpPr>
          <p:cNvPr id="49156" name="Rectangle 5"/>
          <p:cNvSpPr>
            <a:spLocks noChangeArrowheads="1"/>
          </p:cNvSpPr>
          <p:nvPr/>
        </p:nvSpPr>
        <p:spPr bwMode="auto">
          <a:xfrm>
            <a:off x="2684463" y="2709863"/>
            <a:ext cx="3608387" cy="485775"/>
          </a:xfrm>
          <a:prstGeom prst="rect">
            <a:avLst/>
          </a:prstGeom>
          <a:gradFill rotWithShape="1">
            <a:gsLst>
              <a:gs pos="0">
                <a:srgbClr val="009900"/>
              </a:gs>
              <a:gs pos="100000">
                <a:schemeClr val="folHlink"/>
              </a:gs>
            </a:gsLst>
            <a:lin ang="0" scaled="1"/>
          </a:gradFill>
          <a:ln w="28575" algn="ctr">
            <a:solidFill>
              <a:schemeClr val="tx1"/>
            </a:solidFill>
            <a:miter lim="800000"/>
            <a:headEnd/>
            <a:tailEnd/>
          </a:ln>
        </p:spPr>
        <p:txBody>
          <a:bodyPr>
            <a:spAutoFit/>
          </a:bodyPr>
          <a:lstStyle/>
          <a:p>
            <a:pPr marL="342900" indent="-342900" algn="ctr">
              <a:buFont typeface="Wingdings" pitchFamily="2" charset="2"/>
              <a:buNone/>
            </a:pPr>
            <a:r>
              <a:rPr lang="de-DE" sz="2400" i="1">
                <a:solidFill>
                  <a:schemeClr val="tx1"/>
                </a:solidFill>
              </a:rPr>
              <a:t>Fixed-Function Pipeline</a:t>
            </a:r>
          </a:p>
        </p:txBody>
      </p:sp>
      <p:sp>
        <p:nvSpPr>
          <p:cNvPr id="423942" name="AutoShape 6"/>
          <p:cNvSpPr>
            <a:spLocks noChangeArrowheads="1"/>
          </p:cNvSpPr>
          <p:nvPr/>
        </p:nvSpPr>
        <p:spPr bwMode="auto">
          <a:xfrm>
            <a:off x="2928938" y="1631950"/>
            <a:ext cx="3136900" cy="731838"/>
          </a:xfrm>
          <a:prstGeom prst="rightArrow">
            <a:avLst>
              <a:gd name="adj1" fmla="val 47509"/>
              <a:gd name="adj2" fmla="val 54452"/>
            </a:avLst>
          </a:prstGeom>
          <a:gradFill rotWithShape="1">
            <a:gsLst>
              <a:gs pos="0">
                <a:srgbClr val="009900"/>
              </a:gs>
              <a:gs pos="100000">
                <a:schemeClr val="folHlink"/>
              </a:gs>
            </a:gsLst>
            <a:lin ang="0" scaled="1"/>
          </a:gradFill>
          <a:ln w="28575" algn="ctr">
            <a:solidFill>
              <a:schemeClr val="tx1"/>
            </a:solidFill>
            <a:miter lim="800000"/>
            <a:headEnd/>
            <a:tailEnd/>
          </a:ln>
          <a:effectLst>
            <a:outerShdw dist="71842" dir="2700000" algn="ctr" rotWithShape="0">
              <a:schemeClr val="bg2">
                <a:alpha val="50000"/>
              </a:schemeClr>
            </a:outerShdw>
          </a:effectLst>
        </p:spPr>
        <p:txBody>
          <a:bodyPr anchor="ctr">
            <a:spAutoFit/>
          </a:bodyPr>
          <a:lstStyle/>
          <a:p>
            <a:pPr>
              <a:defRPr/>
            </a:pPr>
            <a:endParaRPr lang="de-DE"/>
          </a:p>
        </p:txBody>
      </p:sp>
      <p:grpSp>
        <p:nvGrpSpPr>
          <p:cNvPr id="2" name="Group 92"/>
          <p:cNvGrpSpPr>
            <a:grpSpLocks/>
          </p:cNvGrpSpPr>
          <p:nvPr/>
        </p:nvGrpSpPr>
        <p:grpSpPr bwMode="auto">
          <a:xfrm>
            <a:off x="558800" y="1038225"/>
            <a:ext cx="2160588" cy="2179638"/>
            <a:chOff x="1022" y="534"/>
            <a:chExt cx="1361" cy="1373"/>
          </a:xfrm>
        </p:grpSpPr>
        <p:sp>
          <p:nvSpPr>
            <p:cNvPr id="49266" name="Text Box 93"/>
            <p:cNvSpPr txBox="1">
              <a:spLocks noChangeArrowheads="1"/>
            </p:cNvSpPr>
            <p:nvPr/>
          </p:nvSpPr>
          <p:spPr bwMode="auto">
            <a:xfrm>
              <a:off x="1025" y="1695"/>
              <a:ext cx="1208" cy="212"/>
            </a:xfrm>
            <a:prstGeom prst="rect">
              <a:avLst/>
            </a:prstGeom>
            <a:noFill/>
            <a:ln w="28575" algn="ctr">
              <a:noFill/>
              <a:miter lim="800000"/>
              <a:headEnd/>
              <a:tailEnd/>
            </a:ln>
          </p:spPr>
          <p:txBody>
            <a:bodyPr wrap="none">
              <a:spAutoFit/>
            </a:bodyPr>
            <a:lstStyle/>
            <a:p>
              <a:pPr marL="342900" indent="-342900" algn="ctr">
                <a:spcBef>
                  <a:spcPct val="0"/>
                </a:spcBef>
                <a:buSzPct val="75000"/>
              </a:pPr>
              <a:r>
                <a:rPr lang="de-DE" sz="1600" i="1">
                  <a:solidFill>
                    <a:schemeClr val="tx1"/>
                  </a:solidFill>
                </a:rPr>
                <a:t>Szenenbeschreibung</a:t>
              </a:r>
            </a:p>
          </p:txBody>
        </p:sp>
        <p:pic>
          <p:nvPicPr>
            <p:cNvPr id="49267" name="Picture 94" descr="BunnyScene"/>
            <p:cNvPicPr>
              <a:picLocks noChangeAspect="1" noChangeArrowheads="1"/>
            </p:cNvPicPr>
            <p:nvPr/>
          </p:nvPicPr>
          <p:blipFill>
            <a:blip r:embed="rId2"/>
            <a:srcRect/>
            <a:stretch>
              <a:fillRect/>
            </a:stretch>
          </p:blipFill>
          <p:spPr bwMode="auto">
            <a:xfrm>
              <a:off x="1022" y="534"/>
              <a:ext cx="1361" cy="1307"/>
            </a:xfrm>
            <a:prstGeom prst="rect">
              <a:avLst/>
            </a:prstGeom>
            <a:noFill/>
            <a:ln w="9525">
              <a:noFill/>
              <a:miter lim="800000"/>
              <a:headEnd/>
              <a:tailEnd/>
            </a:ln>
          </p:spPr>
        </p:pic>
      </p:grpSp>
      <p:grpSp>
        <p:nvGrpSpPr>
          <p:cNvPr id="3" name="Group 95"/>
          <p:cNvGrpSpPr>
            <a:grpSpLocks/>
          </p:cNvGrpSpPr>
          <p:nvPr/>
        </p:nvGrpSpPr>
        <p:grpSpPr bwMode="auto">
          <a:xfrm>
            <a:off x="6416675" y="1038225"/>
            <a:ext cx="2160588" cy="2179638"/>
            <a:chOff x="3468" y="534"/>
            <a:chExt cx="1361" cy="1373"/>
          </a:xfrm>
        </p:grpSpPr>
        <p:pic>
          <p:nvPicPr>
            <p:cNvPr id="49264" name="Picture 96" descr="BunnyBild"/>
            <p:cNvPicPr>
              <a:picLocks noChangeAspect="1" noChangeArrowheads="1"/>
            </p:cNvPicPr>
            <p:nvPr/>
          </p:nvPicPr>
          <p:blipFill>
            <a:blip r:embed="rId3"/>
            <a:srcRect/>
            <a:stretch>
              <a:fillRect/>
            </a:stretch>
          </p:blipFill>
          <p:spPr bwMode="auto">
            <a:xfrm>
              <a:off x="3468" y="534"/>
              <a:ext cx="1361" cy="1307"/>
            </a:xfrm>
            <a:prstGeom prst="rect">
              <a:avLst/>
            </a:prstGeom>
            <a:noFill/>
            <a:ln w="9525">
              <a:noFill/>
              <a:miter lim="800000"/>
              <a:headEnd/>
              <a:tailEnd/>
            </a:ln>
          </p:spPr>
        </p:pic>
        <p:sp>
          <p:nvSpPr>
            <p:cNvPr id="49265" name="Text Box 97"/>
            <p:cNvSpPr txBox="1">
              <a:spLocks noChangeArrowheads="1"/>
            </p:cNvSpPr>
            <p:nvPr/>
          </p:nvSpPr>
          <p:spPr bwMode="auto">
            <a:xfrm>
              <a:off x="3765" y="1695"/>
              <a:ext cx="672" cy="212"/>
            </a:xfrm>
            <a:prstGeom prst="rect">
              <a:avLst/>
            </a:prstGeom>
            <a:noFill/>
            <a:ln w="28575" algn="ctr">
              <a:noFill/>
              <a:miter lim="800000"/>
              <a:headEnd/>
              <a:tailEnd/>
            </a:ln>
          </p:spPr>
          <p:txBody>
            <a:bodyPr wrap="none">
              <a:spAutoFit/>
            </a:bodyPr>
            <a:lstStyle/>
            <a:p>
              <a:pPr marL="342900" indent="-342900" algn="ctr">
                <a:spcBef>
                  <a:spcPct val="0"/>
                </a:spcBef>
                <a:buSzPct val="75000"/>
              </a:pPr>
              <a:r>
                <a:rPr lang="de-DE" sz="1600" i="1">
                  <a:solidFill>
                    <a:schemeClr val="tx1"/>
                  </a:solidFill>
                </a:rPr>
                <a:t> Rasterbild</a:t>
              </a:r>
            </a:p>
          </p:txBody>
        </p:sp>
      </p:grpSp>
      <p:sp>
        <p:nvSpPr>
          <p:cNvPr id="49160" name="Rectangle 103"/>
          <p:cNvSpPr>
            <a:spLocks noChangeArrowheads="1"/>
          </p:cNvSpPr>
          <p:nvPr/>
        </p:nvSpPr>
        <p:spPr bwMode="auto">
          <a:xfrm>
            <a:off x="6602413" y="1182688"/>
            <a:ext cx="1614487" cy="1681162"/>
          </a:xfrm>
          <a:prstGeom prst="rect">
            <a:avLst/>
          </a:prstGeom>
          <a:noFill/>
          <a:ln w="9525" algn="ctr">
            <a:solidFill>
              <a:schemeClr val="tx1"/>
            </a:solidFill>
            <a:miter lim="800000"/>
            <a:headEnd/>
            <a:tailEnd/>
          </a:ln>
        </p:spPr>
        <p:txBody>
          <a:bodyPr wrap="none" anchor="ctr">
            <a:spAutoFit/>
          </a:bodyPr>
          <a:lstStyle/>
          <a:p>
            <a:endParaRPr lang="de-DE"/>
          </a:p>
        </p:txBody>
      </p:sp>
      <p:sp>
        <p:nvSpPr>
          <p:cNvPr id="49161" name="Rectangle 112"/>
          <p:cNvSpPr>
            <a:spLocks noChangeArrowheads="1"/>
          </p:cNvSpPr>
          <p:nvPr/>
        </p:nvSpPr>
        <p:spPr bwMode="auto">
          <a:xfrm>
            <a:off x="2671763" y="2711450"/>
            <a:ext cx="3608387" cy="485775"/>
          </a:xfrm>
          <a:prstGeom prst="rect">
            <a:avLst/>
          </a:prstGeom>
          <a:gradFill rotWithShape="1">
            <a:gsLst>
              <a:gs pos="0">
                <a:srgbClr val="FFFF00"/>
              </a:gs>
              <a:gs pos="100000">
                <a:srgbClr val="FF9900"/>
              </a:gs>
            </a:gsLst>
            <a:lin ang="2700000" scaled="1"/>
          </a:gradFill>
          <a:ln w="28575" algn="ctr">
            <a:solidFill>
              <a:srgbClr val="A50021"/>
            </a:solidFill>
            <a:miter lim="800000"/>
            <a:headEnd/>
            <a:tailEnd/>
          </a:ln>
        </p:spPr>
        <p:txBody>
          <a:bodyPr>
            <a:spAutoFit/>
          </a:bodyPr>
          <a:lstStyle/>
          <a:p>
            <a:pPr marL="342900" indent="-342900" algn="ctr">
              <a:buFont typeface="Wingdings" pitchFamily="2" charset="2"/>
              <a:buNone/>
            </a:pPr>
            <a:r>
              <a:rPr lang="de-DE" sz="2400" i="1">
                <a:solidFill>
                  <a:srgbClr val="A50021"/>
                </a:solidFill>
              </a:rPr>
              <a:t>Programmable Pipeline</a:t>
            </a:r>
          </a:p>
        </p:txBody>
      </p:sp>
      <p:grpSp>
        <p:nvGrpSpPr>
          <p:cNvPr id="4" name="Group 118"/>
          <p:cNvGrpSpPr>
            <a:grpSpLocks/>
          </p:cNvGrpSpPr>
          <p:nvPr/>
        </p:nvGrpSpPr>
        <p:grpSpPr bwMode="auto">
          <a:xfrm>
            <a:off x="2616200" y="3370263"/>
            <a:ext cx="1728788" cy="1036637"/>
            <a:chOff x="1185" y="1009"/>
            <a:chExt cx="1089" cy="653"/>
          </a:xfrm>
        </p:grpSpPr>
        <p:sp>
          <p:nvSpPr>
            <p:cNvPr id="49261" name="Rectangle 119"/>
            <p:cNvSpPr>
              <a:spLocks noChangeArrowheads="1"/>
            </p:cNvSpPr>
            <p:nvPr/>
          </p:nvSpPr>
          <p:spPr bwMode="auto">
            <a:xfrm>
              <a:off x="1224" y="1048"/>
              <a:ext cx="1050" cy="614"/>
            </a:xfrm>
            <a:prstGeom prst="rect">
              <a:avLst/>
            </a:prstGeom>
            <a:solidFill>
              <a:schemeClr val="tx1"/>
            </a:solidFill>
            <a:ln w="28575" algn="ctr">
              <a:noFill/>
              <a:miter lim="800000"/>
              <a:headEnd/>
              <a:tailEnd/>
            </a:ln>
          </p:spPr>
          <p:txBody>
            <a:bodyPr wrap="none" anchor="ctr">
              <a:spAutoFit/>
            </a:bodyPr>
            <a:lstStyle/>
            <a:p>
              <a:endParaRPr lang="de-DE"/>
            </a:p>
          </p:txBody>
        </p:sp>
        <p:sp>
          <p:nvSpPr>
            <p:cNvPr id="49262" name="Rectangle 120"/>
            <p:cNvSpPr>
              <a:spLocks noChangeArrowheads="1"/>
            </p:cNvSpPr>
            <p:nvPr/>
          </p:nvSpPr>
          <p:spPr bwMode="auto">
            <a:xfrm>
              <a:off x="1185" y="1009"/>
              <a:ext cx="1050" cy="614"/>
            </a:xfrm>
            <a:prstGeom prst="rect">
              <a:avLst/>
            </a:prstGeom>
            <a:gradFill rotWithShape="1">
              <a:gsLst>
                <a:gs pos="0">
                  <a:srgbClr val="FFFF00"/>
                </a:gs>
                <a:gs pos="100000">
                  <a:srgbClr val="FF9900"/>
                </a:gs>
              </a:gsLst>
              <a:lin ang="2700000" scaled="1"/>
            </a:gradFill>
            <a:ln w="28575" algn="ctr">
              <a:solidFill>
                <a:srgbClr val="A50021"/>
              </a:solidFill>
              <a:miter lim="800000"/>
              <a:headEnd/>
              <a:tailEnd/>
            </a:ln>
          </p:spPr>
          <p:txBody>
            <a:bodyPr wrap="none" anchor="ctr">
              <a:spAutoFit/>
            </a:bodyPr>
            <a:lstStyle/>
            <a:p>
              <a:endParaRPr lang="de-DE"/>
            </a:p>
          </p:txBody>
        </p:sp>
        <p:sp>
          <p:nvSpPr>
            <p:cNvPr id="49263" name="Text Box 121"/>
            <p:cNvSpPr txBox="1">
              <a:spLocks noChangeArrowheads="1"/>
            </p:cNvSpPr>
            <p:nvPr/>
          </p:nvSpPr>
          <p:spPr bwMode="auto">
            <a:xfrm>
              <a:off x="1185" y="1042"/>
              <a:ext cx="1053" cy="520"/>
            </a:xfrm>
            <a:prstGeom prst="rect">
              <a:avLst/>
            </a:prstGeom>
            <a:noFill/>
            <a:ln w="28575" algn="ctr">
              <a:noFill/>
              <a:miter lim="800000"/>
              <a:headEnd/>
              <a:tailEnd/>
            </a:ln>
          </p:spPr>
          <p:txBody>
            <a:bodyPr lIns="0" tIns="108000" rIns="0" bIns="108000" anchor="ctr">
              <a:spAutoFit/>
            </a:bodyPr>
            <a:lstStyle/>
            <a:p>
              <a:pPr marL="342900" indent="-342900" algn="ctr">
                <a:spcBef>
                  <a:spcPct val="0"/>
                </a:spcBef>
                <a:buSzPct val="75000"/>
              </a:pPr>
              <a:r>
                <a:rPr lang="de-DE" sz="2000" i="1">
                  <a:solidFill>
                    <a:srgbClr val="A50021"/>
                  </a:solidFill>
                </a:rPr>
                <a:t>Geometry</a:t>
              </a:r>
            </a:p>
            <a:p>
              <a:pPr marL="342900" indent="-342900" algn="ctr">
                <a:spcBef>
                  <a:spcPct val="0"/>
                </a:spcBef>
                <a:buSzPct val="75000"/>
              </a:pPr>
              <a:r>
                <a:rPr lang="de-DE" sz="2000" i="1">
                  <a:solidFill>
                    <a:srgbClr val="A50021"/>
                  </a:solidFill>
                </a:rPr>
                <a:t>Shader</a:t>
              </a:r>
            </a:p>
          </p:txBody>
        </p:sp>
      </p:grpSp>
      <p:grpSp>
        <p:nvGrpSpPr>
          <p:cNvPr id="5" name="Group 104"/>
          <p:cNvGrpSpPr>
            <a:grpSpLocks/>
          </p:cNvGrpSpPr>
          <p:nvPr/>
        </p:nvGrpSpPr>
        <p:grpSpPr bwMode="auto">
          <a:xfrm>
            <a:off x="1625600" y="3370263"/>
            <a:ext cx="1728788" cy="1036637"/>
            <a:chOff x="1185" y="1009"/>
            <a:chExt cx="1089" cy="653"/>
          </a:xfrm>
        </p:grpSpPr>
        <p:sp>
          <p:nvSpPr>
            <p:cNvPr id="49258" name="Rectangle 105"/>
            <p:cNvSpPr>
              <a:spLocks noChangeArrowheads="1"/>
            </p:cNvSpPr>
            <p:nvPr/>
          </p:nvSpPr>
          <p:spPr bwMode="auto">
            <a:xfrm>
              <a:off x="1224" y="1048"/>
              <a:ext cx="1050" cy="614"/>
            </a:xfrm>
            <a:prstGeom prst="rect">
              <a:avLst/>
            </a:prstGeom>
            <a:solidFill>
              <a:schemeClr val="tx1"/>
            </a:solidFill>
            <a:ln w="28575" algn="ctr">
              <a:noFill/>
              <a:miter lim="800000"/>
              <a:headEnd/>
              <a:tailEnd/>
            </a:ln>
          </p:spPr>
          <p:txBody>
            <a:bodyPr wrap="none" anchor="ctr">
              <a:spAutoFit/>
            </a:bodyPr>
            <a:lstStyle/>
            <a:p>
              <a:endParaRPr lang="de-DE"/>
            </a:p>
          </p:txBody>
        </p:sp>
        <p:sp>
          <p:nvSpPr>
            <p:cNvPr id="49259" name="Rectangle 106"/>
            <p:cNvSpPr>
              <a:spLocks noChangeArrowheads="1"/>
            </p:cNvSpPr>
            <p:nvPr/>
          </p:nvSpPr>
          <p:spPr bwMode="auto">
            <a:xfrm>
              <a:off x="1185" y="1009"/>
              <a:ext cx="1050" cy="614"/>
            </a:xfrm>
            <a:prstGeom prst="rect">
              <a:avLst/>
            </a:prstGeom>
            <a:gradFill rotWithShape="1">
              <a:gsLst>
                <a:gs pos="0">
                  <a:srgbClr val="FFFF00"/>
                </a:gs>
                <a:gs pos="100000">
                  <a:srgbClr val="FF9900"/>
                </a:gs>
              </a:gsLst>
              <a:lin ang="2700000" scaled="1"/>
            </a:gradFill>
            <a:ln w="28575" algn="ctr">
              <a:solidFill>
                <a:srgbClr val="A50021"/>
              </a:solidFill>
              <a:miter lim="800000"/>
              <a:headEnd/>
              <a:tailEnd/>
            </a:ln>
          </p:spPr>
          <p:txBody>
            <a:bodyPr wrap="none" anchor="ctr">
              <a:spAutoFit/>
            </a:bodyPr>
            <a:lstStyle/>
            <a:p>
              <a:endParaRPr lang="de-DE"/>
            </a:p>
          </p:txBody>
        </p:sp>
        <p:sp>
          <p:nvSpPr>
            <p:cNvPr id="49260" name="Text Box 107"/>
            <p:cNvSpPr txBox="1">
              <a:spLocks noChangeArrowheads="1"/>
            </p:cNvSpPr>
            <p:nvPr/>
          </p:nvSpPr>
          <p:spPr bwMode="auto">
            <a:xfrm>
              <a:off x="1185" y="1042"/>
              <a:ext cx="1053" cy="520"/>
            </a:xfrm>
            <a:prstGeom prst="rect">
              <a:avLst/>
            </a:prstGeom>
            <a:noFill/>
            <a:ln w="28575" algn="ctr">
              <a:noFill/>
              <a:miter lim="800000"/>
              <a:headEnd/>
              <a:tailEnd/>
            </a:ln>
          </p:spPr>
          <p:txBody>
            <a:bodyPr lIns="0" tIns="108000" rIns="0" bIns="108000" anchor="ctr">
              <a:spAutoFit/>
            </a:bodyPr>
            <a:lstStyle/>
            <a:p>
              <a:pPr marL="342900" indent="-342900" algn="ctr">
                <a:spcBef>
                  <a:spcPct val="0"/>
                </a:spcBef>
                <a:buSzPct val="75000"/>
              </a:pPr>
              <a:r>
                <a:rPr lang="de-DE" sz="2000" i="1">
                  <a:solidFill>
                    <a:srgbClr val="A50021"/>
                  </a:solidFill>
                </a:rPr>
                <a:t>Vertex</a:t>
              </a:r>
            </a:p>
            <a:p>
              <a:pPr marL="342900" indent="-342900" algn="ctr">
                <a:spcBef>
                  <a:spcPct val="0"/>
                </a:spcBef>
                <a:buSzPct val="75000"/>
              </a:pPr>
              <a:r>
                <a:rPr lang="de-DE" sz="2000" i="1">
                  <a:solidFill>
                    <a:srgbClr val="A50021"/>
                  </a:solidFill>
                </a:rPr>
                <a:t>Shader</a:t>
              </a:r>
            </a:p>
          </p:txBody>
        </p:sp>
      </p:grpSp>
      <p:grpSp>
        <p:nvGrpSpPr>
          <p:cNvPr id="6" name="Group 113"/>
          <p:cNvGrpSpPr>
            <a:grpSpLocks/>
          </p:cNvGrpSpPr>
          <p:nvPr/>
        </p:nvGrpSpPr>
        <p:grpSpPr bwMode="auto">
          <a:xfrm>
            <a:off x="3568700" y="3362325"/>
            <a:ext cx="3671888" cy="1049338"/>
            <a:chOff x="2248" y="2118"/>
            <a:chExt cx="2313" cy="661"/>
          </a:xfrm>
        </p:grpSpPr>
        <p:grpSp>
          <p:nvGrpSpPr>
            <p:cNvPr id="7" name="Group 84"/>
            <p:cNvGrpSpPr>
              <a:grpSpLocks/>
            </p:cNvGrpSpPr>
            <p:nvPr/>
          </p:nvGrpSpPr>
          <p:grpSpPr bwMode="auto">
            <a:xfrm>
              <a:off x="3472" y="2126"/>
              <a:ext cx="1089" cy="653"/>
              <a:chOff x="3634" y="1009"/>
              <a:chExt cx="1089" cy="653"/>
            </a:xfrm>
          </p:grpSpPr>
          <p:grpSp>
            <p:nvGrpSpPr>
              <p:cNvPr id="8" name="Group 85"/>
              <p:cNvGrpSpPr>
                <a:grpSpLocks/>
              </p:cNvGrpSpPr>
              <p:nvPr/>
            </p:nvGrpSpPr>
            <p:grpSpPr bwMode="auto">
              <a:xfrm>
                <a:off x="3634" y="1009"/>
                <a:ext cx="1089" cy="653"/>
                <a:chOff x="612" y="1615"/>
                <a:chExt cx="1270" cy="772"/>
              </a:xfrm>
            </p:grpSpPr>
            <p:sp>
              <p:nvSpPr>
                <p:cNvPr id="49256" name="Rectangle 86"/>
                <p:cNvSpPr>
                  <a:spLocks noChangeArrowheads="1"/>
                </p:cNvSpPr>
                <p:nvPr/>
              </p:nvSpPr>
              <p:spPr bwMode="auto">
                <a:xfrm>
                  <a:off x="657" y="1661"/>
                  <a:ext cx="1225" cy="726"/>
                </a:xfrm>
                <a:prstGeom prst="rect">
                  <a:avLst/>
                </a:prstGeom>
                <a:solidFill>
                  <a:schemeClr val="tx1"/>
                </a:solidFill>
                <a:ln w="28575" algn="ctr">
                  <a:noFill/>
                  <a:miter lim="800000"/>
                  <a:headEnd/>
                  <a:tailEnd/>
                </a:ln>
              </p:spPr>
              <p:txBody>
                <a:bodyPr wrap="none" anchor="ctr">
                  <a:spAutoFit/>
                </a:bodyPr>
                <a:lstStyle/>
                <a:p>
                  <a:endParaRPr lang="de-DE"/>
                </a:p>
              </p:txBody>
            </p:sp>
            <p:sp>
              <p:nvSpPr>
                <p:cNvPr id="424023" name="Rectangle 87"/>
                <p:cNvSpPr>
                  <a:spLocks noChangeArrowheads="1"/>
                </p:cNvSpPr>
                <p:nvPr/>
              </p:nvSpPr>
              <p:spPr bwMode="auto">
                <a:xfrm>
                  <a:off x="612" y="1615"/>
                  <a:ext cx="1225" cy="726"/>
                </a:xfrm>
                <a:prstGeom prst="rect">
                  <a:avLst/>
                </a:prstGeom>
                <a:gradFill rotWithShape="1">
                  <a:gsLst>
                    <a:gs pos="0">
                      <a:schemeClr val="folHlink"/>
                    </a:gs>
                    <a:gs pos="100000">
                      <a:schemeClr val="folHlink">
                        <a:gamma/>
                        <a:shade val="38431"/>
                        <a:invGamma/>
                      </a:schemeClr>
                    </a:gs>
                  </a:gsLst>
                  <a:lin ang="2700000" scaled="1"/>
                </a:gradFill>
                <a:ln w="28575" algn="ctr">
                  <a:solidFill>
                    <a:schemeClr val="tx1"/>
                  </a:solidFill>
                  <a:miter lim="800000"/>
                  <a:headEnd/>
                  <a:tailEnd/>
                </a:ln>
                <a:effectLst/>
              </p:spPr>
              <p:txBody>
                <a:bodyPr wrap="none" anchor="ctr">
                  <a:spAutoFit/>
                </a:bodyPr>
                <a:lstStyle/>
                <a:p>
                  <a:pPr>
                    <a:defRPr/>
                  </a:pPr>
                  <a:endParaRPr lang="de-DE"/>
                </a:p>
              </p:txBody>
            </p:sp>
          </p:grpSp>
          <p:sp>
            <p:nvSpPr>
              <p:cNvPr id="49255" name="Text Box 88"/>
              <p:cNvSpPr txBox="1">
                <a:spLocks noChangeArrowheads="1"/>
              </p:cNvSpPr>
              <p:nvPr/>
            </p:nvSpPr>
            <p:spPr bwMode="auto">
              <a:xfrm>
                <a:off x="3634" y="1022"/>
                <a:ext cx="1053" cy="534"/>
              </a:xfrm>
              <a:prstGeom prst="rect">
                <a:avLst/>
              </a:prstGeom>
              <a:noFill/>
              <a:ln w="28575" algn="ctr">
                <a:noFill/>
                <a:miter lim="800000"/>
                <a:headEnd/>
                <a:tailEnd/>
              </a:ln>
            </p:spPr>
            <p:txBody>
              <a:bodyPr wrap="none" lIns="0" tIns="0" rIns="0" bIns="0" anchor="ctr"/>
              <a:lstStyle/>
              <a:p>
                <a:pPr marL="342900" indent="-342900" algn="ctr">
                  <a:spcBef>
                    <a:spcPct val="0"/>
                  </a:spcBef>
                  <a:buSzPct val="75000"/>
                </a:pPr>
                <a:r>
                  <a:rPr lang="de-DE" sz="2000" i="1">
                    <a:solidFill>
                      <a:schemeClr val="bg1"/>
                    </a:solidFill>
                  </a:rPr>
                  <a:t>Fragment</a:t>
                </a:r>
              </a:p>
              <a:p>
                <a:pPr marL="342900" indent="-342900" algn="ctr">
                  <a:spcBef>
                    <a:spcPct val="0"/>
                  </a:spcBef>
                  <a:buSzPct val="75000"/>
                </a:pPr>
                <a:r>
                  <a:rPr lang="de-DE" sz="2000" i="1">
                    <a:solidFill>
                      <a:schemeClr val="bg1"/>
                    </a:solidFill>
                  </a:rPr>
                  <a:t>Operationen</a:t>
                </a:r>
              </a:p>
            </p:txBody>
          </p:sp>
        </p:grpSp>
        <p:grpSp>
          <p:nvGrpSpPr>
            <p:cNvPr id="9" name="Group 108"/>
            <p:cNvGrpSpPr>
              <a:grpSpLocks/>
            </p:cNvGrpSpPr>
            <p:nvPr/>
          </p:nvGrpSpPr>
          <p:grpSpPr bwMode="auto">
            <a:xfrm>
              <a:off x="2248" y="2118"/>
              <a:ext cx="1089" cy="653"/>
              <a:chOff x="1185" y="1009"/>
              <a:chExt cx="1089" cy="653"/>
            </a:xfrm>
          </p:grpSpPr>
          <p:sp>
            <p:nvSpPr>
              <p:cNvPr id="49251" name="Rectangle 109"/>
              <p:cNvSpPr>
                <a:spLocks noChangeArrowheads="1"/>
              </p:cNvSpPr>
              <p:nvPr/>
            </p:nvSpPr>
            <p:spPr bwMode="auto">
              <a:xfrm>
                <a:off x="1224" y="1048"/>
                <a:ext cx="1050" cy="614"/>
              </a:xfrm>
              <a:prstGeom prst="rect">
                <a:avLst/>
              </a:prstGeom>
              <a:solidFill>
                <a:schemeClr val="tx1"/>
              </a:solidFill>
              <a:ln w="28575" algn="ctr">
                <a:noFill/>
                <a:miter lim="800000"/>
                <a:headEnd/>
                <a:tailEnd/>
              </a:ln>
            </p:spPr>
            <p:txBody>
              <a:bodyPr wrap="none" anchor="ctr">
                <a:spAutoFit/>
              </a:bodyPr>
              <a:lstStyle/>
              <a:p>
                <a:endParaRPr lang="de-DE"/>
              </a:p>
            </p:txBody>
          </p:sp>
          <p:sp>
            <p:nvSpPr>
              <p:cNvPr id="49252" name="Rectangle 110"/>
              <p:cNvSpPr>
                <a:spLocks noChangeArrowheads="1"/>
              </p:cNvSpPr>
              <p:nvPr/>
            </p:nvSpPr>
            <p:spPr bwMode="auto">
              <a:xfrm>
                <a:off x="1185" y="1009"/>
                <a:ext cx="1050" cy="614"/>
              </a:xfrm>
              <a:prstGeom prst="rect">
                <a:avLst/>
              </a:prstGeom>
              <a:gradFill rotWithShape="1">
                <a:gsLst>
                  <a:gs pos="0">
                    <a:srgbClr val="FFFF00"/>
                  </a:gs>
                  <a:gs pos="100000">
                    <a:srgbClr val="FF9900"/>
                  </a:gs>
                </a:gsLst>
                <a:lin ang="2700000" scaled="1"/>
              </a:gradFill>
              <a:ln w="28575" algn="ctr">
                <a:solidFill>
                  <a:srgbClr val="A50021"/>
                </a:solidFill>
                <a:miter lim="800000"/>
                <a:headEnd/>
                <a:tailEnd/>
              </a:ln>
            </p:spPr>
            <p:txBody>
              <a:bodyPr wrap="none" anchor="ctr">
                <a:spAutoFit/>
              </a:bodyPr>
              <a:lstStyle/>
              <a:p>
                <a:endParaRPr lang="de-DE"/>
              </a:p>
            </p:txBody>
          </p:sp>
          <p:sp>
            <p:nvSpPr>
              <p:cNvPr id="49253" name="Text Box 111"/>
              <p:cNvSpPr txBox="1">
                <a:spLocks noChangeArrowheads="1"/>
              </p:cNvSpPr>
              <p:nvPr/>
            </p:nvSpPr>
            <p:spPr bwMode="auto">
              <a:xfrm>
                <a:off x="1185" y="1042"/>
                <a:ext cx="1053" cy="520"/>
              </a:xfrm>
              <a:prstGeom prst="rect">
                <a:avLst/>
              </a:prstGeom>
              <a:noFill/>
              <a:ln w="28575" algn="ctr">
                <a:noFill/>
                <a:miter lim="800000"/>
                <a:headEnd/>
                <a:tailEnd/>
              </a:ln>
            </p:spPr>
            <p:txBody>
              <a:bodyPr lIns="0" tIns="108000" rIns="0" bIns="108000" anchor="ctr">
                <a:spAutoFit/>
              </a:bodyPr>
              <a:lstStyle/>
              <a:p>
                <a:pPr marL="342900" indent="-342900" algn="ctr">
                  <a:spcBef>
                    <a:spcPct val="0"/>
                  </a:spcBef>
                  <a:buSzPct val="75000"/>
                </a:pPr>
                <a:r>
                  <a:rPr lang="de-DE" sz="2000" i="1">
                    <a:solidFill>
                      <a:srgbClr val="A50021"/>
                    </a:solidFill>
                  </a:rPr>
                  <a:t>Fragment</a:t>
                </a:r>
              </a:p>
              <a:p>
                <a:pPr marL="342900" indent="-342900" algn="ctr">
                  <a:spcBef>
                    <a:spcPct val="0"/>
                  </a:spcBef>
                  <a:buSzPct val="75000"/>
                </a:pPr>
                <a:r>
                  <a:rPr lang="de-DE" sz="2000" i="1">
                    <a:solidFill>
                      <a:srgbClr val="A50021"/>
                    </a:solidFill>
                  </a:rPr>
                  <a:t>Shader</a:t>
                </a:r>
              </a:p>
            </p:txBody>
          </p:sp>
        </p:grpSp>
      </p:grpSp>
      <p:grpSp>
        <p:nvGrpSpPr>
          <p:cNvPr id="10" name="Group 184"/>
          <p:cNvGrpSpPr>
            <a:grpSpLocks/>
          </p:cNvGrpSpPr>
          <p:nvPr/>
        </p:nvGrpSpPr>
        <p:grpSpPr bwMode="auto">
          <a:xfrm>
            <a:off x="422275" y="4541838"/>
            <a:ext cx="8080375" cy="1785937"/>
            <a:chOff x="266" y="2861"/>
            <a:chExt cx="5090" cy="1125"/>
          </a:xfrm>
        </p:grpSpPr>
        <p:grpSp>
          <p:nvGrpSpPr>
            <p:cNvPr id="11" name="Group 7"/>
            <p:cNvGrpSpPr>
              <a:grpSpLocks/>
            </p:cNvGrpSpPr>
            <p:nvPr/>
          </p:nvGrpSpPr>
          <p:grpSpPr bwMode="auto">
            <a:xfrm>
              <a:off x="4647" y="2867"/>
              <a:ext cx="709" cy="1119"/>
              <a:chOff x="4503" y="2853"/>
              <a:chExt cx="709" cy="1119"/>
            </a:xfrm>
          </p:grpSpPr>
          <p:grpSp>
            <p:nvGrpSpPr>
              <p:cNvPr id="12" name="Group 8"/>
              <p:cNvGrpSpPr>
                <a:grpSpLocks/>
              </p:cNvGrpSpPr>
              <p:nvPr/>
            </p:nvGrpSpPr>
            <p:grpSpPr bwMode="auto">
              <a:xfrm>
                <a:off x="4503" y="2853"/>
                <a:ext cx="709" cy="867"/>
                <a:chOff x="4286" y="2556"/>
                <a:chExt cx="926" cy="1132"/>
              </a:xfrm>
            </p:grpSpPr>
            <p:sp>
              <p:nvSpPr>
                <p:cNvPr id="49234" name="Rectangle 9"/>
                <p:cNvSpPr>
                  <a:spLocks noChangeArrowheads="1"/>
                </p:cNvSpPr>
                <p:nvPr/>
              </p:nvSpPr>
              <p:spPr bwMode="auto">
                <a:xfrm>
                  <a:off x="4286" y="2556"/>
                  <a:ext cx="926" cy="1132"/>
                </a:xfrm>
                <a:prstGeom prst="rect">
                  <a:avLst/>
                </a:prstGeom>
                <a:solidFill>
                  <a:srgbClr val="BBE0E3">
                    <a:alpha val="30196"/>
                  </a:srgbClr>
                </a:solidFill>
                <a:ln w="9525" algn="ctr">
                  <a:solidFill>
                    <a:schemeClr val="tx1"/>
                  </a:solidFill>
                  <a:miter lim="800000"/>
                  <a:headEnd/>
                  <a:tailEnd/>
                </a:ln>
              </p:spPr>
              <p:txBody>
                <a:bodyPr anchor="ctr">
                  <a:spAutoFit/>
                </a:bodyPr>
                <a:lstStyle/>
                <a:p>
                  <a:endParaRPr lang="de-DE"/>
                </a:p>
              </p:txBody>
            </p:sp>
            <p:grpSp>
              <p:nvGrpSpPr>
                <p:cNvPr id="13" name="Group 10"/>
                <p:cNvGrpSpPr>
                  <a:grpSpLocks/>
                </p:cNvGrpSpPr>
                <p:nvPr/>
              </p:nvGrpSpPr>
              <p:grpSpPr bwMode="auto">
                <a:xfrm>
                  <a:off x="4287" y="2556"/>
                  <a:ext cx="924" cy="1131"/>
                  <a:chOff x="4474" y="2061"/>
                  <a:chExt cx="924" cy="1131"/>
                </a:xfrm>
              </p:grpSpPr>
              <p:sp>
                <p:nvSpPr>
                  <p:cNvPr id="49236" name="Freeform 11"/>
                  <p:cNvSpPr>
                    <a:spLocks/>
                  </p:cNvSpPr>
                  <p:nvPr/>
                </p:nvSpPr>
                <p:spPr bwMode="auto">
                  <a:xfrm>
                    <a:off x="4577" y="2168"/>
                    <a:ext cx="722" cy="512"/>
                  </a:xfrm>
                  <a:custGeom>
                    <a:avLst/>
                    <a:gdLst>
                      <a:gd name="T0" fmla="*/ 272 w 635"/>
                      <a:gd name="T1" fmla="*/ 453 h 453"/>
                      <a:gd name="T2" fmla="*/ 181 w 635"/>
                      <a:gd name="T3" fmla="*/ 453 h 453"/>
                      <a:gd name="T4" fmla="*/ 181 w 635"/>
                      <a:gd name="T5" fmla="*/ 363 h 453"/>
                      <a:gd name="T6" fmla="*/ 90 w 635"/>
                      <a:gd name="T7" fmla="*/ 363 h 453"/>
                      <a:gd name="T8" fmla="*/ 90 w 635"/>
                      <a:gd name="T9" fmla="*/ 181 h 453"/>
                      <a:gd name="T10" fmla="*/ 0 w 635"/>
                      <a:gd name="T11" fmla="*/ 181 h 453"/>
                      <a:gd name="T12" fmla="*/ 0 w 635"/>
                      <a:gd name="T13" fmla="*/ 0 h 453"/>
                      <a:gd name="T14" fmla="*/ 181 w 635"/>
                      <a:gd name="T15" fmla="*/ 0 h 453"/>
                      <a:gd name="T16" fmla="*/ 181 w 635"/>
                      <a:gd name="T17" fmla="*/ 90 h 453"/>
                      <a:gd name="T18" fmla="*/ 635 w 635"/>
                      <a:gd name="T19" fmla="*/ 90 h 453"/>
                      <a:gd name="T20" fmla="*/ 635 w 635"/>
                      <a:gd name="T21" fmla="*/ 181 h 453"/>
                      <a:gd name="T22" fmla="*/ 544 w 635"/>
                      <a:gd name="T23" fmla="*/ 181 h 453"/>
                      <a:gd name="T24" fmla="*/ 544 w 635"/>
                      <a:gd name="T25" fmla="*/ 272 h 453"/>
                      <a:gd name="T26" fmla="*/ 362 w 635"/>
                      <a:gd name="T27" fmla="*/ 272 h 453"/>
                      <a:gd name="T28" fmla="*/ 362 w 635"/>
                      <a:gd name="T29" fmla="*/ 363 h 453"/>
                      <a:gd name="T30" fmla="*/ 272 w 635"/>
                      <a:gd name="T31" fmla="*/ 363 h 453"/>
                      <a:gd name="T32" fmla="*/ 272 w 635"/>
                      <a:gd name="T33" fmla="*/ 453 h 4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5"/>
                      <a:gd name="T52" fmla="*/ 0 h 453"/>
                      <a:gd name="T53" fmla="*/ 635 w 635"/>
                      <a:gd name="T54" fmla="*/ 453 h 4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5" h="453">
                        <a:moveTo>
                          <a:pt x="272" y="453"/>
                        </a:moveTo>
                        <a:lnTo>
                          <a:pt x="181" y="453"/>
                        </a:lnTo>
                        <a:lnTo>
                          <a:pt x="181" y="363"/>
                        </a:lnTo>
                        <a:lnTo>
                          <a:pt x="90" y="363"/>
                        </a:lnTo>
                        <a:lnTo>
                          <a:pt x="90" y="181"/>
                        </a:lnTo>
                        <a:lnTo>
                          <a:pt x="0" y="181"/>
                        </a:lnTo>
                        <a:lnTo>
                          <a:pt x="0" y="0"/>
                        </a:lnTo>
                        <a:lnTo>
                          <a:pt x="181" y="0"/>
                        </a:lnTo>
                        <a:lnTo>
                          <a:pt x="181" y="90"/>
                        </a:lnTo>
                        <a:lnTo>
                          <a:pt x="635" y="90"/>
                        </a:lnTo>
                        <a:lnTo>
                          <a:pt x="635" y="181"/>
                        </a:lnTo>
                        <a:lnTo>
                          <a:pt x="544" y="181"/>
                        </a:lnTo>
                        <a:lnTo>
                          <a:pt x="544" y="272"/>
                        </a:lnTo>
                        <a:lnTo>
                          <a:pt x="362" y="272"/>
                        </a:lnTo>
                        <a:lnTo>
                          <a:pt x="362" y="363"/>
                        </a:lnTo>
                        <a:lnTo>
                          <a:pt x="272" y="363"/>
                        </a:lnTo>
                        <a:lnTo>
                          <a:pt x="272" y="453"/>
                        </a:lnTo>
                        <a:close/>
                      </a:path>
                    </a:pathLst>
                  </a:custGeom>
                  <a:solidFill>
                    <a:schemeClr val="accent2"/>
                  </a:solidFill>
                  <a:ln w="28575">
                    <a:noFill/>
                    <a:round/>
                    <a:headEnd/>
                    <a:tailEnd/>
                  </a:ln>
                </p:spPr>
                <p:txBody>
                  <a:bodyPr anchor="ctr">
                    <a:spAutoFit/>
                  </a:bodyPr>
                  <a:lstStyle/>
                  <a:p>
                    <a:endParaRPr lang="de-DE"/>
                  </a:p>
                </p:txBody>
              </p:sp>
              <p:sp>
                <p:nvSpPr>
                  <p:cNvPr id="49237" name="Freeform 12"/>
                  <p:cNvSpPr>
                    <a:spLocks/>
                  </p:cNvSpPr>
                  <p:nvPr/>
                </p:nvSpPr>
                <p:spPr bwMode="auto">
                  <a:xfrm>
                    <a:off x="4886" y="2373"/>
                    <a:ext cx="413" cy="718"/>
                  </a:xfrm>
                  <a:custGeom>
                    <a:avLst/>
                    <a:gdLst>
                      <a:gd name="T0" fmla="*/ 272 w 363"/>
                      <a:gd name="T1" fmla="*/ 635 h 635"/>
                      <a:gd name="T2" fmla="*/ 181 w 363"/>
                      <a:gd name="T3" fmla="*/ 635 h 635"/>
                      <a:gd name="T4" fmla="*/ 181 w 363"/>
                      <a:gd name="T5" fmla="*/ 544 h 635"/>
                      <a:gd name="T6" fmla="*/ 90 w 363"/>
                      <a:gd name="T7" fmla="*/ 544 h 635"/>
                      <a:gd name="T8" fmla="*/ 90 w 363"/>
                      <a:gd name="T9" fmla="*/ 363 h 635"/>
                      <a:gd name="T10" fmla="*/ 0 w 363"/>
                      <a:gd name="T11" fmla="*/ 363 h 635"/>
                      <a:gd name="T12" fmla="*/ 0 w 363"/>
                      <a:gd name="T13" fmla="*/ 182 h 635"/>
                      <a:gd name="T14" fmla="*/ 90 w 363"/>
                      <a:gd name="T15" fmla="*/ 182 h 635"/>
                      <a:gd name="T16" fmla="*/ 90 w 363"/>
                      <a:gd name="T17" fmla="*/ 91 h 635"/>
                      <a:gd name="T18" fmla="*/ 272 w 363"/>
                      <a:gd name="T19" fmla="*/ 91 h 635"/>
                      <a:gd name="T20" fmla="*/ 272 w 363"/>
                      <a:gd name="T21" fmla="*/ 0 h 635"/>
                      <a:gd name="T22" fmla="*/ 363 w 363"/>
                      <a:gd name="T23" fmla="*/ 0 h 635"/>
                      <a:gd name="T24" fmla="*/ 363 w 363"/>
                      <a:gd name="T25" fmla="*/ 182 h 635"/>
                      <a:gd name="T26" fmla="*/ 272 w 363"/>
                      <a:gd name="T27" fmla="*/ 182 h 635"/>
                      <a:gd name="T28" fmla="*/ 272 w 363"/>
                      <a:gd name="T29" fmla="*/ 635 h 6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3"/>
                      <a:gd name="T46" fmla="*/ 0 h 635"/>
                      <a:gd name="T47" fmla="*/ 363 w 363"/>
                      <a:gd name="T48" fmla="*/ 635 h 6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3" h="635">
                        <a:moveTo>
                          <a:pt x="272" y="635"/>
                        </a:moveTo>
                        <a:lnTo>
                          <a:pt x="181" y="635"/>
                        </a:lnTo>
                        <a:lnTo>
                          <a:pt x="181" y="544"/>
                        </a:lnTo>
                        <a:lnTo>
                          <a:pt x="90" y="544"/>
                        </a:lnTo>
                        <a:lnTo>
                          <a:pt x="90" y="363"/>
                        </a:lnTo>
                        <a:lnTo>
                          <a:pt x="0" y="363"/>
                        </a:lnTo>
                        <a:lnTo>
                          <a:pt x="0" y="182"/>
                        </a:lnTo>
                        <a:lnTo>
                          <a:pt x="90" y="182"/>
                        </a:lnTo>
                        <a:lnTo>
                          <a:pt x="90" y="91"/>
                        </a:lnTo>
                        <a:lnTo>
                          <a:pt x="272" y="91"/>
                        </a:lnTo>
                        <a:lnTo>
                          <a:pt x="272" y="0"/>
                        </a:lnTo>
                        <a:lnTo>
                          <a:pt x="363" y="0"/>
                        </a:lnTo>
                        <a:lnTo>
                          <a:pt x="363" y="182"/>
                        </a:lnTo>
                        <a:lnTo>
                          <a:pt x="272" y="182"/>
                        </a:lnTo>
                        <a:lnTo>
                          <a:pt x="272" y="635"/>
                        </a:lnTo>
                        <a:close/>
                      </a:path>
                    </a:pathLst>
                  </a:custGeom>
                  <a:solidFill>
                    <a:schemeClr val="folHlink"/>
                  </a:solidFill>
                  <a:ln w="28575">
                    <a:noFill/>
                    <a:round/>
                    <a:headEnd/>
                    <a:tailEnd/>
                  </a:ln>
                </p:spPr>
                <p:txBody>
                  <a:bodyPr wrap="none" anchor="ctr">
                    <a:spAutoFit/>
                  </a:bodyPr>
                  <a:lstStyle/>
                  <a:p>
                    <a:endParaRPr lang="de-DE"/>
                  </a:p>
                </p:txBody>
              </p:sp>
              <p:grpSp>
                <p:nvGrpSpPr>
                  <p:cNvPr id="14" name="Group 13"/>
                  <p:cNvGrpSpPr>
                    <a:grpSpLocks/>
                  </p:cNvGrpSpPr>
                  <p:nvPr/>
                </p:nvGrpSpPr>
                <p:grpSpPr bwMode="auto">
                  <a:xfrm>
                    <a:off x="4474" y="2061"/>
                    <a:ext cx="924" cy="1131"/>
                    <a:chOff x="4332" y="2114"/>
                    <a:chExt cx="816" cy="999"/>
                  </a:xfrm>
                </p:grpSpPr>
                <p:sp>
                  <p:nvSpPr>
                    <p:cNvPr id="49239" name="Rectangle 14"/>
                    <p:cNvSpPr>
                      <a:spLocks noChangeArrowheads="1"/>
                    </p:cNvSpPr>
                    <p:nvPr/>
                  </p:nvSpPr>
                  <p:spPr bwMode="auto">
                    <a:xfrm>
                      <a:off x="4332" y="2205"/>
                      <a:ext cx="816" cy="91"/>
                    </a:xfrm>
                    <a:prstGeom prst="rect">
                      <a:avLst/>
                    </a:prstGeom>
                    <a:noFill/>
                    <a:ln w="12700" algn="ctr">
                      <a:solidFill>
                        <a:schemeClr val="tx1"/>
                      </a:solidFill>
                      <a:miter lim="800000"/>
                      <a:headEnd/>
                      <a:tailEnd/>
                    </a:ln>
                  </p:spPr>
                  <p:txBody>
                    <a:bodyPr anchor="ctr">
                      <a:spAutoFit/>
                    </a:bodyPr>
                    <a:lstStyle/>
                    <a:p>
                      <a:endParaRPr lang="de-DE"/>
                    </a:p>
                  </p:txBody>
                </p:sp>
                <p:sp>
                  <p:nvSpPr>
                    <p:cNvPr id="49240" name="Rectangle 15"/>
                    <p:cNvSpPr>
                      <a:spLocks noChangeArrowheads="1"/>
                    </p:cNvSpPr>
                    <p:nvPr/>
                  </p:nvSpPr>
                  <p:spPr bwMode="auto">
                    <a:xfrm>
                      <a:off x="4332" y="2386"/>
                      <a:ext cx="816" cy="91"/>
                    </a:xfrm>
                    <a:prstGeom prst="rect">
                      <a:avLst/>
                    </a:prstGeom>
                    <a:noFill/>
                    <a:ln w="12700" algn="ctr">
                      <a:solidFill>
                        <a:schemeClr val="tx1"/>
                      </a:solidFill>
                      <a:miter lim="800000"/>
                      <a:headEnd/>
                      <a:tailEnd/>
                    </a:ln>
                  </p:spPr>
                  <p:txBody>
                    <a:bodyPr anchor="ctr">
                      <a:spAutoFit/>
                    </a:bodyPr>
                    <a:lstStyle/>
                    <a:p>
                      <a:endParaRPr lang="de-DE"/>
                    </a:p>
                  </p:txBody>
                </p:sp>
                <p:sp>
                  <p:nvSpPr>
                    <p:cNvPr id="49241" name="Rectangle 16"/>
                    <p:cNvSpPr>
                      <a:spLocks noChangeArrowheads="1"/>
                    </p:cNvSpPr>
                    <p:nvPr/>
                  </p:nvSpPr>
                  <p:spPr bwMode="auto">
                    <a:xfrm>
                      <a:off x="4332" y="2568"/>
                      <a:ext cx="816" cy="91"/>
                    </a:xfrm>
                    <a:prstGeom prst="rect">
                      <a:avLst/>
                    </a:prstGeom>
                    <a:noFill/>
                    <a:ln w="12700" algn="ctr">
                      <a:solidFill>
                        <a:schemeClr val="tx1"/>
                      </a:solidFill>
                      <a:miter lim="800000"/>
                      <a:headEnd/>
                      <a:tailEnd/>
                    </a:ln>
                  </p:spPr>
                  <p:txBody>
                    <a:bodyPr anchor="ctr">
                      <a:spAutoFit/>
                    </a:bodyPr>
                    <a:lstStyle/>
                    <a:p>
                      <a:endParaRPr lang="de-DE"/>
                    </a:p>
                  </p:txBody>
                </p:sp>
                <p:sp>
                  <p:nvSpPr>
                    <p:cNvPr id="49242" name="Rectangle 17"/>
                    <p:cNvSpPr>
                      <a:spLocks noChangeArrowheads="1"/>
                    </p:cNvSpPr>
                    <p:nvPr/>
                  </p:nvSpPr>
                  <p:spPr bwMode="auto">
                    <a:xfrm>
                      <a:off x="4332" y="2749"/>
                      <a:ext cx="816" cy="91"/>
                    </a:xfrm>
                    <a:prstGeom prst="rect">
                      <a:avLst/>
                    </a:prstGeom>
                    <a:noFill/>
                    <a:ln w="12700" algn="ctr">
                      <a:solidFill>
                        <a:schemeClr val="tx1"/>
                      </a:solidFill>
                      <a:miter lim="800000"/>
                      <a:headEnd/>
                      <a:tailEnd/>
                    </a:ln>
                  </p:spPr>
                  <p:txBody>
                    <a:bodyPr anchor="ctr">
                      <a:spAutoFit/>
                    </a:bodyPr>
                    <a:lstStyle/>
                    <a:p>
                      <a:endParaRPr lang="de-DE"/>
                    </a:p>
                  </p:txBody>
                </p:sp>
                <p:sp>
                  <p:nvSpPr>
                    <p:cNvPr id="49243" name="Rectangle 18"/>
                    <p:cNvSpPr>
                      <a:spLocks noChangeArrowheads="1"/>
                    </p:cNvSpPr>
                    <p:nvPr/>
                  </p:nvSpPr>
                  <p:spPr bwMode="auto">
                    <a:xfrm>
                      <a:off x="4332" y="2931"/>
                      <a:ext cx="816" cy="91"/>
                    </a:xfrm>
                    <a:prstGeom prst="rect">
                      <a:avLst/>
                    </a:prstGeom>
                    <a:noFill/>
                    <a:ln w="12700" algn="ctr">
                      <a:solidFill>
                        <a:schemeClr val="tx1"/>
                      </a:solidFill>
                      <a:miter lim="800000"/>
                      <a:headEnd/>
                      <a:tailEnd/>
                    </a:ln>
                  </p:spPr>
                  <p:txBody>
                    <a:bodyPr anchor="ctr">
                      <a:spAutoFit/>
                    </a:bodyPr>
                    <a:lstStyle/>
                    <a:p>
                      <a:endParaRPr lang="de-DE"/>
                    </a:p>
                  </p:txBody>
                </p:sp>
                <p:sp>
                  <p:nvSpPr>
                    <p:cNvPr id="49244" name="Rectangle 19"/>
                    <p:cNvSpPr>
                      <a:spLocks noChangeArrowheads="1"/>
                    </p:cNvSpPr>
                    <p:nvPr/>
                  </p:nvSpPr>
                  <p:spPr bwMode="auto">
                    <a:xfrm>
                      <a:off x="4423" y="2114"/>
                      <a:ext cx="91" cy="999"/>
                    </a:xfrm>
                    <a:prstGeom prst="rect">
                      <a:avLst/>
                    </a:prstGeom>
                    <a:noFill/>
                    <a:ln w="12700" algn="ctr">
                      <a:solidFill>
                        <a:schemeClr val="tx1"/>
                      </a:solidFill>
                      <a:miter lim="800000"/>
                      <a:headEnd/>
                      <a:tailEnd/>
                    </a:ln>
                  </p:spPr>
                  <p:txBody>
                    <a:bodyPr anchor="ctr">
                      <a:spAutoFit/>
                    </a:bodyPr>
                    <a:lstStyle/>
                    <a:p>
                      <a:endParaRPr lang="de-DE"/>
                    </a:p>
                  </p:txBody>
                </p:sp>
                <p:sp>
                  <p:nvSpPr>
                    <p:cNvPr id="49245" name="Rectangle 20"/>
                    <p:cNvSpPr>
                      <a:spLocks noChangeArrowheads="1"/>
                    </p:cNvSpPr>
                    <p:nvPr/>
                  </p:nvSpPr>
                  <p:spPr bwMode="auto">
                    <a:xfrm>
                      <a:off x="4604" y="2114"/>
                      <a:ext cx="91" cy="999"/>
                    </a:xfrm>
                    <a:prstGeom prst="rect">
                      <a:avLst/>
                    </a:prstGeom>
                    <a:noFill/>
                    <a:ln w="12700" algn="ctr">
                      <a:solidFill>
                        <a:schemeClr val="tx1"/>
                      </a:solidFill>
                      <a:miter lim="800000"/>
                      <a:headEnd/>
                      <a:tailEnd/>
                    </a:ln>
                  </p:spPr>
                  <p:txBody>
                    <a:bodyPr anchor="ctr">
                      <a:spAutoFit/>
                    </a:bodyPr>
                    <a:lstStyle/>
                    <a:p>
                      <a:endParaRPr lang="de-DE"/>
                    </a:p>
                  </p:txBody>
                </p:sp>
                <p:sp>
                  <p:nvSpPr>
                    <p:cNvPr id="49246" name="Rectangle 21"/>
                    <p:cNvSpPr>
                      <a:spLocks noChangeArrowheads="1"/>
                    </p:cNvSpPr>
                    <p:nvPr/>
                  </p:nvSpPr>
                  <p:spPr bwMode="auto">
                    <a:xfrm>
                      <a:off x="4785" y="2114"/>
                      <a:ext cx="91" cy="999"/>
                    </a:xfrm>
                    <a:prstGeom prst="rect">
                      <a:avLst/>
                    </a:prstGeom>
                    <a:noFill/>
                    <a:ln w="12700" algn="ctr">
                      <a:solidFill>
                        <a:schemeClr val="tx1"/>
                      </a:solidFill>
                      <a:miter lim="800000"/>
                      <a:headEnd/>
                      <a:tailEnd/>
                    </a:ln>
                  </p:spPr>
                  <p:txBody>
                    <a:bodyPr anchor="ctr">
                      <a:spAutoFit/>
                    </a:bodyPr>
                    <a:lstStyle/>
                    <a:p>
                      <a:endParaRPr lang="de-DE"/>
                    </a:p>
                  </p:txBody>
                </p:sp>
                <p:sp>
                  <p:nvSpPr>
                    <p:cNvPr id="49247" name="Rectangle 22"/>
                    <p:cNvSpPr>
                      <a:spLocks noChangeArrowheads="1"/>
                    </p:cNvSpPr>
                    <p:nvPr/>
                  </p:nvSpPr>
                  <p:spPr bwMode="auto">
                    <a:xfrm>
                      <a:off x="4967" y="2114"/>
                      <a:ext cx="91" cy="999"/>
                    </a:xfrm>
                    <a:prstGeom prst="rect">
                      <a:avLst/>
                    </a:prstGeom>
                    <a:noFill/>
                    <a:ln w="12700" algn="ctr">
                      <a:solidFill>
                        <a:schemeClr val="tx1"/>
                      </a:solidFill>
                      <a:miter lim="800000"/>
                      <a:headEnd/>
                      <a:tailEnd/>
                    </a:ln>
                  </p:spPr>
                  <p:txBody>
                    <a:bodyPr anchor="ctr">
                      <a:spAutoFit/>
                    </a:bodyPr>
                    <a:lstStyle/>
                    <a:p>
                      <a:endParaRPr lang="de-DE"/>
                    </a:p>
                  </p:txBody>
                </p:sp>
                <p:sp>
                  <p:nvSpPr>
                    <p:cNvPr id="49248" name="Rectangle 23"/>
                    <p:cNvSpPr>
                      <a:spLocks noChangeArrowheads="1"/>
                    </p:cNvSpPr>
                    <p:nvPr/>
                  </p:nvSpPr>
                  <p:spPr bwMode="auto">
                    <a:xfrm>
                      <a:off x="4332" y="2115"/>
                      <a:ext cx="816" cy="998"/>
                    </a:xfrm>
                    <a:prstGeom prst="rect">
                      <a:avLst/>
                    </a:prstGeom>
                    <a:noFill/>
                    <a:ln w="28575" algn="ctr">
                      <a:solidFill>
                        <a:schemeClr val="tx1"/>
                      </a:solidFill>
                      <a:miter lim="800000"/>
                      <a:headEnd/>
                      <a:tailEnd/>
                    </a:ln>
                  </p:spPr>
                  <p:txBody>
                    <a:bodyPr anchor="ctr">
                      <a:spAutoFit/>
                    </a:bodyPr>
                    <a:lstStyle/>
                    <a:p>
                      <a:endParaRPr lang="de-DE"/>
                    </a:p>
                  </p:txBody>
                </p:sp>
              </p:grpSp>
            </p:grpSp>
          </p:grpSp>
          <p:sp>
            <p:nvSpPr>
              <p:cNvPr id="49233" name="Text Box 24"/>
              <p:cNvSpPr txBox="1">
                <a:spLocks noChangeArrowheads="1"/>
              </p:cNvSpPr>
              <p:nvPr/>
            </p:nvSpPr>
            <p:spPr bwMode="auto">
              <a:xfrm>
                <a:off x="4651" y="3722"/>
                <a:ext cx="413" cy="250"/>
              </a:xfrm>
              <a:prstGeom prst="rect">
                <a:avLst/>
              </a:prstGeom>
              <a:noFill/>
              <a:ln w="28575" algn="ctr">
                <a:noFill/>
                <a:miter lim="800000"/>
                <a:headEnd/>
                <a:tailEnd/>
              </a:ln>
            </p:spPr>
            <p:txBody>
              <a:bodyPr wrap="none">
                <a:spAutoFit/>
              </a:bodyPr>
              <a:lstStyle/>
              <a:p>
                <a:pPr marL="342900" indent="-342900" algn="ctr">
                  <a:spcBef>
                    <a:spcPct val="50000"/>
                  </a:spcBef>
                  <a:buSzPct val="75000"/>
                </a:pPr>
                <a:r>
                  <a:rPr lang="de-DE" sz="2000" b="0"/>
                  <a:t>Pixel</a:t>
                </a:r>
              </a:p>
            </p:txBody>
          </p:sp>
        </p:grpSp>
        <p:grpSp>
          <p:nvGrpSpPr>
            <p:cNvPr id="15" name="Group 26"/>
            <p:cNvGrpSpPr>
              <a:grpSpLocks/>
            </p:cNvGrpSpPr>
            <p:nvPr/>
          </p:nvGrpSpPr>
          <p:grpSpPr bwMode="auto">
            <a:xfrm>
              <a:off x="266" y="2918"/>
              <a:ext cx="791" cy="1068"/>
              <a:chOff x="660" y="2904"/>
              <a:chExt cx="791" cy="1068"/>
            </a:xfrm>
          </p:grpSpPr>
          <p:grpSp>
            <p:nvGrpSpPr>
              <p:cNvPr id="16" name="Group 27"/>
              <p:cNvGrpSpPr>
                <a:grpSpLocks/>
              </p:cNvGrpSpPr>
              <p:nvPr/>
            </p:nvGrpSpPr>
            <p:grpSpPr bwMode="auto">
              <a:xfrm>
                <a:off x="765" y="2904"/>
                <a:ext cx="583" cy="716"/>
                <a:chOff x="701" y="2654"/>
                <a:chExt cx="761" cy="934"/>
              </a:xfrm>
            </p:grpSpPr>
            <p:sp>
              <p:nvSpPr>
                <p:cNvPr id="49228" name="Oval 28"/>
                <p:cNvSpPr>
                  <a:spLocks noChangeArrowheads="1"/>
                </p:cNvSpPr>
                <p:nvPr/>
              </p:nvSpPr>
              <p:spPr bwMode="auto">
                <a:xfrm>
                  <a:off x="1353" y="2783"/>
                  <a:ext cx="109" cy="108"/>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49229" name="Oval 29"/>
                <p:cNvSpPr>
                  <a:spLocks noChangeArrowheads="1"/>
                </p:cNvSpPr>
                <p:nvPr/>
              </p:nvSpPr>
              <p:spPr bwMode="auto">
                <a:xfrm>
                  <a:off x="934" y="3083"/>
                  <a:ext cx="108" cy="107"/>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49230" name="Oval 30"/>
                <p:cNvSpPr>
                  <a:spLocks noChangeArrowheads="1"/>
                </p:cNvSpPr>
                <p:nvPr/>
              </p:nvSpPr>
              <p:spPr bwMode="auto">
                <a:xfrm>
                  <a:off x="701" y="2654"/>
                  <a:ext cx="107" cy="109"/>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49231" name="Oval 31"/>
                <p:cNvSpPr>
                  <a:spLocks noChangeArrowheads="1"/>
                </p:cNvSpPr>
                <p:nvPr/>
              </p:nvSpPr>
              <p:spPr bwMode="auto">
                <a:xfrm>
                  <a:off x="1226" y="3479"/>
                  <a:ext cx="107" cy="109"/>
                </a:xfrm>
                <a:prstGeom prst="ellipse">
                  <a:avLst/>
                </a:prstGeom>
                <a:solidFill>
                  <a:schemeClr val="bg1"/>
                </a:solidFill>
                <a:ln w="28575" algn="ctr">
                  <a:solidFill>
                    <a:schemeClr val="tx1"/>
                  </a:solidFill>
                  <a:round/>
                  <a:headEnd/>
                  <a:tailEnd/>
                </a:ln>
              </p:spPr>
              <p:txBody>
                <a:bodyPr anchor="ctr">
                  <a:spAutoFit/>
                </a:bodyPr>
                <a:lstStyle/>
                <a:p>
                  <a:endParaRPr lang="de-DE"/>
                </a:p>
              </p:txBody>
            </p:sp>
          </p:grpSp>
          <p:sp>
            <p:nvSpPr>
              <p:cNvPr id="49227" name="Text Box 32"/>
              <p:cNvSpPr txBox="1">
                <a:spLocks noChangeArrowheads="1"/>
              </p:cNvSpPr>
              <p:nvPr/>
            </p:nvSpPr>
            <p:spPr bwMode="auto">
              <a:xfrm>
                <a:off x="660" y="3722"/>
                <a:ext cx="791" cy="250"/>
              </a:xfrm>
              <a:prstGeom prst="rect">
                <a:avLst/>
              </a:prstGeom>
              <a:noFill/>
              <a:ln w="28575" algn="ctr">
                <a:noFill/>
                <a:miter lim="800000"/>
                <a:headEnd/>
                <a:tailEnd/>
              </a:ln>
            </p:spPr>
            <p:txBody>
              <a:bodyPr wrap="none">
                <a:spAutoFit/>
              </a:bodyPr>
              <a:lstStyle/>
              <a:p>
                <a:pPr marL="342900" indent="-342900" algn="ctr">
                  <a:spcBef>
                    <a:spcPct val="50000"/>
                  </a:spcBef>
                  <a:buSzPct val="75000"/>
                </a:pPr>
                <a:r>
                  <a:rPr lang="de-DE" sz="2000" b="0"/>
                  <a:t>Eckpunkte</a:t>
                </a:r>
              </a:p>
            </p:txBody>
          </p:sp>
        </p:grpSp>
        <p:grpSp>
          <p:nvGrpSpPr>
            <p:cNvPr id="17" name="Group 33"/>
            <p:cNvGrpSpPr>
              <a:grpSpLocks/>
            </p:cNvGrpSpPr>
            <p:nvPr/>
          </p:nvGrpSpPr>
          <p:grpSpPr bwMode="auto">
            <a:xfrm>
              <a:off x="1294" y="2918"/>
              <a:ext cx="671" cy="1068"/>
              <a:chOff x="1935" y="2904"/>
              <a:chExt cx="671" cy="1068"/>
            </a:xfrm>
          </p:grpSpPr>
          <p:grpSp>
            <p:nvGrpSpPr>
              <p:cNvPr id="18" name="Group 34"/>
              <p:cNvGrpSpPr>
                <a:grpSpLocks/>
              </p:cNvGrpSpPr>
              <p:nvPr/>
            </p:nvGrpSpPr>
            <p:grpSpPr bwMode="auto">
              <a:xfrm>
                <a:off x="1980" y="2904"/>
                <a:ext cx="583" cy="716"/>
                <a:chOff x="2053" y="2904"/>
                <a:chExt cx="583" cy="716"/>
              </a:xfrm>
            </p:grpSpPr>
            <p:grpSp>
              <p:nvGrpSpPr>
                <p:cNvPr id="19" name="Group 35"/>
                <p:cNvGrpSpPr>
                  <a:grpSpLocks/>
                </p:cNvGrpSpPr>
                <p:nvPr/>
              </p:nvGrpSpPr>
              <p:grpSpPr bwMode="auto">
                <a:xfrm>
                  <a:off x="2093" y="2945"/>
                  <a:ext cx="502" cy="641"/>
                  <a:chOff x="3348" y="2212"/>
                  <a:chExt cx="656" cy="836"/>
                </a:xfrm>
              </p:grpSpPr>
              <p:sp>
                <p:nvSpPr>
                  <p:cNvPr id="49224" name="Freeform 36"/>
                  <p:cNvSpPr>
                    <a:spLocks/>
                  </p:cNvSpPr>
                  <p:nvPr/>
                </p:nvSpPr>
                <p:spPr bwMode="auto">
                  <a:xfrm>
                    <a:off x="3348" y="2212"/>
                    <a:ext cx="656" cy="836"/>
                  </a:xfrm>
                  <a:custGeom>
                    <a:avLst/>
                    <a:gdLst>
                      <a:gd name="T0" fmla="*/ 228 w 656"/>
                      <a:gd name="T1" fmla="*/ 440 h 836"/>
                      <a:gd name="T2" fmla="*/ 528 w 656"/>
                      <a:gd name="T3" fmla="*/ 836 h 836"/>
                      <a:gd name="T4" fmla="*/ 656 w 656"/>
                      <a:gd name="T5" fmla="*/ 132 h 836"/>
                      <a:gd name="T6" fmla="*/ 0 w 656"/>
                      <a:gd name="T7" fmla="*/ 0 h 836"/>
                      <a:gd name="T8" fmla="*/ 228 w 656"/>
                      <a:gd name="T9" fmla="*/ 440 h 836"/>
                      <a:gd name="T10" fmla="*/ 0 60000 65536"/>
                      <a:gd name="T11" fmla="*/ 0 60000 65536"/>
                      <a:gd name="T12" fmla="*/ 0 60000 65536"/>
                      <a:gd name="T13" fmla="*/ 0 60000 65536"/>
                      <a:gd name="T14" fmla="*/ 0 60000 65536"/>
                      <a:gd name="T15" fmla="*/ 0 w 656"/>
                      <a:gd name="T16" fmla="*/ 0 h 836"/>
                      <a:gd name="T17" fmla="*/ 656 w 656"/>
                      <a:gd name="T18" fmla="*/ 836 h 836"/>
                    </a:gdLst>
                    <a:ahLst/>
                    <a:cxnLst>
                      <a:cxn ang="T10">
                        <a:pos x="T0" y="T1"/>
                      </a:cxn>
                      <a:cxn ang="T11">
                        <a:pos x="T2" y="T3"/>
                      </a:cxn>
                      <a:cxn ang="T12">
                        <a:pos x="T4" y="T5"/>
                      </a:cxn>
                      <a:cxn ang="T13">
                        <a:pos x="T6" y="T7"/>
                      </a:cxn>
                      <a:cxn ang="T14">
                        <a:pos x="T8" y="T9"/>
                      </a:cxn>
                    </a:cxnLst>
                    <a:rect l="T15" t="T16" r="T17" b="T18"/>
                    <a:pathLst>
                      <a:path w="656" h="836">
                        <a:moveTo>
                          <a:pt x="228" y="440"/>
                        </a:moveTo>
                        <a:lnTo>
                          <a:pt x="528" y="836"/>
                        </a:lnTo>
                        <a:lnTo>
                          <a:pt x="656" y="132"/>
                        </a:lnTo>
                        <a:lnTo>
                          <a:pt x="0" y="0"/>
                        </a:lnTo>
                        <a:lnTo>
                          <a:pt x="228" y="440"/>
                        </a:lnTo>
                        <a:close/>
                      </a:path>
                    </a:pathLst>
                  </a:custGeom>
                  <a:noFill/>
                  <a:ln w="38100">
                    <a:solidFill>
                      <a:schemeClr val="tx1"/>
                    </a:solidFill>
                    <a:round/>
                    <a:headEnd/>
                    <a:tailEnd/>
                  </a:ln>
                </p:spPr>
                <p:txBody>
                  <a:bodyPr anchor="ctr">
                    <a:spAutoFit/>
                  </a:bodyPr>
                  <a:lstStyle/>
                  <a:p>
                    <a:endParaRPr lang="de-DE"/>
                  </a:p>
                </p:txBody>
              </p:sp>
              <p:sp>
                <p:nvSpPr>
                  <p:cNvPr id="49225" name="Freeform 37"/>
                  <p:cNvSpPr>
                    <a:spLocks/>
                  </p:cNvSpPr>
                  <p:nvPr/>
                </p:nvSpPr>
                <p:spPr bwMode="auto">
                  <a:xfrm>
                    <a:off x="3576" y="2352"/>
                    <a:ext cx="420" cy="300"/>
                  </a:xfrm>
                  <a:custGeom>
                    <a:avLst/>
                    <a:gdLst>
                      <a:gd name="T0" fmla="*/ 0 w 420"/>
                      <a:gd name="T1" fmla="*/ 300 h 300"/>
                      <a:gd name="T2" fmla="*/ 420 w 420"/>
                      <a:gd name="T3" fmla="*/ 0 h 300"/>
                      <a:gd name="T4" fmla="*/ 0 60000 65536"/>
                      <a:gd name="T5" fmla="*/ 0 60000 65536"/>
                      <a:gd name="T6" fmla="*/ 0 w 420"/>
                      <a:gd name="T7" fmla="*/ 0 h 300"/>
                      <a:gd name="T8" fmla="*/ 420 w 420"/>
                      <a:gd name="T9" fmla="*/ 300 h 300"/>
                    </a:gdLst>
                    <a:ahLst/>
                    <a:cxnLst>
                      <a:cxn ang="T4">
                        <a:pos x="T0" y="T1"/>
                      </a:cxn>
                      <a:cxn ang="T5">
                        <a:pos x="T2" y="T3"/>
                      </a:cxn>
                    </a:cxnLst>
                    <a:rect l="T6" t="T7" r="T8" b="T9"/>
                    <a:pathLst>
                      <a:path w="420" h="300">
                        <a:moveTo>
                          <a:pt x="0" y="300"/>
                        </a:moveTo>
                        <a:lnTo>
                          <a:pt x="420" y="0"/>
                        </a:lnTo>
                      </a:path>
                    </a:pathLst>
                  </a:custGeom>
                  <a:noFill/>
                  <a:ln w="38100">
                    <a:solidFill>
                      <a:schemeClr val="tx1"/>
                    </a:solidFill>
                    <a:round/>
                    <a:headEnd/>
                    <a:tailEnd/>
                  </a:ln>
                </p:spPr>
                <p:txBody>
                  <a:bodyPr wrap="none" anchor="ctr">
                    <a:spAutoFit/>
                  </a:bodyPr>
                  <a:lstStyle/>
                  <a:p>
                    <a:endParaRPr lang="de-DE"/>
                  </a:p>
                </p:txBody>
              </p:sp>
            </p:grpSp>
            <p:grpSp>
              <p:nvGrpSpPr>
                <p:cNvPr id="20" name="Group 38"/>
                <p:cNvGrpSpPr>
                  <a:grpSpLocks/>
                </p:cNvGrpSpPr>
                <p:nvPr/>
              </p:nvGrpSpPr>
              <p:grpSpPr bwMode="auto">
                <a:xfrm>
                  <a:off x="2053" y="2904"/>
                  <a:ext cx="583" cy="716"/>
                  <a:chOff x="3296" y="2159"/>
                  <a:chExt cx="761" cy="934"/>
                </a:xfrm>
              </p:grpSpPr>
              <p:sp>
                <p:nvSpPr>
                  <p:cNvPr id="49220" name="Oval 39"/>
                  <p:cNvSpPr>
                    <a:spLocks noChangeArrowheads="1"/>
                  </p:cNvSpPr>
                  <p:nvPr/>
                </p:nvSpPr>
                <p:spPr bwMode="auto">
                  <a:xfrm>
                    <a:off x="3948" y="2288"/>
                    <a:ext cx="109" cy="108"/>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49221" name="Oval 40"/>
                  <p:cNvSpPr>
                    <a:spLocks noChangeArrowheads="1"/>
                  </p:cNvSpPr>
                  <p:nvPr/>
                </p:nvSpPr>
                <p:spPr bwMode="auto">
                  <a:xfrm>
                    <a:off x="3529" y="2588"/>
                    <a:ext cx="108" cy="107"/>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49222" name="Oval 41"/>
                  <p:cNvSpPr>
                    <a:spLocks noChangeArrowheads="1"/>
                  </p:cNvSpPr>
                  <p:nvPr/>
                </p:nvSpPr>
                <p:spPr bwMode="auto">
                  <a:xfrm>
                    <a:off x="3296" y="2159"/>
                    <a:ext cx="107" cy="109"/>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49223" name="Oval 42"/>
                  <p:cNvSpPr>
                    <a:spLocks noChangeArrowheads="1"/>
                  </p:cNvSpPr>
                  <p:nvPr/>
                </p:nvSpPr>
                <p:spPr bwMode="auto">
                  <a:xfrm>
                    <a:off x="3821" y="2984"/>
                    <a:ext cx="107" cy="109"/>
                  </a:xfrm>
                  <a:prstGeom prst="ellipse">
                    <a:avLst/>
                  </a:prstGeom>
                  <a:solidFill>
                    <a:schemeClr val="bg1"/>
                  </a:solidFill>
                  <a:ln w="28575" algn="ctr">
                    <a:solidFill>
                      <a:schemeClr val="tx1"/>
                    </a:solidFill>
                    <a:round/>
                    <a:headEnd/>
                    <a:tailEnd/>
                  </a:ln>
                </p:spPr>
                <p:txBody>
                  <a:bodyPr anchor="ctr">
                    <a:spAutoFit/>
                  </a:bodyPr>
                  <a:lstStyle/>
                  <a:p>
                    <a:endParaRPr lang="de-DE"/>
                  </a:p>
                </p:txBody>
              </p:sp>
            </p:grpSp>
          </p:grpSp>
          <p:sp>
            <p:nvSpPr>
              <p:cNvPr id="49217" name="Text Box 43"/>
              <p:cNvSpPr txBox="1">
                <a:spLocks noChangeArrowheads="1"/>
              </p:cNvSpPr>
              <p:nvPr/>
            </p:nvSpPr>
            <p:spPr bwMode="auto">
              <a:xfrm>
                <a:off x="1935" y="3722"/>
                <a:ext cx="671" cy="250"/>
              </a:xfrm>
              <a:prstGeom prst="rect">
                <a:avLst/>
              </a:prstGeom>
              <a:noFill/>
              <a:ln w="28575" algn="ctr">
                <a:noFill/>
                <a:miter lim="800000"/>
                <a:headEnd/>
                <a:tailEnd/>
              </a:ln>
            </p:spPr>
            <p:txBody>
              <a:bodyPr wrap="none">
                <a:spAutoFit/>
              </a:bodyPr>
              <a:lstStyle/>
              <a:p>
                <a:pPr marL="342900" indent="-342900" algn="ctr">
                  <a:spcBef>
                    <a:spcPct val="50000"/>
                  </a:spcBef>
                  <a:buSzPct val="75000"/>
                </a:pPr>
                <a:r>
                  <a:rPr lang="de-DE" sz="2000" b="0"/>
                  <a:t>Primitive</a:t>
                </a:r>
              </a:p>
            </p:txBody>
          </p:sp>
        </p:grpSp>
        <p:sp>
          <p:nvSpPr>
            <p:cNvPr id="49169" name="AutoShape 80"/>
            <p:cNvSpPr>
              <a:spLocks noChangeArrowheads="1"/>
            </p:cNvSpPr>
            <p:nvPr/>
          </p:nvSpPr>
          <p:spPr bwMode="auto">
            <a:xfrm>
              <a:off x="983" y="3202"/>
              <a:ext cx="278" cy="252"/>
            </a:xfrm>
            <a:prstGeom prst="rightArrow">
              <a:avLst>
                <a:gd name="adj1" fmla="val 50000"/>
                <a:gd name="adj2" fmla="val 53218"/>
              </a:avLst>
            </a:prstGeom>
            <a:solidFill>
              <a:srgbClr val="FFFF00"/>
            </a:solidFill>
            <a:ln w="28575" algn="ctr">
              <a:solidFill>
                <a:srgbClr val="FF0000"/>
              </a:solidFill>
              <a:miter lim="800000"/>
              <a:headEnd/>
              <a:tailEnd/>
            </a:ln>
          </p:spPr>
          <p:txBody>
            <a:bodyPr anchor="ctr">
              <a:spAutoFit/>
            </a:bodyPr>
            <a:lstStyle/>
            <a:p>
              <a:endParaRPr lang="de-DE"/>
            </a:p>
          </p:txBody>
        </p:sp>
        <p:sp>
          <p:nvSpPr>
            <p:cNvPr id="49170" name="AutoShape 82"/>
            <p:cNvSpPr>
              <a:spLocks noChangeArrowheads="1"/>
            </p:cNvSpPr>
            <p:nvPr/>
          </p:nvSpPr>
          <p:spPr bwMode="auto">
            <a:xfrm>
              <a:off x="3241" y="3202"/>
              <a:ext cx="278" cy="252"/>
            </a:xfrm>
            <a:prstGeom prst="rightArrow">
              <a:avLst>
                <a:gd name="adj1" fmla="val 50000"/>
                <a:gd name="adj2" fmla="val 53218"/>
              </a:avLst>
            </a:prstGeom>
            <a:solidFill>
              <a:srgbClr val="FFFF00"/>
            </a:solidFill>
            <a:ln w="28575" algn="ctr">
              <a:solidFill>
                <a:srgbClr val="FF0000"/>
              </a:solidFill>
              <a:miter lim="800000"/>
              <a:headEnd/>
              <a:tailEnd/>
            </a:ln>
          </p:spPr>
          <p:txBody>
            <a:bodyPr anchor="ctr">
              <a:spAutoFit/>
            </a:bodyPr>
            <a:lstStyle/>
            <a:p>
              <a:endParaRPr lang="de-DE"/>
            </a:p>
          </p:txBody>
        </p:sp>
        <p:sp>
          <p:nvSpPr>
            <p:cNvPr id="49171" name="AutoShape 89"/>
            <p:cNvSpPr>
              <a:spLocks noChangeArrowheads="1"/>
            </p:cNvSpPr>
            <p:nvPr/>
          </p:nvSpPr>
          <p:spPr bwMode="auto">
            <a:xfrm>
              <a:off x="4370" y="3202"/>
              <a:ext cx="278" cy="252"/>
            </a:xfrm>
            <a:prstGeom prst="rightArrow">
              <a:avLst>
                <a:gd name="adj1" fmla="val 50000"/>
                <a:gd name="adj2" fmla="val 53218"/>
              </a:avLst>
            </a:prstGeom>
            <a:solidFill>
              <a:srgbClr val="FFFF00"/>
            </a:solidFill>
            <a:ln w="28575" algn="ctr">
              <a:solidFill>
                <a:srgbClr val="FF0000"/>
              </a:solidFill>
              <a:miter lim="800000"/>
              <a:headEnd/>
              <a:tailEnd/>
            </a:ln>
          </p:spPr>
          <p:txBody>
            <a:bodyPr anchor="ctr">
              <a:spAutoFit/>
            </a:bodyPr>
            <a:lstStyle/>
            <a:p>
              <a:endParaRPr lang="de-DE"/>
            </a:p>
          </p:txBody>
        </p:sp>
        <p:sp>
          <p:nvSpPr>
            <p:cNvPr id="49172" name="AutoShape 126"/>
            <p:cNvSpPr>
              <a:spLocks noChangeArrowheads="1"/>
            </p:cNvSpPr>
            <p:nvPr/>
          </p:nvSpPr>
          <p:spPr bwMode="auto">
            <a:xfrm>
              <a:off x="2112" y="3202"/>
              <a:ext cx="278" cy="252"/>
            </a:xfrm>
            <a:prstGeom prst="rightArrow">
              <a:avLst>
                <a:gd name="adj1" fmla="val 50000"/>
                <a:gd name="adj2" fmla="val 53218"/>
              </a:avLst>
            </a:prstGeom>
            <a:solidFill>
              <a:srgbClr val="FFFF00"/>
            </a:solidFill>
            <a:ln w="28575" algn="ctr">
              <a:solidFill>
                <a:srgbClr val="FF0000"/>
              </a:solidFill>
              <a:miter lim="800000"/>
              <a:headEnd/>
              <a:tailEnd/>
            </a:ln>
          </p:spPr>
          <p:txBody>
            <a:bodyPr anchor="ctr">
              <a:spAutoFit/>
            </a:bodyPr>
            <a:lstStyle/>
            <a:p>
              <a:endParaRPr lang="de-DE"/>
            </a:p>
          </p:txBody>
        </p:sp>
        <p:grpSp>
          <p:nvGrpSpPr>
            <p:cNvPr id="21" name="Group 148"/>
            <p:cNvGrpSpPr>
              <a:grpSpLocks/>
            </p:cNvGrpSpPr>
            <p:nvPr/>
          </p:nvGrpSpPr>
          <p:grpSpPr bwMode="auto">
            <a:xfrm>
              <a:off x="2251" y="2861"/>
              <a:ext cx="1080" cy="1125"/>
              <a:chOff x="2251" y="2861"/>
              <a:chExt cx="1080" cy="1125"/>
            </a:xfrm>
          </p:grpSpPr>
          <p:sp>
            <p:nvSpPr>
              <p:cNvPr id="49201" name="Text Box 137"/>
              <p:cNvSpPr txBox="1">
                <a:spLocks noChangeArrowheads="1"/>
              </p:cNvSpPr>
              <p:nvPr/>
            </p:nvSpPr>
            <p:spPr bwMode="auto">
              <a:xfrm>
                <a:off x="2251" y="3736"/>
                <a:ext cx="1080" cy="250"/>
              </a:xfrm>
              <a:prstGeom prst="rect">
                <a:avLst/>
              </a:prstGeom>
              <a:noFill/>
              <a:ln w="28575" algn="ctr">
                <a:noFill/>
                <a:miter lim="800000"/>
                <a:headEnd/>
                <a:tailEnd/>
              </a:ln>
            </p:spPr>
            <p:txBody>
              <a:bodyPr wrap="none">
                <a:spAutoFit/>
              </a:bodyPr>
              <a:lstStyle/>
              <a:p>
                <a:pPr marL="342900" indent="-342900" algn="ctr">
                  <a:spcBef>
                    <a:spcPct val="50000"/>
                  </a:spcBef>
                  <a:buSzPct val="75000"/>
                </a:pPr>
                <a:r>
                  <a:rPr lang="de-DE" sz="2000" b="0"/>
                  <a:t>Neue Primitive</a:t>
                </a:r>
              </a:p>
            </p:txBody>
          </p:sp>
          <p:grpSp>
            <p:nvGrpSpPr>
              <p:cNvPr id="22" name="Group 147"/>
              <p:cNvGrpSpPr>
                <a:grpSpLocks/>
              </p:cNvGrpSpPr>
              <p:nvPr/>
            </p:nvGrpSpPr>
            <p:grpSpPr bwMode="auto">
              <a:xfrm>
                <a:off x="2500" y="2861"/>
                <a:ext cx="649" cy="773"/>
                <a:chOff x="2500" y="2861"/>
                <a:chExt cx="649" cy="773"/>
              </a:xfrm>
            </p:grpSpPr>
            <p:sp>
              <p:nvSpPr>
                <p:cNvPr id="49203" name="Freeform 139"/>
                <p:cNvSpPr>
                  <a:spLocks/>
                </p:cNvSpPr>
                <p:nvPr/>
              </p:nvSpPr>
              <p:spPr bwMode="auto">
                <a:xfrm>
                  <a:off x="2544" y="2904"/>
                  <a:ext cx="558" cy="690"/>
                </a:xfrm>
                <a:custGeom>
                  <a:avLst/>
                  <a:gdLst>
                    <a:gd name="T0" fmla="*/ 0 w 558"/>
                    <a:gd name="T1" fmla="*/ 51 h 690"/>
                    <a:gd name="T2" fmla="*/ 45 w 558"/>
                    <a:gd name="T3" fmla="*/ 267 h 690"/>
                    <a:gd name="T4" fmla="*/ 90 w 558"/>
                    <a:gd name="T5" fmla="*/ 435 h 690"/>
                    <a:gd name="T6" fmla="*/ 243 w 558"/>
                    <a:gd name="T7" fmla="*/ 570 h 690"/>
                    <a:gd name="T8" fmla="*/ 399 w 558"/>
                    <a:gd name="T9" fmla="*/ 690 h 690"/>
                    <a:gd name="T10" fmla="*/ 558 w 558"/>
                    <a:gd name="T11" fmla="*/ 411 h 690"/>
                    <a:gd name="T12" fmla="*/ 498 w 558"/>
                    <a:gd name="T13" fmla="*/ 138 h 690"/>
                    <a:gd name="T14" fmla="*/ 279 w 558"/>
                    <a:gd name="T15" fmla="*/ 0 h 690"/>
                    <a:gd name="T16" fmla="*/ 0 w 558"/>
                    <a:gd name="T17" fmla="*/ 51 h 6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8"/>
                    <a:gd name="T28" fmla="*/ 0 h 690"/>
                    <a:gd name="T29" fmla="*/ 558 w 558"/>
                    <a:gd name="T30" fmla="*/ 690 h 6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8" h="690">
                      <a:moveTo>
                        <a:pt x="0" y="51"/>
                      </a:moveTo>
                      <a:lnTo>
                        <a:pt x="45" y="267"/>
                      </a:lnTo>
                      <a:lnTo>
                        <a:pt x="90" y="435"/>
                      </a:lnTo>
                      <a:lnTo>
                        <a:pt x="243" y="570"/>
                      </a:lnTo>
                      <a:lnTo>
                        <a:pt x="399" y="690"/>
                      </a:lnTo>
                      <a:lnTo>
                        <a:pt x="558" y="411"/>
                      </a:lnTo>
                      <a:lnTo>
                        <a:pt x="498" y="138"/>
                      </a:lnTo>
                      <a:lnTo>
                        <a:pt x="279" y="0"/>
                      </a:lnTo>
                      <a:lnTo>
                        <a:pt x="0" y="51"/>
                      </a:lnTo>
                      <a:close/>
                    </a:path>
                  </a:pathLst>
                </a:custGeom>
                <a:noFill/>
                <a:ln w="28575">
                  <a:solidFill>
                    <a:schemeClr val="tx1"/>
                  </a:solidFill>
                  <a:round/>
                  <a:headEnd/>
                  <a:tailEnd/>
                </a:ln>
              </p:spPr>
              <p:txBody>
                <a:bodyPr>
                  <a:spAutoFit/>
                </a:bodyPr>
                <a:lstStyle/>
                <a:p>
                  <a:endParaRPr lang="de-DE"/>
                </a:p>
              </p:txBody>
            </p:sp>
            <p:sp>
              <p:nvSpPr>
                <p:cNvPr id="49204" name="Oval 135"/>
                <p:cNvSpPr>
                  <a:spLocks noChangeArrowheads="1"/>
                </p:cNvSpPr>
                <p:nvPr/>
              </p:nvSpPr>
              <p:spPr bwMode="auto">
                <a:xfrm>
                  <a:off x="2500" y="2918"/>
                  <a:ext cx="82" cy="84"/>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49205" name="Oval 136"/>
                <p:cNvSpPr>
                  <a:spLocks noChangeArrowheads="1"/>
                </p:cNvSpPr>
                <p:nvPr/>
              </p:nvSpPr>
              <p:spPr bwMode="auto">
                <a:xfrm>
                  <a:off x="2902" y="3550"/>
                  <a:ext cx="82" cy="84"/>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49206" name="Freeform 138"/>
                <p:cNvSpPr>
                  <a:spLocks/>
                </p:cNvSpPr>
                <p:nvPr/>
              </p:nvSpPr>
              <p:spPr bwMode="auto">
                <a:xfrm>
                  <a:off x="2586" y="2895"/>
                  <a:ext cx="237" cy="300"/>
                </a:xfrm>
                <a:custGeom>
                  <a:avLst/>
                  <a:gdLst>
                    <a:gd name="T0" fmla="*/ 0 w 237"/>
                    <a:gd name="T1" fmla="*/ 249 h 300"/>
                    <a:gd name="T2" fmla="*/ 228 w 237"/>
                    <a:gd name="T3" fmla="*/ 0 h 300"/>
                    <a:gd name="T4" fmla="*/ 237 w 237"/>
                    <a:gd name="T5" fmla="*/ 300 h 300"/>
                    <a:gd name="T6" fmla="*/ 0 w 237"/>
                    <a:gd name="T7" fmla="*/ 249 h 300"/>
                    <a:gd name="T8" fmla="*/ 0 60000 65536"/>
                    <a:gd name="T9" fmla="*/ 0 60000 65536"/>
                    <a:gd name="T10" fmla="*/ 0 60000 65536"/>
                    <a:gd name="T11" fmla="*/ 0 60000 65536"/>
                    <a:gd name="T12" fmla="*/ 0 w 237"/>
                    <a:gd name="T13" fmla="*/ 0 h 300"/>
                    <a:gd name="T14" fmla="*/ 237 w 237"/>
                    <a:gd name="T15" fmla="*/ 300 h 300"/>
                  </a:gdLst>
                  <a:ahLst/>
                  <a:cxnLst>
                    <a:cxn ang="T8">
                      <a:pos x="T0" y="T1"/>
                    </a:cxn>
                    <a:cxn ang="T9">
                      <a:pos x="T2" y="T3"/>
                    </a:cxn>
                    <a:cxn ang="T10">
                      <a:pos x="T4" y="T5"/>
                    </a:cxn>
                    <a:cxn ang="T11">
                      <a:pos x="T6" y="T7"/>
                    </a:cxn>
                  </a:cxnLst>
                  <a:rect l="T12" t="T13" r="T14" b="T15"/>
                  <a:pathLst>
                    <a:path w="237" h="300">
                      <a:moveTo>
                        <a:pt x="0" y="249"/>
                      </a:moveTo>
                      <a:lnTo>
                        <a:pt x="228" y="0"/>
                      </a:lnTo>
                      <a:lnTo>
                        <a:pt x="237" y="300"/>
                      </a:lnTo>
                      <a:lnTo>
                        <a:pt x="0" y="249"/>
                      </a:lnTo>
                      <a:close/>
                    </a:path>
                  </a:pathLst>
                </a:custGeom>
                <a:noFill/>
                <a:ln w="28575">
                  <a:solidFill>
                    <a:schemeClr val="tx1"/>
                  </a:solidFill>
                  <a:round/>
                  <a:headEnd/>
                  <a:tailEnd/>
                </a:ln>
              </p:spPr>
              <p:txBody>
                <a:bodyPr>
                  <a:spAutoFit/>
                </a:bodyPr>
                <a:lstStyle/>
                <a:p>
                  <a:endParaRPr lang="de-DE"/>
                </a:p>
              </p:txBody>
            </p:sp>
            <p:sp>
              <p:nvSpPr>
                <p:cNvPr id="49207" name="Oval 141"/>
                <p:cNvSpPr>
                  <a:spLocks noChangeArrowheads="1"/>
                </p:cNvSpPr>
                <p:nvPr/>
              </p:nvSpPr>
              <p:spPr bwMode="auto">
                <a:xfrm>
                  <a:off x="2774" y="2861"/>
                  <a:ext cx="84" cy="83"/>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49208" name="Line 142"/>
                <p:cNvSpPr>
                  <a:spLocks noChangeShapeType="1"/>
                </p:cNvSpPr>
                <p:nvPr/>
              </p:nvSpPr>
              <p:spPr bwMode="auto">
                <a:xfrm flipV="1">
                  <a:off x="2637" y="3060"/>
                  <a:ext cx="399" cy="276"/>
                </a:xfrm>
                <a:prstGeom prst="line">
                  <a:avLst/>
                </a:prstGeom>
                <a:noFill/>
                <a:ln w="28575">
                  <a:solidFill>
                    <a:schemeClr val="tx1"/>
                  </a:solidFill>
                  <a:round/>
                  <a:headEnd/>
                  <a:tailEnd/>
                </a:ln>
              </p:spPr>
              <p:txBody>
                <a:bodyPr>
                  <a:spAutoFit/>
                </a:bodyPr>
                <a:lstStyle/>
                <a:p>
                  <a:endParaRPr lang="de-DE"/>
                </a:p>
              </p:txBody>
            </p:sp>
            <p:sp>
              <p:nvSpPr>
                <p:cNvPr id="49209" name="Freeform 143"/>
                <p:cNvSpPr>
                  <a:spLocks/>
                </p:cNvSpPr>
                <p:nvPr/>
              </p:nvSpPr>
              <p:spPr bwMode="auto">
                <a:xfrm>
                  <a:off x="2784" y="3192"/>
                  <a:ext cx="324" cy="279"/>
                </a:xfrm>
                <a:custGeom>
                  <a:avLst/>
                  <a:gdLst>
                    <a:gd name="T0" fmla="*/ 0 w 324"/>
                    <a:gd name="T1" fmla="*/ 279 h 279"/>
                    <a:gd name="T2" fmla="*/ 39 w 324"/>
                    <a:gd name="T3" fmla="*/ 0 h 279"/>
                    <a:gd name="T4" fmla="*/ 324 w 324"/>
                    <a:gd name="T5" fmla="*/ 120 h 279"/>
                    <a:gd name="T6" fmla="*/ 0 w 324"/>
                    <a:gd name="T7" fmla="*/ 279 h 279"/>
                    <a:gd name="T8" fmla="*/ 0 60000 65536"/>
                    <a:gd name="T9" fmla="*/ 0 60000 65536"/>
                    <a:gd name="T10" fmla="*/ 0 60000 65536"/>
                    <a:gd name="T11" fmla="*/ 0 60000 65536"/>
                    <a:gd name="T12" fmla="*/ 0 w 324"/>
                    <a:gd name="T13" fmla="*/ 0 h 279"/>
                    <a:gd name="T14" fmla="*/ 324 w 324"/>
                    <a:gd name="T15" fmla="*/ 279 h 279"/>
                  </a:gdLst>
                  <a:ahLst/>
                  <a:cxnLst>
                    <a:cxn ang="T8">
                      <a:pos x="T0" y="T1"/>
                    </a:cxn>
                    <a:cxn ang="T9">
                      <a:pos x="T2" y="T3"/>
                    </a:cxn>
                    <a:cxn ang="T10">
                      <a:pos x="T4" y="T5"/>
                    </a:cxn>
                    <a:cxn ang="T11">
                      <a:pos x="T6" y="T7"/>
                    </a:cxn>
                  </a:cxnLst>
                  <a:rect l="T12" t="T13" r="T14" b="T15"/>
                  <a:pathLst>
                    <a:path w="324" h="279">
                      <a:moveTo>
                        <a:pt x="0" y="279"/>
                      </a:moveTo>
                      <a:lnTo>
                        <a:pt x="39" y="0"/>
                      </a:lnTo>
                      <a:lnTo>
                        <a:pt x="324" y="120"/>
                      </a:lnTo>
                      <a:lnTo>
                        <a:pt x="0" y="279"/>
                      </a:lnTo>
                      <a:close/>
                    </a:path>
                  </a:pathLst>
                </a:custGeom>
                <a:noFill/>
                <a:ln w="28575">
                  <a:solidFill>
                    <a:schemeClr val="tx1"/>
                  </a:solidFill>
                  <a:round/>
                  <a:headEnd/>
                  <a:tailEnd/>
                </a:ln>
              </p:spPr>
              <p:txBody>
                <a:bodyPr>
                  <a:spAutoFit/>
                </a:bodyPr>
                <a:lstStyle/>
                <a:p>
                  <a:endParaRPr lang="de-DE"/>
                </a:p>
              </p:txBody>
            </p:sp>
            <p:sp>
              <p:nvSpPr>
                <p:cNvPr id="49210" name="Oval 144"/>
                <p:cNvSpPr>
                  <a:spLocks noChangeArrowheads="1"/>
                </p:cNvSpPr>
                <p:nvPr/>
              </p:nvSpPr>
              <p:spPr bwMode="auto">
                <a:xfrm>
                  <a:off x="2537" y="3107"/>
                  <a:ext cx="84" cy="83"/>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49211" name="Oval 145"/>
                <p:cNvSpPr>
                  <a:spLocks noChangeArrowheads="1"/>
                </p:cNvSpPr>
                <p:nvPr/>
              </p:nvSpPr>
              <p:spPr bwMode="auto">
                <a:xfrm>
                  <a:off x="2740" y="3427"/>
                  <a:ext cx="82" cy="84"/>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49212" name="Oval 146"/>
                <p:cNvSpPr>
                  <a:spLocks noChangeArrowheads="1"/>
                </p:cNvSpPr>
                <p:nvPr/>
              </p:nvSpPr>
              <p:spPr bwMode="auto">
                <a:xfrm>
                  <a:off x="2782" y="3157"/>
                  <a:ext cx="82" cy="84"/>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49213" name="Oval 133"/>
                <p:cNvSpPr>
                  <a:spLocks noChangeArrowheads="1"/>
                </p:cNvSpPr>
                <p:nvPr/>
              </p:nvSpPr>
              <p:spPr bwMode="auto">
                <a:xfrm>
                  <a:off x="2999" y="3017"/>
                  <a:ext cx="84" cy="83"/>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49214" name="Oval 134"/>
                <p:cNvSpPr>
                  <a:spLocks noChangeArrowheads="1"/>
                </p:cNvSpPr>
                <p:nvPr/>
              </p:nvSpPr>
              <p:spPr bwMode="auto">
                <a:xfrm>
                  <a:off x="2598" y="3298"/>
                  <a:ext cx="82" cy="82"/>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49215" name="Oval 140"/>
                <p:cNvSpPr>
                  <a:spLocks noChangeArrowheads="1"/>
                </p:cNvSpPr>
                <p:nvPr/>
              </p:nvSpPr>
              <p:spPr bwMode="auto">
                <a:xfrm>
                  <a:off x="3065" y="3272"/>
                  <a:ext cx="84" cy="83"/>
                </a:xfrm>
                <a:prstGeom prst="ellipse">
                  <a:avLst/>
                </a:prstGeom>
                <a:solidFill>
                  <a:schemeClr val="bg1"/>
                </a:solidFill>
                <a:ln w="28575" algn="ctr">
                  <a:solidFill>
                    <a:schemeClr val="tx1"/>
                  </a:solidFill>
                  <a:round/>
                  <a:headEnd/>
                  <a:tailEnd/>
                </a:ln>
              </p:spPr>
              <p:txBody>
                <a:bodyPr anchor="ctr">
                  <a:spAutoFit/>
                </a:bodyPr>
                <a:lstStyle/>
                <a:p>
                  <a:endParaRPr lang="de-DE"/>
                </a:p>
              </p:txBody>
            </p:sp>
          </p:grpSp>
        </p:grpSp>
        <p:grpSp>
          <p:nvGrpSpPr>
            <p:cNvPr id="23" name="Group 183"/>
            <p:cNvGrpSpPr>
              <a:grpSpLocks/>
            </p:cNvGrpSpPr>
            <p:nvPr/>
          </p:nvGrpSpPr>
          <p:grpSpPr bwMode="auto">
            <a:xfrm>
              <a:off x="3543" y="2897"/>
              <a:ext cx="829" cy="1089"/>
              <a:chOff x="3543" y="2897"/>
              <a:chExt cx="829" cy="1089"/>
            </a:xfrm>
          </p:grpSpPr>
          <p:sp>
            <p:nvSpPr>
              <p:cNvPr id="49175" name="Text Box 75"/>
              <p:cNvSpPr txBox="1">
                <a:spLocks noChangeArrowheads="1"/>
              </p:cNvSpPr>
              <p:nvPr/>
            </p:nvSpPr>
            <p:spPr bwMode="auto">
              <a:xfrm>
                <a:off x="3543" y="3736"/>
                <a:ext cx="829" cy="250"/>
              </a:xfrm>
              <a:prstGeom prst="rect">
                <a:avLst/>
              </a:prstGeom>
              <a:noFill/>
              <a:ln w="28575" algn="ctr">
                <a:noFill/>
                <a:miter lim="800000"/>
                <a:headEnd/>
                <a:tailEnd/>
              </a:ln>
            </p:spPr>
            <p:txBody>
              <a:bodyPr wrap="none">
                <a:spAutoFit/>
              </a:bodyPr>
              <a:lstStyle/>
              <a:p>
                <a:pPr marL="342900" indent="-342900" algn="ctr">
                  <a:spcBef>
                    <a:spcPct val="50000"/>
                  </a:spcBef>
                  <a:buSzPct val="75000"/>
                </a:pPr>
                <a:r>
                  <a:rPr lang="de-DE" sz="2000" b="0"/>
                  <a:t>Fragmente</a:t>
                </a:r>
              </a:p>
            </p:txBody>
          </p:sp>
          <p:sp>
            <p:nvSpPr>
              <p:cNvPr id="49176" name="Freeform 169"/>
              <p:cNvSpPr>
                <a:spLocks/>
              </p:cNvSpPr>
              <p:nvPr/>
            </p:nvSpPr>
            <p:spPr bwMode="auto">
              <a:xfrm>
                <a:off x="3708" y="2943"/>
                <a:ext cx="555" cy="398"/>
              </a:xfrm>
              <a:custGeom>
                <a:avLst/>
                <a:gdLst>
                  <a:gd name="T0" fmla="*/ 239 w 555"/>
                  <a:gd name="T1" fmla="*/ 398 h 398"/>
                  <a:gd name="T2" fmla="*/ 160 w 555"/>
                  <a:gd name="T3" fmla="*/ 398 h 398"/>
                  <a:gd name="T4" fmla="*/ 81 w 555"/>
                  <a:gd name="T5" fmla="*/ 393 h 398"/>
                  <a:gd name="T6" fmla="*/ 0 w 555"/>
                  <a:gd name="T7" fmla="*/ 393 h 398"/>
                  <a:gd name="T8" fmla="*/ 0 w 555"/>
                  <a:gd name="T9" fmla="*/ 228 h 398"/>
                  <a:gd name="T10" fmla="*/ 3 w 555"/>
                  <a:gd name="T11" fmla="*/ 163 h 398"/>
                  <a:gd name="T12" fmla="*/ 3 w 555"/>
                  <a:gd name="T13" fmla="*/ 6 h 398"/>
                  <a:gd name="T14" fmla="*/ 399 w 555"/>
                  <a:gd name="T15" fmla="*/ 0 h 398"/>
                  <a:gd name="T16" fmla="*/ 393 w 555"/>
                  <a:gd name="T17" fmla="*/ 93 h 398"/>
                  <a:gd name="T18" fmla="*/ 555 w 555"/>
                  <a:gd name="T19" fmla="*/ 84 h 398"/>
                  <a:gd name="T20" fmla="*/ 555 w 555"/>
                  <a:gd name="T21" fmla="*/ 163 h 398"/>
                  <a:gd name="T22" fmla="*/ 476 w 555"/>
                  <a:gd name="T23" fmla="*/ 163 h 398"/>
                  <a:gd name="T24" fmla="*/ 476 w 555"/>
                  <a:gd name="T25" fmla="*/ 241 h 398"/>
                  <a:gd name="T26" fmla="*/ 318 w 555"/>
                  <a:gd name="T27" fmla="*/ 241 h 398"/>
                  <a:gd name="T28" fmla="*/ 318 w 555"/>
                  <a:gd name="T29" fmla="*/ 320 h 398"/>
                  <a:gd name="T30" fmla="*/ 239 w 555"/>
                  <a:gd name="T31" fmla="*/ 320 h 398"/>
                  <a:gd name="T32" fmla="*/ 239 w 555"/>
                  <a:gd name="T33" fmla="*/ 398 h 3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5"/>
                  <a:gd name="T52" fmla="*/ 0 h 398"/>
                  <a:gd name="T53" fmla="*/ 555 w 555"/>
                  <a:gd name="T54" fmla="*/ 398 h 39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5" h="398">
                    <a:moveTo>
                      <a:pt x="239" y="398"/>
                    </a:moveTo>
                    <a:lnTo>
                      <a:pt x="160" y="398"/>
                    </a:lnTo>
                    <a:lnTo>
                      <a:pt x="81" y="393"/>
                    </a:lnTo>
                    <a:lnTo>
                      <a:pt x="0" y="393"/>
                    </a:lnTo>
                    <a:lnTo>
                      <a:pt x="0" y="228"/>
                    </a:lnTo>
                    <a:lnTo>
                      <a:pt x="3" y="163"/>
                    </a:lnTo>
                    <a:lnTo>
                      <a:pt x="3" y="6"/>
                    </a:lnTo>
                    <a:lnTo>
                      <a:pt x="399" y="0"/>
                    </a:lnTo>
                    <a:lnTo>
                      <a:pt x="393" y="93"/>
                    </a:lnTo>
                    <a:lnTo>
                      <a:pt x="555" y="84"/>
                    </a:lnTo>
                    <a:lnTo>
                      <a:pt x="555" y="163"/>
                    </a:lnTo>
                    <a:lnTo>
                      <a:pt x="476" y="163"/>
                    </a:lnTo>
                    <a:lnTo>
                      <a:pt x="476" y="241"/>
                    </a:lnTo>
                    <a:lnTo>
                      <a:pt x="318" y="241"/>
                    </a:lnTo>
                    <a:lnTo>
                      <a:pt x="318" y="320"/>
                    </a:lnTo>
                    <a:lnTo>
                      <a:pt x="239" y="320"/>
                    </a:lnTo>
                    <a:lnTo>
                      <a:pt x="239" y="398"/>
                    </a:lnTo>
                    <a:close/>
                  </a:path>
                </a:pathLst>
              </a:custGeom>
              <a:solidFill>
                <a:schemeClr val="accent2"/>
              </a:solidFill>
              <a:ln w="28575">
                <a:noFill/>
                <a:round/>
                <a:headEnd/>
                <a:tailEnd/>
              </a:ln>
            </p:spPr>
            <p:txBody>
              <a:bodyPr anchor="ctr">
                <a:spAutoFit/>
              </a:bodyPr>
              <a:lstStyle/>
              <a:p>
                <a:endParaRPr lang="de-DE"/>
              </a:p>
            </p:txBody>
          </p:sp>
          <p:sp>
            <p:nvSpPr>
              <p:cNvPr id="49177" name="Freeform 170"/>
              <p:cNvSpPr>
                <a:spLocks/>
              </p:cNvSpPr>
              <p:nvPr/>
            </p:nvSpPr>
            <p:spPr bwMode="auto">
              <a:xfrm>
                <a:off x="3858" y="3106"/>
                <a:ext cx="405" cy="554"/>
              </a:xfrm>
              <a:custGeom>
                <a:avLst/>
                <a:gdLst>
                  <a:gd name="T0" fmla="*/ 326 w 405"/>
                  <a:gd name="T1" fmla="*/ 550 h 554"/>
                  <a:gd name="T2" fmla="*/ 168 w 405"/>
                  <a:gd name="T3" fmla="*/ 554 h 554"/>
                  <a:gd name="T4" fmla="*/ 162 w 405"/>
                  <a:gd name="T5" fmla="*/ 389 h 554"/>
                  <a:gd name="T6" fmla="*/ 3 w 405"/>
                  <a:gd name="T7" fmla="*/ 389 h 554"/>
                  <a:gd name="T8" fmla="*/ 0 w 405"/>
                  <a:gd name="T9" fmla="*/ 239 h 554"/>
                  <a:gd name="T10" fmla="*/ 84 w 405"/>
                  <a:gd name="T11" fmla="*/ 230 h 554"/>
                  <a:gd name="T12" fmla="*/ 89 w 405"/>
                  <a:gd name="T13" fmla="*/ 158 h 554"/>
                  <a:gd name="T14" fmla="*/ 167 w 405"/>
                  <a:gd name="T15" fmla="*/ 158 h 554"/>
                  <a:gd name="T16" fmla="*/ 167 w 405"/>
                  <a:gd name="T17" fmla="*/ 79 h 554"/>
                  <a:gd name="T18" fmla="*/ 326 w 405"/>
                  <a:gd name="T19" fmla="*/ 79 h 554"/>
                  <a:gd name="T20" fmla="*/ 326 w 405"/>
                  <a:gd name="T21" fmla="*/ 0 h 554"/>
                  <a:gd name="T22" fmla="*/ 405 w 405"/>
                  <a:gd name="T23" fmla="*/ 0 h 554"/>
                  <a:gd name="T24" fmla="*/ 405 w 405"/>
                  <a:gd name="T25" fmla="*/ 461 h 554"/>
                  <a:gd name="T26" fmla="*/ 327 w 405"/>
                  <a:gd name="T27" fmla="*/ 467 h 554"/>
                  <a:gd name="T28" fmla="*/ 326 w 405"/>
                  <a:gd name="T29" fmla="*/ 550 h 5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5"/>
                  <a:gd name="T46" fmla="*/ 0 h 554"/>
                  <a:gd name="T47" fmla="*/ 405 w 405"/>
                  <a:gd name="T48" fmla="*/ 554 h 5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5" h="554">
                    <a:moveTo>
                      <a:pt x="326" y="550"/>
                    </a:moveTo>
                    <a:lnTo>
                      <a:pt x="168" y="554"/>
                    </a:lnTo>
                    <a:lnTo>
                      <a:pt x="162" y="389"/>
                    </a:lnTo>
                    <a:lnTo>
                      <a:pt x="3" y="389"/>
                    </a:lnTo>
                    <a:lnTo>
                      <a:pt x="0" y="239"/>
                    </a:lnTo>
                    <a:lnTo>
                      <a:pt x="84" y="230"/>
                    </a:lnTo>
                    <a:lnTo>
                      <a:pt x="89" y="158"/>
                    </a:lnTo>
                    <a:lnTo>
                      <a:pt x="167" y="158"/>
                    </a:lnTo>
                    <a:lnTo>
                      <a:pt x="167" y="79"/>
                    </a:lnTo>
                    <a:lnTo>
                      <a:pt x="326" y="79"/>
                    </a:lnTo>
                    <a:lnTo>
                      <a:pt x="326" y="0"/>
                    </a:lnTo>
                    <a:lnTo>
                      <a:pt x="405" y="0"/>
                    </a:lnTo>
                    <a:lnTo>
                      <a:pt x="405" y="461"/>
                    </a:lnTo>
                    <a:lnTo>
                      <a:pt x="327" y="467"/>
                    </a:lnTo>
                    <a:lnTo>
                      <a:pt x="326" y="550"/>
                    </a:lnTo>
                    <a:close/>
                  </a:path>
                </a:pathLst>
              </a:custGeom>
              <a:solidFill>
                <a:schemeClr val="folHlink"/>
              </a:solidFill>
              <a:ln w="28575">
                <a:noFill/>
                <a:round/>
                <a:headEnd/>
                <a:tailEnd/>
              </a:ln>
            </p:spPr>
            <p:txBody>
              <a:bodyPr wrap="none" anchor="ctr">
                <a:spAutoFit/>
              </a:bodyPr>
              <a:lstStyle/>
              <a:p>
                <a:endParaRPr lang="de-DE"/>
              </a:p>
            </p:txBody>
          </p:sp>
          <p:sp>
            <p:nvSpPr>
              <p:cNvPr id="49178" name="Rectangle 172"/>
              <p:cNvSpPr>
                <a:spLocks noChangeArrowheads="1"/>
              </p:cNvSpPr>
              <p:nvPr/>
            </p:nvSpPr>
            <p:spPr bwMode="auto">
              <a:xfrm>
                <a:off x="3704" y="2946"/>
                <a:ext cx="401" cy="79"/>
              </a:xfrm>
              <a:prstGeom prst="rect">
                <a:avLst/>
              </a:prstGeom>
              <a:noFill/>
              <a:ln w="12700" algn="ctr">
                <a:solidFill>
                  <a:schemeClr val="tx1"/>
                </a:solidFill>
                <a:miter lim="800000"/>
                <a:headEnd/>
                <a:tailEnd/>
              </a:ln>
            </p:spPr>
            <p:txBody>
              <a:bodyPr anchor="ctr">
                <a:spAutoFit/>
              </a:bodyPr>
              <a:lstStyle/>
              <a:p>
                <a:endParaRPr lang="de-DE"/>
              </a:p>
            </p:txBody>
          </p:sp>
          <p:sp>
            <p:nvSpPr>
              <p:cNvPr id="49179" name="Rectangle 173"/>
              <p:cNvSpPr>
                <a:spLocks noChangeArrowheads="1"/>
              </p:cNvSpPr>
              <p:nvPr/>
            </p:nvSpPr>
            <p:spPr bwMode="auto">
              <a:xfrm>
                <a:off x="3710" y="3103"/>
                <a:ext cx="551" cy="79"/>
              </a:xfrm>
              <a:prstGeom prst="rect">
                <a:avLst/>
              </a:prstGeom>
              <a:noFill/>
              <a:ln w="12700" algn="ctr">
                <a:solidFill>
                  <a:schemeClr val="tx1"/>
                </a:solidFill>
                <a:miter lim="800000"/>
                <a:headEnd/>
                <a:tailEnd/>
              </a:ln>
            </p:spPr>
            <p:txBody>
              <a:bodyPr anchor="ctr">
                <a:spAutoFit/>
              </a:bodyPr>
              <a:lstStyle/>
              <a:p>
                <a:endParaRPr lang="de-DE"/>
              </a:p>
            </p:txBody>
          </p:sp>
          <p:sp>
            <p:nvSpPr>
              <p:cNvPr id="49180" name="Rectangle 174"/>
              <p:cNvSpPr>
                <a:spLocks noChangeArrowheads="1"/>
              </p:cNvSpPr>
              <p:nvPr/>
            </p:nvSpPr>
            <p:spPr bwMode="auto">
              <a:xfrm>
                <a:off x="3710" y="3261"/>
                <a:ext cx="551" cy="78"/>
              </a:xfrm>
              <a:prstGeom prst="rect">
                <a:avLst/>
              </a:prstGeom>
              <a:noFill/>
              <a:ln w="12700" algn="ctr">
                <a:solidFill>
                  <a:schemeClr val="tx1"/>
                </a:solidFill>
                <a:miter lim="800000"/>
                <a:headEnd/>
                <a:tailEnd/>
              </a:ln>
            </p:spPr>
            <p:txBody>
              <a:bodyPr anchor="ctr">
                <a:spAutoFit/>
              </a:bodyPr>
              <a:lstStyle/>
              <a:p>
                <a:endParaRPr lang="de-DE"/>
              </a:p>
            </p:txBody>
          </p:sp>
          <p:sp>
            <p:nvSpPr>
              <p:cNvPr id="49181" name="Rectangle 175"/>
              <p:cNvSpPr>
                <a:spLocks noChangeArrowheads="1"/>
              </p:cNvSpPr>
              <p:nvPr/>
            </p:nvSpPr>
            <p:spPr bwMode="auto">
              <a:xfrm>
                <a:off x="3860" y="3417"/>
                <a:ext cx="398" cy="79"/>
              </a:xfrm>
              <a:prstGeom prst="rect">
                <a:avLst/>
              </a:prstGeom>
              <a:noFill/>
              <a:ln w="12700" algn="ctr">
                <a:solidFill>
                  <a:schemeClr val="tx1"/>
                </a:solidFill>
                <a:miter lim="800000"/>
                <a:headEnd/>
                <a:tailEnd/>
              </a:ln>
            </p:spPr>
            <p:txBody>
              <a:bodyPr anchor="ctr">
                <a:spAutoFit/>
              </a:bodyPr>
              <a:lstStyle/>
              <a:p>
                <a:endParaRPr lang="de-DE"/>
              </a:p>
            </p:txBody>
          </p:sp>
          <p:sp>
            <p:nvSpPr>
              <p:cNvPr id="49182" name="Rectangle 176"/>
              <p:cNvSpPr>
                <a:spLocks noChangeArrowheads="1"/>
              </p:cNvSpPr>
              <p:nvPr/>
            </p:nvSpPr>
            <p:spPr bwMode="auto">
              <a:xfrm>
                <a:off x="4025" y="3575"/>
                <a:ext cx="155" cy="79"/>
              </a:xfrm>
              <a:prstGeom prst="rect">
                <a:avLst/>
              </a:prstGeom>
              <a:noFill/>
              <a:ln w="12700" algn="ctr">
                <a:solidFill>
                  <a:schemeClr val="tx1"/>
                </a:solidFill>
                <a:miter lim="800000"/>
                <a:headEnd/>
                <a:tailEnd/>
              </a:ln>
            </p:spPr>
            <p:txBody>
              <a:bodyPr anchor="ctr">
                <a:spAutoFit/>
              </a:bodyPr>
              <a:lstStyle/>
              <a:p>
                <a:endParaRPr lang="de-DE"/>
              </a:p>
            </p:txBody>
          </p:sp>
          <p:sp>
            <p:nvSpPr>
              <p:cNvPr id="49183" name="Rectangle 177"/>
              <p:cNvSpPr>
                <a:spLocks noChangeArrowheads="1"/>
              </p:cNvSpPr>
              <p:nvPr/>
            </p:nvSpPr>
            <p:spPr bwMode="auto">
              <a:xfrm>
                <a:off x="3711" y="2942"/>
                <a:ext cx="79" cy="398"/>
              </a:xfrm>
              <a:prstGeom prst="rect">
                <a:avLst/>
              </a:prstGeom>
              <a:noFill/>
              <a:ln w="12700" algn="ctr">
                <a:solidFill>
                  <a:schemeClr val="tx1"/>
                </a:solidFill>
                <a:miter lim="800000"/>
                <a:headEnd/>
                <a:tailEnd/>
              </a:ln>
            </p:spPr>
            <p:txBody>
              <a:bodyPr anchor="ctr">
                <a:spAutoFit/>
              </a:bodyPr>
              <a:lstStyle/>
              <a:p>
                <a:endParaRPr lang="de-DE"/>
              </a:p>
            </p:txBody>
          </p:sp>
          <p:sp>
            <p:nvSpPr>
              <p:cNvPr id="49184" name="Rectangle 178"/>
              <p:cNvSpPr>
                <a:spLocks noChangeArrowheads="1"/>
              </p:cNvSpPr>
              <p:nvPr/>
            </p:nvSpPr>
            <p:spPr bwMode="auto">
              <a:xfrm>
                <a:off x="3868" y="2945"/>
                <a:ext cx="79" cy="557"/>
              </a:xfrm>
              <a:prstGeom prst="rect">
                <a:avLst/>
              </a:prstGeom>
              <a:noFill/>
              <a:ln w="12700" algn="ctr">
                <a:solidFill>
                  <a:schemeClr val="tx1"/>
                </a:solidFill>
                <a:miter lim="800000"/>
                <a:headEnd/>
                <a:tailEnd/>
              </a:ln>
            </p:spPr>
            <p:txBody>
              <a:bodyPr anchor="ctr">
                <a:spAutoFit/>
              </a:bodyPr>
              <a:lstStyle/>
              <a:p>
                <a:endParaRPr lang="de-DE"/>
              </a:p>
            </p:txBody>
          </p:sp>
          <p:sp>
            <p:nvSpPr>
              <p:cNvPr id="49185" name="Rectangle 179"/>
              <p:cNvSpPr>
                <a:spLocks noChangeArrowheads="1"/>
              </p:cNvSpPr>
              <p:nvPr/>
            </p:nvSpPr>
            <p:spPr bwMode="auto">
              <a:xfrm>
                <a:off x="4024" y="2942"/>
                <a:ext cx="79" cy="716"/>
              </a:xfrm>
              <a:prstGeom prst="rect">
                <a:avLst/>
              </a:prstGeom>
              <a:noFill/>
              <a:ln w="12700" algn="ctr">
                <a:solidFill>
                  <a:schemeClr val="tx1"/>
                </a:solidFill>
                <a:miter lim="800000"/>
                <a:headEnd/>
                <a:tailEnd/>
              </a:ln>
            </p:spPr>
            <p:txBody>
              <a:bodyPr anchor="ctr">
                <a:spAutoFit/>
              </a:bodyPr>
              <a:lstStyle/>
              <a:p>
                <a:endParaRPr lang="de-DE"/>
              </a:p>
            </p:txBody>
          </p:sp>
          <p:sp>
            <p:nvSpPr>
              <p:cNvPr id="49186" name="Rectangle 180"/>
              <p:cNvSpPr>
                <a:spLocks noChangeArrowheads="1"/>
              </p:cNvSpPr>
              <p:nvPr/>
            </p:nvSpPr>
            <p:spPr bwMode="auto">
              <a:xfrm>
                <a:off x="4182" y="3029"/>
                <a:ext cx="79" cy="542"/>
              </a:xfrm>
              <a:prstGeom prst="rect">
                <a:avLst/>
              </a:prstGeom>
              <a:noFill/>
              <a:ln w="12700" algn="ctr">
                <a:solidFill>
                  <a:schemeClr val="tx1"/>
                </a:solidFill>
                <a:miter lim="800000"/>
                <a:headEnd/>
                <a:tailEnd/>
              </a:ln>
            </p:spPr>
            <p:txBody>
              <a:bodyPr anchor="ctr">
                <a:spAutoFit/>
              </a:bodyPr>
              <a:lstStyle/>
              <a:p>
                <a:endParaRPr lang="de-DE"/>
              </a:p>
            </p:txBody>
          </p:sp>
          <p:grpSp>
            <p:nvGrpSpPr>
              <p:cNvPr id="24" name="Group 151"/>
              <p:cNvGrpSpPr>
                <a:grpSpLocks/>
              </p:cNvGrpSpPr>
              <p:nvPr/>
            </p:nvGrpSpPr>
            <p:grpSpPr bwMode="auto">
              <a:xfrm>
                <a:off x="3665" y="2897"/>
                <a:ext cx="649" cy="773"/>
                <a:chOff x="2500" y="2861"/>
                <a:chExt cx="649" cy="773"/>
              </a:xfrm>
            </p:grpSpPr>
            <p:sp>
              <p:nvSpPr>
                <p:cNvPr id="49188" name="Freeform 152"/>
                <p:cNvSpPr>
                  <a:spLocks/>
                </p:cNvSpPr>
                <p:nvPr/>
              </p:nvSpPr>
              <p:spPr bwMode="auto">
                <a:xfrm>
                  <a:off x="2544" y="2904"/>
                  <a:ext cx="558" cy="690"/>
                </a:xfrm>
                <a:custGeom>
                  <a:avLst/>
                  <a:gdLst>
                    <a:gd name="T0" fmla="*/ 0 w 558"/>
                    <a:gd name="T1" fmla="*/ 51 h 690"/>
                    <a:gd name="T2" fmla="*/ 45 w 558"/>
                    <a:gd name="T3" fmla="*/ 267 h 690"/>
                    <a:gd name="T4" fmla="*/ 90 w 558"/>
                    <a:gd name="T5" fmla="*/ 435 h 690"/>
                    <a:gd name="T6" fmla="*/ 243 w 558"/>
                    <a:gd name="T7" fmla="*/ 570 h 690"/>
                    <a:gd name="T8" fmla="*/ 399 w 558"/>
                    <a:gd name="T9" fmla="*/ 690 h 690"/>
                    <a:gd name="T10" fmla="*/ 558 w 558"/>
                    <a:gd name="T11" fmla="*/ 411 h 690"/>
                    <a:gd name="T12" fmla="*/ 498 w 558"/>
                    <a:gd name="T13" fmla="*/ 138 h 690"/>
                    <a:gd name="T14" fmla="*/ 279 w 558"/>
                    <a:gd name="T15" fmla="*/ 0 h 690"/>
                    <a:gd name="T16" fmla="*/ 0 w 558"/>
                    <a:gd name="T17" fmla="*/ 51 h 6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8"/>
                    <a:gd name="T28" fmla="*/ 0 h 690"/>
                    <a:gd name="T29" fmla="*/ 558 w 558"/>
                    <a:gd name="T30" fmla="*/ 690 h 6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8" h="690">
                      <a:moveTo>
                        <a:pt x="0" y="51"/>
                      </a:moveTo>
                      <a:lnTo>
                        <a:pt x="45" y="267"/>
                      </a:lnTo>
                      <a:lnTo>
                        <a:pt x="90" y="435"/>
                      </a:lnTo>
                      <a:lnTo>
                        <a:pt x="243" y="570"/>
                      </a:lnTo>
                      <a:lnTo>
                        <a:pt x="399" y="690"/>
                      </a:lnTo>
                      <a:lnTo>
                        <a:pt x="558" y="411"/>
                      </a:lnTo>
                      <a:lnTo>
                        <a:pt x="498" y="138"/>
                      </a:lnTo>
                      <a:lnTo>
                        <a:pt x="279" y="0"/>
                      </a:lnTo>
                      <a:lnTo>
                        <a:pt x="0" y="51"/>
                      </a:lnTo>
                      <a:close/>
                    </a:path>
                  </a:pathLst>
                </a:custGeom>
                <a:noFill/>
                <a:ln w="28575">
                  <a:solidFill>
                    <a:schemeClr val="tx1"/>
                  </a:solidFill>
                  <a:round/>
                  <a:headEnd/>
                  <a:tailEnd/>
                </a:ln>
              </p:spPr>
              <p:txBody>
                <a:bodyPr>
                  <a:spAutoFit/>
                </a:bodyPr>
                <a:lstStyle/>
                <a:p>
                  <a:endParaRPr lang="de-DE"/>
                </a:p>
              </p:txBody>
            </p:sp>
            <p:sp>
              <p:nvSpPr>
                <p:cNvPr id="49189" name="Oval 153"/>
                <p:cNvSpPr>
                  <a:spLocks noChangeArrowheads="1"/>
                </p:cNvSpPr>
                <p:nvPr/>
              </p:nvSpPr>
              <p:spPr bwMode="auto">
                <a:xfrm>
                  <a:off x="2500" y="2918"/>
                  <a:ext cx="82" cy="84"/>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49190" name="Oval 154"/>
                <p:cNvSpPr>
                  <a:spLocks noChangeArrowheads="1"/>
                </p:cNvSpPr>
                <p:nvPr/>
              </p:nvSpPr>
              <p:spPr bwMode="auto">
                <a:xfrm>
                  <a:off x="2902" y="3550"/>
                  <a:ext cx="82" cy="84"/>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49191" name="Freeform 155"/>
                <p:cNvSpPr>
                  <a:spLocks/>
                </p:cNvSpPr>
                <p:nvPr/>
              </p:nvSpPr>
              <p:spPr bwMode="auto">
                <a:xfrm>
                  <a:off x="2586" y="2895"/>
                  <a:ext cx="237" cy="300"/>
                </a:xfrm>
                <a:custGeom>
                  <a:avLst/>
                  <a:gdLst>
                    <a:gd name="T0" fmla="*/ 0 w 237"/>
                    <a:gd name="T1" fmla="*/ 249 h 300"/>
                    <a:gd name="T2" fmla="*/ 228 w 237"/>
                    <a:gd name="T3" fmla="*/ 0 h 300"/>
                    <a:gd name="T4" fmla="*/ 237 w 237"/>
                    <a:gd name="T5" fmla="*/ 300 h 300"/>
                    <a:gd name="T6" fmla="*/ 0 w 237"/>
                    <a:gd name="T7" fmla="*/ 249 h 300"/>
                    <a:gd name="T8" fmla="*/ 0 60000 65536"/>
                    <a:gd name="T9" fmla="*/ 0 60000 65536"/>
                    <a:gd name="T10" fmla="*/ 0 60000 65536"/>
                    <a:gd name="T11" fmla="*/ 0 60000 65536"/>
                    <a:gd name="T12" fmla="*/ 0 w 237"/>
                    <a:gd name="T13" fmla="*/ 0 h 300"/>
                    <a:gd name="T14" fmla="*/ 237 w 237"/>
                    <a:gd name="T15" fmla="*/ 300 h 300"/>
                  </a:gdLst>
                  <a:ahLst/>
                  <a:cxnLst>
                    <a:cxn ang="T8">
                      <a:pos x="T0" y="T1"/>
                    </a:cxn>
                    <a:cxn ang="T9">
                      <a:pos x="T2" y="T3"/>
                    </a:cxn>
                    <a:cxn ang="T10">
                      <a:pos x="T4" y="T5"/>
                    </a:cxn>
                    <a:cxn ang="T11">
                      <a:pos x="T6" y="T7"/>
                    </a:cxn>
                  </a:cxnLst>
                  <a:rect l="T12" t="T13" r="T14" b="T15"/>
                  <a:pathLst>
                    <a:path w="237" h="300">
                      <a:moveTo>
                        <a:pt x="0" y="249"/>
                      </a:moveTo>
                      <a:lnTo>
                        <a:pt x="228" y="0"/>
                      </a:lnTo>
                      <a:lnTo>
                        <a:pt x="237" y="300"/>
                      </a:lnTo>
                      <a:lnTo>
                        <a:pt x="0" y="249"/>
                      </a:lnTo>
                      <a:close/>
                    </a:path>
                  </a:pathLst>
                </a:custGeom>
                <a:noFill/>
                <a:ln w="28575">
                  <a:solidFill>
                    <a:schemeClr val="tx1"/>
                  </a:solidFill>
                  <a:round/>
                  <a:headEnd/>
                  <a:tailEnd/>
                </a:ln>
              </p:spPr>
              <p:txBody>
                <a:bodyPr>
                  <a:spAutoFit/>
                </a:bodyPr>
                <a:lstStyle/>
                <a:p>
                  <a:endParaRPr lang="de-DE"/>
                </a:p>
              </p:txBody>
            </p:sp>
            <p:sp>
              <p:nvSpPr>
                <p:cNvPr id="49192" name="Oval 156"/>
                <p:cNvSpPr>
                  <a:spLocks noChangeArrowheads="1"/>
                </p:cNvSpPr>
                <p:nvPr/>
              </p:nvSpPr>
              <p:spPr bwMode="auto">
                <a:xfrm>
                  <a:off x="2774" y="2861"/>
                  <a:ext cx="84" cy="83"/>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49193" name="Line 157"/>
                <p:cNvSpPr>
                  <a:spLocks noChangeShapeType="1"/>
                </p:cNvSpPr>
                <p:nvPr/>
              </p:nvSpPr>
              <p:spPr bwMode="auto">
                <a:xfrm flipV="1">
                  <a:off x="2637" y="3060"/>
                  <a:ext cx="399" cy="276"/>
                </a:xfrm>
                <a:prstGeom prst="line">
                  <a:avLst/>
                </a:prstGeom>
                <a:noFill/>
                <a:ln w="28575">
                  <a:solidFill>
                    <a:schemeClr val="tx1"/>
                  </a:solidFill>
                  <a:round/>
                  <a:headEnd/>
                  <a:tailEnd/>
                </a:ln>
              </p:spPr>
              <p:txBody>
                <a:bodyPr>
                  <a:spAutoFit/>
                </a:bodyPr>
                <a:lstStyle/>
                <a:p>
                  <a:endParaRPr lang="de-DE"/>
                </a:p>
              </p:txBody>
            </p:sp>
            <p:sp>
              <p:nvSpPr>
                <p:cNvPr id="49194" name="Freeform 158"/>
                <p:cNvSpPr>
                  <a:spLocks/>
                </p:cNvSpPr>
                <p:nvPr/>
              </p:nvSpPr>
              <p:spPr bwMode="auto">
                <a:xfrm>
                  <a:off x="2784" y="3192"/>
                  <a:ext cx="324" cy="279"/>
                </a:xfrm>
                <a:custGeom>
                  <a:avLst/>
                  <a:gdLst>
                    <a:gd name="T0" fmla="*/ 0 w 324"/>
                    <a:gd name="T1" fmla="*/ 279 h 279"/>
                    <a:gd name="T2" fmla="*/ 39 w 324"/>
                    <a:gd name="T3" fmla="*/ 0 h 279"/>
                    <a:gd name="T4" fmla="*/ 324 w 324"/>
                    <a:gd name="T5" fmla="*/ 120 h 279"/>
                    <a:gd name="T6" fmla="*/ 0 w 324"/>
                    <a:gd name="T7" fmla="*/ 279 h 279"/>
                    <a:gd name="T8" fmla="*/ 0 60000 65536"/>
                    <a:gd name="T9" fmla="*/ 0 60000 65536"/>
                    <a:gd name="T10" fmla="*/ 0 60000 65536"/>
                    <a:gd name="T11" fmla="*/ 0 60000 65536"/>
                    <a:gd name="T12" fmla="*/ 0 w 324"/>
                    <a:gd name="T13" fmla="*/ 0 h 279"/>
                    <a:gd name="T14" fmla="*/ 324 w 324"/>
                    <a:gd name="T15" fmla="*/ 279 h 279"/>
                  </a:gdLst>
                  <a:ahLst/>
                  <a:cxnLst>
                    <a:cxn ang="T8">
                      <a:pos x="T0" y="T1"/>
                    </a:cxn>
                    <a:cxn ang="T9">
                      <a:pos x="T2" y="T3"/>
                    </a:cxn>
                    <a:cxn ang="T10">
                      <a:pos x="T4" y="T5"/>
                    </a:cxn>
                    <a:cxn ang="T11">
                      <a:pos x="T6" y="T7"/>
                    </a:cxn>
                  </a:cxnLst>
                  <a:rect l="T12" t="T13" r="T14" b="T15"/>
                  <a:pathLst>
                    <a:path w="324" h="279">
                      <a:moveTo>
                        <a:pt x="0" y="279"/>
                      </a:moveTo>
                      <a:lnTo>
                        <a:pt x="39" y="0"/>
                      </a:lnTo>
                      <a:lnTo>
                        <a:pt x="324" y="120"/>
                      </a:lnTo>
                      <a:lnTo>
                        <a:pt x="0" y="279"/>
                      </a:lnTo>
                      <a:close/>
                    </a:path>
                  </a:pathLst>
                </a:custGeom>
                <a:noFill/>
                <a:ln w="28575">
                  <a:solidFill>
                    <a:schemeClr val="tx1"/>
                  </a:solidFill>
                  <a:round/>
                  <a:headEnd/>
                  <a:tailEnd/>
                </a:ln>
              </p:spPr>
              <p:txBody>
                <a:bodyPr>
                  <a:spAutoFit/>
                </a:bodyPr>
                <a:lstStyle/>
                <a:p>
                  <a:endParaRPr lang="de-DE"/>
                </a:p>
              </p:txBody>
            </p:sp>
            <p:sp>
              <p:nvSpPr>
                <p:cNvPr id="49195" name="Oval 159"/>
                <p:cNvSpPr>
                  <a:spLocks noChangeArrowheads="1"/>
                </p:cNvSpPr>
                <p:nvPr/>
              </p:nvSpPr>
              <p:spPr bwMode="auto">
                <a:xfrm>
                  <a:off x="2537" y="3107"/>
                  <a:ext cx="84" cy="83"/>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49196" name="Oval 160"/>
                <p:cNvSpPr>
                  <a:spLocks noChangeArrowheads="1"/>
                </p:cNvSpPr>
                <p:nvPr/>
              </p:nvSpPr>
              <p:spPr bwMode="auto">
                <a:xfrm>
                  <a:off x="2740" y="3427"/>
                  <a:ext cx="82" cy="84"/>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49197" name="Oval 161"/>
                <p:cNvSpPr>
                  <a:spLocks noChangeArrowheads="1"/>
                </p:cNvSpPr>
                <p:nvPr/>
              </p:nvSpPr>
              <p:spPr bwMode="auto">
                <a:xfrm>
                  <a:off x="2782" y="3157"/>
                  <a:ext cx="82" cy="84"/>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49198" name="Oval 162"/>
                <p:cNvSpPr>
                  <a:spLocks noChangeArrowheads="1"/>
                </p:cNvSpPr>
                <p:nvPr/>
              </p:nvSpPr>
              <p:spPr bwMode="auto">
                <a:xfrm>
                  <a:off x="2999" y="3017"/>
                  <a:ext cx="84" cy="83"/>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49199" name="Oval 163"/>
                <p:cNvSpPr>
                  <a:spLocks noChangeArrowheads="1"/>
                </p:cNvSpPr>
                <p:nvPr/>
              </p:nvSpPr>
              <p:spPr bwMode="auto">
                <a:xfrm>
                  <a:off x="2598" y="3298"/>
                  <a:ext cx="82" cy="82"/>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49200" name="Oval 164"/>
                <p:cNvSpPr>
                  <a:spLocks noChangeArrowheads="1"/>
                </p:cNvSpPr>
                <p:nvPr/>
              </p:nvSpPr>
              <p:spPr bwMode="auto">
                <a:xfrm>
                  <a:off x="3065" y="3272"/>
                  <a:ext cx="84" cy="83"/>
                </a:xfrm>
                <a:prstGeom prst="ellipse">
                  <a:avLst/>
                </a:prstGeom>
                <a:solidFill>
                  <a:schemeClr val="bg1"/>
                </a:solidFill>
                <a:ln w="28575" algn="ctr">
                  <a:solidFill>
                    <a:schemeClr val="tx1"/>
                  </a:solidFill>
                  <a:round/>
                  <a:headEnd/>
                  <a:tailEnd/>
                </a:ln>
              </p:spPr>
              <p:txBody>
                <a:bodyPr anchor="ctr">
                  <a:spAutoFit/>
                </a:bodyPr>
                <a:lstStyle/>
                <a:p>
                  <a:endParaRPr lang="de-DE"/>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22222E-6 1.48148E-6 L -0.11753 1.48148E-6 " pathEditMode="relative" ptsTypes="AA">
                                      <p:cBhvr>
                                        <p:cTn id="6" dur="500" fill="hold"/>
                                        <p:tgtEl>
                                          <p:spTgt spid="5"/>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2.77778E-6 3.33333E-6 L 0.13246 3.33333E-6 " pathEditMode="relative" ptsTypes="AA">
                                      <p:cBhvr>
                                        <p:cTn id="8" dur="500" fill="hold"/>
                                        <p:tgtEl>
                                          <p:spTgt spid="6"/>
                                        </p:tgtEl>
                                        <p:attrNameLst>
                                          <p:attrName>ppt_x</p:attrName>
                                          <p:attrName>ppt_y</p:attrName>
                                        </p:attrNameLst>
                                      </p:cBhvr>
                                    </p:animMotion>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p:txBody>
          <a:bodyPr/>
          <a:lstStyle/>
          <a:p>
            <a:pPr eaLnBrk="1" hangingPunct="1">
              <a:defRPr/>
            </a:pPr>
            <a:r>
              <a:rPr lang="de-DE" sz="4000" smtClean="0"/>
              <a:t>Geometry Shader</a:t>
            </a:r>
          </a:p>
        </p:txBody>
      </p:sp>
      <p:sp>
        <p:nvSpPr>
          <p:cNvPr id="50179" name="Rectangle 3"/>
          <p:cNvSpPr>
            <a:spLocks noGrp="1" noChangeArrowheads="1"/>
          </p:cNvSpPr>
          <p:nvPr>
            <p:ph type="body" idx="1"/>
          </p:nvPr>
        </p:nvSpPr>
        <p:spPr/>
        <p:txBody>
          <a:bodyPr/>
          <a:lstStyle/>
          <a:p>
            <a:pPr eaLnBrk="1" hangingPunct="1">
              <a:buFont typeface="Wingdings" pitchFamily="2" charset="2"/>
              <a:buNone/>
            </a:pPr>
            <a:r>
              <a:rPr lang="de-DE" b="1" i="1" smtClean="0"/>
              <a:t>Input: </a:t>
            </a:r>
            <a:r>
              <a:rPr lang="de-DE" smtClean="0"/>
              <a:t>1 Primitiv</a:t>
            </a:r>
          </a:p>
          <a:p>
            <a:pPr eaLnBrk="1" hangingPunct="1">
              <a:buFont typeface="Wingdings" pitchFamily="2" charset="2"/>
              <a:buNone/>
            </a:pPr>
            <a:r>
              <a:rPr lang="de-DE" b="1" i="1" smtClean="0"/>
              <a:t>Output: </a:t>
            </a:r>
            <a:r>
              <a:rPr lang="de-DE" smtClean="0"/>
              <a:t>Mehrere Primitive gleichen Typs</a:t>
            </a:r>
          </a:p>
          <a:p>
            <a:pPr eaLnBrk="1" hangingPunct="1">
              <a:buFont typeface="Wingdings" pitchFamily="2" charset="2"/>
              <a:buNone/>
            </a:pPr>
            <a:r>
              <a:rPr lang="de-DE" b="1" i="1" smtClean="0"/>
              <a:t>Anwendungen:</a:t>
            </a:r>
          </a:p>
          <a:p>
            <a:pPr eaLnBrk="1" hangingPunct="1"/>
            <a:r>
              <a:rPr lang="de-DE" sz="2800" smtClean="0"/>
              <a:t>Displacement Mapping mit adaptiver Tessellierung</a:t>
            </a:r>
          </a:p>
          <a:p>
            <a:pPr eaLnBrk="1" hangingPunct="1"/>
            <a:r>
              <a:rPr lang="de-DE" sz="2800" smtClean="0"/>
              <a:t>Subdivision Surfaces</a:t>
            </a:r>
          </a:p>
          <a:p>
            <a:pPr eaLnBrk="1" hangingPunct="1"/>
            <a:r>
              <a:rPr lang="de-DE" sz="2800" smtClean="0"/>
              <a:t>Prozedurale Geometrie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Freeform 2"/>
          <p:cNvSpPr>
            <a:spLocks/>
          </p:cNvSpPr>
          <p:nvPr/>
        </p:nvSpPr>
        <p:spPr bwMode="auto">
          <a:xfrm>
            <a:off x="1063625" y="2405063"/>
            <a:ext cx="2714625" cy="989012"/>
          </a:xfrm>
          <a:custGeom>
            <a:avLst/>
            <a:gdLst/>
            <a:ahLst/>
            <a:cxnLst>
              <a:cxn ang="0">
                <a:pos x="0" y="133"/>
              </a:cxn>
              <a:cxn ang="0">
                <a:pos x="1710" y="0"/>
              </a:cxn>
              <a:cxn ang="0">
                <a:pos x="1208" y="623"/>
              </a:cxn>
              <a:cxn ang="0">
                <a:pos x="0" y="133"/>
              </a:cxn>
            </a:cxnLst>
            <a:rect l="0" t="0" r="r" b="b"/>
            <a:pathLst>
              <a:path w="1710" h="623">
                <a:moveTo>
                  <a:pt x="0" y="133"/>
                </a:moveTo>
                <a:lnTo>
                  <a:pt x="1710" y="0"/>
                </a:lnTo>
                <a:lnTo>
                  <a:pt x="1208" y="623"/>
                </a:lnTo>
                <a:lnTo>
                  <a:pt x="0" y="133"/>
                </a:lnTo>
                <a:close/>
              </a:path>
            </a:pathLst>
          </a:custGeom>
          <a:solidFill>
            <a:schemeClr val="accent1"/>
          </a:solidFill>
          <a:ln w="28575" cap="flat" cmpd="sng">
            <a:noFill/>
            <a:prstDash val="solid"/>
            <a:round/>
            <a:headEnd/>
            <a:tailEnd/>
          </a:ln>
          <a:effectLst/>
        </p:spPr>
        <p:txBody>
          <a:bodyPr>
            <a:spAutoFit/>
          </a:bodyPr>
          <a:lstStyle/>
          <a:p>
            <a:endParaRPr lang="de-DE"/>
          </a:p>
        </p:txBody>
      </p:sp>
      <p:sp>
        <p:nvSpPr>
          <p:cNvPr id="430083" name="Rectangle 3"/>
          <p:cNvSpPr>
            <a:spLocks noGrp="1" noChangeArrowheads="1"/>
          </p:cNvSpPr>
          <p:nvPr>
            <p:ph type="title"/>
          </p:nvPr>
        </p:nvSpPr>
        <p:spPr/>
        <p:txBody>
          <a:bodyPr/>
          <a:lstStyle/>
          <a:p>
            <a:r>
              <a:rPr lang="de-DE" sz="3600"/>
              <a:t>Lineare Interpolation im Dreieck</a:t>
            </a:r>
          </a:p>
        </p:txBody>
      </p:sp>
      <p:sp>
        <p:nvSpPr>
          <p:cNvPr id="430084" name="Line 4"/>
          <p:cNvSpPr>
            <a:spLocks noChangeShapeType="1"/>
          </p:cNvSpPr>
          <p:nvPr/>
        </p:nvSpPr>
        <p:spPr bwMode="auto">
          <a:xfrm flipV="1">
            <a:off x="1087438" y="1984375"/>
            <a:ext cx="0" cy="627063"/>
          </a:xfrm>
          <a:prstGeom prst="line">
            <a:avLst/>
          </a:prstGeom>
          <a:noFill/>
          <a:ln w="76200">
            <a:solidFill>
              <a:schemeClr val="tx1"/>
            </a:solidFill>
            <a:round/>
            <a:headEnd/>
            <a:tailEnd/>
          </a:ln>
          <a:effectLst/>
        </p:spPr>
        <p:txBody>
          <a:bodyPr>
            <a:spAutoFit/>
          </a:bodyPr>
          <a:lstStyle/>
          <a:p>
            <a:endParaRPr lang="de-DE"/>
          </a:p>
        </p:txBody>
      </p:sp>
      <p:sp>
        <p:nvSpPr>
          <p:cNvPr id="430085" name="Line 5"/>
          <p:cNvSpPr>
            <a:spLocks noChangeShapeType="1"/>
          </p:cNvSpPr>
          <p:nvPr/>
        </p:nvSpPr>
        <p:spPr bwMode="auto">
          <a:xfrm flipV="1">
            <a:off x="3751263" y="2095500"/>
            <a:ext cx="0" cy="300038"/>
          </a:xfrm>
          <a:prstGeom prst="line">
            <a:avLst/>
          </a:prstGeom>
          <a:noFill/>
          <a:ln w="76200">
            <a:solidFill>
              <a:schemeClr val="tx1"/>
            </a:solidFill>
            <a:round/>
            <a:headEnd/>
            <a:tailEnd/>
          </a:ln>
          <a:effectLst/>
        </p:spPr>
        <p:txBody>
          <a:bodyPr>
            <a:spAutoFit/>
          </a:bodyPr>
          <a:lstStyle/>
          <a:p>
            <a:endParaRPr lang="de-DE"/>
          </a:p>
        </p:txBody>
      </p:sp>
      <p:pic>
        <p:nvPicPr>
          <p:cNvPr id="430086" name="Picture 6" descr="Pk"/>
          <p:cNvPicPr>
            <a:picLocks noChangeAspect="1" noChangeArrowheads="1"/>
          </p:cNvPicPr>
          <p:nvPr/>
        </p:nvPicPr>
        <p:blipFill>
          <a:blip r:embed="rId2"/>
          <a:srcRect/>
          <a:stretch>
            <a:fillRect/>
          </a:stretch>
        </p:blipFill>
        <p:spPr bwMode="auto">
          <a:xfrm>
            <a:off x="3884613" y="2222500"/>
            <a:ext cx="361950" cy="385763"/>
          </a:xfrm>
          <a:prstGeom prst="rect">
            <a:avLst/>
          </a:prstGeom>
          <a:noFill/>
        </p:spPr>
      </p:pic>
      <p:pic>
        <p:nvPicPr>
          <p:cNvPr id="430087" name="Picture 7" descr="Pi"/>
          <p:cNvPicPr>
            <a:picLocks noChangeAspect="1" noChangeArrowheads="1"/>
          </p:cNvPicPr>
          <p:nvPr/>
        </p:nvPicPr>
        <p:blipFill>
          <a:blip r:embed="rId3"/>
          <a:srcRect/>
          <a:stretch>
            <a:fillRect/>
          </a:stretch>
        </p:blipFill>
        <p:spPr bwMode="auto">
          <a:xfrm>
            <a:off x="639763" y="2514600"/>
            <a:ext cx="307975" cy="385763"/>
          </a:xfrm>
          <a:prstGeom prst="rect">
            <a:avLst/>
          </a:prstGeom>
          <a:noFill/>
        </p:spPr>
      </p:pic>
      <p:sp>
        <p:nvSpPr>
          <p:cNvPr id="430088" name="Freeform 8"/>
          <p:cNvSpPr>
            <a:spLocks/>
          </p:cNvSpPr>
          <p:nvPr/>
        </p:nvSpPr>
        <p:spPr bwMode="auto">
          <a:xfrm>
            <a:off x="1069975" y="2611438"/>
            <a:ext cx="1908175" cy="782637"/>
          </a:xfrm>
          <a:custGeom>
            <a:avLst/>
            <a:gdLst/>
            <a:ahLst/>
            <a:cxnLst>
              <a:cxn ang="0">
                <a:pos x="0" y="0"/>
              </a:cxn>
              <a:cxn ang="0">
                <a:pos x="852" y="125"/>
              </a:cxn>
              <a:cxn ang="0">
                <a:pos x="1202" y="493"/>
              </a:cxn>
              <a:cxn ang="0">
                <a:pos x="0" y="0"/>
              </a:cxn>
            </a:cxnLst>
            <a:rect l="0" t="0" r="r" b="b"/>
            <a:pathLst>
              <a:path w="1202" h="493">
                <a:moveTo>
                  <a:pt x="0" y="0"/>
                </a:moveTo>
                <a:lnTo>
                  <a:pt x="852" y="125"/>
                </a:lnTo>
                <a:lnTo>
                  <a:pt x="1202" y="493"/>
                </a:lnTo>
                <a:lnTo>
                  <a:pt x="0" y="0"/>
                </a:lnTo>
                <a:close/>
              </a:path>
            </a:pathLst>
          </a:custGeom>
          <a:solidFill>
            <a:srgbClr val="009900"/>
          </a:solidFill>
          <a:ln w="28575" cap="flat" cmpd="sng">
            <a:noFill/>
            <a:prstDash val="solid"/>
            <a:round/>
            <a:headEnd/>
            <a:tailEnd/>
          </a:ln>
          <a:effectLst/>
        </p:spPr>
        <p:txBody>
          <a:bodyPr>
            <a:spAutoFit/>
          </a:bodyPr>
          <a:lstStyle/>
          <a:p>
            <a:endParaRPr lang="de-DE"/>
          </a:p>
        </p:txBody>
      </p:sp>
      <p:sp>
        <p:nvSpPr>
          <p:cNvPr id="430089" name="Freeform 9"/>
          <p:cNvSpPr>
            <a:spLocks/>
          </p:cNvSpPr>
          <p:nvPr/>
        </p:nvSpPr>
        <p:spPr bwMode="auto">
          <a:xfrm>
            <a:off x="1081088" y="2414588"/>
            <a:ext cx="2667000" cy="409575"/>
          </a:xfrm>
          <a:custGeom>
            <a:avLst/>
            <a:gdLst/>
            <a:ahLst/>
            <a:cxnLst>
              <a:cxn ang="0">
                <a:pos x="0" y="126"/>
              </a:cxn>
              <a:cxn ang="0">
                <a:pos x="1680" y="0"/>
              </a:cxn>
              <a:cxn ang="0">
                <a:pos x="852" y="258"/>
              </a:cxn>
              <a:cxn ang="0">
                <a:pos x="0" y="126"/>
              </a:cxn>
            </a:cxnLst>
            <a:rect l="0" t="0" r="r" b="b"/>
            <a:pathLst>
              <a:path w="1680" h="258">
                <a:moveTo>
                  <a:pt x="0" y="126"/>
                </a:moveTo>
                <a:lnTo>
                  <a:pt x="1680" y="0"/>
                </a:lnTo>
                <a:lnTo>
                  <a:pt x="852" y="258"/>
                </a:lnTo>
                <a:lnTo>
                  <a:pt x="0" y="126"/>
                </a:lnTo>
                <a:close/>
              </a:path>
            </a:pathLst>
          </a:custGeom>
          <a:solidFill>
            <a:schemeClr val="accent2"/>
          </a:solidFill>
          <a:ln w="28575" cap="flat" cmpd="sng">
            <a:noFill/>
            <a:prstDash val="solid"/>
            <a:round/>
            <a:headEnd/>
            <a:tailEnd/>
          </a:ln>
          <a:effectLst/>
        </p:spPr>
        <p:txBody>
          <a:bodyPr>
            <a:spAutoFit/>
          </a:bodyPr>
          <a:lstStyle/>
          <a:p>
            <a:endParaRPr lang="de-DE"/>
          </a:p>
        </p:txBody>
      </p:sp>
      <p:sp>
        <p:nvSpPr>
          <p:cNvPr id="430090" name="Freeform 10"/>
          <p:cNvSpPr>
            <a:spLocks/>
          </p:cNvSpPr>
          <p:nvPr/>
        </p:nvSpPr>
        <p:spPr bwMode="auto">
          <a:xfrm>
            <a:off x="2424113" y="2403475"/>
            <a:ext cx="1330325" cy="992188"/>
          </a:xfrm>
          <a:custGeom>
            <a:avLst/>
            <a:gdLst/>
            <a:ahLst/>
            <a:cxnLst>
              <a:cxn ang="0">
                <a:pos x="343" y="625"/>
              </a:cxn>
              <a:cxn ang="0">
                <a:pos x="0" y="265"/>
              </a:cxn>
              <a:cxn ang="0">
                <a:pos x="838" y="0"/>
              </a:cxn>
              <a:cxn ang="0">
                <a:pos x="343" y="625"/>
              </a:cxn>
            </a:cxnLst>
            <a:rect l="0" t="0" r="r" b="b"/>
            <a:pathLst>
              <a:path w="838" h="625">
                <a:moveTo>
                  <a:pt x="343" y="625"/>
                </a:moveTo>
                <a:lnTo>
                  <a:pt x="0" y="265"/>
                </a:lnTo>
                <a:lnTo>
                  <a:pt x="838" y="0"/>
                </a:lnTo>
                <a:lnTo>
                  <a:pt x="343" y="625"/>
                </a:lnTo>
                <a:close/>
              </a:path>
            </a:pathLst>
          </a:custGeom>
          <a:solidFill>
            <a:srgbClr val="CC0000"/>
          </a:solidFill>
          <a:ln w="28575" cap="flat" cmpd="sng">
            <a:noFill/>
            <a:prstDash val="solid"/>
            <a:round/>
            <a:headEnd/>
            <a:tailEnd/>
          </a:ln>
          <a:effectLst/>
        </p:spPr>
        <p:txBody>
          <a:bodyPr>
            <a:spAutoFit/>
          </a:bodyPr>
          <a:lstStyle/>
          <a:p>
            <a:endParaRPr lang="de-DE"/>
          </a:p>
        </p:txBody>
      </p:sp>
      <p:sp>
        <p:nvSpPr>
          <p:cNvPr id="430091" name="Line 11"/>
          <p:cNvSpPr>
            <a:spLocks noChangeShapeType="1"/>
          </p:cNvSpPr>
          <p:nvPr/>
        </p:nvSpPr>
        <p:spPr bwMode="auto">
          <a:xfrm flipH="1" flipV="1">
            <a:off x="2386013" y="2814638"/>
            <a:ext cx="600075" cy="561975"/>
          </a:xfrm>
          <a:prstGeom prst="line">
            <a:avLst/>
          </a:prstGeom>
          <a:noFill/>
          <a:ln w="28575">
            <a:solidFill>
              <a:schemeClr val="bg1"/>
            </a:solidFill>
            <a:round/>
            <a:headEnd/>
            <a:tailEnd/>
          </a:ln>
          <a:effectLst/>
        </p:spPr>
        <p:txBody>
          <a:bodyPr>
            <a:spAutoFit/>
          </a:bodyPr>
          <a:lstStyle/>
          <a:p>
            <a:endParaRPr lang="de-DE"/>
          </a:p>
        </p:txBody>
      </p:sp>
      <p:sp>
        <p:nvSpPr>
          <p:cNvPr id="430092" name="Line 12"/>
          <p:cNvSpPr>
            <a:spLocks noChangeShapeType="1"/>
          </p:cNvSpPr>
          <p:nvPr/>
        </p:nvSpPr>
        <p:spPr bwMode="auto">
          <a:xfrm flipH="1">
            <a:off x="2386013" y="2405063"/>
            <a:ext cx="1343025" cy="409575"/>
          </a:xfrm>
          <a:prstGeom prst="line">
            <a:avLst/>
          </a:prstGeom>
          <a:noFill/>
          <a:ln w="28575">
            <a:solidFill>
              <a:schemeClr val="bg1"/>
            </a:solidFill>
            <a:round/>
            <a:headEnd/>
            <a:tailEnd/>
          </a:ln>
          <a:effectLst/>
        </p:spPr>
        <p:txBody>
          <a:bodyPr>
            <a:spAutoFit/>
          </a:bodyPr>
          <a:lstStyle/>
          <a:p>
            <a:endParaRPr lang="de-DE"/>
          </a:p>
        </p:txBody>
      </p:sp>
      <p:sp>
        <p:nvSpPr>
          <p:cNvPr id="430093" name="Line 13"/>
          <p:cNvSpPr>
            <a:spLocks noChangeShapeType="1"/>
          </p:cNvSpPr>
          <p:nvPr/>
        </p:nvSpPr>
        <p:spPr bwMode="auto">
          <a:xfrm>
            <a:off x="1081088" y="2614613"/>
            <a:ext cx="1304925" cy="200025"/>
          </a:xfrm>
          <a:prstGeom prst="line">
            <a:avLst/>
          </a:prstGeom>
          <a:noFill/>
          <a:ln w="28575">
            <a:solidFill>
              <a:schemeClr val="bg1"/>
            </a:solidFill>
            <a:round/>
            <a:headEnd/>
            <a:tailEnd/>
          </a:ln>
          <a:effectLst/>
        </p:spPr>
        <p:txBody>
          <a:bodyPr>
            <a:spAutoFit/>
          </a:bodyPr>
          <a:lstStyle/>
          <a:p>
            <a:endParaRPr lang="de-DE"/>
          </a:p>
        </p:txBody>
      </p:sp>
      <p:sp>
        <p:nvSpPr>
          <p:cNvPr id="430094" name="Freeform 14"/>
          <p:cNvSpPr>
            <a:spLocks/>
          </p:cNvSpPr>
          <p:nvPr/>
        </p:nvSpPr>
        <p:spPr bwMode="auto">
          <a:xfrm>
            <a:off x="1058863" y="2400300"/>
            <a:ext cx="2714625" cy="989013"/>
          </a:xfrm>
          <a:custGeom>
            <a:avLst/>
            <a:gdLst/>
            <a:ahLst/>
            <a:cxnLst>
              <a:cxn ang="0">
                <a:pos x="0" y="133"/>
              </a:cxn>
              <a:cxn ang="0">
                <a:pos x="1710" y="0"/>
              </a:cxn>
              <a:cxn ang="0">
                <a:pos x="1208" y="623"/>
              </a:cxn>
              <a:cxn ang="0">
                <a:pos x="0" y="133"/>
              </a:cxn>
            </a:cxnLst>
            <a:rect l="0" t="0" r="r" b="b"/>
            <a:pathLst>
              <a:path w="1710" h="623">
                <a:moveTo>
                  <a:pt x="0" y="133"/>
                </a:moveTo>
                <a:lnTo>
                  <a:pt x="1710" y="0"/>
                </a:lnTo>
                <a:lnTo>
                  <a:pt x="1208" y="623"/>
                </a:lnTo>
                <a:lnTo>
                  <a:pt x="0" y="133"/>
                </a:lnTo>
                <a:close/>
              </a:path>
            </a:pathLst>
          </a:custGeom>
          <a:noFill/>
          <a:ln w="28575" cap="flat" cmpd="sng">
            <a:solidFill>
              <a:schemeClr val="tx1"/>
            </a:solidFill>
            <a:prstDash val="solid"/>
            <a:round/>
            <a:headEnd/>
            <a:tailEnd/>
          </a:ln>
          <a:effectLst/>
        </p:spPr>
        <p:txBody>
          <a:bodyPr>
            <a:spAutoFit/>
          </a:bodyPr>
          <a:lstStyle/>
          <a:p>
            <a:endParaRPr lang="de-DE"/>
          </a:p>
        </p:txBody>
      </p:sp>
      <p:sp>
        <p:nvSpPr>
          <p:cNvPr id="430095" name="Line 15"/>
          <p:cNvSpPr>
            <a:spLocks noChangeShapeType="1"/>
          </p:cNvSpPr>
          <p:nvPr/>
        </p:nvSpPr>
        <p:spPr bwMode="auto">
          <a:xfrm flipV="1">
            <a:off x="2978150" y="2284413"/>
            <a:ext cx="0" cy="1085850"/>
          </a:xfrm>
          <a:prstGeom prst="line">
            <a:avLst/>
          </a:prstGeom>
          <a:noFill/>
          <a:ln w="76200">
            <a:solidFill>
              <a:schemeClr val="tx1"/>
            </a:solidFill>
            <a:round/>
            <a:headEnd/>
            <a:tailEnd/>
          </a:ln>
          <a:effectLst/>
        </p:spPr>
        <p:txBody>
          <a:bodyPr>
            <a:spAutoFit/>
          </a:bodyPr>
          <a:lstStyle/>
          <a:p>
            <a:endParaRPr lang="de-DE"/>
          </a:p>
        </p:txBody>
      </p:sp>
      <p:pic>
        <p:nvPicPr>
          <p:cNvPr id="430096" name="Picture 16" descr="Pj"/>
          <p:cNvPicPr>
            <a:picLocks noChangeAspect="1" noChangeArrowheads="1"/>
          </p:cNvPicPr>
          <p:nvPr/>
        </p:nvPicPr>
        <p:blipFill>
          <a:blip r:embed="rId4"/>
          <a:srcRect/>
          <a:stretch>
            <a:fillRect/>
          </a:stretch>
        </p:blipFill>
        <p:spPr bwMode="auto">
          <a:xfrm>
            <a:off x="2921000" y="3436938"/>
            <a:ext cx="322263" cy="385762"/>
          </a:xfrm>
          <a:prstGeom prst="rect">
            <a:avLst/>
          </a:prstGeom>
          <a:noFill/>
        </p:spPr>
      </p:pic>
      <p:grpSp>
        <p:nvGrpSpPr>
          <p:cNvPr id="2" name="Group 17"/>
          <p:cNvGrpSpPr>
            <a:grpSpLocks/>
          </p:cNvGrpSpPr>
          <p:nvPr/>
        </p:nvGrpSpPr>
        <p:grpSpPr bwMode="auto">
          <a:xfrm>
            <a:off x="4424363" y="1249363"/>
            <a:ext cx="3994150" cy="1398587"/>
            <a:chOff x="2787" y="787"/>
            <a:chExt cx="2516" cy="881"/>
          </a:xfrm>
        </p:grpSpPr>
        <p:grpSp>
          <p:nvGrpSpPr>
            <p:cNvPr id="3" name="Group 18"/>
            <p:cNvGrpSpPr>
              <a:grpSpLocks/>
            </p:cNvGrpSpPr>
            <p:nvPr/>
          </p:nvGrpSpPr>
          <p:grpSpPr bwMode="auto">
            <a:xfrm>
              <a:off x="2787" y="787"/>
              <a:ext cx="2516" cy="881"/>
              <a:chOff x="2787" y="787"/>
              <a:chExt cx="2516" cy="881"/>
            </a:xfrm>
          </p:grpSpPr>
          <p:sp>
            <p:nvSpPr>
              <p:cNvPr id="430099" name="Rectangle 19"/>
              <p:cNvSpPr>
                <a:spLocks noChangeArrowheads="1"/>
              </p:cNvSpPr>
              <p:nvPr/>
            </p:nvSpPr>
            <p:spPr bwMode="auto">
              <a:xfrm>
                <a:off x="2787" y="787"/>
                <a:ext cx="2516" cy="881"/>
              </a:xfrm>
              <a:prstGeom prst="rect">
                <a:avLst/>
              </a:prstGeom>
              <a:solidFill>
                <a:srgbClr val="FFFF00"/>
              </a:solidFill>
              <a:ln w="28575" algn="ctr">
                <a:solidFill>
                  <a:schemeClr val="tx1"/>
                </a:solidFill>
                <a:miter lim="800000"/>
                <a:headEnd/>
                <a:tailEnd/>
              </a:ln>
              <a:effectLst/>
            </p:spPr>
            <p:txBody>
              <a:bodyPr anchor="ctr">
                <a:spAutoFit/>
              </a:bodyPr>
              <a:lstStyle/>
              <a:p>
                <a:endParaRPr lang="de-DE"/>
              </a:p>
            </p:txBody>
          </p:sp>
          <p:sp>
            <p:nvSpPr>
              <p:cNvPr id="430100" name="Text Box 20"/>
              <p:cNvSpPr txBox="1">
                <a:spLocks noChangeArrowheads="1"/>
              </p:cNvSpPr>
              <p:nvPr/>
            </p:nvSpPr>
            <p:spPr bwMode="auto">
              <a:xfrm>
                <a:off x="2812" y="807"/>
                <a:ext cx="2466" cy="523"/>
              </a:xfrm>
              <a:prstGeom prst="rect">
                <a:avLst/>
              </a:prstGeom>
              <a:noFill/>
              <a:ln w="28575" algn="ctr">
                <a:noFill/>
                <a:miter lim="800000"/>
                <a:headEnd/>
                <a:tailEnd/>
              </a:ln>
              <a:effectLst/>
            </p:spPr>
            <p:txBody>
              <a:bodyPr>
                <a:spAutoFit/>
              </a:bodyPr>
              <a:lstStyle/>
              <a:p>
                <a:pPr marL="342900" indent="-342900">
                  <a:spcBef>
                    <a:spcPct val="0"/>
                  </a:spcBef>
                </a:pPr>
                <a:r>
                  <a:rPr lang="de-DE" sz="2400" b="0" i="0" dirty="0"/>
                  <a:t>Bestimme die baryzentrischen</a:t>
                </a:r>
              </a:p>
              <a:p>
                <a:pPr marL="342900" indent="-342900">
                  <a:spcBef>
                    <a:spcPct val="0"/>
                  </a:spcBef>
                </a:pPr>
                <a:r>
                  <a:rPr lang="de-DE" sz="2400" b="0" i="0" dirty="0"/>
                  <a:t>Koordinaten des Punkts                                      </a:t>
                </a:r>
              </a:p>
            </p:txBody>
          </p:sp>
          <p:pic>
            <p:nvPicPr>
              <p:cNvPr id="430101" name="Picture 21" descr="baryP"/>
              <p:cNvPicPr>
                <a:picLocks noChangeAspect="1" noChangeArrowheads="1"/>
              </p:cNvPicPr>
              <p:nvPr/>
            </p:nvPicPr>
            <p:blipFill>
              <a:blip r:embed="rId5"/>
              <a:srcRect/>
              <a:stretch>
                <a:fillRect/>
              </a:stretch>
            </p:blipFill>
            <p:spPr bwMode="auto">
              <a:xfrm>
                <a:off x="2848" y="1351"/>
                <a:ext cx="2395" cy="253"/>
              </a:xfrm>
              <a:prstGeom prst="rect">
                <a:avLst/>
              </a:prstGeom>
              <a:noFill/>
            </p:spPr>
          </p:pic>
        </p:grpSp>
        <p:pic>
          <p:nvPicPr>
            <p:cNvPr id="430102" name="Picture 22" descr="bary06"/>
            <p:cNvPicPr>
              <a:picLocks noChangeAspect="1" noChangeArrowheads="1"/>
            </p:cNvPicPr>
            <p:nvPr/>
          </p:nvPicPr>
          <p:blipFill>
            <a:blip r:embed="rId6"/>
            <a:srcRect r="87930"/>
            <a:stretch>
              <a:fillRect/>
            </a:stretch>
          </p:blipFill>
          <p:spPr bwMode="auto">
            <a:xfrm>
              <a:off x="4766" y="1066"/>
              <a:ext cx="270" cy="274"/>
            </a:xfrm>
            <a:prstGeom prst="rect">
              <a:avLst/>
            </a:prstGeom>
            <a:noFill/>
          </p:spPr>
        </p:pic>
      </p:grpSp>
      <p:sp>
        <p:nvSpPr>
          <p:cNvPr id="430103" name="Line 23"/>
          <p:cNvSpPr>
            <a:spLocks noChangeShapeType="1"/>
          </p:cNvSpPr>
          <p:nvPr/>
        </p:nvSpPr>
        <p:spPr bwMode="auto">
          <a:xfrm flipV="1">
            <a:off x="2420938" y="2111375"/>
            <a:ext cx="0" cy="685800"/>
          </a:xfrm>
          <a:prstGeom prst="line">
            <a:avLst/>
          </a:prstGeom>
          <a:noFill/>
          <a:ln w="76200">
            <a:solidFill>
              <a:schemeClr val="folHlink"/>
            </a:solidFill>
            <a:round/>
            <a:headEnd/>
            <a:tailEnd/>
          </a:ln>
          <a:effectLst/>
        </p:spPr>
        <p:txBody>
          <a:bodyPr>
            <a:spAutoFit/>
          </a:bodyPr>
          <a:lstStyle/>
          <a:p>
            <a:endParaRPr lang="de-DE"/>
          </a:p>
        </p:txBody>
      </p:sp>
      <p:sp>
        <p:nvSpPr>
          <p:cNvPr id="430104" name="Freeform 24"/>
          <p:cNvSpPr>
            <a:spLocks/>
          </p:cNvSpPr>
          <p:nvPr/>
        </p:nvSpPr>
        <p:spPr bwMode="auto">
          <a:xfrm>
            <a:off x="1076325" y="1990725"/>
            <a:ext cx="2716213" cy="282575"/>
          </a:xfrm>
          <a:custGeom>
            <a:avLst/>
            <a:gdLst/>
            <a:ahLst/>
            <a:cxnLst>
              <a:cxn ang="0">
                <a:pos x="0" y="0"/>
              </a:cxn>
              <a:cxn ang="0">
                <a:pos x="1186" y="178"/>
              </a:cxn>
              <a:cxn ang="0">
                <a:pos x="1711" y="42"/>
              </a:cxn>
              <a:cxn ang="0">
                <a:pos x="0" y="0"/>
              </a:cxn>
            </a:cxnLst>
            <a:rect l="0" t="0" r="r" b="b"/>
            <a:pathLst>
              <a:path w="1711" h="178">
                <a:moveTo>
                  <a:pt x="0" y="0"/>
                </a:moveTo>
                <a:lnTo>
                  <a:pt x="1186" y="178"/>
                </a:lnTo>
                <a:lnTo>
                  <a:pt x="1711" y="42"/>
                </a:lnTo>
                <a:lnTo>
                  <a:pt x="0" y="0"/>
                </a:lnTo>
                <a:close/>
              </a:path>
            </a:pathLst>
          </a:custGeom>
          <a:solidFill>
            <a:srgbClr val="8080FF">
              <a:alpha val="50000"/>
            </a:srgbClr>
          </a:solidFill>
          <a:ln w="19050" cap="flat" cmpd="sng">
            <a:solidFill>
              <a:schemeClr val="tx1"/>
            </a:solidFill>
            <a:prstDash val="solid"/>
            <a:round/>
            <a:headEnd/>
            <a:tailEnd/>
          </a:ln>
          <a:effectLst/>
        </p:spPr>
        <p:txBody>
          <a:bodyPr>
            <a:spAutoFit/>
          </a:bodyPr>
          <a:lstStyle/>
          <a:p>
            <a:endParaRPr lang="de-DE"/>
          </a:p>
        </p:txBody>
      </p:sp>
      <p:sp>
        <p:nvSpPr>
          <p:cNvPr id="430105" name="Oval 25"/>
          <p:cNvSpPr>
            <a:spLocks noChangeArrowheads="1"/>
          </p:cNvSpPr>
          <p:nvPr/>
        </p:nvSpPr>
        <p:spPr bwMode="auto">
          <a:xfrm>
            <a:off x="977900" y="1874838"/>
            <a:ext cx="212725" cy="207962"/>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sp>
        <p:nvSpPr>
          <p:cNvPr id="430106" name="Oval 26"/>
          <p:cNvSpPr>
            <a:spLocks noChangeArrowheads="1"/>
          </p:cNvSpPr>
          <p:nvPr/>
        </p:nvSpPr>
        <p:spPr bwMode="auto">
          <a:xfrm>
            <a:off x="3641725" y="1960563"/>
            <a:ext cx="212725" cy="207962"/>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sp>
        <p:nvSpPr>
          <p:cNvPr id="430107" name="Oval 27"/>
          <p:cNvSpPr>
            <a:spLocks noChangeArrowheads="1"/>
          </p:cNvSpPr>
          <p:nvPr/>
        </p:nvSpPr>
        <p:spPr bwMode="auto">
          <a:xfrm>
            <a:off x="2862263" y="2159000"/>
            <a:ext cx="212725" cy="209550"/>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pic>
        <p:nvPicPr>
          <p:cNvPr id="430108" name="Picture 28" descr="fi"/>
          <p:cNvPicPr>
            <a:picLocks noChangeAspect="1" noChangeArrowheads="1"/>
          </p:cNvPicPr>
          <p:nvPr/>
        </p:nvPicPr>
        <p:blipFill>
          <a:blip r:embed="rId7"/>
          <a:srcRect/>
          <a:stretch>
            <a:fillRect/>
          </a:stretch>
        </p:blipFill>
        <p:spPr bwMode="auto">
          <a:xfrm>
            <a:off x="831850" y="1446213"/>
            <a:ext cx="327025" cy="344487"/>
          </a:xfrm>
          <a:prstGeom prst="rect">
            <a:avLst/>
          </a:prstGeom>
          <a:noFill/>
        </p:spPr>
      </p:pic>
      <p:pic>
        <p:nvPicPr>
          <p:cNvPr id="430109" name="Picture 29" descr="fj"/>
          <p:cNvPicPr>
            <a:picLocks noChangeAspect="1" noChangeArrowheads="1"/>
          </p:cNvPicPr>
          <p:nvPr/>
        </p:nvPicPr>
        <p:blipFill>
          <a:blip r:embed="rId8"/>
          <a:srcRect/>
          <a:stretch>
            <a:fillRect/>
          </a:stretch>
        </p:blipFill>
        <p:spPr bwMode="auto">
          <a:xfrm>
            <a:off x="3554413" y="1482725"/>
            <a:ext cx="325437" cy="409575"/>
          </a:xfrm>
          <a:prstGeom prst="rect">
            <a:avLst/>
          </a:prstGeom>
          <a:noFill/>
        </p:spPr>
      </p:pic>
      <p:pic>
        <p:nvPicPr>
          <p:cNvPr id="430110" name="Picture 30" descr="fk"/>
          <p:cNvPicPr>
            <a:picLocks noChangeAspect="1" noChangeArrowheads="1"/>
          </p:cNvPicPr>
          <p:nvPr/>
        </p:nvPicPr>
        <p:blipFill>
          <a:blip r:embed="rId9"/>
          <a:srcRect/>
          <a:stretch>
            <a:fillRect/>
          </a:stretch>
        </p:blipFill>
        <p:spPr bwMode="auto">
          <a:xfrm>
            <a:off x="2709863" y="1625600"/>
            <a:ext cx="300037" cy="407988"/>
          </a:xfrm>
          <a:prstGeom prst="rect">
            <a:avLst/>
          </a:prstGeom>
          <a:noFill/>
        </p:spPr>
      </p:pic>
      <p:sp>
        <p:nvSpPr>
          <p:cNvPr id="430111" name="Oval 31"/>
          <p:cNvSpPr>
            <a:spLocks noChangeArrowheads="1"/>
          </p:cNvSpPr>
          <p:nvPr/>
        </p:nvSpPr>
        <p:spPr bwMode="auto">
          <a:xfrm>
            <a:off x="2363788" y="2762250"/>
            <a:ext cx="101600" cy="95250"/>
          </a:xfrm>
          <a:prstGeom prst="ellipse">
            <a:avLst/>
          </a:prstGeom>
          <a:solidFill>
            <a:schemeClr val="bg1"/>
          </a:solidFill>
          <a:ln w="19050" algn="ctr">
            <a:solidFill>
              <a:schemeClr val="tx1"/>
            </a:solidFill>
            <a:round/>
            <a:headEnd/>
            <a:tailEnd/>
          </a:ln>
          <a:effectLst/>
        </p:spPr>
        <p:txBody>
          <a:bodyPr anchor="ctr">
            <a:spAutoFit/>
          </a:bodyPr>
          <a:lstStyle/>
          <a:p>
            <a:endParaRPr lang="de-DE"/>
          </a:p>
        </p:txBody>
      </p:sp>
      <p:sp>
        <p:nvSpPr>
          <p:cNvPr id="430112" name="Oval 32"/>
          <p:cNvSpPr>
            <a:spLocks noChangeArrowheads="1"/>
          </p:cNvSpPr>
          <p:nvPr/>
        </p:nvSpPr>
        <p:spPr bwMode="auto">
          <a:xfrm>
            <a:off x="2373313" y="2058988"/>
            <a:ext cx="100012" cy="96837"/>
          </a:xfrm>
          <a:prstGeom prst="ellipse">
            <a:avLst/>
          </a:prstGeom>
          <a:solidFill>
            <a:schemeClr val="bg1"/>
          </a:solidFill>
          <a:ln w="19050" algn="ctr">
            <a:solidFill>
              <a:schemeClr val="tx1"/>
            </a:solidFill>
            <a:round/>
            <a:headEnd/>
            <a:tailEnd/>
          </a:ln>
          <a:effectLst/>
        </p:spPr>
        <p:txBody>
          <a:bodyPr anchor="ctr">
            <a:spAutoFit/>
          </a:bodyPr>
          <a:lstStyle/>
          <a:p>
            <a:endParaRPr lang="de-DE"/>
          </a:p>
        </p:txBody>
      </p:sp>
      <p:grpSp>
        <p:nvGrpSpPr>
          <p:cNvPr id="4" name="Group 33"/>
          <p:cNvGrpSpPr>
            <a:grpSpLocks/>
          </p:cNvGrpSpPr>
          <p:nvPr/>
        </p:nvGrpSpPr>
        <p:grpSpPr bwMode="auto">
          <a:xfrm>
            <a:off x="4424363" y="2960688"/>
            <a:ext cx="3994150" cy="1398587"/>
            <a:chOff x="2787" y="1769"/>
            <a:chExt cx="2516" cy="881"/>
          </a:xfrm>
        </p:grpSpPr>
        <p:sp>
          <p:nvSpPr>
            <p:cNvPr id="430114" name="Rectangle 34"/>
            <p:cNvSpPr>
              <a:spLocks noChangeArrowheads="1"/>
            </p:cNvSpPr>
            <p:nvPr/>
          </p:nvSpPr>
          <p:spPr bwMode="auto">
            <a:xfrm>
              <a:off x="2787" y="1769"/>
              <a:ext cx="2516" cy="881"/>
            </a:xfrm>
            <a:prstGeom prst="rect">
              <a:avLst/>
            </a:prstGeom>
            <a:solidFill>
              <a:srgbClr val="FFFF00"/>
            </a:solidFill>
            <a:ln w="28575" algn="ctr">
              <a:solidFill>
                <a:schemeClr val="tx1"/>
              </a:solidFill>
              <a:miter lim="800000"/>
              <a:headEnd/>
              <a:tailEnd/>
            </a:ln>
            <a:effectLst/>
          </p:spPr>
          <p:txBody>
            <a:bodyPr anchor="ctr">
              <a:spAutoFit/>
            </a:bodyPr>
            <a:lstStyle/>
            <a:p>
              <a:endParaRPr lang="de-DE"/>
            </a:p>
          </p:txBody>
        </p:sp>
        <p:sp>
          <p:nvSpPr>
            <p:cNvPr id="430115" name="Text Box 35"/>
            <p:cNvSpPr txBox="1">
              <a:spLocks noChangeArrowheads="1"/>
            </p:cNvSpPr>
            <p:nvPr/>
          </p:nvSpPr>
          <p:spPr bwMode="auto">
            <a:xfrm>
              <a:off x="2812" y="1789"/>
              <a:ext cx="2466" cy="523"/>
            </a:xfrm>
            <a:prstGeom prst="rect">
              <a:avLst/>
            </a:prstGeom>
            <a:noFill/>
            <a:ln w="28575" algn="ctr">
              <a:noFill/>
              <a:miter lim="800000"/>
              <a:headEnd/>
              <a:tailEnd/>
            </a:ln>
            <a:effectLst/>
          </p:spPr>
          <p:txBody>
            <a:bodyPr>
              <a:spAutoFit/>
            </a:bodyPr>
            <a:lstStyle/>
            <a:p>
              <a:pPr marL="342900" indent="-342900">
                <a:spcBef>
                  <a:spcPct val="0"/>
                </a:spcBef>
              </a:pPr>
              <a:r>
                <a:rPr lang="de-DE" sz="2400" b="0" i="0" dirty="0"/>
                <a:t>Bestimme den Funktionswert</a:t>
              </a:r>
            </a:p>
            <a:p>
              <a:pPr marL="342900" indent="-342900">
                <a:spcBef>
                  <a:spcPct val="0"/>
                </a:spcBef>
              </a:pPr>
              <a:r>
                <a:rPr lang="de-DE" sz="2400" b="0" i="0" dirty="0"/>
                <a:t>mit den gleichen Gewichten                                    </a:t>
              </a:r>
            </a:p>
          </p:txBody>
        </p:sp>
        <p:pic>
          <p:nvPicPr>
            <p:cNvPr id="430116" name="Picture 36" descr="baryf"/>
            <p:cNvPicPr>
              <a:picLocks noChangeAspect="1" noChangeArrowheads="1"/>
            </p:cNvPicPr>
            <p:nvPr/>
          </p:nvPicPr>
          <p:blipFill>
            <a:blip r:embed="rId10"/>
            <a:srcRect/>
            <a:stretch>
              <a:fillRect/>
            </a:stretch>
          </p:blipFill>
          <p:spPr bwMode="auto">
            <a:xfrm>
              <a:off x="2880" y="2301"/>
              <a:ext cx="2331" cy="286"/>
            </a:xfrm>
            <a:prstGeom prst="rect">
              <a:avLst/>
            </a:prstGeom>
            <a:noFill/>
          </p:spPr>
        </p:pic>
      </p:grpSp>
      <p:sp>
        <p:nvSpPr>
          <p:cNvPr id="430117" name="AutoShape 37"/>
          <p:cNvSpPr>
            <a:spLocks noChangeArrowheads="1"/>
          </p:cNvSpPr>
          <p:nvPr/>
        </p:nvSpPr>
        <p:spPr bwMode="auto">
          <a:xfrm>
            <a:off x="6059488" y="2651125"/>
            <a:ext cx="482600" cy="352425"/>
          </a:xfrm>
          <a:prstGeom prst="downArrow">
            <a:avLst>
              <a:gd name="adj1" fmla="val 52657"/>
              <a:gd name="adj2" fmla="val 52731"/>
            </a:avLst>
          </a:prstGeom>
          <a:solidFill>
            <a:srgbClr val="FF9900"/>
          </a:solidFill>
          <a:ln w="28575" algn="ctr">
            <a:solidFill>
              <a:schemeClr val="tx1"/>
            </a:solidFill>
            <a:miter lim="800000"/>
            <a:headEnd/>
            <a:tailEnd/>
          </a:ln>
          <a:effectLst/>
        </p:spPr>
        <p:txBody>
          <a:bodyPr anchor="ctr">
            <a:spAutoFit/>
          </a:bodyPr>
          <a:lstStyle/>
          <a:p>
            <a:endParaRPr lang="de-DE"/>
          </a:p>
        </p:txBody>
      </p:sp>
      <p:grpSp>
        <p:nvGrpSpPr>
          <p:cNvPr id="5" name="Group 38"/>
          <p:cNvGrpSpPr>
            <a:grpSpLocks/>
          </p:cNvGrpSpPr>
          <p:nvPr/>
        </p:nvGrpSpPr>
        <p:grpSpPr bwMode="auto">
          <a:xfrm>
            <a:off x="630238" y="4622801"/>
            <a:ext cx="7758112" cy="1570038"/>
            <a:chOff x="373" y="2816"/>
            <a:chExt cx="4887" cy="989"/>
          </a:xfrm>
        </p:grpSpPr>
        <p:sp>
          <p:nvSpPr>
            <p:cNvPr id="430119" name="Text Box 39"/>
            <p:cNvSpPr txBox="1">
              <a:spLocks noChangeArrowheads="1"/>
            </p:cNvSpPr>
            <p:nvPr/>
          </p:nvSpPr>
          <p:spPr bwMode="auto">
            <a:xfrm>
              <a:off x="373" y="2816"/>
              <a:ext cx="4887" cy="989"/>
            </a:xfrm>
            <a:prstGeom prst="rect">
              <a:avLst/>
            </a:prstGeom>
            <a:noFill/>
            <a:ln w="28575" algn="ctr">
              <a:noFill/>
              <a:miter lim="800000"/>
              <a:headEnd/>
              <a:tailEnd/>
            </a:ln>
            <a:effectLst/>
          </p:spPr>
          <p:txBody>
            <a:bodyPr>
              <a:spAutoFit/>
            </a:bodyPr>
            <a:lstStyle/>
            <a:p>
              <a:pPr marL="342900" indent="-342900">
                <a:spcBef>
                  <a:spcPct val="50000"/>
                </a:spcBef>
              </a:pPr>
              <a:r>
                <a:rPr lang="de-DE" sz="2400" dirty="0"/>
                <a:t>Anmerkung:</a:t>
              </a:r>
              <a:r>
                <a:rPr lang="de-DE" sz="2400" b="0" i="0" dirty="0"/>
                <a:t> Auch Punkte      außerhalb des Dreiecks lassen sich in baryzentrischen Koordinaten ausdrücken. Die Gewichte sind dann nicht mehr alle positiv. Es gilt aber</a:t>
              </a:r>
              <a:br>
                <a:rPr lang="de-DE" sz="2400" b="0" i="0" dirty="0"/>
              </a:br>
              <a:r>
                <a:rPr lang="de-DE" sz="2400" b="0" i="0" dirty="0"/>
                <a:t>nach wie vor                </a:t>
              </a:r>
            </a:p>
          </p:txBody>
        </p:sp>
        <p:pic>
          <p:nvPicPr>
            <p:cNvPr id="430120" name="Picture 40" descr="bary05"/>
            <p:cNvPicPr>
              <a:picLocks noChangeAspect="1" noChangeArrowheads="1"/>
            </p:cNvPicPr>
            <p:nvPr/>
          </p:nvPicPr>
          <p:blipFill>
            <a:blip r:embed="rId11"/>
            <a:srcRect/>
            <a:stretch>
              <a:fillRect/>
            </a:stretch>
          </p:blipFill>
          <p:spPr bwMode="auto">
            <a:xfrm>
              <a:off x="1753" y="3541"/>
              <a:ext cx="1500" cy="251"/>
            </a:xfrm>
            <a:prstGeom prst="rect">
              <a:avLst/>
            </a:prstGeom>
            <a:noFill/>
          </p:spPr>
        </p:pic>
        <p:pic>
          <p:nvPicPr>
            <p:cNvPr id="430121" name="Picture 41" descr="bary06"/>
            <p:cNvPicPr>
              <a:picLocks noChangeAspect="1" noChangeArrowheads="1"/>
            </p:cNvPicPr>
            <p:nvPr/>
          </p:nvPicPr>
          <p:blipFill>
            <a:blip r:embed="rId6"/>
            <a:srcRect r="87930"/>
            <a:stretch>
              <a:fillRect/>
            </a:stretch>
          </p:blipFill>
          <p:spPr bwMode="auto">
            <a:xfrm>
              <a:off x="2469" y="2854"/>
              <a:ext cx="270" cy="274"/>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30084"/>
                                        </p:tgtEl>
                                        <p:attrNameLst>
                                          <p:attrName>style.visibility</p:attrName>
                                        </p:attrNameLst>
                                      </p:cBhvr>
                                      <p:to>
                                        <p:strVal val="visible"/>
                                      </p:to>
                                    </p:set>
                                    <p:animEffect transition="in" filter="wipe(down)">
                                      <p:cBhvr>
                                        <p:cTn id="7" dur="500"/>
                                        <p:tgtEl>
                                          <p:spTgt spid="43008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3010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0108"/>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30085"/>
                                        </p:tgtEl>
                                        <p:attrNameLst>
                                          <p:attrName>style.visibility</p:attrName>
                                        </p:attrNameLst>
                                      </p:cBhvr>
                                      <p:to>
                                        <p:strVal val="visible"/>
                                      </p:to>
                                    </p:set>
                                    <p:animEffect transition="in" filter="wipe(down)">
                                      <p:cBhvr>
                                        <p:cTn id="16" dur="500"/>
                                        <p:tgtEl>
                                          <p:spTgt spid="430085"/>
                                        </p:tgtEl>
                                      </p:cBhvr>
                                    </p:animEffect>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43010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30109"/>
                                        </p:tgtEl>
                                        <p:attrNameLst>
                                          <p:attrName>style.visibility</p:attrName>
                                        </p:attrNameLst>
                                      </p:cBhvr>
                                      <p:to>
                                        <p:strVal val="visible"/>
                                      </p:to>
                                    </p:set>
                                  </p:childTnLst>
                                </p:cTn>
                              </p:par>
                            </p:childTnLst>
                          </p:cTn>
                        </p:par>
                        <p:par>
                          <p:cTn id="22" fill="hold">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430095"/>
                                        </p:tgtEl>
                                        <p:attrNameLst>
                                          <p:attrName>style.visibility</p:attrName>
                                        </p:attrNameLst>
                                      </p:cBhvr>
                                      <p:to>
                                        <p:strVal val="visible"/>
                                      </p:to>
                                    </p:set>
                                    <p:animEffect transition="in" filter="wipe(down)">
                                      <p:cBhvr>
                                        <p:cTn id="25" dur="500"/>
                                        <p:tgtEl>
                                          <p:spTgt spid="430095"/>
                                        </p:tgtEl>
                                      </p:cBhvr>
                                    </p:animEffect>
                                  </p:childTnLst>
                                </p:cTn>
                              </p:par>
                            </p:childTnLst>
                          </p:cTn>
                        </p:par>
                        <p:par>
                          <p:cTn id="26" fill="hold">
                            <p:stCondLst>
                              <p:cond delay="1500"/>
                            </p:stCondLst>
                            <p:childTnLst>
                              <p:par>
                                <p:cTn id="27" presetID="1" presetClass="entr" presetSubtype="0" fill="hold" grpId="0" nodeType="afterEffect">
                                  <p:stCondLst>
                                    <p:cond delay="0"/>
                                  </p:stCondLst>
                                  <p:childTnLst>
                                    <p:set>
                                      <p:cBhvr>
                                        <p:cTn id="28" dur="1" fill="hold">
                                          <p:stCondLst>
                                            <p:cond delay="0"/>
                                          </p:stCondLst>
                                        </p:cTn>
                                        <p:tgtEl>
                                          <p:spTgt spid="43010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301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30111"/>
                                        </p:tgtEl>
                                        <p:attrNameLst>
                                          <p:attrName>style.visibility</p:attrName>
                                        </p:attrNameLst>
                                      </p:cBhvr>
                                      <p:to>
                                        <p:strVal val="visible"/>
                                      </p:to>
                                    </p:set>
                                    <p:animEffect transition="in" filter="fade">
                                      <p:cBhvr>
                                        <p:cTn id="35" dur="500"/>
                                        <p:tgtEl>
                                          <p:spTgt spid="430111"/>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430093"/>
                                        </p:tgtEl>
                                        <p:attrNameLst>
                                          <p:attrName>style.visibility</p:attrName>
                                        </p:attrNameLst>
                                      </p:cBhvr>
                                      <p:to>
                                        <p:strVal val="visible"/>
                                      </p:to>
                                    </p:set>
                                    <p:animEffect transition="in" filter="fade">
                                      <p:cBhvr>
                                        <p:cTn id="39" dur="500"/>
                                        <p:tgtEl>
                                          <p:spTgt spid="43009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30091"/>
                                        </p:tgtEl>
                                        <p:attrNameLst>
                                          <p:attrName>style.visibility</p:attrName>
                                        </p:attrNameLst>
                                      </p:cBhvr>
                                      <p:to>
                                        <p:strVal val="visible"/>
                                      </p:to>
                                    </p:set>
                                    <p:animEffect transition="in" filter="fade">
                                      <p:cBhvr>
                                        <p:cTn id="42" dur="500"/>
                                        <p:tgtEl>
                                          <p:spTgt spid="43009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30092"/>
                                        </p:tgtEl>
                                        <p:attrNameLst>
                                          <p:attrName>style.visibility</p:attrName>
                                        </p:attrNameLst>
                                      </p:cBhvr>
                                      <p:to>
                                        <p:strVal val="visible"/>
                                      </p:to>
                                    </p:set>
                                    <p:animEffect transition="in" filter="fade">
                                      <p:cBhvr>
                                        <p:cTn id="45" dur="500"/>
                                        <p:tgtEl>
                                          <p:spTgt spid="43009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childTnLst>
                          </p:cTn>
                        </p:par>
                        <p:par>
                          <p:cTn id="51" fill="hold">
                            <p:stCondLst>
                              <p:cond delay="500"/>
                            </p:stCondLst>
                            <p:childTnLst>
                              <p:par>
                                <p:cTn id="52" presetID="4" presetClass="entr" presetSubtype="16" fill="hold" grpId="0" nodeType="afterEffect">
                                  <p:stCondLst>
                                    <p:cond delay="0"/>
                                  </p:stCondLst>
                                  <p:childTnLst>
                                    <p:set>
                                      <p:cBhvr>
                                        <p:cTn id="53" dur="1" fill="hold">
                                          <p:stCondLst>
                                            <p:cond delay="0"/>
                                          </p:stCondLst>
                                        </p:cTn>
                                        <p:tgtEl>
                                          <p:spTgt spid="430088"/>
                                        </p:tgtEl>
                                        <p:attrNameLst>
                                          <p:attrName>style.visibility</p:attrName>
                                        </p:attrNameLst>
                                      </p:cBhvr>
                                      <p:to>
                                        <p:strVal val="visible"/>
                                      </p:to>
                                    </p:set>
                                    <p:animEffect transition="in" filter="box(in)">
                                      <p:cBhvr>
                                        <p:cTn id="54" dur="500"/>
                                        <p:tgtEl>
                                          <p:spTgt spid="430088"/>
                                        </p:tgtEl>
                                      </p:cBhvr>
                                    </p:animEffect>
                                  </p:childTnLst>
                                </p:cTn>
                              </p:par>
                              <p:par>
                                <p:cTn id="55" presetID="4" presetClass="entr" presetSubtype="16" fill="hold" grpId="0" nodeType="withEffect">
                                  <p:stCondLst>
                                    <p:cond delay="0"/>
                                  </p:stCondLst>
                                  <p:childTnLst>
                                    <p:set>
                                      <p:cBhvr>
                                        <p:cTn id="56" dur="1" fill="hold">
                                          <p:stCondLst>
                                            <p:cond delay="0"/>
                                          </p:stCondLst>
                                        </p:cTn>
                                        <p:tgtEl>
                                          <p:spTgt spid="430090"/>
                                        </p:tgtEl>
                                        <p:attrNameLst>
                                          <p:attrName>style.visibility</p:attrName>
                                        </p:attrNameLst>
                                      </p:cBhvr>
                                      <p:to>
                                        <p:strVal val="visible"/>
                                      </p:to>
                                    </p:set>
                                    <p:animEffect transition="in" filter="box(in)">
                                      <p:cBhvr>
                                        <p:cTn id="57" dur="500"/>
                                        <p:tgtEl>
                                          <p:spTgt spid="430090"/>
                                        </p:tgtEl>
                                      </p:cBhvr>
                                    </p:animEffect>
                                  </p:childTnLst>
                                </p:cTn>
                              </p:par>
                              <p:par>
                                <p:cTn id="58" presetID="4" presetClass="entr" presetSubtype="16" fill="hold" grpId="0" nodeType="withEffect">
                                  <p:stCondLst>
                                    <p:cond delay="0"/>
                                  </p:stCondLst>
                                  <p:childTnLst>
                                    <p:set>
                                      <p:cBhvr>
                                        <p:cTn id="59" dur="1" fill="hold">
                                          <p:stCondLst>
                                            <p:cond delay="0"/>
                                          </p:stCondLst>
                                        </p:cTn>
                                        <p:tgtEl>
                                          <p:spTgt spid="430089"/>
                                        </p:tgtEl>
                                        <p:attrNameLst>
                                          <p:attrName>style.visibility</p:attrName>
                                        </p:attrNameLst>
                                      </p:cBhvr>
                                      <p:to>
                                        <p:strVal val="visible"/>
                                      </p:to>
                                    </p:set>
                                    <p:animEffect transition="in" filter="box(in)">
                                      <p:cBhvr>
                                        <p:cTn id="60" dur="500"/>
                                        <p:tgtEl>
                                          <p:spTgt spid="43008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430117"/>
                                        </p:tgtEl>
                                        <p:attrNameLst>
                                          <p:attrName>style.visibility</p:attrName>
                                        </p:attrNameLst>
                                      </p:cBhvr>
                                      <p:to>
                                        <p:strVal val="visible"/>
                                      </p:to>
                                    </p:set>
                                    <p:animEffect transition="in" filter="wipe(up)">
                                      <p:cBhvr>
                                        <p:cTn id="65" dur="500"/>
                                        <p:tgtEl>
                                          <p:spTgt spid="430117"/>
                                        </p:tgtEl>
                                      </p:cBhvr>
                                    </p:animEffec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500"/>
                                        <p:tgtEl>
                                          <p:spTgt spid="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30104"/>
                                        </p:tgtEl>
                                        <p:attrNameLst>
                                          <p:attrName>style.visibility</p:attrName>
                                        </p:attrNameLst>
                                      </p:cBhvr>
                                      <p:to>
                                        <p:strVal val="visible"/>
                                      </p:to>
                                    </p:set>
                                    <p:animEffect transition="in" filter="fade">
                                      <p:cBhvr>
                                        <p:cTn id="74" dur="500"/>
                                        <p:tgtEl>
                                          <p:spTgt spid="430104"/>
                                        </p:tgtEl>
                                      </p:cBhvr>
                                    </p:animEffect>
                                  </p:childTnLst>
                                </p:cTn>
                              </p:par>
                            </p:childTnLst>
                          </p:cTn>
                        </p:par>
                        <p:par>
                          <p:cTn id="75" fill="hold">
                            <p:stCondLst>
                              <p:cond delay="500"/>
                            </p:stCondLst>
                            <p:childTnLst>
                              <p:par>
                                <p:cTn id="76" presetID="22" presetClass="entr" presetSubtype="4" fill="hold" grpId="0" nodeType="afterEffect">
                                  <p:stCondLst>
                                    <p:cond delay="0"/>
                                  </p:stCondLst>
                                  <p:childTnLst>
                                    <p:set>
                                      <p:cBhvr>
                                        <p:cTn id="77" dur="1" fill="hold">
                                          <p:stCondLst>
                                            <p:cond delay="0"/>
                                          </p:stCondLst>
                                        </p:cTn>
                                        <p:tgtEl>
                                          <p:spTgt spid="430103"/>
                                        </p:tgtEl>
                                        <p:attrNameLst>
                                          <p:attrName>style.visibility</p:attrName>
                                        </p:attrNameLst>
                                      </p:cBhvr>
                                      <p:to>
                                        <p:strVal val="visible"/>
                                      </p:to>
                                    </p:set>
                                    <p:animEffect transition="in" filter="wipe(down)">
                                      <p:cBhvr>
                                        <p:cTn id="78" dur="500"/>
                                        <p:tgtEl>
                                          <p:spTgt spid="430103"/>
                                        </p:tgtEl>
                                      </p:cBhvr>
                                    </p:animEffect>
                                  </p:childTnLst>
                                </p:cTn>
                              </p:par>
                            </p:childTnLst>
                          </p:cTn>
                        </p:par>
                        <p:par>
                          <p:cTn id="79" fill="hold">
                            <p:stCondLst>
                              <p:cond delay="1000"/>
                            </p:stCondLst>
                            <p:childTnLst>
                              <p:par>
                                <p:cTn id="80" presetID="10" presetClass="entr" presetSubtype="0" fill="hold" grpId="0" nodeType="afterEffect">
                                  <p:stCondLst>
                                    <p:cond delay="0"/>
                                  </p:stCondLst>
                                  <p:childTnLst>
                                    <p:set>
                                      <p:cBhvr>
                                        <p:cTn id="81" dur="1" fill="hold">
                                          <p:stCondLst>
                                            <p:cond delay="0"/>
                                          </p:stCondLst>
                                        </p:cTn>
                                        <p:tgtEl>
                                          <p:spTgt spid="430112"/>
                                        </p:tgtEl>
                                        <p:attrNameLst>
                                          <p:attrName>style.visibility</p:attrName>
                                        </p:attrNameLst>
                                      </p:cBhvr>
                                      <p:to>
                                        <p:strVal val="visible"/>
                                      </p:to>
                                    </p:set>
                                    <p:animEffect transition="in" filter="fade">
                                      <p:cBhvr>
                                        <p:cTn id="82" dur="500"/>
                                        <p:tgtEl>
                                          <p:spTgt spid="43011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fade">
                                      <p:cBhvr>
                                        <p:cTn id="8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84" grpId="0" animBg="1"/>
      <p:bldP spid="430085" grpId="0" animBg="1"/>
      <p:bldP spid="430088" grpId="0" animBg="1"/>
      <p:bldP spid="430089" grpId="0" animBg="1"/>
      <p:bldP spid="430090" grpId="0" animBg="1"/>
      <p:bldP spid="430091" grpId="0" animBg="1"/>
      <p:bldP spid="430092" grpId="0" animBg="1"/>
      <p:bldP spid="430093" grpId="0" animBg="1"/>
      <p:bldP spid="430095" grpId="0" animBg="1"/>
      <p:bldP spid="430103" grpId="0" animBg="1"/>
      <p:bldP spid="430104" grpId="0" animBg="1"/>
      <p:bldP spid="430105" grpId="0" animBg="1"/>
      <p:bldP spid="430106" grpId="0" animBg="1"/>
      <p:bldP spid="430107" grpId="0" animBg="1"/>
      <p:bldP spid="430111" grpId="0" animBg="1"/>
      <p:bldP spid="430112" grpId="0" animBg="1"/>
      <p:bldP spid="4301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321" name="Freeform 121"/>
          <p:cNvSpPr>
            <a:spLocks/>
          </p:cNvSpPr>
          <p:nvPr/>
        </p:nvSpPr>
        <p:spPr bwMode="auto">
          <a:xfrm>
            <a:off x="660400" y="3886200"/>
            <a:ext cx="4102100" cy="927100"/>
          </a:xfrm>
          <a:custGeom>
            <a:avLst/>
            <a:gdLst>
              <a:gd name="T0" fmla="*/ 0 w 2584"/>
              <a:gd name="T1" fmla="*/ 0 h 584"/>
              <a:gd name="T2" fmla="*/ 2584 w 2584"/>
              <a:gd name="T3" fmla="*/ 0 h 584"/>
              <a:gd name="T4" fmla="*/ 2584 w 2584"/>
              <a:gd name="T5" fmla="*/ 584 h 584"/>
              <a:gd name="T6" fmla="*/ 0 60000 65536"/>
              <a:gd name="T7" fmla="*/ 0 60000 65536"/>
              <a:gd name="T8" fmla="*/ 0 60000 65536"/>
              <a:gd name="T9" fmla="*/ 0 w 2584"/>
              <a:gd name="T10" fmla="*/ 0 h 584"/>
              <a:gd name="T11" fmla="*/ 2584 w 2584"/>
              <a:gd name="T12" fmla="*/ 584 h 584"/>
            </a:gdLst>
            <a:ahLst/>
            <a:cxnLst>
              <a:cxn ang="T6">
                <a:pos x="T0" y="T1"/>
              </a:cxn>
              <a:cxn ang="T7">
                <a:pos x="T2" y="T3"/>
              </a:cxn>
              <a:cxn ang="T8">
                <a:pos x="T4" y="T5"/>
              </a:cxn>
            </a:cxnLst>
            <a:rect l="T9" t="T10" r="T11" b="T12"/>
            <a:pathLst>
              <a:path w="2584" h="584">
                <a:moveTo>
                  <a:pt x="0" y="0"/>
                </a:moveTo>
                <a:lnTo>
                  <a:pt x="2584" y="0"/>
                </a:lnTo>
                <a:lnTo>
                  <a:pt x="2584" y="584"/>
                </a:lnTo>
              </a:path>
            </a:pathLst>
          </a:custGeom>
          <a:noFill/>
          <a:ln w="57150">
            <a:solidFill>
              <a:schemeClr val="tx1"/>
            </a:solidFill>
            <a:round/>
            <a:headEnd/>
            <a:tailEnd type="triangle" w="med" len="med"/>
          </a:ln>
        </p:spPr>
        <p:txBody>
          <a:bodyPr>
            <a:spAutoFit/>
          </a:bodyPr>
          <a:lstStyle/>
          <a:p>
            <a:endParaRPr lang="de-DE"/>
          </a:p>
        </p:txBody>
      </p:sp>
      <p:sp>
        <p:nvSpPr>
          <p:cNvPr id="51203" name="Freeform 122"/>
          <p:cNvSpPr>
            <a:spLocks/>
          </p:cNvSpPr>
          <p:nvPr/>
        </p:nvSpPr>
        <p:spPr bwMode="auto">
          <a:xfrm>
            <a:off x="190500" y="3873500"/>
            <a:ext cx="4089400" cy="12700"/>
          </a:xfrm>
          <a:custGeom>
            <a:avLst/>
            <a:gdLst>
              <a:gd name="T0" fmla="*/ 0 w 2576"/>
              <a:gd name="T1" fmla="*/ 8 h 8"/>
              <a:gd name="T2" fmla="*/ 2576 w 2576"/>
              <a:gd name="T3" fmla="*/ 0 h 8"/>
              <a:gd name="T4" fmla="*/ 0 60000 65536"/>
              <a:gd name="T5" fmla="*/ 0 60000 65536"/>
              <a:gd name="T6" fmla="*/ 0 w 2576"/>
              <a:gd name="T7" fmla="*/ 0 h 8"/>
              <a:gd name="T8" fmla="*/ 2576 w 2576"/>
              <a:gd name="T9" fmla="*/ 8 h 8"/>
            </a:gdLst>
            <a:ahLst/>
            <a:cxnLst>
              <a:cxn ang="T4">
                <a:pos x="T0" y="T1"/>
              </a:cxn>
              <a:cxn ang="T5">
                <a:pos x="T2" y="T3"/>
              </a:cxn>
            </a:cxnLst>
            <a:rect l="T6" t="T7" r="T8" b="T9"/>
            <a:pathLst>
              <a:path w="2576" h="8">
                <a:moveTo>
                  <a:pt x="0" y="8"/>
                </a:moveTo>
                <a:lnTo>
                  <a:pt x="2576" y="0"/>
                </a:lnTo>
              </a:path>
            </a:pathLst>
          </a:custGeom>
          <a:noFill/>
          <a:ln w="57150">
            <a:solidFill>
              <a:schemeClr val="tx1"/>
            </a:solidFill>
            <a:round/>
            <a:headEnd/>
            <a:tailEnd/>
          </a:ln>
        </p:spPr>
        <p:txBody>
          <a:bodyPr>
            <a:spAutoFit/>
          </a:bodyPr>
          <a:lstStyle/>
          <a:p>
            <a:endParaRPr lang="de-DE"/>
          </a:p>
        </p:txBody>
      </p:sp>
      <p:grpSp>
        <p:nvGrpSpPr>
          <p:cNvPr id="2" name="Group 120"/>
          <p:cNvGrpSpPr>
            <a:grpSpLocks/>
          </p:cNvGrpSpPr>
          <p:nvPr/>
        </p:nvGrpSpPr>
        <p:grpSpPr bwMode="auto">
          <a:xfrm>
            <a:off x="663575" y="3362325"/>
            <a:ext cx="7783513" cy="1049338"/>
            <a:chOff x="418" y="2118"/>
            <a:chExt cx="4903" cy="661"/>
          </a:xfrm>
        </p:grpSpPr>
        <p:sp>
          <p:nvSpPr>
            <p:cNvPr id="51312" name="Freeform 2"/>
            <p:cNvSpPr>
              <a:spLocks/>
            </p:cNvSpPr>
            <p:nvPr/>
          </p:nvSpPr>
          <p:spPr bwMode="auto">
            <a:xfrm>
              <a:off x="418" y="2445"/>
              <a:ext cx="4903" cy="7"/>
            </a:xfrm>
            <a:custGeom>
              <a:avLst/>
              <a:gdLst>
                <a:gd name="T0" fmla="*/ 0 w 4903"/>
                <a:gd name="T1" fmla="*/ 0 h 7"/>
                <a:gd name="T2" fmla="*/ 4903 w 4903"/>
                <a:gd name="T3" fmla="*/ 7 h 7"/>
                <a:gd name="T4" fmla="*/ 0 60000 65536"/>
                <a:gd name="T5" fmla="*/ 0 60000 65536"/>
                <a:gd name="T6" fmla="*/ 0 w 4903"/>
                <a:gd name="T7" fmla="*/ 0 h 7"/>
                <a:gd name="T8" fmla="*/ 4903 w 4903"/>
                <a:gd name="T9" fmla="*/ 7 h 7"/>
              </a:gdLst>
              <a:ahLst/>
              <a:cxnLst>
                <a:cxn ang="T4">
                  <a:pos x="T0" y="T1"/>
                </a:cxn>
                <a:cxn ang="T5">
                  <a:pos x="T2" y="T3"/>
                </a:cxn>
              </a:cxnLst>
              <a:rect l="T6" t="T7" r="T8" b="T9"/>
              <a:pathLst>
                <a:path w="4903" h="7">
                  <a:moveTo>
                    <a:pt x="0" y="0"/>
                  </a:moveTo>
                  <a:lnTo>
                    <a:pt x="4903" y="7"/>
                  </a:lnTo>
                </a:path>
              </a:pathLst>
            </a:custGeom>
            <a:noFill/>
            <a:ln w="57150">
              <a:solidFill>
                <a:schemeClr val="tx1"/>
              </a:solidFill>
              <a:round/>
              <a:headEnd/>
              <a:tailEnd type="triangle" w="med" len="med"/>
            </a:ln>
          </p:spPr>
          <p:txBody>
            <a:bodyPr anchor="ctr">
              <a:spAutoFit/>
            </a:bodyPr>
            <a:lstStyle/>
            <a:p>
              <a:endParaRPr lang="de-DE"/>
            </a:p>
          </p:txBody>
        </p:sp>
        <p:grpSp>
          <p:nvGrpSpPr>
            <p:cNvPr id="3" name="Group 22"/>
            <p:cNvGrpSpPr>
              <a:grpSpLocks/>
            </p:cNvGrpSpPr>
            <p:nvPr/>
          </p:nvGrpSpPr>
          <p:grpSpPr bwMode="auto">
            <a:xfrm>
              <a:off x="2872" y="2118"/>
              <a:ext cx="2313" cy="661"/>
              <a:chOff x="2248" y="2118"/>
              <a:chExt cx="2313" cy="661"/>
            </a:xfrm>
          </p:grpSpPr>
          <p:grpSp>
            <p:nvGrpSpPr>
              <p:cNvPr id="4" name="Group 23"/>
              <p:cNvGrpSpPr>
                <a:grpSpLocks/>
              </p:cNvGrpSpPr>
              <p:nvPr/>
            </p:nvGrpSpPr>
            <p:grpSpPr bwMode="auto">
              <a:xfrm>
                <a:off x="3472" y="2126"/>
                <a:ext cx="1089" cy="653"/>
                <a:chOff x="3634" y="1009"/>
                <a:chExt cx="1089" cy="653"/>
              </a:xfrm>
            </p:grpSpPr>
            <p:grpSp>
              <p:nvGrpSpPr>
                <p:cNvPr id="5" name="Group 24"/>
                <p:cNvGrpSpPr>
                  <a:grpSpLocks/>
                </p:cNvGrpSpPr>
                <p:nvPr/>
              </p:nvGrpSpPr>
              <p:grpSpPr bwMode="auto">
                <a:xfrm>
                  <a:off x="3634" y="1009"/>
                  <a:ext cx="1089" cy="653"/>
                  <a:chOff x="612" y="1615"/>
                  <a:chExt cx="1270" cy="772"/>
                </a:xfrm>
              </p:grpSpPr>
              <p:sp>
                <p:nvSpPr>
                  <p:cNvPr id="51321" name="Rectangle 25"/>
                  <p:cNvSpPr>
                    <a:spLocks noChangeArrowheads="1"/>
                  </p:cNvSpPr>
                  <p:nvPr/>
                </p:nvSpPr>
                <p:spPr bwMode="auto">
                  <a:xfrm>
                    <a:off x="657" y="1661"/>
                    <a:ext cx="1225" cy="726"/>
                  </a:xfrm>
                  <a:prstGeom prst="rect">
                    <a:avLst/>
                  </a:prstGeom>
                  <a:solidFill>
                    <a:schemeClr val="tx1"/>
                  </a:solidFill>
                  <a:ln w="28575" algn="ctr">
                    <a:noFill/>
                    <a:miter lim="800000"/>
                    <a:headEnd/>
                    <a:tailEnd/>
                  </a:ln>
                </p:spPr>
                <p:txBody>
                  <a:bodyPr wrap="none" anchor="ctr">
                    <a:spAutoFit/>
                  </a:bodyPr>
                  <a:lstStyle/>
                  <a:p>
                    <a:endParaRPr lang="de-DE"/>
                  </a:p>
                </p:txBody>
              </p:sp>
              <p:sp>
                <p:nvSpPr>
                  <p:cNvPr id="435226" name="Rectangle 26"/>
                  <p:cNvSpPr>
                    <a:spLocks noChangeArrowheads="1"/>
                  </p:cNvSpPr>
                  <p:nvPr/>
                </p:nvSpPr>
                <p:spPr bwMode="auto">
                  <a:xfrm>
                    <a:off x="612" y="1615"/>
                    <a:ext cx="1225" cy="726"/>
                  </a:xfrm>
                  <a:prstGeom prst="rect">
                    <a:avLst/>
                  </a:prstGeom>
                  <a:gradFill rotWithShape="1">
                    <a:gsLst>
                      <a:gs pos="0">
                        <a:schemeClr val="folHlink"/>
                      </a:gs>
                      <a:gs pos="100000">
                        <a:schemeClr val="folHlink">
                          <a:gamma/>
                          <a:shade val="38431"/>
                          <a:invGamma/>
                        </a:schemeClr>
                      </a:gs>
                    </a:gsLst>
                    <a:lin ang="2700000" scaled="1"/>
                  </a:gradFill>
                  <a:ln w="28575" algn="ctr">
                    <a:solidFill>
                      <a:schemeClr val="tx1"/>
                    </a:solidFill>
                    <a:miter lim="800000"/>
                    <a:headEnd/>
                    <a:tailEnd/>
                  </a:ln>
                  <a:effectLst/>
                </p:spPr>
                <p:txBody>
                  <a:bodyPr wrap="none" anchor="ctr">
                    <a:spAutoFit/>
                  </a:bodyPr>
                  <a:lstStyle/>
                  <a:p>
                    <a:pPr>
                      <a:defRPr/>
                    </a:pPr>
                    <a:endParaRPr lang="de-DE"/>
                  </a:p>
                </p:txBody>
              </p:sp>
            </p:grpSp>
            <p:sp>
              <p:nvSpPr>
                <p:cNvPr id="51320" name="Text Box 27"/>
                <p:cNvSpPr txBox="1">
                  <a:spLocks noChangeArrowheads="1"/>
                </p:cNvSpPr>
                <p:nvPr/>
              </p:nvSpPr>
              <p:spPr bwMode="auto">
                <a:xfrm>
                  <a:off x="3634" y="1022"/>
                  <a:ext cx="1053" cy="534"/>
                </a:xfrm>
                <a:prstGeom prst="rect">
                  <a:avLst/>
                </a:prstGeom>
                <a:noFill/>
                <a:ln w="28575" algn="ctr">
                  <a:noFill/>
                  <a:miter lim="800000"/>
                  <a:headEnd/>
                  <a:tailEnd/>
                </a:ln>
              </p:spPr>
              <p:txBody>
                <a:bodyPr wrap="none" lIns="0" tIns="0" rIns="0" bIns="0" anchor="ctr"/>
                <a:lstStyle/>
                <a:p>
                  <a:pPr marL="342900" indent="-342900" algn="ctr">
                    <a:spcBef>
                      <a:spcPct val="0"/>
                    </a:spcBef>
                    <a:buSzPct val="75000"/>
                  </a:pPr>
                  <a:r>
                    <a:rPr lang="de-DE" sz="2000" i="1">
                      <a:solidFill>
                        <a:schemeClr val="bg1"/>
                      </a:solidFill>
                    </a:rPr>
                    <a:t>Fragment</a:t>
                  </a:r>
                </a:p>
                <a:p>
                  <a:pPr marL="342900" indent="-342900" algn="ctr">
                    <a:spcBef>
                      <a:spcPct val="0"/>
                    </a:spcBef>
                    <a:buSzPct val="75000"/>
                  </a:pPr>
                  <a:r>
                    <a:rPr lang="de-DE" sz="2000" i="1">
                      <a:solidFill>
                        <a:schemeClr val="bg1"/>
                      </a:solidFill>
                    </a:rPr>
                    <a:t>Operationen</a:t>
                  </a:r>
                </a:p>
              </p:txBody>
            </p:sp>
          </p:grpSp>
          <p:grpSp>
            <p:nvGrpSpPr>
              <p:cNvPr id="6" name="Group 28"/>
              <p:cNvGrpSpPr>
                <a:grpSpLocks/>
              </p:cNvGrpSpPr>
              <p:nvPr/>
            </p:nvGrpSpPr>
            <p:grpSpPr bwMode="auto">
              <a:xfrm>
                <a:off x="2248" y="2118"/>
                <a:ext cx="1089" cy="653"/>
                <a:chOff x="1185" y="1009"/>
                <a:chExt cx="1089" cy="653"/>
              </a:xfrm>
            </p:grpSpPr>
            <p:sp>
              <p:nvSpPr>
                <p:cNvPr id="51316" name="Rectangle 29"/>
                <p:cNvSpPr>
                  <a:spLocks noChangeArrowheads="1"/>
                </p:cNvSpPr>
                <p:nvPr/>
              </p:nvSpPr>
              <p:spPr bwMode="auto">
                <a:xfrm>
                  <a:off x="1224" y="1048"/>
                  <a:ext cx="1050" cy="614"/>
                </a:xfrm>
                <a:prstGeom prst="rect">
                  <a:avLst/>
                </a:prstGeom>
                <a:solidFill>
                  <a:schemeClr val="tx1"/>
                </a:solidFill>
                <a:ln w="28575" algn="ctr">
                  <a:noFill/>
                  <a:miter lim="800000"/>
                  <a:headEnd/>
                  <a:tailEnd/>
                </a:ln>
              </p:spPr>
              <p:txBody>
                <a:bodyPr wrap="none" anchor="ctr">
                  <a:spAutoFit/>
                </a:bodyPr>
                <a:lstStyle/>
                <a:p>
                  <a:endParaRPr lang="de-DE"/>
                </a:p>
              </p:txBody>
            </p:sp>
            <p:sp>
              <p:nvSpPr>
                <p:cNvPr id="51317" name="Rectangle 30"/>
                <p:cNvSpPr>
                  <a:spLocks noChangeArrowheads="1"/>
                </p:cNvSpPr>
                <p:nvPr/>
              </p:nvSpPr>
              <p:spPr bwMode="auto">
                <a:xfrm>
                  <a:off x="1185" y="1009"/>
                  <a:ext cx="1050" cy="614"/>
                </a:xfrm>
                <a:prstGeom prst="rect">
                  <a:avLst/>
                </a:prstGeom>
                <a:gradFill rotWithShape="1">
                  <a:gsLst>
                    <a:gs pos="0">
                      <a:srgbClr val="FFFF00"/>
                    </a:gs>
                    <a:gs pos="100000">
                      <a:srgbClr val="FF9900"/>
                    </a:gs>
                  </a:gsLst>
                  <a:lin ang="2700000" scaled="1"/>
                </a:gradFill>
                <a:ln w="28575" algn="ctr">
                  <a:solidFill>
                    <a:srgbClr val="A50021"/>
                  </a:solidFill>
                  <a:miter lim="800000"/>
                  <a:headEnd/>
                  <a:tailEnd/>
                </a:ln>
              </p:spPr>
              <p:txBody>
                <a:bodyPr wrap="none" anchor="ctr">
                  <a:spAutoFit/>
                </a:bodyPr>
                <a:lstStyle/>
                <a:p>
                  <a:endParaRPr lang="de-DE"/>
                </a:p>
              </p:txBody>
            </p:sp>
            <p:sp>
              <p:nvSpPr>
                <p:cNvPr id="51318" name="Text Box 31"/>
                <p:cNvSpPr txBox="1">
                  <a:spLocks noChangeArrowheads="1"/>
                </p:cNvSpPr>
                <p:nvPr/>
              </p:nvSpPr>
              <p:spPr bwMode="auto">
                <a:xfrm>
                  <a:off x="1185" y="1042"/>
                  <a:ext cx="1053" cy="520"/>
                </a:xfrm>
                <a:prstGeom prst="rect">
                  <a:avLst/>
                </a:prstGeom>
                <a:noFill/>
                <a:ln w="28575" algn="ctr">
                  <a:noFill/>
                  <a:miter lim="800000"/>
                  <a:headEnd/>
                  <a:tailEnd/>
                </a:ln>
              </p:spPr>
              <p:txBody>
                <a:bodyPr lIns="0" tIns="108000" rIns="0" bIns="108000" anchor="ctr">
                  <a:spAutoFit/>
                </a:bodyPr>
                <a:lstStyle/>
                <a:p>
                  <a:pPr marL="342900" indent="-342900" algn="ctr">
                    <a:spcBef>
                      <a:spcPct val="0"/>
                    </a:spcBef>
                    <a:buSzPct val="75000"/>
                  </a:pPr>
                  <a:r>
                    <a:rPr lang="de-DE" sz="2000" i="1">
                      <a:solidFill>
                        <a:srgbClr val="A50021"/>
                      </a:solidFill>
                    </a:rPr>
                    <a:t>Fragment</a:t>
                  </a:r>
                </a:p>
                <a:p>
                  <a:pPr marL="342900" indent="-342900" algn="ctr">
                    <a:spcBef>
                      <a:spcPct val="0"/>
                    </a:spcBef>
                    <a:buSzPct val="75000"/>
                  </a:pPr>
                  <a:r>
                    <a:rPr lang="de-DE" sz="2000" i="1">
                      <a:solidFill>
                        <a:srgbClr val="A50021"/>
                      </a:solidFill>
                    </a:rPr>
                    <a:t>Shader</a:t>
                  </a:r>
                </a:p>
              </p:txBody>
            </p:sp>
          </p:grpSp>
        </p:grpSp>
      </p:grpSp>
      <p:sp>
        <p:nvSpPr>
          <p:cNvPr id="435203" name="Rectangle 3"/>
          <p:cNvSpPr>
            <a:spLocks noGrp="1" noChangeArrowheads="1"/>
          </p:cNvSpPr>
          <p:nvPr>
            <p:ph type="title"/>
          </p:nvPr>
        </p:nvSpPr>
        <p:spPr/>
        <p:txBody>
          <a:bodyPr/>
          <a:lstStyle/>
          <a:p>
            <a:pPr eaLnBrk="1" hangingPunct="1">
              <a:defRPr/>
            </a:pPr>
            <a:r>
              <a:rPr lang="de-DE" sz="4000" smtClean="0"/>
              <a:t>Shader Model 4.0	</a:t>
            </a:r>
          </a:p>
        </p:txBody>
      </p:sp>
      <p:sp>
        <p:nvSpPr>
          <p:cNvPr id="51206" name="Rectangle 4"/>
          <p:cNvSpPr>
            <a:spLocks noChangeArrowheads="1"/>
          </p:cNvSpPr>
          <p:nvPr/>
        </p:nvSpPr>
        <p:spPr bwMode="auto">
          <a:xfrm>
            <a:off x="2684463" y="2709863"/>
            <a:ext cx="3608387" cy="485775"/>
          </a:xfrm>
          <a:prstGeom prst="rect">
            <a:avLst/>
          </a:prstGeom>
          <a:gradFill rotWithShape="1">
            <a:gsLst>
              <a:gs pos="0">
                <a:srgbClr val="009900"/>
              </a:gs>
              <a:gs pos="100000">
                <a:schemeClr val="folHlink"/>
              </a:gs>
            </a:gsLst>
            <a:lin ang="0" scaled="1"/>
          </a:gradFill>
          <a:ln w="28575" algn="ctr">
            <a:solidFill>
              <a:schemeClr val="tx1"/>
            </a:solidFill>
            <a:miter lim="800000"/>
            <a:headEnd/>
            <a:tailEnd/>
          </a:ln>
        </p:spPr>
        <p:txBody>
          <a:bodyPr>
            <a:spAutoFit/>
          </a:bodyPr>
          <a:lstStyle/>
          <a:p>
            <a:pPr marL="342900" indent="-342900" algn="ctr">
              <a:buFont typeface="Wingdings" pitchFamily="2" charset="2"/>
              <a:buNone/>
            </a:pPr>
            <a:r>
              <a:rPr lang="de-DE" sz="2400" i="1">
                <a:solidFill>
                  <a:schemeClr val="tx1"/>
                </a:solidFill>
              </a:rPr>
              <a:t>Fixed-Function Pipeline</a:t>
            </a:r>
          </a:p>
        </p:txBody>
      </p:sp>
      <p:sp>
        <p:nvSpPr>
          <p:cNvPr id="435205" name="AutoShape 5"/>
          <p:cNvSpPr>
            <a:spLocks noChangeArrowheads="1"/>
          </p:cNvSpPr>
          <p:nvPr/>
        </p:nvSpPr>
        <p:spPr bwMode="auto">
          <a:xfrm>
            <a:off x="2928938" y="1631950"/>
            <a:ext cx="3136900" cy="731838"/>
          </a:xfrm>
          <a:prstGeom prst="rightArrow">
            <a:avLst>
              <a:gd name="adj1" fmla="val 47509"/>
              <a:gd name="adj2" fmla="val 54452"/>
            </a:avLst>
          </a:prstGeom>
          <a:gradFill rotWithShape="1">
            <a:gsLst>
              <a:gs pos="0">
                <a:srgbClr val="009900"/>
              </a:gs>
              <a:gs pos="100000">
                <a:schemeClr val="folHlink"/>
              </a:gs>
            </a:gsLst>
            <a:lin ang="0" scaled="1"/>
          </a:gradFill>
          <a:ln w="28575" algn="ctr">
            <a:solidFill>
              <a:schemeClr val="tx1"/>
            </a:solidFill>
            <a:miter lim="800000"/>
            <a:headEnd/>
            <a:tailEnd/>
          </a:ln>
          <a:effectLst>
            <a:outerShdw dist="71842" dir="2700000" algn="ctr" rotWithShape="0">
              <a:schemeClr val="bg2">
                <a:alpha val="50000"/>
              </a:schemeClr>
            </a:outerShdw>
          </a:effectLst>
        </p:spPr>
        <p:txBody>
          <a:bodyPr anchor="ctr">
            <a:spAutoFit/>
          </a:bodyPr>
          <a:lstStyle/>
          <a:p>
            <a:pPr>
              <a:defRPr/>
            </a:pPr>
            <a:endParaRPr lang="de-DE"/>
          </a:p>
        </p:txBody>
      </p:sp>
      <p:grpSp>
        <p:nvGrpSpPr>
          <p:cNvPr id="7" name="Group 6"/>
          <p:cNvGrpSpPr>
            <a:grpSpLocks/>
          </p:cNvGrpSpPr>
          <p:nvPr/>
        </p:nvGrpSpPr>
        <p:grpSpPr bwMode="auto">
          <a:xfrm>
            <a:off x="558800" y="1038225"/>
            <a:ext cx="2160588" cy="2179638"/>
            <a:chOff x="1022" y="534"/>
            <a:chExt cx="1361" cy="1373"/>
          </a:xfrm>
        </p:grpSpPr>
        <p:sp>
          <p:nvSpPr>
            <p:cNvPr id="51310" name="Text Box 7"/>
            <p:cNvSpPr txBox="1">
              <a:spLocks noChangeArrowheads="1"/>
            </p:cNvSpPr>
            <p:nvPr/>
          </p:nvSpPr>
          <p:spPr bwMode="auto">
            <a:xfrm>
              <a:off x="1025" y="1695"/>
              <a:ext cx="1208" cy="212"/>
            </a:xfrm>
            <a:prstGeom prst="rect">
              <a:avLst/>
            </a:prstGeom>
            <a:noFill/>
            <a:ln w="28575" algn="ctr">
              <a:noFill/>
              <a:miter lim="800000"/>
              <a:headEnd/>
              <a:tailEnd/>
            </a:ln>
          </p:spPr>
          <p:txBody>
            <a:bodyPr wrap="none">
              <a:spAutoFit/>
            </a:bodyPr>
            <a:lstStyle/>
            <a:p>
              <a:pPr marL="342900" indent="-342900" algn="ctr">
                <a:spcBef>
                  <a:spcPct val="0"/>
                </a:spcBef>
                <a:buSzPct val="75000"/>
              </a:pPr>
              <a:r>
                <a:rPr lang="de-DE" sz="1600" i="1">
                  <a:solidFill>
                    <a:schemeClr val="tx1"/>
                  </a:solidFill>
                </a:rPr>
                <a:t>Szenenbeschreibung</a:t>
              </a:r>
            </a:p>
          </p:txBody>
        </p:sp>
        <p:pic>
          <p:nvPicPr>
            <p:cNvPr id="51311" name="Picture 8" descr="BunnyScene"/>
            <p:cNvPicPr>
              <a:picLocks noChangeAspect="1" noChangeArrowheads="1"/>
            </p:cNvPicPr>
            <p:nvPr/>
          </p:nvPicPr>
          <p:blipFill>
            <a:blip r:embed="rId2"/>
            <a:srcRect/>
            <a:stretch>
              <a:fillRect/>
            </a:stretch>
          </p:blipFill>
          <p:spPr bwMode="auto">
            <a:xfrm>
              <a:off x="1022" y="534"/>
              <a:ext cx="1361" cy="1307"/>
            </a:xfrm>
            <a:prstGeom prst="rect">
              <a:avLst/>
            </a:prstGeom>
            <a:noFill/>
            <a:ln w="9525">
              <a:noFill/>
              <a:miter lim="800000"/>
              <a:headEnd/>
              <a:tailEnd/>
            </a:ln>
          </p:spPr>
        </p:pic>
      </p:grpSp>
      <p:grpSp>
        <p:nvGrpSpPr>
          <p:cNvPr id="8" name="Group 9"/>
          <p:cNvGrpSpPr>
            <a:grpSpLocks/>
          </p:cNvGrpSpPr>
          <p:nvPr/>
        </p:nvGrpSpPr>
        <p:grpSpPr bwMode="auto">
          <a:xfrm>
            <a:off x="6416675" y="1038225"/>
            <a:ext cx="2160588" cy="2179638"/>
            <a:chOff x="3468" y="534"/>
            <a:chExt cx="1361" cy="1373"/>
          </a:xfrm>
        </p:grpSpPr>
        <p:pic>
          <p:nvPicPr>
            <p:cNvPr id="51308" name="Picture 10" descr="BunnyBild"/>
            <p:cNvPicPr>
              <a:picLocks noChangeAspect="1" noChangeArrowheads="1"/>
            </p:cNvPicPr>
            <p:nvPr/>
          </p:nvPicPr>
          <p:blipFill>
            <a:blip r:embed="rId3"/>
            <a:srcRect/>
            <a:stretch>
              <a:fillRect/>
            </a:stretch>
          </p:blipFill>
          <p:spPr bwMode="auto">
            <a:xfrm>
              <a:off x="3468" y="534"/>
              <a:ext cx="1361" cy="1307"/>
            </a:xfrm>
            <a:prstGeom prst="rect">
              <a:avLst/>
            </a:prstGeom>
            <a:noFill/>
            <a:ln w="9525">
              <a:noFill/>
              <a:miter lim="800000"/>
              <a:headEnd/>
              <a:tailEnd/>
            </a:ln>
          </p:spPr>
        </p:pic>
        <p:sp>
          <p:nvSpPr>
            <p:cNvPr id="51309" name="Text Box 11"/>
            <p:cNvSpPr txBox="1">
              <a:spLocks noChangeArrowheads="1"/>
            </p:cNvSpPr>
            <p:nvPr/>
          </p:nvSpPr>
          <p:spPr bwMode="auto">
            <a:xfrm>
              <a:off x="3765" y="1695"/>
              <a:ext cx="672" cy="212"/>
            </a:xfrm>
            <a:prstGeom prst="rect">
              <a:avLst/>
            </a:prstGeom>
            <a:noFill/>
            <a:ln w="28575" algn="ctr">
              <a:noFill/>
              <a:miter lim="800000"/>
              <a:headEnd/>
              <a:tailEnd/>
            </a:ln>
          </p:spPr>
          <p:txBody>
            <a:bodyPr wrap="none">
              <a:spAutoFit/>
            </a:bodyPr>
            <a:lstStyle/>
            <a:p>
              <a:pPr marL="342900" indent="-342900" algn="ctr">
                <a:spcBef>
                  <a:spcPct val="0"/>
                </a:spcBef>
                <a:buSzPct val="75000"/>
              </a:pPr>
              <a:r>
                <a:rPr lang="de-DE" sz="1600" i="1">
                  <a:solidFill>
                    <a:schemeClr val="tx1"/>
                  </a:solidFill>
                </a:rPr>
                <a:t> Rasterbild</a:t>
              </a:r>
            </a:p>
          </p:txBody>
        </p:sp>
      </p:grpSp>
      <p:sp>
        <p:nvSpPr>
          <p:cNvPr id="51210" name="Rectangle 12"/>
          <p:cNvSpPr>
            <a:spLocks noChangeArrowheads="1"/>
          </p:cNvSpPr>
          <p:nvPr/>
        </p:nvSpPr>
        <p:spPr bwMode="auto">
          <a:xfrm>
            <a:off x="6602413" y="1182688"/>
            <a:ext cx="1614487" cy="1681162"/>
          </a:xfrm>
          <a:prstGeom prst="rect">
            <a:avLst/>
          </a:prstGeom>
          <a:noFill/>
          <a:ln w="9525" algn="ctr">
            <a:solidFill>
              <a:schemeClr val="tx1"/>
            </a:solidFill>
            <a:miter lim="800000"/>
            <a:headEnd/>
            <a:tailEnd/>
          </a:ln>
        </p:spPr>
        <p:txBody>
          <a:bodyPr wrap="none" anchor="ctr">
            <a:spAutoFit/>
          </a:bodyPr>
          <a:lstStyle/>
          <a:p>
            <a:endParaRPr lang="de-DE"/>
          </a:p>
        </p:txBody>
      </p:sp>
      <p:sp>
        <p:nvSpPr>
          <p:cNvPr id="51211" name="Rectangle 13"/>
          <p:cNvSpPr>
            <a:spLocks noChangeArrowheads="1"/>
          </p:cNvSpPr>
          <p:nvPr/>
        </p:nvSpPr>
        <p:spPr bwMode="auto">
          <a:xfrm>
            <a:off x="2671763" y="2711450"/>
            <a:ext cx="3608387" cy="485775"/>
          </a:xfrm>
          <a:prstGeom prst="rect">
            <a:avLst/>
          </a:prstGeom>
          <a:gradFill rotWithShape="1">
            <a:gsLst>
              <a:gs pos="0">
                <a:srgbClr val="FFFF00"/>
              </a:gs>
              <a:gs pos="100000">
                <a:srgbClr val="FF9900"/>
              </a:gs>
            </a:gsLst>
            <a:lin ang="2700000" scaled="1"/>
          </a:gradFill>
          <a:ln w="28575" algn="ctr">
            <a:solidFill>
              <a:srgbClr val="A50021"/>
            </a:solidFill>
            <a:miter lim="800000"/>
            <a:headEnd/>
            <a:tailEnd/>
          </a:ln>
        </p:spPr>
        <p:txBody>
          <a:bodyPr>
            <a:spAutoFit/>
          </a:bodyPr>
          <a:lstStyle/>
          <a:p>
            <a:pPr marL="342900" indent="-342900" algn="ctr">
              <a:buFont typeface="Wingdings" pitchFamily="2" charset="2"/>
              <a:buNone/>
            </a:pPr>
            <a:r>
              <a:rPr lang="de-DE" sz="2400" i="1">
                <a:solidFill>
                  <a:srgbClr val="A50021"/>
                </a:solidFill>
              </a:rPr>
              <a:t>Programmable Pipeline</a:t>
            </a:r>
          </a:p>
        </p:txBody>
      </p:sp>
      <p:grpSp>
        <p:nvGrpSpPr>
          <p:cNvPr id="9" name="Group 32"/>
          <p:cNvGrpSpPr>
            <a:grpSpLocks/>
          </p:cNvGrpSpPr>
          <p:nvPr/>
        </p:nvGrpSpPr>
        <p:grpSpPr bwMode="auto">
          <a:xfrm>
            <a:off x="422275" y="4541838"/>
            <a:ext cx="8080375" cy="1785937"/>
            <a:chOff x="266" y="2861"/>
            <a:chExt cx="5090" cy="1125"/>
          </a:xfrm>
        </p:grpSpPr>
        <p:grpSp>
          <p:nvGrpSpPr>
            <p:cNvPr id="10" name="Group 33"/>
            <p:cNvGrpSpPr>
              <a:grpSpLocks/>
            </p:cNvGrpSpPr>
            <p:nvPr/>
          </p:nvGrpSpPr>
          <p:grpSpPr bwMode="auto">
            <a:xfrm>
              <a:off x="4647" y="2867"/>
              <a:ext cx="709" cy="1119"/>
              <a:chOff x="4503" y="2853"/>
              <a:chExt cx="709" cy="1119"/>
            </a:xfrm>
          </p:grpSpPr>
          <p:grpSp>
            <p:nvGrpSpPr>
              <p:cNvPr id="11" name="Group 34"/>
              <p:cNvGrpSpPr>
                <a:grpSpLocks/>
              </p:cNvGrpSpPr>
              <p:nvPr/>
            </p:nvGrpSpPr>
            <p:grpSpPr bwMode="auto">
              <a:xfrm>
                <a:off x="4503" y="2853"/>
                <a:ext cx="709" cy="867"/>
                <a:chOff x="4286" y="2556"/>
                <a:chExt cx="926" cy="1132"/>
              </a:xfrm>
            </p:grpSpPr>
            <p:sp>
              <p:nvSpPr>
                <p:cNvPr id="51293" name="Rectangle 35"/>
                <p:cNvSpPr>
                  <a:spLocks noChangeArrowheads="1"/>
                </p:cNvSpPr>
                <p:nvPr/>
              </p:nvSpPr>
              <p:spPr bwMode="auto">
                <a:xfrm>
                  <a:off x="4286" y="2556"/>
                  <a:ext cx="926" cy="1132"/>
                </a:xfrm>
                <a:prstGeom prst="rect">
                  <a:avLst/>
                </a:prstGeom>
                <a:solidFill>
                  <a:srgbClr val="BBE0E3">
                    <a:alpha val="30196"/>
                  </a:srgbClr>
                </a:solidFill>
                <a:ln w="9525" algn="ctr">
                  <a:solidFill>
                    <a:schemeClr val="tx1"/>
                  </a:solidFill>
                  <a:miter lim="800000"/>
                  <a:headEnd/>
                  <a:tailEnd/>
                </a:ln>
              </p:spPr>
              <p:txBody>
                <a:bodyPr anchor="ctr">
                  <a:spAutoFit/>
                </a:bodyPr>
                <a:lstStyle/>
                <a:p>
                  <a:endParaRPr lang="de-DE"/>
                </a:p>
              </p:txBody>
            </p:sp>
            <p:grpSp>
              <p:nvGrpSpPr>
                <p:cNvPr id="12" name="Group 36"/>
                <p:cNvGrpSpPr>
                  <a:grpSpLocks/>
                </p:cNvGrpSpPr>
                <p:nvPr/>
              </p:nvGrpSpPr>
              <p:grpSpPr bwMode="auto">
                <a:xfrm>
                  <a:off x="4287" y="2556"/>
                  <a:ext cx="924" cy="1131"/>
                  <a:chOff x="4474" y="2061"/>
                  <a:chExt cx="924" cy="1131"/>
                </a:xfrm>
              </p:grpSpPr>
              <p:sp>
                <p:nvSpPr>
                  <p:cNvPr id="51295" name="Freeform 37"/>
                  <p:cNvSpPr>
                    <a:spLocks/>
                  </p:cNvSpPr>
                  <p:nvPr/>
                </p:nvSpPr>
                <p:spPr bwMode="auto">
                  <a:xfrm>
                    <a:off x="4577" y="2168"/>
                    <a:ext cx="722" cy="512"/>
                  </a:xfrm>
                  <a:custGeom>
                    <a:avLst/>
                    <a:gdLst>
                      <a:gd name="T0" fmla="*/ 272 w 635"/>
                      <a:gd name="T1" fmla="*/ 453 h 453"/>
                      <a:gd name="T2" fmla="*/ 181 w 635"/>
                      <a:gd name="T3" fmla="*/ 453 h 453"/>
                      <a:gd name="T4" fmla="*/ 181 w 635"/>
                      <a:gd name="T5" fmla="*/ 363 h 453"/>
                      <a:gd name="T6" fmla="*/ 90 w 635"/>
                      <a:gd name="T7" fmla="*/ 363 h 453"/>
                      <a:gd name="T8" fmla="*/ 90 w 635"/>
                      <a:gd name="T9" fmla="*/ 181 h 453"/>
                      <a:gd name="T10" fmla="*/ 0 w 635"/>
                      <a:gd name="T11" fmla="*/ 181 h 453"/>
                      <a:gd name="T12" fmla="*/ 0 w 635"/>
                      <a:gd name="T13" fmla="*/ 0 h 453"/>
                      <a:gd name="T14" fmla="*/ 181 w 635"/>
                      <a:gd name="T15" fmla="*/ 0 h 453"/>
                      <a:gd name="T16" fmla="*/ 181 w 635"/>
                      <a:gd name="T17" fmla="*/ 90 h 453"/>
                      <a:gd name="T18" fmla="*/ 635 w 635"/>
                      <a:gd name="T19" fmla="*/ 90 h 453"/>
                      <a:gd name="T20" fmla="*/ 635 w 635"/>
                      <a:gd name="T21" fmla="*/ 181 h 453"/>
                      <a:gd name="T22" fmla="*/ 544 w 635"/>
                      <a:gd name="T23" fmla="*/ 181 h 453"/>
                      <a:gd name="T24" fmla="*/ 544 w 635"/>
                      <a:gd name="T25" fmla="*/ 272 h 453"/>
                      <a:gd name="T26" fmla="*/ 362 w 635"/>
                      <a:gd name="T27" fmla="*/ 272 h 453"/>
                      <a:gd name="T28" fmla="*/ 362 w 635"/>
                      <a:gd name="T29" fmla="*/ 363 h 453"/>
                      <a:gd name="T30" fmla="*/ 272 w 635"/>
                      <a:gd name="T31" fmla="*/ 363 h 453"/>
                      <a:gd name="T32" fmla="*/ 272 w 635"/>
                      <a:gd name="T33" fmla="*/ 453 h 4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5"/>
                      <a:gd name="T52" fmla="*/ 0 h 453"/>
                      <a:gd name="T53" fmla="*/ 635 w 635"/>
                      <a:gd name="T54" fmla="*/ 453 h 4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5" h="453">
                        <a:moveTo>
                          <a:pt x="272" y="453"/>
                        </a:moveTo>
                        <a:lnTo>
                          <a:pt x="181" y="453"/>
                        </a:lnTo>
                        <a:lnTo>
                          <a:pt x="181" y="363"/>
                        </a:lnTo>
                        <a:lnTo>
                          <a:pt x="90" y="363"/>
                        </a:lnTo>
                        <a:lnTo>
                          <a:pt x="90" y="181"/>
                        </a:lnTo>
                        <a:lnTo>
                          <a:pt x="0" y="181"/>
                        </a:lnTo>
                        <a:lnTo>
                          <a:pt x="0" y="0"/>
                        </a:lnTo>
                        <a:lnTo>
                          <a:pt x="181" y="0"/>
                        </a:lnTo>
                        <a:lnTo>
                          <a:pt x="181" y="90"/>
                        </a:lnTo>
                        <a:lnTo>
                          <a:pt x="635" y="90"/>
                        </a:lnTo>
                        <a:lnTo>
                          <a:pt x="635" y="181"/>
                        </a:lnTo>
                        <a:lnTo>
                          <a:pt x="544" y="181"/>
                        </a:lnTo>
                        <a:lnTo>
                          <a:pt x="544" y="272"/>
                        </a:lnTo>
                        <a:lnTo>
                          <a:pt x="362" y="272"/>
                        </a:lnTo>
                        <a:lnTo>
                          <a:pt x="362" y="363"/>
                        </a:lnTo>
                        <a:lnTo>
                          <a:pt x="272" y="363"/>
                        </a:lnTo>
                        <a:lnTo>
                          <a:pt x="272" y="453"/>
                        </a:lnTo>
                        <a:close/>
                      </a:path>
                    </a:pathLst>
                  </a:custGeom>
                  <a:solidFill>
                    <a:schemeClr val="accent2"/>
                  </a:solidFill>
                  <a:ln w="28575">
                    <a:noFill/>
                    <a:round/>
                    <a:headEnd/>
                    <a:tailEnd/>
                  </a:ln>
                </p:spPr>
                <p:txBody>
                  <a:bodyPr anchor="ctr">
                    <a:spAutoFit/>
                  </a:bodyPr>
                  <a:lstStyle/>
                  <a:p>
                    <a:endParaRPr lang="de-DE"/>
                  </a:p>
                </p:txBody>
              </p:sp>
              <p:sp>
                <p:nvSpPr>
                  <p:cNvPr id="51296" name="Freeform 38"/>
                  <p:cNvSpPr>
                    <a:spLocks/>
                  </p:cNvSpPr>
                  <p:nvPr/>
                </p:nvSpPr>
                <p:spPr bwMode="auto">
                  <a:xfrm>
                    <a:off x="4886" y="2373"/>
                    <a:ext cx="413" cy="718"/>
                  </a:xfrm>
                  <a:custGeom>
                    <a:avLst/>
                    <a:gdLst>
                      <a:gd name="T0" fmla="*/ 272 w 363"/>
                      <a:gd name="T1" fmla="*/ 635 h 635"/>
                      <a:gd name="T2" fmla="*/ 181 w 363"/>
                      <a:gd name="T3" fmla="*/ 635 h 635"/>
                      <a:gd name="T4" fmla="*/ 181 w 363"/>
                      <a:gd name="T5" fmla="*/ 544 h 635"/>
                      <a:gd name="T6" fmla="*/ 90 w 363"/>
                      <a:gd name="T7" fmla="*/ 544 h 635"/>
                      <a:gd name="T8" fmla="*/ 90 w 363"/>
                      <a:gd name="T9" fmla="*/ 363 h 635"/>
                      <a:gd name="T10" fmla="*/ 0 w 363"/>
                      <a:gd name="T11" fmla="*/ 363 h 635"/>
                      <a:gd name="T12" fmla="*/ 0 w 363"/>
                      <a:gd name="T13" fmla="*/ 182 h 635"/>
                      <a:gd name="T14" fmla="*/ 90 w 363"/>
                      <a:gd name="T15" fmla="*/ 182 h 635"/>
                      <a:gd name="T16" fmla="*/ 90 w 363"/>
                      <a:gd name="T17" fmla="*/ 91 h 635"/>
                      <a:gd name="T18" fmla="*/ 272 w 363"/>
                      <a:gd name="T19" fmla="*/ 91 h 635"/>
                      <a:gd name="T20" fmla="*/ 272 w 363"/>
                      <a:gd name="T21" fmla="*/ 0 h 635"/>
                      <a:gd name="T22" fmla="*/ 363 w 363"/>
                      <a:gd name="T23" fmla="*/ 0 h 635"/>
                      <a:gd name="T24" fmla="*/ 363 w 363"/>
                      <a:gd name="T25" fmla="*/ 182 h 635"/>
                      <a:gd name="T26" fmla="*/ 272 w 363"/>
                      <a:gd name="T27" fmla="*/ 182 h 635"/>
                      <a:gd name="T28" fmla="*/ 272 w 363"/>
                      <a:gd name="T29" fmla="*/ 635 h 6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3"/>
                      <a:gd name="T46" fmla="*/ 0 h 635"/>
                      <a:gd name="T47" fmla="*/ 363 w 363"/>
                      <a:gd name="T48" fmla="*/ 635 h 6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3" h="635">
                        <a:moveTo>
                          <a:pt x="272" y="635"/>
                        </a:moveTo>
                        <a:lnTo>
                          <a:pt x="181" y="635"/>
                        </a:lnTo>
                        <a:lnTo>
                          <a:pt x="181" y="544"/>
                        </a:lnTo>
                        <a:lnTo>
                          <a:pt x="90" y="544"/>
                        </a:lnTo>
                        <a:lnTo>
                          <a:pt x="90" y="363"/>
                        </a:lnTo>
                        <a:lnTo>
                          <a:pt x="0" y="363"/>
                        </a:lnTo>
                        <a:lnTo>
                          <a:pt x="0" y="182"/>
                        </a:lnTo>
                        <a:lnTo>
                          <a:pt x="90" y="182"/>
                        </a:lnTo>
                        <a:lnTo>
                          <a:pt x="90" y="91"/>
                        </a:lnTo>
                        <a:lnTo>
                          <a:pt x="272" y="91"/>
                        </a:lnTo>
                        <a:lnTo>
                          <a:pt x="272" y="0"/>
                        </a:lnTo>
                        <a:lnTo>
                          <a:pt x="363" y="0"/>
                        </a:lnTo>
                        <a:lnTo>
                          <a:pt x="363" y="182"/>
                        </a:lnTo>
                        <a:lnTo>
                          <a:pt x="272" y="182"/>
                        </a:lnTo>
                        <a:lnTo>
                          <a:pt x="272" y="635"/>
                        </a:lnTo>
                        <a:close/>
                      </a:path>
                    </a:pathLst>
                  </a:custGeom>
                  <a:solidFill>
                    <a:schemeClr val="folHlink"/>
                  </a:solidFill>
                  <a:ln w="28575">
                    <a:noFill/>
                    <a:round/>
                    <a:headEnd/>
                    <a:tailEnd/>
                  </a:ln>
                </p:spPr>
                <p:txBody>
                  <a:bodyPr wrap="none" anchor="ctr">
                    <a:spAutoFit/>
                  </a:bodyPr>
                  <a:lstStyle/>
                  <a:p>
                    <a:endParaRPr lang="de-DE"/>
                  </a:p>
                </p:txBody>
              </p:sp>
              <p:grpSp>
                <p:nvGrpSpPr>
                  <p:cNvPr id="13" name="Group 39"/>
                  <p:cNvGrpSpPr>
                    <a:grpSpLocks/>
                  </p:cNvGrpSpPr>
                  <p:nvPr/>
                </p:nvGrpSpPr>
                <p:grpSpPr bwMode="auto">
                  <a:xfrm>
                    <a:off x="4474" y="2061"/>
                    <a:ext cx="924" cy="1131"/>
                    <a:chOff x="4332" y="2114"/>
                    <a:chExt cx="816" cy="999"/>
                  </a:xfrm>
                </p:grpSpPr>
                <p:sp>
                  <p:nvSpPr>
                    <p:cNvPr id="51298" name="Rectangle 40"/>
                    <p:cNvSpPr>
                      <a:spLocks noChangeArrowheads="1"/>
                    </p:cNvSpPr>
                    <p:nvPr/>
                  </p:nvSpPr>
                  <p:spPr bwMode="auto">
                    <a:xfrm>
                      <a:off x="4332" y="2205"/>
                      <a:ext cx="816" cy="91"/>
                    </a:xfrm>
                    <a:prstGeom prst="rect">
                      <a:avLst/>
                    </a:prstGeom>
                    <a:noFill/>
                    <a:ln w="12700" algn="ctr">
                      <a:solidFill>
                        <a:schemeClr val="tx1"/>
                      </a:solidFill>
                      <a:miter lim="800000"/>
                      <a:headEnd/>
                      <a:tailEnd/>
                    </a:ln>
                  </p:spPr>
                  <p:txBody>
                    <a:bodyPr anchor="ctr">
                      <a:spAutoFit/>
                    </a:bodyPr>
                    <a:lstStyle/>
                    <a:p>
                      <a:endParaRPr lang="de-DE"/>
                    </a:p>
                  </p:txBody>
                </p:sp>
                <p:sp>
                  <p:nvSpPr>
                    <p:cNvPr id="51299" name="Rectangle 41"/>
                    <p:cNvSpPr>
                      <a:spLocks noChangeArrowheads="1"/>
                    </p:cNvSpPr>
                    <p:nvPr/>
                  </p:nvSpPr>
                  <p:spPr bwMode="auto">
                    <a:xfrm>
                      <a:off x="4332" y="2386"/>
                      <a:ext cx="816" cy="91"/>
                    </a:xfrm>
                    <a:prstGeom prst="rect">
                      <a:avLst/>
                    </a:prstGeom>
                    <a:noFill/>
                    <a:ln w="12700" algn="ctr">
                      <a:solidFill>
                        <a:schemeClr val="tx1"/>
                      </a:solidFill>
                      <a:miter lim="800000"/>
                      <a:headEnd/>
                      <a:tailEnd/>
                    </a:ln>
                  </p:spPr>
                  <p:txBody>
                    <a:bodyPr anchor="ctr">
                      <a:spAutoFit/>
                    </a:bodyPr>
                    <a:lstStyle/>
                    <a:p>
                      <a:endParaRPr lang="de-DE"/>
                    </a:p>
                  </p:txBody>
                </p:sp>
                <p:sp>
                  <p:nvSpPr>
                    <p:cNvPr id="51300" name="Rectangle 42"/>
                    <p:cNvSpPr>
                      <a:spLocks noChangeArrowheads="1"/>
                    </p:cNvSpPr>
                    <p:nvPr/>
                  </p:nvSpPr>
                  <p:spPr bwMode="auto">
                    <a:xfrm>
                      <a:off x="4332" y="2568"/>
                      <a:ext cx="816" cy="91"/>
                    </a:xfrm>
                    <a:prstGeom prst="rect">
                      <a:avLst/>
                    </a:prstGeom>
                    <a:noFill/>
                    <a:ln w="12700" algn="ctr">
                      <a:solidFill>
                        <a:schemeClr val="tx1"/>
                      </a:solidFill>
                      <a:miter lim="800000"/>
                      <a:headEnd/>
                      <a:tailEnd/>
                    </a:ln>
                  </p:spPr>
                  <p:txBody>
                    <a:bodyPr anchor="ctr">
                      <a:spAutoFit/>
                    </a:bodyPr>
                    <a:lstStyle/>
                    <a:p>
                      <a:endParaRPr lang="de-DE"/>
                    </a:p>
                  </p:txBody>
                </p:sp>
                <p:sp>
                  <p:nvSpPr>
                    <p:cNvPr id="51301" name="Rectangle 43"/>
                    <p:cNvSpPr>
                      <a:spLocks noChangeArrowheads="1"/>
                    </p:cNvSpPr>
                    <p:nvPr/>
                  </p:nvSpPr>
                  <p:spPr bwMode="auto">
                    <a:xfrm>
                      <a:off x="4332" y="2749"/>
                      <a:ext cx="816" cy="91"/>
                    </a:xfrm>
                    <a:prstGeom prst="rect">
                      <a:avLst/>
                    </a:prstGeom>
                    <a:noFill/>
                    <a:ln w="12700" algn="ctr">
                      <a:solidFill>
                        <a:schemeClr val="tx1"/>
                      </a:solidFill>
                      <a:miter lim="800000"/>
                      <a:headEnd/>
                      <a:tailEnd/>
                    </a:ln>
                  </p:spPr>
                  <p:txBody>
                    <a:bodyPr anchor="ctr">
                      <a:spAutoFit/>
                    </a:bodyPr>
                    <a:lstStyle/>
                    <a:p>
                      <a:endParaRPr lang="de-DE"/>
                    </a:p>
                  </p:txBody>
                </p:sp>
                <p:sp>
                  <p:nvSpPr>
                    <p:cNvPr id="51302" name="Rectangle 44"/>
                    <p:cNvSpPr>
                      <a:spLocks noChangeArrowheads="1"/>
                    </p:cNvSpPr>
                    <p:nvPr/>
                  </p:nvSpPr>
                  <p:spPr bwMode="auto">
                    <a:xfrm>
                      <a:off x="4332" y="2931"/>
                      <a:ext cx="816" cy="91"/>
                    </a:xfrm>
                    <a:prstGeom prst="rect">
                      <a:avLst/>
                    </a:prstGeom>
                    <a:noFill/>
                    <a:ln w="12700" algn="ctr">
                      <a:solidFill>
                        <a:schemeClr val="tx1"/>
                      </a:solidFill>
                      <a:miter lim="800000"/>
                      <a:headEnd/>
                      <a:tailEnd/>
                    </a:ln>
                  </p:spPr>
                  <p:txBody>
                    <a:bodyPr anchor="ctr">
                      <a:spAutoFit/>
                    </a:bodyPr>
                    <a:lstStyle/>
                    <a:p>
                      <a:endParaRPr lang="de-DE"/>
                    </a:p>
                  </p:txBody>
                </p:sp>
                <p:sp>
                  <p:nvSpPr>
                    <p:cNvPr id="51303" name="Rectangle 45"/>
                    <p:cNvSpPr>
                      <a:spLocks noChangeArrowheads="1"/>
                    </p:cNvSpPr>
                    <p:nvPr/>
                  </p:nvSpPr>
                  <p:spPr bwMode="auto">
                    <a:xfrm>
                      <a:off x="4423" y="2114"/>
                      <a:ext cx="91" cy="999"/>
                    </a:xfrm>
                    <a:prstGeom prst="rect">
                      <a:avLst/>
                    </a:prstGeom>
                    <a:noFill/>
                    <a:ln w="12700" algn="ctr">
                      <a:solidFill>
                        <a:schemeClr val="tx1"/>
                      </a:solidFill>
                      <a:miter lim="800000"/>
                      <a:headEnd/>
                      <a:tailEnd/>
                    </a:ln>
                  </p:spPr>
                  <p:txBody>
                    <a:bodyPr anchor="ctr">
                      <a:spAutoFit/>
                    </a:bodyPr>
                    <a:lstStyle/>
                    <a:p>
                      <a:endParaRPr lang="de-DE"/>
                    </a:p>
                  </p:txBody>
                </p:sp>
                <p:sp>
                  <p:nvSpPr>
                    <p:cNvPr id="51304" name="Rectangle 46"/>
                    <p:cNvSpPr>
                      <a:spLocks noChangeArrowheads="1"/>
                    </p:cNvSpPr>
                    <p:nvPr/>
                  </p:nvSpPr>
                  <p:spPr bwMode="auto">
                    <a:xfrm>
                      <a:off x="4604" y="2114"/>
                      <a:ext cx="91" cy="999"/>
                    </a:xfrm>
                    <a:prstGeom prst="rect">
                      <a:avLst/>
                    </a:prstGeom>
                    <a:noFill/>
                    <a:ln w="12700" algn="ctr">
                      <a:solidFill>
                        <a:schemeClr val="tx1"/>
                      </a:solidFill>
                      <a:miter lim="800000"/>
                      <a:headEnd/>
                      <a:tailEnd/>
                    </a:ln>
                  </p:spPr>
                  <p:txBody>
                    <a:bodyPr anchor="ctr">
                      <a:spAutoFit/>
                    </a:bodyPr>
                    <a:lstStyle/>
                    <a:p>
                      <a:endParaRPr lang="de-DE"/>
                    </a:p>
                  </p:txBody>
                </p:sp>
                <p:sp>
                  <p:nvSpPr>
                    <p:cNvPr id="51305" name="Rectangle 47"/>
                    <p:cNvSpPr>
                      <a:spLocks noChangeArrowheads="1"/>
                    </p:cNvSpPr>
                    <p:nvPr/>
                  </p:nvSpPr>
                  <p:spPr bwMode="auto">
                    <a:xfrm>
                      <a:off x="4785" y="2114"/>
                      <a:ext cx="91" cy="999"/>
                    </a:xfrm>
                    <a:prstGeom prst="rect">
                      <a:avLst/>
                    </a:prstGeom>
                    <a:noFill/>
                    <a:ln w="12700" algn="ctr">
                      <a:solidFill>
                        <a:schemeClr val="tx1"/>
                      </a:solidFill>
                      <a:miter lim="800000"/>
                      <a:headEnd/>
                      <a:tailEnd/>
                    </a:ln>
                  </p:spPr>
                  <p:txBody>
                    <a:bodyPr anchor="ctr">
                      <a:spAutoFit/>
                    </a:bodyPr>
                    <a:lstStyle/>
                    <a:p>
                      <a:endParaRPr lang="de-DE"/>
                    </a:p>
                  </p:txBody>
                </p:sp>
                <p:sp>
                  <p:nvSpPr>
                    <p:cNvPr id="51306" name="Rectangle 48"/>
                    <p:cNvSpPr>
                      <a:spLocks noChangeArrowheads="1"/>
                    </p:cNvSpPr>
                    <p:nvPr/>
                  </p:nvSpPr>
                  <p:spPr bwMode="auto">
                    <a:xfrm>
                      <a:off x="4967" y="2114"/>
                      <a:ext cx="91" cy="999"/>
                    </a:xfrm>
                    <a:prstGeom prst="rect">
                      <a:avLst/>
                    </a:prstGeom>
                    <a:noFill/>
                    <a:ln w="12700" algn="ctr">
                      <a:solidFill>
                        <a:schemeClr val="tx1"/>
                      </a:solidFill>
                      <a:miter lim="800000"/>
                      <a:headEnd/>
                      <a:tailEnd/>
                    </a:ln>
                  </p:spPr>
                  <p:txBody>
                    <a:bodyPr anchor="ctr">
                      <a:spAutoFit/>
                    </a:bodyPr>
                    <a:lstStyle/>
                    <a:p>
                      <a:endParaRPr lang="de-DE"/>
                    </a:p>
                  </p:txBody>
                </p:sp>
                <p:sp>
                  <p:nvSpPr>
                    <p:cNvPr id="51307" name="Rectangle 49"/>
                    <p:cNvSpPr>
                      <a:spLocks noChangeArrowheads="1"/>
                    </p:cNvSpPr>
                    <p:nvPr/>
                  </p:nvSpPr>
                  <p:spPr bwMode="auto">
                    <a:xfrm>
                      <a:off x="4332" y="2115"/>
                      <a:ext cx="816" cy="998"/>
                    </a:xfrm>
                    <a:prstGeom prst="rect">
                      <a:avLst/>
                    </a:prstGeom>
                    <a:noFill/>
                    <a:ln w="28575" algn="ctr">
                      <a:solidFill>
                        <a:schemeClr val="tx1"/>
                      </a:solidFill>
                      <a:miter lim="800000"/>
                      <a:headEnd/>
                      <a:tailEnd/>
                    </a:ln>
                  </p:spPr>
                  <p:txBody>
                    <a:bodyPr anchor="ctr">
                      <a:spAutoFit/>
                    </a:bodyPr>
                    <a:lstStyle/>
                    <a:p>
                      <a:endParaRPr lang="de-DE"/>
                    </a:p>
                  </p:txBody>
                </p:sp>
              </p:grpSp>
            </p:grpSp>
          </p:grpSp>
          <p:sp>
            <p:nvSpPr>
              <p:cNvPr id="51292" name="Text Box 50"/>
              <p:cNvSpPr txBox="1">
                <a:spLocks noChangeArrowheads="1"/>
              </p:cNvSpPr>
              <p:nvPr/>
            </p:nvSpPr>
            <p:spPr bwMode="auto">
              <a:xfrm>
                <a:off x="4651" y="3722"/>
                <a:ext cx="413" cy="250"/>
              </a:xfrm>
              <a:prstGeom prst="rect">
                <a:avLst/>
              </a:prstGeom>
              <a:noFill/>
              <a:ln w="28575" algn="ctr">
                <a:noFill/>
                <a:miter lim="800000"/>
                <a:headEnd/>
                <a:tailEnd/>
              </a:ln>
            </p:spPr>
            <p:txBody>
              <a:bodyPr wrap="none">
                <a:spAutoFit/>
              </a:bodyPr>
              <a:lstStyle/>
              <a:p>
                <a:pPr marL="342900" indent="-342900" algn="ctr">
                  <a:spcBef>
                    <a:spcPct val="50000"/>
                  </a:spcBef>
                  <a:buSzPct val="75000"/>
                </a:pPr>
                <a:r>
                  <a:rPr lang="de-DE" sz="2000" b="0"/>
                  <a:t>Pixel</a:t>
                </a:r>
              </a:p>
            </p:txBody>
          </p:sp>
        </p:grpSp>
        <p:grpSp>
          <p:nvGrpSpPr>
            <p:cNvPr id="14" name="Group 51"/>
            <p:cNvGrpSpPr>
              <a:grpSpLocks/>
            </p:cNvGrpSpPr>
            <p:nvPr/>
          </p:nvGrpSpPr>
          <p:grpSpPr bwMode="auto">
            <a:xfrm>
              <a:off x="266" y="2918"/>
              <a:ext cx="791" cy="1068"/>
              <a:chOff x="660" y="2904"/>
              <a:chExt cx="791" cy="1068"/>
            </a:xfrm>
          </p:grpSpPr>
          <p:grpSp>
            <p:nvGrpSpPr>
              <p:cNvPr id="15" name="Group 52"/>
              <p:cNvGrpSpPr>
                <a:grpSpLocks/>
              </p:cNvGrpSpPr>
              <p:nvPr/>
            </p:nvGrpSpPr>
            <p:grpSpPr bwMode="auto">
              <a:xfrm>
                <a:off x="765" y="2904"/>
                <a:ext cx="583" cy="716"/>
                <a:chOff x="701" y="2654"/>
                <a:chExt cx="761" cy="934"/>
              </a:xfrm>
            </p:grpSpPr>
            <p:sp>
              <p:nvSpPr>
                <p:cNvPr id="51287" name="Oval 53"/>
                <p:cNvSpPr>
                  <a:spLocks noChangeArrowheads="1"/>
                </p:cNvSpPr>
                <p:nvPr/>
              </p:nvSpPr>
              <p:spPr bwMode="auto">
                <a:xfrm>
                  <a:off x="1353" y="2783"/>
                  <a:ext cx="109" cy="108"/>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51288" name="Oval 54"/>
                <p:cNvSpPr>
                  <a:spLocks noChangeArrowheads="1"/>
                </p:cNvSpPr>
                <p:nvPr/>
              </p:nvSpPr>
              <p:spPr bwMode="auto">
                <a:xfrm>
                  <a:off x="934" y="3083"/>
                  <a:ext cx="108" cy="107"/>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51289" name="Oval 55"/>
                <p:cNvSpPr>
                  <a:spLocks noChangeArrowheads="1"/>
                </p:cNvSpPr>
                <p:nvPr/>
              </p:nvSpPr>
              <p:spPr bwMode="auto">
                <a:xfrm>
                  <a:off x="701" y="2654"/>
                  <a:ext cx="107" cy="109"/>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51290" name="Oval 56"/>
                <p:cNvSpPr>
                  <a:spLocks noChangeArrowheads="1"/>
                </p:cNvSpPr>
                <p:nvPr/>
              </p:nvSpPr>
              <p:spPr bwMode="auto">
                <a:xfrm>
                  <a:off x="1226" y="3479"/>
                  <a:ext cx="107" cy="109"/>
                </a:xfrm>
                <a:prstGeom prst="ellipse">
                  <a:avLst/>
                </a:prstGeom>
                <a:solidFill>
                  <a:schemeClr val="bg1"/>
                </a:solidFill>
                <a:ln w="28575" algn="ctr">
                  <a:solidFill>
                    <a:schemeClr val="tx1"/>
                  </a:solidFill>
                  <a:round/>
                  <a:headEnd/>
                  <a:tailEnd/>
                </a:ln>
              </p:spPr>
              <p:txBody>
                <a:bodyPr anchor="ctr">
                  <a:spAutoFit/>
                </a:bodyPr>
                <a:lstStyle/>
                <a:p>
                  <a:endParaRPr lang="de-DE"/>
                </a:p>
              </p:txBody>
            </p:sp>
          </p:grpSp>
          <p:sp>
            <p:nvSpPr>
              <p:cNvPr id="51286" name="Text Box 57"/>
              <p:cNvSpPr txBox="1">
                <a:spLocks noChangeArrowheads="1"/>
              </p:cNvSpPr>
              <p:nvPr/>
            </p:nvSpPr>
            <p:spPr bwMode="auto">
              <a:xfrm>
                <a:off x="660" y="3722"/>
                <a:ext cx="791" cy="250"/>
              </a:xfrm>
              <a:prstGeom prst="rect">
                <a:avLst/>
              </a:prstGeom>
              <a:noFill/>
              <a:ln w="28575" algn="ctr">
                <a:noFill/>
                <a:miter lim="800000"/>
                <a:headEnd/>
                <a:tailEnd/>
              </a:ln>
            </p:spPr>
            <p:txBody>
              <a:bodyPr wrap="none">
                <a:spAutoFit/>
              </a:bodyPr>
              <a:lstStyle/>
              <a:p>
                <a:pPr marL="342900" indent="-342900" algn="ctr">
                  <a:spcBef>
                    <a:spcPct val="50000"/>
                  </a:spcBef>
                  <a:buSzPct val="75000"/>
                </a:pPr>
                <a:r>
                  <a:rPr lang="de-DE" sz="2000" b="0"/>
                  <a:t>Eckpunkte</a:t>
                </a:r>
              </a:p>
            </p:txBody>
          </p:sp>
        </p:grpSp>
        <p:grpSp>
          <p:nvGrpSpPr>
            <p:cNvPr id="16" name="Group 58"/>
            <p:cNvGrpSpPr>
              <a:grpSpLocks/>
            </p:cNvGrpSpPr>
            <p:nvPr/>
          </p:nvGrpSpPr>
          <p:grpSpPr bwMode="auto">
            <a:xfrm>
              <a:off x="1294" y="2918"/>
              <a:ext cx="671" cy="1068"/>
              <a:chOff x="1935" y="2904"/>
              <a:chExt cx="671" cy="1068"/>
            </a:xfrm>
          </p:grpSpPr>
          <p:grpSp>
            <p:nvGrpSpPr>
              <p:cNvPr id="17" name="Group 59"/>
              <p:cNvGrpSpPr>
                <a:grpSpLocks/>
              </p:cNvGrpSpPr>
              <p:nvPr/>
            </p:nvGrpSpPr>
            <p:grpSpPr bwMode="auto">
              <a:xfrm>
                <a:off x="1980" y="2904"/>
                <a:ext cx="583" cy="716"/>
                <a:chOff x="2053" y="2904"/>
                <a:chExt cx="583" cy="716"/>
              </a:xfrm>
            </p:grpSpPr>
            <p:grpSp>
              <p:nvGrpSpPr>
                <p:cNvPr id="18" name="Group 60"/>
                <p:cNvGrpSpPr>
                  <a:grpSpLocks/>
                </p:cNvGrpSpPr>
                <p:nvPr/>
              </p:nvGrpSpPr>
              <p:grpSpPr bwMode="auto">
                <a:xfrm>
                  <a:off x="2093" y="2945"/>
                  <a:ext cx="502" cy="641"/>
                  <a:chOff x="3348" y="2212"/>
                  <a:chExt cx="656" cy="836"/>
                </a:xfrm>
              </p:grpSpPr>
              <p:sp>
                <p:nvSpPr>
                  <p:cNvPr id="51283" name="Freeform 61"/>
                  <p:cNvSpPr>
                    <a:spLocks/>
                  </p:cNvSpPr>
                  <p:nvPr/>
                </p:nvSpPr>
                <p:spPr bwMode="auto">
                  <a:xfrm>
                    <a:off x="3348" y="2212"/>
                    <a:ext cx="656" cy="836"/>
                  </a:xfrm>
                  <a:custGeom>
                    <a:avLst/>
                    <a:gdLst>
                      <a:gd name="T0" fmla="*/ 228 w 656"/>
                      <a:gd name="T1" fmla="*/ 440 h 836"/>
                      <a:gd name="T2" fmla="*/ 528 w 656"/>
                      <a:gd name="T3" fmla="*/ 836 h 836"/>
                      <a:gd name="T4" fmla="*/ 656 w 656"/>
                      <a:gd name="T5" fmla="*/ 132 h 836"/>
                      <a:gd name="T6" fmla="*/ 0 w 656"/>
                      <a:gd name="T7" fmla="*/ 0 h 836"/>
                      <a:gd name="T8" fmla="*/ 228 w 656"/>
                      <a:gd name="T9" fmla="*/ 440 h 836"/>
                      <a:gd name="T10" fmla="*/ 0 60000 65536"/>
                      <a:gd name="T11" fmla="*/ 0 60000 65536"/>
                      <a:gd name="T12" fmla="*/ 0 60000 65536"/>
                      <a:gd name="T13" fmla="*/ 0 60000 65536"/>
                      <a:gd name="T14" fmla="*/ 0 60000 65536"/>
                      <a:gd name="T15" fmla="*/ 0 w 656"/>
                      <a:gd name="T16" fmla="*/ 0 h 836"/>
                      <a:gd name="T17" fmla="*/ 656 w 656"/>
                      <a:gd name="T18" fmla="*/ 836 h 836"/>
                    </a:gdLst>
                    <a:ahLst/>
                    <a:cxnLst>
                      <a:cxn ang="T10">
                        <a:pos x="T0" y="T1"/>
                      </a:cxn>
                      <a:cxn ang="T11">
                        <a:pos x="T2" y="T3"/>
                      </a:cxn>
                      <a:cxn ang="T12">
                        <a:pos x="T4" y="T5"/>
                      </a:cxn>
                      <a:cxn ang="T13">
                        <a:pos x="T6" y="T7"/>
                      </a:cxn>
                      <a:cxn ang="T14">
                        <a:pos x="T8" y="T9"/>
                      </a:cxn>
                    </a:cxnLst>
                    <a:rect l="T15" t="T16" r="T17" b="T18"/>
                    <a:pathLst>
                      <a:path w="656" h="836">
                        <a:moveTo>
                          <a:pt x="228" y="440"/>
                        </a:moveTo>
                        <a:lnTo>
                          <a:pt x="528" y="836"/>
                        </a:lnTo>
                        <a:lnTo>
                          <a:pt x="656" y="132"/>
                        </a:lnTo>
                        <a:lnTo>
                          <a:pt x="0" y="0"/>
                        </a:lnTo>
                        <a:lnTo>
                          <a:pt x="228" y="440"/>
                        </a:lnTo>
                        <a:close/>
                      </a:path>
                    </a:pathLst>
                  </a:custGeom>
                  <a:noFill/>
                  <a:ln w="38100">
                    <a:solidFill>
                      <a:schemeClr val="tx1"/>
                    </a:solidFill>
                    <a:round/>
                    <a:headEnd/>
                    <a:tailEnd/>
                  </a:ln>
                </p:spPr>
                <p:txBody>
                  <a:bodyPr anchor="ctr">
                    <a:spAutoFit/>
                  </a:bodyPr>
                  <a:lstStyle/>
                  <a:p>
                    <a:endParaRPr lang="de-DE"/>
                  </a:p>
                </p:txBody>
              </p:sp>
              <p:sp>
                <p:nvSpPr>
                  <p:cNvPr id="51284" name="Freeform 62"/>
                  <p:cNvSpPr>
                    <a:spLocks/>
                  </p:cNvSpPr>
                  <p:nvPr/>
                </p:nvSpPr>
                <p:spPr bwMode="auto">
                  <a:xfrm>
                    <a:off x="3576" y="2352"/>
                    <a:ext cx="420" cy="300"/>
                  </a:xfrm>
                  <a:custGeom>
                    <a:avLst/>
                    <a:gdLst>
                      <a:gd name="T0" fmla="*/ 0 w 420"/>
                      <a:gd name="T1" fmla="*/ 300 h 300"/>
                      <a:gd name="T2" fmla="*/ 420 w 420"/>
                      <a:gd name="T3" fmla="*/ 0 h 300"/>
                      <a:gd name="T4" fmla="*/ 0 60000 65536"/>
                      <a:gd name="T5" fmla="*/ 0 60000 65536"/>
                      <a:gd name="T6" fmla="*/ 0 w 420"/>
                      <a:gd name="T7" fmla="*/ 0 h 300"/>
                      <a:gd name="T8" fmla="*/ 420 w 420"/>
                      <a:gd name="T9" fmla="*/ 300 h 300"/>
                    </a:gdLst>
                    <a:ahLst/>
                    <a:cxnLst>
                      <a:cxn ang="T4">
                        <a:pos x="T0" y="T1"/>
                      </a:cxn>
                      <a:cxn ang="T5">
                        <a:pos x="T2" y="T3"/>
                      </a:cxn>
                    </a:cxnLst>
                    <a:rect l="T6" t="T7" r="T8" b="T9"/>
                    <a:pathLst>
                      <a:path w="420" h="300">
                        <a:moveTo>
                          <a:pt x="0" y="300"/>
                        </a:moveTo>
                        <a:lnTo>
                          <a:pt x="420" y="0"/>
                        </a:lnTo>
                      </a:path>
                    </a:pathLst>
                  </a:custGeom>
                  <a:noFill/>
                  <a:ln w="38100">
                    <a:solidFill>
                      <a:schemeClr val="tx1"/>
                    </a:solidFill>
                    <a:round/>
                    <a:headEnd/>
                    <a:tailEnd/>
                  </a:ln>
                </p:spPr>
                <p:txBody>
                  <a:bodyPr wrap="none" anchor="ctr">
                    <a:spAutoFit/>
                  </a:bodyPr>
                  <a:lstStyle/>
                  <a:p>
                    <a:endParaRPr lang="de-DE"/>
                  </a:p>
                </p:txBody>
              </p:sp>
            </p:grpSp>
            <p:grpSp>
              <p:nvGrpSpPr>
                <p:cNvPr id="19" name="Group 63"/>
                <p:cNvGrpSpPr>
                  <a:grpSpLocks/>
                </p:cNvGrpSpPr>
                <p:nvPr/>
              </p:nvGrpSpPr>
              <p:grpSpPr bwMode="auto">
                <a:xfrm>
                  <a:off x="2053" y="2904"/>
                  <a:ext cx="583" cy="716"/>
                  <a:chOff x="3296" y="2159"/>
                  <a:chExt cx="761" cy="934"/>
                </a:xfrm>
              </p:grpSpPr>
              <p:sp>
                <p:nvSpPr>
                  <p:cNvPr id="51279" name="Oval 64"/>
                  <p:cNvSpPr>
                    <a:spLocks noChangeArrowheads="1"/>
                  </p:cNvSpPr>
                  <p:nvPr/>
                </p:nvSpPr>
                <p:spPr bwMode="auto">
                  <a:xfrm>
                    <a:off x="3948" y="2288"/>
                    <a:ext cx="109" cy="108"/>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51280" name="Oval 65"/>
                  <p:cNvSpPr>
                    <a:spLocks noChangeArrowheads="1"/>
                  </p:cNvSpPr>
                  <p:nvPr/>
                </p:nvSpPr>
                <p:spPr bwMode="auto">
                  <a:xfrm>
                    <a:off x="3529" y="2588"/>
                    <a:ext cx="108" cy="107"/>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51281" name="Oval 66"/>
                  <p:cNvSpPr>
                    <a:spLocks noChangeArrowheads="1"/>
                  </p:cNvSpPr>
                  <p:nvPr/>
                </p:nvSpPr>
                <p:spPr bwMode="auto">
                  <a:xfrm>
                    <a:off x="3296" y="2159"/>
                    <a:ext cx="107" cy="109"/>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51282" name="Oval 67"/>
                  <p:cNvSpPr>
                    <a:spLocks noChangeArrowheads="1"/>
                  </p:cNvSpPr>
                  <p:nvPr/>
                </p:nvSpPr>
                <p:spPr bwMode="auto">
                  <a:xfrm>
                    <a:off x="3821" y="2984"/>
                    <a:ext cx="107" cy="109"/>
                  </a:xfrm>
                  <a:prstGeom prst="ellipse">
                    <a:avLst/>
                  </a:prstGeom>
                  <a:solidFill>
                    <a:schemeClr val="bg1"/>
                  </a:solidFill>
                  <a:ln w="28575" algn="ctr">
                    <a:solidFill>
                      <a:schemeClr val="tx1"/>
                    </a:solidFill>
                    <a:round/>
                    <a:headEnd/>
                    <a:tailEnd/>
                  </a:ln>
                </p:spPr>
                <p:txBody>
                  <a:bodyPr anchor="ctr">
                    <a:spAutoFit/>
                  </a:bodyPr>
                  <a:lstStyle/>
                  <a:p>
                    <a:endParaRPr lang="de-DE"/>
                  </a:p>
                </p:txBody>
              </p:sp>
            </p:grpSp>
          </p:grpSp>
          <p:sp>
            <p:nvSpPr>
              <p:cNvPr id="51276" name="Text Box 68"/>
              <p:cNvSpPr txBox="1">
                <a:spLocks noChangeArrowheads="1"/>
              </p:cNvSpPr>
              <p:nvPr/>
            </p:nvSpPr>
            <p:spPr bwMode="auto">
              <a:xfrm>
                <a:off x="1935" y="3722"/>
                <a:ext cx="671" cy="250"/>
              </a:xfrm>
              <a:prstGeom prst="rect">
                <a:avLst/>
              </a:prstGeom>
              <a:noFill/>
              <a:ln w="28575" algn="ctr">
                <a:noFill/>
                <a:miter lim="800000"/>
                <a:headEnd/>
                <a:tailEnd/>
              </a:ln>
            </p:spPr>
            <p:txBody>
              <a:bodyPr wrap="none">
                <a:spAutoFit/>
              </a:bodyPr>
              <a:lstStyle/>
              <a:p>
                <a:pPr marL="342900" indent="-342900" algn="ctr">
                  <a:spcBef>
                    <a:spcPct val="50000"/>
                  </a:spcBef>
                  <a:buSzPct val="75000"/>
                </a:pPr>
                <a:r>
                  <a:rPr lang="de-DE" sz="2000" b="0"/>
                  <a:t>Primitive</a:t>
                </a:r>
              </a:p>
            </p:txBody>
          </p:sp>
        </p:grpSp>
        <p:sp>
          <p:nvSpPr>
            <p:cNvPr id="51228" name="AutoShape 69"/>
            <p:cNvSpPr>
              <a:spLocks noChangeArrowheads="1"/>
            </p:cNvSpPr>
            <p:nvPr/>
          </p:nvSpPr>
          <p:spPr bwMode="auto">
            <a:xfrm>
              <a:off x="983" y="3202"/>
              <a:ext cx="278" cy="252"/>
            </a:xfrm>
            <a:prstGeom prst="rightArrow">
              <a:avLst>
                <a:gd name="adj1" fmla="val 50000"/>
                <a:gd name="adj2" fmla="val 53218"/>
              </a:avLst>
            </a:prstGeom>
            <a:solidFill>
              <a:srgbClr val="FFFF00"/>
            </a:solidFill>
            <a:ln w="28575" algn="ctr">
              <a:solidFill>
                <a:srgbClr val="FF0000"/>
              </a:solidFill>
              <a:miter lim="800000"/>
              <a:headEnd/>
              <a:tailEnd/>
            </a:ln>
          </p:spPr>
          <p:txBody>
            <a:bodyPr anchor="ctr">
              <a:spAutoFit/>
            </a:bodyPr>
            <a:lstStyle/>
            <a:p>
              <a:endParaRPr lang="de-DE"/>
            </a:p>
          </p:txBody>
        </p:sp>
        <p:sp>
          <p:nvSpPr>
            <p:cNvPr id="51229" name="AutoShape 70"/>
            <p:cNvSpPr>
              <a:spLocks noChangeArrowheads="1"/>
            </p:cNvSpPr>
            <p:nvPr/>
          </p:nvSpPr>
          <p:spPr bwMode="auto">
            <a:xfrm>
              <a:off x="3241" y="3202"/>
              <a:ext cx="278" cy="252"/>
            </a:xfrm>
            <a:prstGeom prst="rightArrow">
              <a:avLst>
                <a:gd name="adj1" fmla="val 50000"/>
                <a:gd name="adj2" fmla="val 53218"/>
              </a:avLst>
            </a:prstGeom>
            <a:solidFill>
              <a:srgbClr val="FFFF00"/>
            </a:solidFill>
            <a:ln w="28575" algn="ctr">
              <a:solidFill>
                <a:srgbClr val="FF0000"/>
              </a:solidFill>
              <a:miter lim="800000"/>
              <a:headEnd/>
              <a:tailEnd/>
            </a:ln>
          </p:spPr>
          <p:txBody>
            <a:bodyPr anchor="ctr">
              <a:spAutoFit/>
            </a:bodyPr>
            <a:lstStyle/>
            <a:p>
              <a:endParaRPr lang="de-DE"/>
            </a:p>
          </p:txBody>
        </p:sp>
        <p:sp>
          <p:nvSpPr>
            <p:cNvPr id="51230" name="AutoShape 71"/>
            <p:cNvSpPr>
              <a:spLocks noChangeArrowheads="1"/>
            </p:cNvSpPr>
            <p:nvPr/>
          </p:nvSpPr>
          <p:spPr bwMode="auto">
            <a:xfrm>
              <a:off x="4370" y="3202"/>
              <a:ext cx="278" cy="252"/>
            </a:xfrm>
            <a:prstGeom prst="rightArrow">
              <a:avLst>
                <a:gd name="adj1" fmla="val 50000"/>
                <a:gd name="adj2" fmla="val 53218"/>
              </a:avLst>
            </a:prstGeom>
            <a:solidFill>
              <a:srgbClr val="FFFF00"/>
            </a:solidFill>
            <a:ln w="28575" algn="ctr">
              <a:solidFill>
                <a:srgbClr val="FF0000"/>
              </a:solidFill>
              <a:miter lim="800000"/>
              <a:headEnd/>
              <a:tailEnd/>
            </a:ln>
          </p:spPr>
          <p:txBody>
            <a:bodyPr anchor="ctr">
              <a:spAutoFit/>
            </a:bodyPr>
            <a:lstStyle/>
            <a:p>
              <a:endParaRPr lang="de-DE"/>
            </a:p>
          </p:txBody>
        </p:sp>
        <p:sp>
          <p:nvSpPr>
            <p:cNvPr id="51231" name="AutoShape 72"/>
            <p:cNvSpPr>
              <a:spLocks noChangeArrowheads="1"/>
            </p:cNvSpPr>
            <p:nvPr/>
          </p:nvSpPr>
          <p:spPr bwMode="auto">
            <a:xfrm>
              <a:off x="2112" y="3202"/>
              <a:ext cx="278" cy="252"/>
            </a:xfrm>
            <a:prstGeom prst="rightArrow">
              <a:avLst>
                <a:gd name="adj1" fmla="val 50000"/>
                <a:gd name="adj2" fmla="val 53218"/>
              </a:avLst>
            </a:prstGeom>
            <a:solidFill>
              <a:srgbClr val="FFFF00"/>
            </a:solidFill>
            <a:ln w="28575" algn="ctr">
              <a:solidFill>
                <a:srgbClr val="FF0000"/>
              </a:solidFill>
              <a:miter lim="800000"/>
              <a:headEnd/>
              <a:tailEnd/>
            </a:ln>
          </p:spPr>
          <p:txBody>
            <a:bodyPr anchor="ctr">
              <a:spAutoFit/>
            </a:bodyPr>
            <a:lstStyle/>
            <a:p>
              <a:endParaRPr lang="de-DE"/>
            </a:p>
          </p:txBody>
        </p:sp>
        <p:grpSp>
          <p:nvGrpSpPr>
            <p:cNvPr id="20" name="Group 73"/>
            <p:cNvGrpSpPr>
              <a:grpSpLocks/>
            </p:cNvGrpSpPr>
            <p:nvPr/>
          </p:nvGrpSpPr>
          <p:grpSpPr bwMode="auto">
            <a:xfrm>
              <a:off x="2251" y="2861"/>
              <a:ext cx="1080" cy="1125"/>
              <a:chOff x="2251" y="2861"/>
              <a:chExt cx="1080" cy="1125"/>
            </a:xfrm>
          </p:grpSpPr>
          <p:sp>
            <p:nvSpPr>
              <p:cNvPr id="51260" name="Text Box 74"/>
              <p:cNvSpPr txBox="1">
                <a:spLocks noChangeArrowheads="1"/>
              </p:cNvSpPr>
              <p:nvPr/>
            </p:nvSpPr>
            <p:spPr bwMode="auto">
              <a:xfrm>
                <a:off x="2251" y="3736"/>
                <a:ext cx="1080" cy="250"/>
              </a:xfrm>
              <a:prstGeom prst="rect">
                <a:avLst/>
              </a:prstGeom>
              <a:noFill/>
              <a:ln w="28575" algn="ctr">
                <a:noFill/>
                <a:miter lim="800000"/>
                <a:headEnd/>
                <a:tailEnd/>
              </a:ln>
            </p:spPr>
            <p:txBody>
              <a:bodyPr wrap="none">
                <a:spAutoFit/>
              </a:bodyPr>
              <a:lstStyle/>
              <a:p>
                <a:pPr marL="342900" indent="-342900" algn="ctr">
                  <a:spcBef>
                    <a:spcPct val="50000"/>
                  </a:spcBef>
                  <a:buSzPct val="75000"/>
                </a:pPr>
                <a:r>
                  <a:rPr lang="de-DE" sz="2000" b="0"/>
                  <a:t>Neue Primitive</a:t>
                </a:r>
              </a:p>
            </p:txBody>
          </p:sp>
          <p:grpSp>
            <p:nvGrpSpPr>
              <p:cNvPr id="21" name="Group 75"/>
              <p:cNvGrpSpPr>
                <a:grpSpLocks/>
              </p:cNvGrpSpPr>
              <p:nvPr/>
            </p:nvGrpSpPr>
            <p:grpSpPr bwMode="auto">
              <a:xfrm>
                <a:off x="2500" y="2861"/>
                <a:ext cx="649" cy="773"/>
                <a:chOff x="2500" y="2861"/>
                <a:chExt cx="649" cy="773"/>
              </a:xfrm>
            </p:grpSpPr>
            <p:sp>
              <p:nvSpPr>
                <p:cNvPr id="51262" name="Freeform 76"/>
                <p:cNvSpPr>
                  <a:spLocks/>
                </p:cNvSpPr>
                <p:nvPr/>
              </p:nvSpPr>
              <p:spPr bwMode="auto">
                <a:xfrm>
                  <a:off x="2544" y="2904"/>
                  <a:ext cx="558" cy="690"/>
                </a:xfrm>
                <a:custGeom>
                  <a:avLst/>
                  <a:gdLst>
                    <a:gd name="T0" fmla="*/ 0 w 558"/>
                    <a:gd name="T1" fmla="*/ 51 h 690"/>
                    <a:gd name="T2" fmla="*/ 45 w 558"/>
                    <a:gd name="T3" fmla="*/ 267 h 690"/>
                    <a:gd name="T4" fmla="*/ 90 w 558"/>
                    <a:gd name="T5" fmla="*/ 435 h 690"/>
                    <a:gd name="T6" fmla="*/ 243 w 558"/>
                    <a:gd name="T7" fmla="*/ 570 h 690"/>
                    <a:gd name="T8" fmla="*/ 399 w 558"/>
                    <a:gd name="T9" fmla="*/ 690 h 690"/>
                    <a:gd name="T10" fmla="*/ 558 w 558"/>
                    <a:gd name="T11" fmla="*/ 411 h 690"/>
                    <a:gd name="T12" fmla="*/ 498 w 558"/>
                    <a:gd name="T13" fmla="*/ 138 h 690"/>
                    <a:gd name="T14" fmla="*/ 279 w 558"/>
                    <a:gd name="T15" fmla="*/ 0 h 690"/>
                    <a:gd name="T16" fmla="*/ 0 w 558"/>
                    <a:gd name="T17" fmla="*/ 51 h 6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8"/>
                    <a:gd name="T28" fmla="*/ 0 h 690"/>
                    <a:gd name="T29" fmla="*/ 558 w 558"/>
                    <a:gd name="T30" fmla="*/ 690 h 6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8" h="690">
                      <a:moveTo>
                        <a:pt x="0" y="51"/>
                      </a:moveTo>
                      <a:lnTo>
                        <a:pt x="45" y="267"/>
                      </a:lnTo>
                      <a:lnTo>
                        <a:pt x="90" y="435"/>
                      </a:lnTo>
                      <a:lnTo>
                        <a:pt x="243" y="570"/>
                      </a:lnTo>
                      <a:lnTo>
                        <a:pt x="399" y="690"/>
                      </a:lnTo>
                      <a:lnTo>
                        <a:pt x="558" y="411"/>
                      </a:lnTo>
                      <a:lnTo>
                        <a:pt x="498" y="138"/>
                      </a:lnTo>
                      <a:lnTo>
                        <a:pt x="279" y="0"/>
                      </a:lnTo>
                      <a:lnTo>
                        <a:pt x="0" y="51"/>
                      </a:lnTo>
                      <a:close/>
                    </a:path>
                  </a:pathLst>
                </a:custGeom>
                <a:noFill/>
                <a:ln w="28575">
                  <a:solidFill>
                    <a:schemeClr val="tx1"/>
                  </a:solidFill>
                  <a:round/>
                  <a:headEnd/>
                  <a:tailEnd/>
                </a:ln>
              </p:spPr>
              <p:txBody>
                <a:bodyPr>
                  <a:spAutoFit/>
                </a:bodyPr>
                <a:lstStyle/>
                <a:p>
                  <a:endParaRPr lang="de-DE"/>
                </a:p>
              </p:txBody>
            </p:sp>
            <p:sp>
              <p:nvSpPr>
                <p:cNvPr id="51263" name="Oval 77"/>
                <p:cNvSpPr>
                  <a:spLocks noChangeArrowheads="1"/>
                </p:cNvSpPr>
                <p:nvPr/>
              </p:nvSpPr>
              <p:spPr bwMode="auto">
                <a:xfrm>
                  <a:off x="2500" y="2918"/>
                  <a:ext cx="82" cy="84"/>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51264" name="Oval 78"/>
                <p:cNvSpPr>
                  <a:spLocks noChangeArrowheads="1"/>
                </p:cNvSpPr>
                <p:nvPr/>
              </p:nvSpPr>
              <p:spPr bwMode="auto">
                <a:xfrm>
                  <a:off x="2902" y="3550"/>
                  <a:ext cx="82" cy="84"/>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51265" name="Freeform 79"/>
                <p:cNvSpPr>
                  <a:spLocks/>
                </p:cNvSpPr>
                <p:nvPr/>
              </p:nvSpPr>
              <p:spPr bwMode="auto">
                <a:xfrm>
                  <a:off x="2586" y="2895"/>
                  <a:ext cx="237" cy="300"/>
                </a:xfrm>
                <a:custGeom>
                  <a:avLst/>
                  <a:gdLst>
                    <a:gd name="T0" fmla="*/ 0 w 237"/>
                    <a:gd name="T1" fmla="*/ 249 h 300"/>
                    <a:gd name="T2" fmla="*/ 228 w 237"/>
                    <a:gd name="T3" fmla="*/ 0 h 300"/>
                    <a:gd name="T4" fmla="*/ 237 w 237"/>
                    <a:gd name="T5" fmla="*/ 300 h 300"/>
                    <a:gd name="T6" fmla="*/ 0 w 237"/>
                    <a:gd name="T7" fmla="*/ 249 h 300"/>
                    <a:gd name="T8" fmla="*/ 0 60000 65536"/>
                    <a:gd name="T9" fmla="*/ 0 60000 65536"/>
                    <a:gd name="T10" fmla="*/ 0 60000 65536"/>
                    <a:gd name="T11" fmla="*/ 0 60000 65536"/>
                    <a:gd name="T12" fmla="*/ 0 w 237"/>
                    <a:gd name="T13" fmla="*/ 0 h 300"/>
                    <a:gd name="T14" fmla="*/ 237 w 237"/>
                    <a:gd name="T15" fmla="*/ 300 h 300"/>
                  </a:gdLst>
                  <a:ahLst/>
                  <a:cxnLst>
                    <a:cxn ang="T8">
                      <a:pos x="T0" y="T1"/>
                    </a:cxn>
                    <a:cxn ang="T9">
                      <a:pos x="T2" y="T3"/>
                    </a:cxn>
                    <a:cxn ang="T10">
                      <a:pos x="T4" y="T5"/>
                    </a:cxn>
                    <a:cxn ang="T11">
                      <a:pos x="T6" y="T7"/>
                    </a:cxn>
                  </a:cxnLst>
                  <a:rect l="T12" t="T13" r="T14" b="T15"/>
                  <a:pathLst>
                    <a:path w="237" h="300">
                      <a:moveTo>
                        <a:pt x="0" y="249"/>
                      </a:moveTo>
                      <a:lnTo>
                        <a:pt x="228" y="0"/>
                      </a:lnTo>
                      <a:lnTo>
                        <a:pt x="237" y="300"/>
                      </a:lnTo>
                      <a:lnTo>
                        <a:pt x="0" y="249"/>
                      </a:lnTo>
                      <a:close/>
                    </a:path>
                  </a:pathLst>
                </a:custGeom>
                <a:noFill/>
                <a:ln w="28575">
                  <a:solidFill>
                    <a:schemeClr val="tx1"/>
                  </a:solidFill>
                  <a:round/>
                  <a:headEnd/>
                  <a:tailEnd/>
                </a:ln>
              </p:spPr>
              <p:txBody>
                <a:bodyPr>
                  <a:spAutoFit/>
                </a:bodyPr>
                <a:lstStyle/>
                <a:p>
                  <a:endParaRPr lang="de-DE"/>
                </a:p>
              </p:txBody>
            </p:sp>
            <p:sp>
              <p:nvSpPr>
                <p:cNvPr id="51266" name="Oval 80"/>
                <p:cNvSpPr>
                  <a:spLocks noChangeArrowheads="1"/>
                </p:cNvSpPr>
                <p:nvPr/>
              </p:nvSpPr>
              <p:spPr bwMode="auto">
                <a:xfrm>
                  <a:off x="2774" y="2861"/>
                  <a:ext cx="84" cy="83"/>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51267" name="Line 81"/>
                <p:cNvSpPr>
                  <a:spLocks noChangeShapeType="1"/>
                </p:cNvSpPr>
                <p:nvPr/>
              </p:nvSpPr>
              <p:spPr bwMode="auto">
                <a:xfrm flipV="1">
                  <a:off x="2637" y="3060"/>
                  <a:ext cx="399" cy="276"/>
                </a:xfrm>
                <a:prstGeom prst="line">
                  <a:avLst/>
                </a:prstGeom>
                <a:noFill/>
                <a:ln w="28575">
                  <a:solidFill>
                    <a:schemeClr val="tx1"/>
                  </a:solidFill>
                  <a:round/>
                  <a:headEnd/>
                  <a:tailEnd/>
                </a:ln>
              </p:spPr>
              <p:txBody>
                <a:bodyPr>
                  <a:spAutoFit/>
                </a:bodyPr>
                <a:lstStyle/>
                <a:p>
                  <a:endParaRPr lang="de-DE"/>
                </a:p>
              </p:txBody>
            </p:sp>
            <p:sp>
              <p:nvSpPr>
                <p:cNvPr id="51268" name="Freeform 82"/>
                <p:cNvSpPr>
                  <a:spLocks/>
                </p:cNvSpPr>
                <p:nvPr/>
              </p:nvSpPr>
              <p:spPr bwMode="auto">
                <a:xfrm>
                  <a:off x="2784" y="3192"/>
                  <a:ext cx="324" cy="279"/>
                </a:xfrm>
                <a:custGeom>
                  <a:avLst/>
                  <a:gdLst>
                    <a:gd name="T0" fmla="*/ 0 w 324"/>
                    <a:gd name="T1" fmla="*/ 279 h 279"/>
                    <a:gd name="T2" fmla="*/ 39 w 324"/>
                    <a:gd name="T3" fmla="*/ 0 h 279"/>
                    <a:gd name="T4" fmla="*/ 324 w 324"/>
                    <a:gd name="T5" fmla="*/ 120 h 279"/>
                    <a:gd name="T6" fmla="*/ 0 w 324"/>
                    <a:gd name="T7" fmla="*/ 279 h 279"/>
                    <a:gd name="T8" fmla="*/ 0 60000 65536"/>
                    <a:gd name="T9" fmla="*/ 0 60000 65536"/>
                    <a:gd name="T10" fmla="*/ 0 60000 65536"/>
                    <a:gd name="T11" fmla="*/ 0 60000 65536"/>
                    <a:gd name="T12" fmla="*/ 0 w 324"/>
                    <a:gd name="T13" fmla="*/ 0 h 279"/>
                    <a:gd name="T14" fmla="*/ 324 w 324"/>
                    <a:gd name="T15" fmla="*/ 279 h 279"/>
                  </a:gdLst>
                  <a:ahLst/>
                  <a:cxnLst>
                    <a:cxn ang="T8">
                      <a:pos x="T0" y="T1"/>
                    </a:cxn>
                    <a:cxn ang="T9">
                      <a:pos x="T2" y="T3"/>
                    </a:cxn>
                    <a:cxn ang="T10">
                      <a:pos x="T4" y="T5"/>
                    </a:cxn>
                    <a:cxn ang="T11">
                      <a:pos x="T6" y="T7"/>
                    </a:cxn>
                  </a:cxnLst>
                  <a:rect l="T12" t="T13" r="T14" b="T15"/>
                  <a:pathLst>
                    <a:path w="324" h="279">
                      <a:moveTo>
                        <a:pt x="0" y="279"/>
                      </a:moveTo>
                      <a:lnTo>
                        <a:pt x="39" y="0"/>
                      </a:lnTo>
                      <a:lnTo>
                        <a:pt x="324" y="120"/>
                      </a:lnTo>
                      <a:lnTo>
                        <a:pt x="0" y="279"/>
                      </a:lnTo>
                      <a:close/>
                    </a:path>
                  </a:pathLst>
                </a:custGeom>
                <a:noFill/>
                <a:ln w="28575">
                  <a:solidFill>
                    <a:schemeClr val="tx1"/>
                  </a:solidFill>
                  <a:round/>
                  <a:headEnd/>
                  <a:tailEnd/>
                </a:ln>
              </p:spPr>
              <p:txBody>
                <a:bodyPr>
                  <a:spAutoFit/>
                </a:bodyPr>
                <a:lstStyle/>
                <a:p>
                  <a:endParaRPr lang="de-DE"/>
                </a:p>
              </p:txBody>
            </p:sp>
            <p:sp>
              <p:nvSpPr>
                <p:cNvPr id="51269" name="Oval 83"/>
                <p:cNvSpPr>
                  <a:spLocks noChangeArrowheads="1"/>
                </p:cNvSpPr>
                <p:nvPr/>
              </p:nvSpPr>
              <p:spPr bwMode="auto">
                <a:xfrm>
                  <a:off x="2537" y="3107"/>
                  <a:ext cx="84" cy="83"/>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51270" name="Oval 84"/>
                <p:cNvSpPr>
                  <a:spLocks noChangeArrowheads="1"/>
                </p:cNvSpPr>
                <p:nvPr/>
              </p:nvSpPr>
              <p:spPr bwMode="auto">
                <a:xfrm>
                  <a:off x="2740" y="3427"/>
                  <a:ext cx="82" cy="84"/>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51271" name="Oval 85"/>
                <p:cNvSpPr>
                  <a:spLocks noChangeArrowheads="1"/>
                </p:cNvSpPr>
                <p:nvPr/>
              </p:nvSpPr>
              <p:spPr bwMode="auto">
                <a:xfrm>
                  <a:off x="2782" y="3157"/>
                  <a:ext cx="82" cy="84"/>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51272" name="Oval 86"/>
                <p:cNvSpPr>
                  <a:spLocks noChangeArrowheads="1"/>
                </p:cNvSpPr>
                <p:nvPr/>
              </p:nvSpPr>
              <p:spPr bwMode="auto">
                <a:xfrm>
                  <a:off x="2999" y="3017"/>
                  <a:ext cx="84" cy="83"/>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51273" name="Oval 87"/>
                <p:cNvSpPr>
                  <a:spLocks noChangeArrowheads="1"/>
                </p:cNvSpPr>
                <p:nvPr/>
              </p:nvSpPr>
              <p:spPr bwMode="auto">
                <a:xfrm>
                  <a:off x="2598" y="3298"/>
                  <a:ext cx="82" cy="82"/>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51274" name="Oval 88"/>
                <p:cNvSpPr>
                  <a:spLocks noChangeArrowheads="1"/>
                </p:cNvSpPr>
                <p:nvPr/>
              </p:nvSpPr>
              <p:spPr bwMode="auto">
                <a:xfrm>
                  <a:off x="3065" y="3272"/>
                  <a:ext cx="84" cy="83"/>
                </a:xfrm>
                <a:prstGeom prst="ellipse">
                  <a:avLst/>
                </a:prstGeom>
                <a:solidFill>
                  <a:schemeClr val="bg1"/>
                </a:solidFill>
                <a:ln w="28575" algn="ctr">
                  <a:solidFill>
                    <a:schemeClr val="tx1"/>
                  </a:solidFill>
                  <a:round/>
                  <a:headEnd/>
                  <a:tailEnd/>
                </a:ln>
              </p:spPr>
              <p:txBody>
                <a:bodyPr anchor="ctr">
                  <a:spAutoFit/>
                </a:bodyPr>
                <a:lstStyle/>
                <a:p>
                  <a:endParaRPr lang="de-DE"/>
                </a:p>
              </p:txBody>
            </p:sp>
          </p:grpSp>
        </p:grpSp>
        <p:grpSp>
          <p:nvGrpSpPr>
            <p:cNvPr id="22" name="Group 89"/>
            <p:cNvGrpSpPr>
              <a:grpSpLocks/>
            </p:cNvGrpSpPr>
            <p:nvPr/>
          </p:nvGrpSpPr>
          <p:grpSpPr bwMode="auto">
            <a:xfrm>
              <a:off x="3543" y="2897"/>
              <a:ext cx="829" cy="1089"/>
              <a:chOff x="3543" y="2897"/>
              <a:chExt cx="829" cy="1089"/>
            </a:xfrm>
          </p:grpSpPr>
          <p:sp>
            <p:nvSpPr>
              <p:cNvPr id="51234" name="Text Box 90"/>
              <p:cNvSpPr txBox="1">
                <a:spLocks noChangeArrowheads="1"/>
              </p:cNvSpPr>
              <p:nvPr/>
            </p:nvSpPr>
            <p:spPr bwMode="auto">
              <a:xfrm>
                <a:off x="3543" y="3736"/>
                <a:ext cx="829" cy="250"/>
              </a:xfrm>
              <a:prstGeom prst="rect">
                <a:avLst/>
              </a:prstGeom>
              <a:noFill/>
              <a:ln w="28575" algn="ctr">
                <a:noFill/>
                <a:miter lim="800000"/>
                <a:headEnd/>
                <a:tailEnd/>
              </a:ln>
            </p:spPr>
            <p:txBody>
              <a:bodyPr wrap="none">
                <a:spAutoFit/>
              </a:bodyPr>
              <a:lstStyle/>
              <a:p>
                <a:pPr marL="342900" indent="-342900" algn="ctr">
                  <a:spcBef>
                    <a:spcPct val="50000"/>
                  </a:spcBef>
                  <a:buSzPct val="75000"/>
                </a:pPr>
                <a:r>
                  <a:rPr lang="de-DE" sz="2000" b="0"/>
                  <a:t>Fragmente</a:t>
                </a:r>
              </a:p>
            </p:txBody>
          </p:sp>
          <p:sp>
            <p:nvSpPr>
              <p:cNvPr id="51235" name="Freeform 91"/>
              <p:cNvSpPr>
                <a:spLocks/>
              </p:cNvSpPr>
              <p:nvPr/>
            </p:nvSpPr>
            <p:spPr bwMode="auto">
              <a:xfrm>
                <a:off x="3708" y="2943"/>
                <a:ext cx="555" cy="398"/>
              </a:xfrm>
              <a:custGeom>
                <a:avLst/>
                <a:gdLst>
                  <a:gd name="T0" fmla="*/ 239 w 555"/>
                  <a:gd name="T1" fmla="*/ 398 h 398"/>
                  <a:gd name="T2" fmla="*/ 160 w 555"/>
                  <a:gd name="T3" fmla="*/ 398 h 398"/>
                  <a:gd name="T4" fmla="*/ 81 w 555"/>
                  <a:gd name="T5" fmla="*/ 393 h 398"/>
                  <a:gd name="T6" fmla="*/ 0 w 555"/>
                  <a:gd name="T7" fmla="*/ 393 h 398"/>
                  <a:gd name="T8" fmla="*/ 0 w 555"/>
                  <a:gd name="T9" fmla="*/ 228 h 398"/>
                  <a:gd name="T10" fmla="*/ 3 w 555"/>
                  <a:gd name="T11" fmla="*/ 163 h 398"/>
                  <a:gd name="T12" fmla="*/ 3 w 555"/>
                  <a:gd name="T13" fmla="*/ 6 h 398"/>
                  <a:gd name="T14" fmla="*/ 399 w 555"/>
                  <a:gd name="T15" fmla="*/ 0 h 398"/>
                  <a:gd name="T16" fmla="*/ 393 w 555"/>
                  <a:gd name="T17" fmla="*/ 93 h 398"/>
                  <a:gd name="T18" fmla="*/ 555 w 555"/>
                  <a:gd name="T19" fmla="*/ 84 h 398"/>
                  <a:gd name="T20" fmla="*/ 555 w 555"/>
                  <a:gd name="T21" fmla="*/ 163 h 398"/>
                  <a:gd name="T22" fmla="*/ 476 w 555"/>
                  <a:gd name="T23" fmla="*/ 163 h 398"/>
                  <a:gd name="T24" fmla="*/ 476 w 555"/>
                  <a:gd name="T25" fmla="*/ 241 h 398"/>
                  <a:gd name="T26" fmla="*/ 318 w 555"/>
                  <a:gd name="T27" fmla="*/ 241 h 398"/>
                  <a:gd name="T28" fmla="*/ 318 w 555"/>
                  <a:gd name="T29" fmla="*/ 320 h 398"/>
                  <a:gd name="T30" fmla="*/ 239 w 555"/>
                  <a:gd name="T31" fmla="*/ 320 h 398"/>
                  <a:gd name="T32" fmla="*/ 239 w 555"/>
                  <a:gd name="T33" fmla="*/ 398 h 3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5"/>
                  <a:gd name="T52" fmla="*/ 0 h 398"/>
                  <a:gd name="T53" fmla="*/ 555 w 555"/>
                  <a:gd name="T54" fmla="*/ 398 h 39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5" h="398">
                    <a:moveTo>
                      <a:pt x="239" y="398"/>
                    </a:moveTo>
                    <a:lnTo>
                      <a:pt x="160" y="398"/>
                    </a:lnTo>
                    <a:lnTo>
                      <a:pt x="81" y="393"/>
                    </a:lnTo>
                    <a:lnTo>
                      <a:pt x="0" y="393"/>
                    </a:lnTo>
                    <a:lnTo>
                      <a:pt x="0" y="228"/>
                    </a:lnTo>
                    <a:lnTo>
                      <a:pt x="3" y="163"/>
                    </a:lnTo>
                    <a:lnTo>
                      <a:pt x="3" y="6"/>
                    </a:lnTo>
                    <a:lnTo>
                      <a:pt x="399" y="0"/>
                    </a:lnTo>
                    <a:lnTo>
                      <a:pt x="393" y="93"/>
                    </a:lnTo>
                    <a:lnTo>
                      <a:pt x="555" y="84"/>
                    </a:lnTo>
                    <a:lnTo>
                      <a:pt x="555" y="163"/>
                    </a:lnTo>
                    <a:lnTo>
                      <a:pt x="476" y="163"/>
                    </a:lnTo>
                    <a:lnTo>
                      <a:pt x="476" y="241"/>
                    </a:lnTo>
                    <a:lnTo>
                      <a:pt x="318" y="241"/>
                    </a:lnTo>
                    <a:lnTo>
                      <a:pt x="318" y="320"/>
                    </a:lnTo>
                    <a:lnTo>
                      <a:pt x="239" y="320"/>
                    </a:lnTo>
                    <a:lnTo>
                      <a:pt x="239" y="398"/>
                    </a:lnTo>
                    <a:close/>
                  </a:path>
                </a:pathLst>
              </a:custGeom>
              <a:solidFill>
                <a:schemeClr val="accent2"/>
              </a:solidFill>
              <a:ln w="28575">
                <a:noFill/>
                <a:round/>
                <a:headEnd/>
                <a:tailEnd/>
              </a:ln>
            </p:spPr>
            <p:txBody>
              <a:bodyPr anchor="ctr">
                <a:spAutoFit/>
              </a:bodyPr>
              <a:lstStyle/>
              <a:p>
                <a:endParaRPr lang="de-DE"/>
              </a:p>
            </p:txBody>
          </p:sp>
          <p:sp>
            <p:nvSpPr>
              <p:cNvPr id="51236" name="Freeform 92"/>
              <p:cNvSpPr>
                <a:spLocks/>
              </p:cNvSpPr>
              <p:nvPr/>
            </p:nvSpPr>
            <p:spPr bwMode="auto">
              <a:xfrm>
                <a:off x="3858" y="3106"/>
                <a:ext cx="405" cy="554"/>
              </a:xfrm>
              <a:custGeom>
                <a:avLst/>
                <a:gdLst>
                  <a:gd name="T0" fmla="*/ 326 w 405"/>
                  <a:gd name="T1" fmla="*/ 550 h 554"/>
                  <a:gd name="T2" fmla="*/ 168 w 405"/>
                  <a:gd name="T3" fmla="*/ 554 h 554"/>
                  <a:gd name="T4" fmla="*/ 162 w 405"/>
                  <a:gd name="T5" fmla="*/ 389 h 554"/>
                  <a:gd name="T6" fmla="*/ 3 w 405"/>
                  <a:gd name="T7" fmla="*/ 389 h 554"/>
                  <a:gd name="T8" fmla="*/ 0 w 405"/>
                  <a:gd name="T9" fmla="*/ 239 h 554"/>
                  <a:gd name="T10" fmla="*/ 84 w 405"/>
                  <a:gd name="T11" fmla="*/ 230 h 554"/>
                  <a:gd name="T12" fmla="*/ 89 w 405"/>
                  <a:gd name="T13" fmla="*/ 158 h 554"/>
                  <a:gd name="T14" fmla="*/ 167 w 405"/>
                  <a:gd name="T15" fmla="*/ 158 h 554"/>
                  <a:gd name="T16" fmla="*/ 167 w 405"/>
                  <a:gd name="T17" fmla="*/ 79 h 554"/>
                  <a:gd name="T18" fmla="*/ 326 w 405"/>
                  <a:gd name="T19" fmla="*/ 79 h 554"/>
                  <a:gd name="T20" fmla="*/ 326 w 405"/>
                  <a:gd name="T21" fmla="*/ 0 h 554"/>
                  <a:gd name="T22" fmla="*/ 405 w 405"/>
                  <a:gd name="T23" fmla="*/ 0 h 554"/>
                  <a:gd name="T24" fmla="*/ 405 w 405"/>
                  <a:gd name="T25" fmla="*/ 461 h 554"/>
                  <a:gd name="T26" fmla="*/ 327 w 405"/>
                  <a:gd name="T27" fmla="*/ 467 h 554"/>
                  <a:gd name="T28" fmla="*/ 326 w 405"/>
                  <a:gd name="T29" fmla="*/ 550 h 5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5"/>
                  <a:gd name="T46" fmla="*/ 0 h 554"/>
                  <a:gd name="T47" fmla="*/ 405 w 405"/>
                  <a:gd name="T48" fmla="*/ 554 h 5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5" h="554">
                    <a:moveTo>
                      <a:pt x="326" y="550"/>
                    </a:moveTo>
                    <a:lnTo>
                      <a:pt x="168" y="554"/>
                    </a:lnTo>
                    <a:lnTo>
                      <a:pt x="162" y="389"/>
                    </a:lnTo>
                    <a:lnTo>
                      <a:pt x="3" y="389"/>
                    </a:lnTo>
                    <a:lnTo>
                      <a:pt x="0" y="239"/>
                    </a:lnTo>
                    <a:lnTo>
                      <a:pt x="84" y="230"/>
                    </a:lnTo>
                    <a:lnTo>
                      <a:pt x="89" y="158"/>
                    </a:lnTo>
                    <a:lnTo>
                      <a:pt x="167" y="158"/>
                    </a:lnTo>
                    <a:lnTo>
                      <a:pt x="167" y="79"/>
                    </a:lnTo>
                    <a:lnTo>
                      <a:pt x="326" y="79"/>
                    </a:lnTo>
                    <a:lnTo>
                      <a:pt x="326" y="0"/>
                    </a:lnTo>
                    <a:lnTo>
                      <a:pt x="405" y="0"/>
                    </a:lnTo>
                    <a:lnTo>
                      <a:pt x="405" y="461"/>
                    </a:lnTo>
                    <a:lnTo>
                      <a:pt x="327" y="467"/>
                    </a:lnTo>
                    <a:lnTo>
                      <a:pt x="326" y="550"/>
                    </a:lnTo>
                    <a:close/>
                  </a:path>
                </a:pathLst>
              </a:custGeom>
              <a:solidFill>
                <a:schemeClr val="folHlink"/>
              </a:solidFill>
              <a:ln w="28575">
                <a:noFill/>
                <a:round/>
                <a:headEnd/>
                <a:tailEnd/>
              </a:ln>
            </p:spPr>
            <p:txBody>
              <a:bodyPr wrap="none" anchor="ctr">
                <a:spAutoFit/>
              </a:bodyPr>
              <a:lstStyle/>
              <a:p>
                <a:endParaRPr lang="de-DE"/>
              </a:p>
            </p:txBody>
          </p:sp>
          <p:sp>
            <p:nvSpPr>
              <p:cNvPr id="51237" name="Rectangle 93"/>
              <p:cNvSpPr>
                <a:spLocks noChangeArrowheads="1"/>
              </p:cNvSpPr>
              <p:nvPr/>
            </p:nvSpPr>
            <p:spPr bwMode="auto">
              <a:xfrm>
                <a:off x="3704" y="2946"/>
                <a:ext cx="401" cy="79"/>
              </a:xfrm>
              <a:prstGeom prst="rect">
                <a:avLst/>
              </a:prstGeom>
              <a:noFill/>
              <a:ln w="12700" algn="ctr">
                <a:solidFill>
                  <a:schemeClr val="tx1"/>
                </a:solidFill>
                <a:miter lim="800000"/>
                <a:headEnd/>
                <a:tailEnd/>
              </a:ln>
            </p:spPr>
            <p:txBody>
              <a:bodyPr anchor="ctr">
                <a:spAutoFit/>
              </a:bodyPr>
              <a:lstStyle/>
              <a:p>
                <a:endParaRPr lang="de-DE"/>
              </a:p>
            </p:txBody>
          </p:sp>
          <p:sp>
            <p:nvSpPr>
              <p:cNvPr id="51238" name="Rectangle 94"/>
              <p:cNvSpPr>
                <a:spLocks noChangeArrowheads="1"/>
              </p:cNvSpPr>
              <p:nvPr/>
            </p:nvSpPr>
            <p:spPr bwMode="auto">
              <a:xfrm>
                <a:off x="3710" y="3103"/>
                <a:ext cx="551" cy="79"/>
              </a:xfrm>
              <a:prstGeom prst="rect">
                <a:avLst/>
              </a:prstGeom>
              <a:noFill/>
              <a:ln w="12700" algn="ctr">
                <a:solidFill>
                  <a:schemeClr val="tx1"/>
                </a:solidFill>
                <a:miter lim="800000"/>
                <a:headEnd/>
                <a:tailEnd/>
              </a:ln>
            </p:spPr>
            <p:txBody>
              <a:bodyPr anchor="ctr">
                <a:spAutoFit/>
              </a:bodyPr>
              <a:lstStyle/>
              <a:p>
                <a:endParaRPr lang="de-DE"/>
              </a:p>
            </p:txBody>
          </p:sp>
          <p:sp>
            <p:nvSpPr>
              <p:cNvPr id="51239" name="Rectangle 95"/>
              <p:cNvSpPr>
                <a:spLocks noChangeArrowheads="1"/>
              </p:cNvSpPr>
              <p:nvPr/>
            </p:nvSpPr>
            <p:spPr bwMode="auto">
              <a:xfrm>
                <a:off x="3710" y="3261"/>
                <a:ext cx="551" cy="78"/>
              </a:xfrm>
              <a:prstGeom prst="rect">
                <a:avLst/>
              </a:prstGeom>
              <a:noFill/>
              <a:ln w="12700" algn="ctr">
                <a:solidFill>
                  <a:schemeClr val="tx1"/>
                </a:solidFill>
                <a:miter lim="800000"/>
                <a:headEnd/>
                <a:tailEnd/>
              </a:ln>
            </p:spPr>
            <p:txBody>
              <a:bodyPr anchor="ctr">
                <a:spAutoFit/>
              </a:bodyPr>
              <a:lstStyle/>
              <a:p>
                <a:endParaRPr lang="de-DE"/>
              </a:p>
            </p:txBody>
          </p:sp>
          <p:sp>
            <p:nvSpPr>
              <p:cNvPr id="51240" name="Rectangle 96"/>
              <p:cNvSpPr>
                <a:spLocks noChangeArrowheads="1"/>
              </p:cNvSpPr>
              <p:nvPr/>
            </p:nvSpPr>
            <p:spPr bwMode="auto">
              <a:xfrm>
                <a:off x="3860" y="3417"/>
                <a:ext cx="398" cy="79"/>
              </a:xfrm>
              <a:prstGeom prst="rect">
                <a:avLst/>
              </a:prstGeom>
              <a:noFill/>
              <a:ln w="12700" algn="ctr">
                <a:solidFill>
                  <a:schemeClr val="tx1"/>
                </a:solidFill>
                <a:miter lim="800000"/>
                <a:headEnd/>
                <a:tailEnd/>
              </a:ln>
            </p:spPr>
            <p:txBody>
              <a:bodyPr anchor="ctr">
                <a:spAutoFit/>
              </a:bodyPr>
              <a:lstStyle/>
              <a:p>
                <a:endParaRPr lang="de-DE"/>
              </a:p>
            </p:txBody>
          </p:sp>
          <p:sp>
            <p:nvSpPr>
              <p:cNvPr id="51241" name="Rectangle 97"/>
              <p:cNvSpPr>
                <a:spLocks noChangeArrowheads="1"/>
              </p:cNvSpPr>
              <p:nvPr/>
            </p:nvSpPr>
            <p:spPr bwMode="auto">
              <a:xfrm>
                <a:off x="4025" y="3575"/>
                <a:ext cx="155" cy="79"/>
              </a:xfrm>
              <a:prstGeom prst="rect">
                <a:avLst/>
              </a:prstGeom>
              <a:noFill/>
              <a:ln w="12700" algn="ctr">
                <a:solidFill>
                  <a:schemeClr val="tx1"/>
                </a:solidFill>
                <a:miter lim="800000"/>
                <a:headEnd/>
                <a:tailEnd/>
              </a:ln>
            </p:spPr>
            <p:txBody>
              <a:bodyPr anchor="ctr">
                <a:spAutoFit/>
              </a:bodyPr>
              <a:lstStyle/>
              <a:p>
                <a:endParaRPr lang="de-DE"/>
              </a:p>
            </p:txBody>
          </p:sp>
          <p:sp>
            <p:nvSpPr>
              <p:cNvPr id="51242" name="Rectangle 98"/>
              <p:cNvSpPr>
                <a:spLocks noChangeArrowheads="1"/>
              </p:cNvSpPr>
              <p:nvPr/>
            </p:nvSpPr>
            <p:spPr bwMode="auto">
              <a:xfrm>
                <a:off x="3711" y="2942"/>
                <a:ext cx="79" cy="398"/>
              </a:xfrm>
              <a:prstGeom prst="rect">
                <a:avLst/>
              </a:prstGeom>
              <a:noFill/>
              <a:ln w="12700" algn="ctr">
                <a:solidFill>
                  <a:schemeClr val="tx1"/>
                </a:solidFill>
                <a:miter lim="800000"/>
                <a:headEnd/>
                <a:tailEnd/>
              </a:ln>
            </p:spPr>
            <p:txBody>
              <a:bodyPr anchor="ctr">
                <a:spAutoFit/>
              </a:bodyPr>
              <a:lstStyle/>
              <a:p>
                <a:endParaRPr lang="de-DE"/>
              </a:p>
            </p:txBody>
          </p:sp>
          <p:sp>
            <p:nvSpPr>
              <p:cNvPr id="51243" name="Rectangle 99"/>
              <p:cNvSpPr>
                <a:spLocks noChangeArrowheads="1"/>
              </p:cNvSpPr>
              <p:nvPr/>
            </p:nvSpPr>
            <p:spPr bwMode="auto">
              <a:xfrm>
                <a:off x="3868" y="2945"/>
                <a:ext cx="79" cy="557"/>
              </a:xfrm>
              <a:prstGeom prst="rect">
                <a:avLst/>
              </a:prstGeom>
              <a:noFill/>
              <a:ln w="12700" algn="ctr">
                <a:solidFill>
                  <a:schemeClr val="tx1"/>
                </a:solidFill>
                <a:miter lim="800000"/>
                <a:headEnd/>
                <a:tailEnd/>
              </a:ln>
            </p:spPr>
            <p:txBody>
              <a:bodyPr anchor="ctr">
                <a:spAutoFit/>
              </a:bodyPr>
              <a:lstStyle/>
              <a:p>
                <a:endParaRPr lang="de-DE"/>
              </a:p>
            </p:txBody>
          </p:sp>
          <p:sp>
            <p:nvSpPr>
              <p:cNvPr id="51244" name="Rectangle 100"/>
              <p:cNvSpPr>
                <a:spLocks noChangeArrowheads="1"/>
              </p:cNvSpPr>
              <p:nvPr/>
            </p:nvSpPr>
            <p:spPr bwMode="auto">
              <a:xfrm>
                <a:off x="4024" y="2942"/>
                <a:ext cx="79" cy="716"/>
              </a:xfrm>
              <a:prstGeom prst="rect">
                <a:avLst/>
              </a:prstGeom>
              <a:noFill/>
              <a:ln w="12700" algn="ctr">
                <a:solidFill>
                  <a:schemeClr val="tx1"/>
                </a:solidFill>
                <a:miter lim="800000"/>
                <a:headEnd/>
                <a:tailEnd/>
              </a:ln>
            </p:spPr>
            <p:txBody>
              <a:bodyPr anchor="ctr">
                <a:spAutoFit/>
              </a:bodyPr>
              <a:lstStyle/>
              <a:p>
                <a:endParaRPr lang="de-DE"/>
              </a:p>
            </p:txBody>
          </p:sp>
          <p:sp>
            <p:nvSpPr>
              <p:cNvPr id="51245" name="Rectangle 101"/>
              <p:cNvSpPr>
                <a:spLocks noChangeArrowheads="1"/>
              </p:cNvSpPr>
              <p:nvPr/>
            </p:nvSpPr>
            <p:spPr bwMode="auto">
              <a:xfrm>
                <a:off x="4182" y="3029"/>
                <a:ext cx="79" cy="542"/>
              </a:xfrm>
              <a:prstGeom prst="rect">
                <a:avLst/>
              </a:prstGeom>
              <a:noFill/>
              <a:ln w="12700" algn="ctr">
                <a:solidFill>
                  <a:schemeClr val="tx1"/>
                </a:solidFill>
                <a:miter lim="800000"/>
                <a:headEnd/>
                <a:tailEnd/>
              </a:ln>
            </p:spPr>
            <p:txBody>
              <a:bodyPr anchor="ctr">
                <a:spAutoFit/>
              </a:bodyPr>
              <a:lstStyle/>
              <a:p>
                <a:endParaRPr lang="de-DE"/>
              </a:p>
            </p:txBody>
          </p:sp>
          <p:grpSp>
            <p:nvGrpSpPr>
              <p:cNvPr id="23" name="Group 102"/>
              <p:cNvGrpSpPr>
                <a:grpSpLocks/>
              </p:cNvGrpSpPr>
              <p:nvPr/>
            </p:nvGrpSpPr>
            <p:grpSpPr bwMode="auto">
              <a:xfrm>
                <a:off x="3665" y="2897"/>
                <a:ext cx="649" cy="773"/>
                <a:chOff x="2500" y="2861"/>
                <a:chExt cx="649" cy="773"/>
              </a:xfrm>
            </p:grpSpPr>
            <p:sp>
              <p:nvSpPr>
                <p:cNvPr id="51247" name="Freeform 103"/>
                <p:cNvSpPr>
                  <a:spLocks/>
                </p:cNvSpPr>
                <p:nvPr/>
              </p:nvSpPr>
              <p:spPr bwMode="auto">
                <a:xfrm>
                  <a:off x="2544" y="2904"/>
                  <a:ext cx="558" cy="690"/>
                </a:xfrm>
                <a:custGeom>
                  <a:avLst/>
                  <a:gdLst>
                    <a:gd name="T0" fmla="*/ 0 w 558"/>
                    <a:gd name="T1" fmla="*/ 51 h 690"/>
                    <a:gd name="T2" fmla="*/ 45 w 558"/>
                    <a:gd name="T3" fmla="*/ 267 h 690"/>
                    <a:gd name="T4" fmla="*/ 90 w 558"/>
                    <a:gd name="T5" fmla="*/ 435 h 690"/>
                    <a:gd name="T6" fmla="*/ 243 w 558"/>
                    <a:gd name="T7" fmla="*/ 570 h 690"/>
                    <a:gd name="T8" fmla="*/ 399 w 558"/>
                    <a:gd name="T9" fmla="*/ 690 h 690"/>
                    <a:gd name="T10" fmla="*/ 558 w 558"/>
                    <a:gd name="T11" fmla="*/ 411 h 690"/>
                    <a:gd name="T12" fmla="*/ 498 w 558"/>
                    <a:gd name="T13" fmla="*/ 138 h 690"/>
                    <a:gd name="T14" fmla="*/ 279 w 558"/>
                    <a:gd name="T15" fmla="*/ 0 h 690"/>
                    <a:gd name="T16" fmla="*/ 0 w 558"/>
                    <a:gd name="T17" fmla="*/ 51 h 6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8"/>
                    <a:gd name="T28" fmla="*/ 0 h 690"/>
                    <a:gd name="T29" fmla="*/ 558 w 558"/>
                    <a:gd name="T30" fmla="*/ 690 h 6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8" h="690">
                      <a:moveTo>
                        <a:pt x="0" y="51"/>
                      </a:moveTo>
                      <a:lnTo>
                        <a:pt x="45" y="267"/>
                      </a:lnTo>
                      <a:lnTo>
                        <a:pt x="90" y="435"/>
                      </a:lnTo>
                      <a:lnTo>
                        <a:pt x="243" y="570"/>
                      </a:lnTo>
                      <a:lnTo>
                        <a:pt x="399" y="690"/>
                      </a:lnTo>
                      <a:lnTo>
                        <a:pt x="558" y="411"/>
                      </a:lnTo>
                      <a:lnTo>
                        <a:pt x="498" y="138"/>
                      </a:lnTo>
                      <a:lnTo>
                        <a:pt x="279" y="0"/>
                      </a:lnTo>
                      <a:lnTo>
                        <a:pt x="0" y="51"/>
                      </a:lnTo>
                      <a:close/>
                    </a:path>
                  </a:pathLst>
                </a:custGeom>
                <a:noFill/>
                <a:ln w="28575">
                  <a:solidFill>
                    <a:schemeClr val="tx1"/>
                  </a:solidFill>
                  <a:round/>
                  <a:headEnd/>
                  <a:tailEnd/>
                </a:ln>
              </p:spPr>
              <p:txBody>
                <a:bodyPr>
                  <a:spAutoFit/>
                </a:bodyPr>
                <a:lstStyle/>
                <a:p>
                  <a:endParaRPr lang="de-DE"/>
                </a:p>
              </p:txBody>
            </p:sp>
            <p:sp>
              <p:nvSpPr>
                <p:cNvPr id="51248" name="Oval 104"/>
                <p:cNvSpPr>
                  <a:spLocks noChangeArrowheads="1"/>
                </p:cNvSpPr>
                <p:nvPr/>
              </p:nvSpPr>
              <p:spPr bwMode="auto">
                <a:xfrm>
                  <a:off x="2500" y="2918"/>
                  <a:ext cx="82" cy="84"/>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51249" name="Oval 105"/>
                <p:cNvSpPr>
                  <a:spLocks noChangeArrowheads="1"/>
                </p:cNvSpPr>
                <p:nvPr/>
              </p:nvSpPr>
              <p:spPr bwMode="auto">
                <a:xfrm>
                  <a:off x="2902" y="3550"/>
                  <a:ext cx="82" cy="84"/>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51250" name="Freeform 106"/>
                <p:cNvSpPr>
                  <a:spLocks/>
                </p:cNvSpPr>
                <p:nvPr/>
              </p:nvSpPr>
              <p:spPr bwMode="auto">
                <a:xfrm>
                  <a:off x="2586" y="2895"/>
                  <a:ext cx="237" cy="300"/>
                </a:xfrm>
                <a:custGeom>
                  <a:avLst/>
                  <a:gdLst>
                    <a:gd name="T0" fmla="*/ 0 w 237"/>
                    <a:gd name="T1" fmla="*/ 249 h 300"/>
                    <a:gd name="T2" fmla="*/ 228 w 237"/>
                    <a:gd name="T3" fmla="*/ 0 h 300"/>
                    <a:gd name="T4" fmla="*/ 237 w 237"/>
                    <a:gd name="T5" fmla="*/ 300 h 300"/>
                    <a:gd name="T6" fmla="*/ 0 w 237"/>
                    <a:gd name="T7" fmla="*/ 249 h 300"/>
                    <a:gd name="T8" fmla="*/ 0 60000 65536"/>
                    <a:gd name="T9" fmla="*/ 0 60000 65536"/>
                    <a:gd name="T10" fmla="*/ 0 60000 65536"/>
                    <a:gd name="T11" fmla="*/ 0 60000 65536"/>
                    <a:gd name="T12" fmla="*/ 0 w 237"/>
                    <a:gd name="T13" fmla="*/ 0 h 300"/>
                    <a:gd name="T14" fmla="*/ 237 w 237"/>
                    <a:gd name="T15" fmla="*/ 300 h 300"/>
                  </a:gdLst>
                  <a:ahLst/>
                  <a:cxnLst>
                    <a:cxn ang="T8">
                      <a:pos x="T0" y="T1"/>
                    </a:cxn>
                    <a:cxn ang="T9">
                      <a:pos x="T2" y="T3"/>
                    </a:cxn>
                    <a:cxn ang="T10">
                      <a:pos x="T4" y="T5"/>
                    </a:cxn>
                    <a:cxn ang="T11">
                      <a:pos x="T6" y="T7"/>
                    </a:cxn>
                  </a:cxnLst>
                  <a:rect l="T12" t="T13" r="T14" b="T15"/>
                  <a:pathLst>
                    <a:path w="237" h="300">
                      <a:moveTo>
                        <a:pt x="0" y="249"/>
                      </a:moveTo>
                      <a:lnTo>
                        <a:pt x="228" y="0"/>
                      </a:lnTo>
                      <a:lnTo>
                        <a:pt x="237" y="300"/>
                      </a:lnTo>
                      <a:lnTo>
                        <a:pt x="0" y="249"/>
                      </a:lnTo>
                      <a:close/>
                    </a:path>
                  </a:pathLst>
                </a:custGeom>
                <a:noFill/>
                <a:ln w="28575">
                  <a:solidFill>
                    <a:schemeClr val="tx1"/>
                  </a:solidFill>
                  <a:round/>
                  <a:headEnd/>
                  <a:tailEnd/>
                </a:ln>
              </p:spPr>
              <p:txBody>
                <a:bodyPr>
                  <a:spAutoFit/>
                </a:bodyPr>
                <a:lstStyle/>
                <a:p>
                  <a:endParaRPr lang="de-DE"/>
                </a:p>
              </p:txBody>
            </p:sp>
            <p:sp>
              <p:nvSpPr>
                <p:cNvPr id="51251" name="Oval 107"/>
                <p:cNvSpPr>
                  <a:spLocks noChangeArrowheads="1"/>
                </p:cNvSpPr>
                <p:nvPr/>
              </p:nvSpPr>
              <p:spPr bwMode="auto">
                <a:xfrm>
                  <a:off x="2774" y="2861"/>
                  <a:ext cx="84" cy="83"/>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51252" name="Line 108"/>
                <p:cNvSpPr>
                  <a:spLocks noChangeShapeType="1"/>
                </p:cNvSpPr>
                <p:nvPr/>
              </p:nvSpPr>
              <p:spPr bwMode="auto">
                <a:xfrm flipV="1">
                  <a:off x="2637" y="3060"/>
                  <a:ext cx="399" cy="276"/>
                </a:xfrm>
                <a:prstGeom prst="line">
                  <a:avLst/>
                </a:prstGeom>
                <a:noFill/>
                <a:ln w="28575">
                  <a:solidFill>
                    <a:schemeClr val="tx1"/>
                  </a:solidFill>
                  <a:round/>
                  <a:headEnd/>
                  <a:tailEnd/>
                </a:ln>
              </p:spPr>
              <p:txBody>
                <a:bodyPr>
                  <a:spAutoFit/>
                </a:bodyPr>
                <a:lstStyle/>
                <a:p>
                  <a:endParaRPr lang="de-DE"/>
                </a:p>
              </p:txBody>
            </p:sp>
            <p:sp>
              <p:nvSpPr>
                <p:cNvPr id="51253" name="Freeform 109"/>
                <p:cNvSpPr>
                  <a:spLocks/>
                </p:cNvSpPr>
                <p:nvPr/>
              </p:nvSpPr>
              <p:spPr bwMode="auto">
                <a:xfrm>
                  <a:off x="2784" y="3192"/>
                  <a:ext cx="324" cy="279"/>
                </a:xfrm>
                <a:custGeom>
                  <a:avLst/>
                  <a:gdLst>
                    <a:gd name="T0" fmla="*/ 0 w 324"/>
                    <a:gd name="T1" fmla="*/ 279 h 279"/>
                    <a:gd name="T2" fmla="*/ 39 w 324"/>
                    <a:gd name="T3" fmla="*/ 0 h 279"/>
                    <a:gd name="T4" fmla="*/ 324 w 324"/>
                    <a:gd name="T5" fmla="*/ 120 h 279"/>
                    <a:gd name="T6" fmla="*/ 0 w 324"/>
                    <a:gd name="T7" fmla="*/ 279 h 279"/>
                    <a:gd name="T8" fmla="*/ 0 60000 65536"/>
                    <a:gd name="T9" fmla="*/ 0 60000 65536"/>
                    <a:gd name="T10" fmla="*/ 0 60000 65536"/>
                    <a:gd name="T11" fmla="*/ 0 60000 65536"/>
                    <a:gd name="T12" fmla="*/ 0 w 324"/>
                    <a:gd name="T13" fmla="*/ 0 h 279"/>
                    <a:gd name="T14" fmla="*/ 324 w 324"/>
                    <a:gd name="T15" fmla="*/ 279 h 279"/>
                  </a:gdLst>
                  <a:ahLst/>
                  <a:cxnLst>
                    <a:cxn ang="T8">
                      <a:pos x="T0" y="T1"/>
                    </a:cxn>
                    <a:cxn ang="T9">
                      <a:pos x="T2" y="T3"/>
                    </a:cxn>
                    <a:cxn ang="T10">
                      <a:pos x="T4" y="T5"/>
                    </a:cxn>
                    <a:cxn ang="T11">
                      <a:pos x="T6" y="T7"/>
                    </a:cxn>
                  </a:cxnLst>
                  <a:rect l="T12" t="T13" r="T14" b="T15"/>
                  <a:pathLst>
                    <a:path w="324" h="279">
                      <a:moveTo>
                        <a:pt x="0" y="279"/>
                      </a:moveTo>
                      <a:lnTo>
                        <a:pt x="39" y="0"/>
                      </a:lnTo>
                      <a:lnTo>
                        <a:pt x="324" y="120"/>
                      </a:lnTo>
                      <a:lnTo>
                        <a:pt x="0" y="279"/>
                      </a:lnTo>
                      <a:close/>
                    </a:path>
                  </a:pathLst>
                </a:custGeom>
                <a:noFill/>
                <a:ln w="28575">
                  <a:solidFill>
                    <a:schemeClr val="tx1"/>
                  </a:solidFill>
                  <a:round/>
                  <a:headEnd/>
                  <a:tailEnd/>
                </a:ln>
              </p:spPr>
              <p:txBody>
                <a:bodyPr>
                  <a:spAutoFit/>
                </a:bodyPr>
                <a:lstStyle/>
                <a:p>
                  <a:endParaRPr lang="de-DE"/>
                </a:p>
              </p:txBody>
            </p:sp>
            <p:sp>
              <p:nvSpPr>
                <p:cNvPr id="51254" name="Oval 110"/>
                <p:cNvSpPr>
                  <a:spLocks noChangeArrowheads="1"/>
                </p:cNvSpPr>
                <p:nvPr/>
              </p:nvSpPr>
              <p:spPr bwMode="auto">
                <a:xfrm>
                  <a:off x="2537" y="3107"/>
                  <a:ext cx="84" cy="83"/>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51255" name="Oval 111"/>
                <p:cNvSpPr>
                  <a:spLocks noChangeArrowheads="1"/>
                </p:cNvSpPr>
                <p:nvPr/>
              </p:nvSpPr>
              <p:spPr bwMode="auto">
                <a:xfrm>
                  <a:off x="2740" y="3427"/>
                  <a:ext cx="82" cy="84"/>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51256" name="Oval 112"/>
                <p:cNvSpPr>
                  <a:spLocks noChangeArrowheads="1"/>
                </p:cNvSpPr>
                <p:nvPr/>
              </p:nvSpPr>
              <p:spPr bwMode="auto">
                <a:xfrm>
                  <a:off x="2782" y="3157"/>
                  <a:ext cx="82" cy="84"/>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51257" name="Oval 113"/>
                <p:cNvSpPr>
                  <a:spLocks noChangeArrowheads="1"/>
                </p:cNvSpPr>
                <p:nvPr/>
              </p:nvSpPr>
              <p:spPr bwMode="auto">
                <a:xfrm>
                  <a:off x="2999" y="3017"/>
                  <a:ext cx="84" cy="83"/>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51258" name="Oval 114"/>
                <p:cNvSpPr>
                  <a:spLocks noChangeArrowheads="1"/>
                </p:cNvSpPr>
                <p:nvPr/>
              </p:nvSpPr>
              <p:spPr bwMode="auto">
                <a:xfrm>
                  <a:off x="2598" y="3298"/>
                  <a:ext cx="82" cy="82"/>
                </a:xfrm>
                <a:prstGeom prst="ellipse">
                  <a:avLst/>
                </a:prstGeom>
                <a:solidFill>
                  <a:schemeClr val="bg1"/>
                </a:solidFill>
                <a:ln w="28575" algn="ctr">
                  <a:solidFill>
                    <a:schemeClr val="tx1"/>
                  </a:solidFill>
                  <a:round/>
                  <a:headEnd/>
                  <a:tailEnd/>
                </a:ln>
              </p:spPr>
              <p:txBody>
                <a:bodyPr anchor="ctr">
                  <a:spAutoFit/>
                </a:bodyPr>
                <a:lstStyle/>
                <a:p>
                  <a:endParaRPr lang="de-DE"/>
                </a:p>
              </p:txBody>
            </p:sp>
            <p:sp>
              <p:nvSpPr>
                <p:cNvPr id="51259" name="Oval 115"/>
                <p:cNvSpPr>
                  <a:spLocks noChangeArrowheads="1"/>
                </p:cNvSpPr>
                <p:nvPr/>
              </p:nvSpPr>
              <p:spPr bwMode="auto">
                <a:xfrm>
                  <a:off x="3065" y="3272"/>
                  <a:ext cx="84" cy="83"/>
                </a:xfrm>
                <a:prstGeom prst="ellipse">
                  <a:avLst/>
                </a:prstGeom>
                <a:solidFill>
                  <a:schemeClr val="bg1"/>
                </a:solidFill>
                <a:ln w="28575" algn="ctr">
                  <a:solidFill>
                    <a:schemeClr val="tx1"/>
                  </a:solidFill>
                  <a:round/>
                  <a:headEnd/>
                  <a:tailEnd/>
                </a:ln>
              </p:spPr>
              <p:txBody>
                <a:bodyPr anchor="ctr">
                  <a:spAutoFit/>
                </a:bodyPr>
                <a:lstStyle/>
                <a:p>
                  <a:endParaRPr lang="de-DE"/>
                </a:p>
              </p:txBody>
            </p:sp>
          </p:grpSp>
        </p:grpSp>
      </p:grpSp>
      <p:grpSp>
        <p:nvGrpSpPr>
          <p:cNvPr id="24" name="Group 14"/>
          <p:cNvGrpSpPr>
            <a:grpSpLocks/>
          </p:cNvGrpSpPr>
          <p:nvPr/>
        </p:nvGrpSpPr>
        <p:grpSpPr bwMode="auto">
          <a:xfrm>
            <a:off x="2616200" y="3370263"/>
            <a:ext cx="1728788" cy="1036637"/>
            <a:chOff x="1185" y="1009"/>
            <a:chExt cx="1089" cy="653"/>
          </a:xfrm>
        </p:grpSpPr>
        <p:sp>
          <p:nvSpPr>
            <p:cNvPr id="51222" name="Rectangle 15"/>
            <p:cNvSpPr>
              <a:spLocks noChangeArrowheads="1"/>
            </p:cNvSpPr>
            <p:nvPr/>
          </p:nvSpPr>
          <p:spPr bwMode="auto">
            <a:xfrm>
              <a:off x="1224" y="1048"/>
              <a:ext cx="1050" cy="614"/>
            </a:xfrm>
            <a:prstGeom prst="rect">
              <a:avLst/>
            </a:prstGeom>
            <a:solidFill>
              <a:schemeClr val="tx1"/>
            </a:solidFill>
            <a:ln w="28575" algn="ctr">
              <a:noFill/>
              <a:miter lim="800000"/>
              <a:headEnd/>
              <a:tailEnd/>
            </a:ln>
          </p:spPr>
          <p:txBody>
            <a:bodyPr wrap="none" anchor="ctr">
              <a:spAutoFit/>
            </a:bodyPr>
            <a:lstStyle/>
            <a:p>
              <a:endParaRPr lang="de-DE"/>
            </a:p>
          </p:txBody>
        </p:sp>
        <p:sp>
          <p:nvSpPr>
            <p:cNvPr id="51223" name="Rectangle 16"/>
            <p:cNvSpPr>
              <a:spLocks noChangeArrowheads="1"/>
            </p:cNvSpPr>
            <p:nvPr/>
          </p:nvSpPr>
          <p:spPr bwMode="auto">
            <a:xfrm>
              <a:off x="1185" y="1009"/>
              <a:ext cx="1050" cy="614"/>
            </a:xfrm>
            <a:prstGeom prst="rect">
              <a:avLst/>
            </a:prstGeom>
            <a:gradFill rotWithShape="1">
              <a:gsLst>
                <a:gs pos="0">
                  <a:srgbClr val="FFFF00"/>
                </a:gs>
                <a:gs pos="100000">
                  <a:srgbClr val="FF9900"/>
                </a:gs>
              </a:gsLst>
              <a:lin ang="2700000" scaled="1"/>
            </a:gradFill>
            <a:ln w="28575" algn="ctr">
              <a:solidFill>
                <a:srgbClr val="A50021"/>
              </a:solidFill>
              <a:miter lim="800000"/>
              <a:headEnd/>
              <a:tailEnd/>
            </a:ln>
          </p:spPr>
          <p:txBody>
            <a:bodyPr wrap="none" anchor="ctr">
              <a:spAutoFit/>
            </a:bodyPr>
            <a:lstStyle/>
            <a:p>
              <a:endParaRPr lang="de-DE"/>
            </a:p>
          </p:txBody>
        </p:sp>
        <p:sp>
          <p:nvSpPr>
            <p:cNvPr id="51224" name="Text Box 17"/>
            <p:cNvSpPr txBox="1">
              <a:spLocks noChangeArrowheads="1"/>
            </p:cNvSpPr>
            <p:nvPr/>
          </p:nvSpPr>
          <p:spPr bwMode="auto">
            <a:xfrm>
              <a:off x="1185" y="1042"/>
              <a:ext cx="1053" cy="520"/>
            </a:xfrm>
            <a:prstGeom prst="rect">
              <a:avLst/>
            </a:prstGeom>
            <a:noFill/>
            <a:ln w="28575" algn="ctr">
              <a:noFill/>
              <a:miter lim="800000"/>
              <a:headEnd/>
              <a:tailEnd/>
            </a:ln>
          </p:spPr>
          <p:txBody>
            <a:bodyPr lIns="0" tIns="108000" rIns="0" bIns="108000" anchor="ctr">
              <a:spAutoFit/>
            </a:bodyPr>
            <a:lstStyle/>
            <a:p>
              <a:pPr marL="342900" indent="-342900" algn="ctr">
                <a:spcBef>
                  <a:spcPct val="0"/>
                </a:spcBef>
                <a:buSzPct val="75000"/>
              </a:pPr>
              <a:r>
                <a:rPr lang="de-DE" sz="2000" i="1">
                  <a:solidFill>
                    <a:srgbClr val="A50021"/>
                  </a:solidFill>
                </a:rPr>
                <a:t>Geometry</a:t>
              </a:r>
            </a:p>
            <a:p>
              <a:pPr marL="342900" indent="-342900" algn="ctr">
                <a:spcBef>
                  <a:spcPct val="0"/>
                </a:spcBef>
                <a:buSzPct val="75000"/>
              </a:pPr>
              <a:r>
                <a:rPr lang="de-DE" sz="2000" i="1">
                  <a:solidFill>
                    <a:srgbClr val="A50021"/>
                  </a:solidFill>
                </a:rPr>
                <a:t>Shader</a:t>
              </a:r>
            </a:p>
          </p:txBody>
        </p:sp>
      </p:grpSp>
      <p:grpSp>
        <p:nvGrpSpPr>
          <p:cNvPr id="25" name="Group 18"/>
          <p:cNvGrpSpPr>
            <a:grpSpLocks/>
          </p:cNvGrpSpPr>
          <p:nvPr/>
        </p:nvGrpSpPr>
        <p:grpSpPr bwMode="auto">
          <a:xfrm>
            <a:off x="660400" y="3370263"/>
            <a:ext cx="1728788" cy="1036637"/>
            <a:chOff x="1185" y="1009"/>
            <a:chExt cx="1089" cy="653"/>
          </a:xfrm>
        </p:grpSpPr>
        <p:sp>
          <p:nvSpPr>
            <p:cNvPr id="51219" name="Rectangle 19"/>
            <p:cNvSpPr>
              <a:spLocks noChangeArrowheads="1"/>
            </p:cNvSpPr>
            <p:nvPr/>
          </p:nvSpPr>
          <p:spPr bwMode="auto">
            <a:xfrm>
              <a:off x="1224" y="1048"/>
              <a:ext cx="1050" cy="614"/>
            </a:xfrm>
            <a:prstGeom prst="rect">
              <a:avLst/>
            </a:prstGeom>
            <a:solidFill>
              <a:schemeClr val="tx1"/>
            </a:solidFill>
            <a:ln w="28575" algn="ctr">
              <a:noFill/>
              <a:miter lim="800000"/>
              <a:headEnd/>
              <a:tailEnd/>
            </a:ln>
          </p:spPr>
          <p:txBody>
            <a:bodyPr wrap="none" anchor="ctr">
              <a:spAutoFit/>
            </a:bodyPr>
            <a:lstStyle/>
            <a:p>
              <a:endParaRPr lang="de-DE"/>
            </a:p>
          </p:txBody>
        </p:sp>
        <p:sp>
          <p:nvSpPr>
            <p:cNvPr id="51220" name="Rectangle 20"/>
            <p:cNvSpPr>
              <a:spLocks noChangeArrowheads="1"/>
            </p:cNvSpPr>
            <p:nvPr/>
          </p:nvSpPr>
          <p:spPr bwMode="auto">
            <a:xfrm>
              <a:off x="1185" y="1009"/>
              <a:ext cx="1050" cy="614"/>
            </a:xfrm>
            <a:prstGeom prst="rect">
              <a:avLst/>
            </a:prstGeom>
            <a:gradFill rotWithShape="1">
              <a:gsLst>
                <a:gs pos="0">
                  <a:srgbClr val="FFFF00"/>
                </a:gs>
                <a:gs pos="100000">
                  <a:srgbClr val="FF9900"/>
                </a:gs>
              </a:gsLst>
              <a:lin ang="2700000" scaled="1"/>
            </a:gradFill>
            <a:ln w="28575" algn="ctr">
              <a:solidFill>
                <a:srgbClr val="A50021"/>
              </a:solidFill>
              <a:miter lim="800000"/>
              <a:headEnd/>
              <a:tailEnd/>
            </a:ln>
          </p:spPr>
          <p:txBody>
            <a:bodyPr wrap="none" anchor="ctr">
              <a:spAutoFit/>
            </a:bodyPr>
            <a:lstStyle/>
            <a:p>
              <a:endParaRPr lang="de-DE"/>
            </a:p>
          </p:txBody>
        </p:sp>
        <p:sp>
          <p:nvSpPr>
            <p:cNvPr id="51221" name="Text Box 21"/>
            <p:cNvSpPr txBox="1">
              <a:spLocks noChangeArrowheads="1"/>
            </p:cNvSpPr>
            <p:nvPr/>
          </p:nvSpPr>
          <p:spPr bwMode="auto">
            <a:xfrm>
              <a:off x="1185" y="1042"/>
              <a:ext cx="1053" cy="520"/>
            </a:xfrm>
            <a:prstGeom prst="rect">
              <a:avLst/>
            </a:prstGeom>
            <a:noFill/>
            <a:ln w="28575" algn="ctr">
              <a:noFill/>
              <a:miter lim="800000"/>
              <a:headEnd/>
              <a:tailEnd/>
            </a:ln>
          </p:spPr>
          <p:txBody>
            <a:bodyPr lIns="0" tIns="108000" rIns="0" bIns="108000" anchor="ctr">
              <a:spAutoFit/>
            </a:bodyPr>
            <a:lstStyle/>
            <a:p>
              <a:pPr marL="342900" indent="-342900" algn="ctr">
                <a:spcBef>
                  <a:spcPct val="0"/>
                </a:spcBef>
                <a:buSzPct val="75000"/>
              </a:pPr>
              <a:r>
                <a:rPr lang="de-DE" sz="2000" i="1">
                  <a:solidFill>
                    <a:srgbClr val="A50021"/>
                  </a:solidFill>
                </a:rPr>
                <a:t>Vertex</a:t>
              </a:r>
            </a:p>
            <a:p>
              <a:pPr marL="342900" indent="-342900" algn="ctr">
                <a:spcBef>
                  <a:spcPct val="0"/>
                </a:spcBef>
                <a:buSzPct val="75000"/>
              </a:pPr>
              <a:r>
                <a:rPr lang="de-DE" sz="2000" i="1">
                  <a:solidFill>
                    <a:srgbClr val="A50021"/>
                  </a:solidFill>
                </a:rPr>
                <a:t>Shader</a:t>
              </a:r>
            </a:p>
          </p:txBody>
        </p:sp>
      </p:grpSp>
      <p:grpSp>
        <p:nvGrpSpPr>
          <p:cNvPr id="26" name="Group 124"/>
          <p:cNvGrpSpPr>
            <a:grpSpLocks/>
          </p:cNvGrpSpPr>
          <p:nvPr/>
        </p:nvGrpSpPr>
        <p:grpSpPr bwMode="auto">
          <a:xfrm>
            <a:off x="3970338" y="4811713"/>
            <a:ext cx="1657350" cy="865187"/>
            <a:chOff x="1685" y="1343"/>
            <a:chExt cx="1044" cy="545"/>
          </a:xfrm>
        </p:grpSpPr>
        <p:sp>
          <p:nvSpPr>
            <p:cNvPr id="435325" name="AutoShape 125"/>
            <p:cNvSpPr>
              <a:spLocks noChangeArrowheads="1"/>
            </p:cNvSpPr>
            <p:nvPr/>
          </p:nvSpPr>
          <p:spPr bwMode="auto">
            <a:xfrm>
              <a:off x="1685" y="1343"/>
              <a:ext cx="1044" cy="545"/>
            </a:xfrm>
            <a:prstGeom prst="roundRect">
              <a:avLst>
                <a:gd name="adj" fmla="val 16667"/>
              </a:avLst>
            </a:prstGeom>
            <a:gradFill rotWithShape="1">
              <a:gsLst>
                <a:gs pos="0">
                  <a:schemeClr val="folHlink"/>
                </a:gs>
                <a:gs pos="100000">
                  <a:schemeClr val="folHlink">
                    <a:gamma/>
                    <a:shade val="56471"/>
                    <a:invGamma/>
                  </a:schemeClr>
                </a:gs>
              </a:gsLst>
              <a:lin ang="5400000" scaled="1"/>
            </a:gradFill>
            <a:ln w="28575" algn="ctr">
              <a:solidFill>
                <a:schemeClr val="tx1"/>
              </a:solidFill>
              <a:round/>
              <a:headEnd/>
              <a:tailEnd/>
            </a:ln>
            <a:effectLst/>
          </p:spPr>
          <p:txBody>
            <a:bodyPr wrap="none" anchor="ctr">
              <a:spAutoFit/>
            </a:bodyPr>
            <a:lstStyle/>
            <a:p>
              <a:pPr>
                <a:defRPr/>
              </a:pPr>
              <a:endParaRPr lang="de-DE"/>
            </a:p>
          </p:txBody>
        </p:sp>
        <p:sp>
          <p:nvSpPr>
            <p:cNvPr id="51218" name="Text Box 126"/>
            <p:cNvSpPr txBox="1">
              <a:spLocks noChangeArrowheads="1"/>
            </p:cNvSpPr>
            <p:nvPr/>
          </p:nvSpPr>
          <p:spPr bwMode="auto">
            <a:xfrm>
              <a:off x="1811" y="1409"/>
              <a:ext cx="797" cy="426"/>
            </a:xfrm>
            <a:prstGeom prst="rect">
              <a:avLst/>
            </a:prstGeom>
            <a:noFill/>
            <a:ln w="28575" algn="ctr">
              <a:noFill/>
              <a:miter lim="800000"/>
              <a:headEnd/>
              <a:tailEnd/>
            </a:ln>
          </p:spPr>
          <p:txBody>
            <a:bodyPr wrap="none">
              <a:spAutoFit/>
            </a:bodyPr>
            <a:lstStyle/>
            <a:p>
              <a:pPr marL="342900" indent="-342900" algn="ctr">
                <a:lnSpc>
                  <a:spcPct val="80000"/>
                </a:lnSpc>
                <a:spcBef>
                  <a:spcPct val="0"/>
                </a:spcBef>
              </a:pPr>
              <a:r>
                <a:rPr lang="de-DE" sz="2400" i="1">
                  <a:solidFill>
                    <a:schemeClr val="bg1"/>
                  </a:solidFill>
                </a:rPr>
                <a:t>Video</a:t>
              </a:r>
            </a:p>
            <a:p>
              <a:pPr marL="342900" indent="-342900" algn="ctr">
                <a:lnSpc>
                  <a:spcPct val="80000"/>
                </a:lnSpc>
                <a:spcBef>
                  <a:spcPct val="0"/>
                </a:spcBef>
              </a:pPr>
              <a:r>
                <a:rPr lang="de-DE" sz="2400" i="1">
                  <a:solidFill>
                    <a:schemeClr val="bg1"/>
                  </a:solidFill>
                </a:rPr>
                <a:t>Speicher</a:t>
              </a:r>
            </a:p>
          </p:txBody>
        </p:sp>
      </p:grpSp>
      <p:sp>
        <p:nvSpPr>
          <p:cNvPr id="435327" name="Text Box 127"/>
          <p:cNvSpPr txBox="1">
            <a:spLocks noChangeArrowheads="1"/>
          </p:cNvSpPr>
          <p:nvPr/>
        </p:nvSpPr>
        <p:spPr bwMode="auto">
          <a:xfrm>
            <a:off x="5699125" y="3863975"/>
            <a:ext cx="2778125" cy="1698625"/>
          </a:xfrm>
          <a:prstGeom prst="rect">
            <a:avLst/>
          </a:prstGeom>
          <a:noFill/>
          <a:ln w="28575" algn="ctr">
            <a:noFill/>
            <a:miter lim="800000"/>
            <a:headEnd/>
            <a:tailEnd/>
          </a:ln>
        </p:spPr>
        <p:txBody>
          <a:bodyPr wrap="none">
            <a:spAutoFit/>
          </a:bodyPr>
          <a:lstStyle/>
          <a:p>
            <a:pPr marL="342900" indent="-342900"/>
            <a:r>
              <a:rPr lang="de-DE" sz="2400"/>
              <a:t>Stream Out:</a:t>
            </a:r>
          </a:p>
          <a:p>
            <a:pPr marL="342900" indent="-342900"/>
            <a:r>
              <a:rPr lang="de-DE" sz="2400"/>
              <a:t>Zwischenspeichern</a:t>
            </a:r>
            <a:br>
              <a:rPr lang="de-DE" sz="2400"/>
            </a:br>
            <a:r>
              <a:rPr lang="de-DE" sz="2400"/>
              <a:t>der Ergebnisse.</a:t>
            </a:r>
          </a:p>
          <a:p>
            <a:pPr marL="342900" indent="-342900"/>
            <a:r>
              <a:rPr lang="de-DE" sz="2400"/>
              <a:t>Geometriegenerator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5321"/>
                                        </p:tgtEl>
                                        <p:attrNameLst>
                                          <p:attrName>style.visibility</p:attrName>
                                        </p:attrNameLst>
                                      </p:cBhvr>
                                      <p:to>
                                        <p:strVal val="visible"/>
                                      </p:to>
                                    </p:set>
                                    <p:animEffect transition="in" filter="fade">
                                      <p:cBhvr>
                                        <p:cTn id="12" dur="2000"/>
                                        <p:tgtEl>
                                          <p:spTgt spid="435321"/>
                                        </p:tgtEl>
                                      </p:cBhvr>
                                    </p:animEffect>
                                  </p:childTnLst>
                                </p:cTn>
                              </p:par>
                              <p:par>
                                <p:cTn id="13" presetID="10" presetClass="exit" presetSubtype="0" fill="hold" nodeType="withEffect">
                                  <p:stCondLst>
                                    <p:cond delay="0"/>
                                  </p:stCondLst>
                                  <p:childTnLst>
                                    <p:animEffect transition="out" filter="fade">
                                      <p:cBhvr>
                                        <p:cTn id="14" dur="1000"/>
                                        <p:tgtEl>
                                          <p:spTgt spid="2"/>
                                        </p:tgtEl>
                                      </p:cBhvr>
                                    </p:animEffect>
                                    <p:set>
                                      <p:cBhvr>
                                        <p:cTn id="15" dur="1" fill="hold">
                                          <p:stCondLst>
                                            <p:cond delay="999"/>
                                          </p:stCondLst>
                                        </p:cTn>
                                        <p:tgtEl>
                                          <p:spTgt spid="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435327"/>
                                        </p:tgtEl>
                                        <p:attrNameLst>
                                          <p:attrName>style.visibility</p:attrName>
                                        </p:attrNameLst>
                                      </p:cBhvr>
                                      <p:to>
                                        <p:strVal val="visible"/>
                                      </p:to>
                                    </p:set>
                                    <p:animEffect transition="in" filter="fade">
                                      <p:cBhvr>
                                        <p:cTn id="22" dur="500"/>
                                        <p:tgtEl>
                                          <p:spTgt spid="435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321" grpId="0" animBg="1"/>
      <p:bldP spid="43532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4" name="Rectangle 4"/>
          <p:cNvSpPr>
            <a:spLocks noGrp="1" noChangeArrowheads="1"/>
          </p:cNvSpPr>
          <p:nvPr>
            <p:ph type="title"/>
          </p:nvPr>
        </p:nvSpPr>
        <p:spPr/>
        <p:txBody>
          <a:bodyPr/>
          <a:lstStyle/>
          <a:p>
            <a:pPr eaLnBrk="1" hangingPunct="1">
              <a:defRPr/>
            </a:pPr>
            <a:r>
              <a:rPr lang="de-DE" sz="4000" smtClean="0"/>
              <a:t>Hardware Architecture</a:t>
            </a:r>
          </a:p>
        </p:txBody>
      </p:sp>
      <p:grpSp>
        <p:nvGrpSpPr>
          <p:cNvPr id="2" name="Group 5"/>
          <p:cNvGrpSpPr>
            <a:grpSpLocks/>
          </p:cNvGrpSpPr>
          <p:nvPr/>
        </p:nvGrpSpPr>
        <p:grpSpPr bwMode="auto">
          <a:xfrm>
            <a:off x="2868613" y="1277938"/>
            <a:ext cx="4673600" cy="4883150"/>
            <a:chOff x="1716" y="714"/>
            <a:chExt cx="2944" cy="3076"/>
          </a:xfrm>
        </p:grpSpPr>
        <p:sp>
          <p:nvSpPr>
            <p:cNvPr id="52232" name="Line 6"/>
            <p:cNvSpPr>
              <a:spLocks noChangeShapeType="1"/>
            </p:cNvSpPr>
            <p:nvPr/>
          </p:nvSpPr>
          <p:spPr bwMode="auto">
            <a:xfrm flipV="1">
              <a:off x="3064" y="1383"/>
              <a:ext cx="0" cy="90"/>
            </a:xfrm>
            <a:prstGeom prst="line">
              <a:avLst/>
            </a:prstGeom>
            <a:noFill/>
            <a:ln w="12700">
              <a:solidFill>
                <a:schemeClr val="tx1"/>
              </a:solidFill>
              <a:round/>
              <a:headEnd/>
              <a:tailEnd/>
            </a:ln>
          </p:spPr>
          <p:txBody>
            <a:bodyPr>
              <a:spAutoFit/>
            </a:bodyPr>
            <a:lstStyle/>
            <a:p>
              <a:endParaRPr lang="de-DE"/>
            </a:p>
          </p:txBody>
        </p:sp>
        <p:sp>
          <p:nvSpPr>
            <p:cNvPr id="52233" name="Line 7"/>
            <p:cNvSpPr>
              <a:spLocks noChangeShapeType="1"/>
            </p:cNvSpPr>
            <p:nvPr/>
          </p:nvSpPr>
          <p:spPr bwMode="auto">
            <a:xfrm flipV="1">
              <a:off x="3064" y="849"/>
              <a:ext cx="0" cy="90"/>
            </a:xfrm>
            <a:prstGeom prst="line">
              <a:avLst/>
            </a:prstGeom>
            <a:noFill/>
            <a:ln w="12700">
              <a:solidFill>
                <a:schemeClr val="tx1"/>
              </a:solidFill>
              <a:round/>
              <a:headEnd/>
              <a:tailEnd/>
            </a:ln>
          </p:spPr>
          <p:txBody>
            <a:bodyPr>
              <a:spAutoFit/>
            </a:bodyPr>
            <a:lstStyle/>
            <a:p>
              <a:endParaRPr lang="de-DE"/>
            </a:p>
          </p:txBody>
        </p:sp>
        <p:sp>
          <p:nvSpPr>
            <p:cNvPr id="52234" name="Rectangle 8"/>
            <p:cNvSpPr>
              <a:spLocks noChangeArrowheads="1"/>
            </p:cNvSpPr>
            <p:nvPr/>
          </p:nvSpPr>
          <p:spPr bwMode="auto">
            <a:xfrm>
              <a:off x="2367" y="936"/>
              <a:ext cx="1431" cy="447"/>
            </a:xfrm>
            <a:prstGeom prst="rect">
              <a:avLst/>
            </a:prstGeom>
            <a:noFill/>
            <a:ln w="12700" algn="ctr">
              <a:solidFill>
                <a:schemeClr val="tx1"/>
              </a:solidFill>
              <a:miter lim="800000"/>
              <a:headEnd/>
              <a:tailEnd/>
            </a:ln>
          </p:spPr>
          <p:txBody>
            <a:bodyPr anchor="ctr">
              <a:spAutoFit/>
            </a:bodyPr>
            <a:lstStyle/>
            <a:p>
              <a:endParaRPr lang="de-DE"/>
            </a:p>
          </p:txBody>
        </p:sp>
        <p:sp>
          <p:nvSpPr>
            <p:cNvPr id="52235" name="Line 9"/>
            <p:cNvSpPr>
              <a:spLocks noChangeShapeType="1"/>
            </p:cNvSpPr>
            <p:nvPr/>
          </p:nvSpPr>
          <p:spPr bwMode="auto">
            <a:xfrm flipV="1">
              <a:off x="3060" y="1593"/>
              <a:ext cx="0" cy="315"/>
            </a:xfrm>
            <a:prstGeom prst="line">
              <a:avLst/>
            </a:prstGeom>
            <a:noFill/>
            <a:ln w="12700">
              <a:solidFill>
                <a:schemeClr val="tx1"/>
              </a:solidFill>
              <a:round/>
              <a:headEnd/>
              <a:tailEnd/>
            </a:ln>
          </p:spPr>
          <p:txBody>
            <a:bodyPr>
              <a:spAutoFit/>
            </a:bodyPr>
            <a:lstStyle/>
            <a:p>
              <a:endParaRPr lang="de-DE"/>
            </a:p>
          </p:txBody>
        </p:sp>
        <p:sp>
          <p:nvSpPr>
            <p:cNvPr id="52236" name="Line 10"/>
            <p:cNvSpPr>
              <a:spLocks noChangeShapeType="1"/>
            </p:cNvSpPr>
            <p:nvPr/>
          </p:nvSpPr>
          <p:spPr bwMode="auto">
            <a:xfrm flipV="1">
              <a:off x="3060" y="2817"/>
              <a:ext cx="0" cy="96"/>
            </a:xfrm>
            <a:prstGeom prst="line">
              <a:avLst/>
            </a:prstGeom>
            <a:noFill/>
            <a:ln w="12700">
              <a:solidFill>
                <a:schemeClr val="tx1"/>
              </a:solidFill>
              <a:round/>
              <a:headEnd/>
              <a:tailEnd/>
            </a:ln>
          </p:spPr>
          <p:txBody>
            <a:bodyPr>
              <a:spAutoFit/>
            </a:bodyPr>
            <a:lstStyle/>
            <a:p>
              <a:endParaRPr lang="de-DE"/>
            </a:p>
          </p:txBody>
        </p:sp>
        <p:grpSp>
          <p:nvGrpSpPr>
            <p:cNvPr id="3" name="Group 11"/>
            <p:cNvGrpSpPr>
              <a:grpSpLocks/>
            </p:cNvGrpSpPr>
            <p:nvPr/>
          </p:nvGrpSpPr>
          <p:grpSpPr bwMode="auto">
            <a:xfrm>
              <a:off x="2907" y="2517"/>
              <a:ext cx="335" cy="81"/>
              <a:chOff x="2547" y="2526"/>
              <a:chExt cx="335" cy="72"/>
            </a:xfrm>
          </p:grpSpPr>
          <p:sp>
            <p:nvSpPr>
              <p:cNvPr id="52397" name="Line 12"/>
              <p:cNvSpPr>
                <a:spLocks noChangeShapeType="1"/>
              </p:cNvSpPr>
              <p:nvPr/>
            </p:nvSpPr>
            <p:spPr bwMode="auto">
              <a:xfrm>
                <a:off x="2547" y="2526"/>
                <a:ext cx="0" cy="72"/>
              </a:xfrm>
              <a:prstGeom prst="line">
                <a:avLst/>
              </a:prstGeom>
              <a:noFill/>
              <a:ln w="12700">
                <a:solidFill>
                  <a:schemeClr val="tx1"/>
                </a:solidFill>
                <a:round/>
                <a:headEnd/>
                <a:tailEnd/>
              </a:ln>
            </p:spPr>
            <p:txBody>
              <a:bodyPr>
                <a:spAutoFit/>
              </a:bodyPr>
              <a:lstStyle/>
              <a:p>
                <a:endParaRPr lang="de-DE"/>
              </a:p>
            </p:txBody>
          </p:sp>
          <p:sp>
            <p:nvSpPr>
              <p:cNvPr id="52398" name="Line 13"/>
              <p:cNvSpPr>
                <a:spLocks noChangeShapeType="1"/>
              </p:cNvSpPr>
              <p:nvPr/>
            </p:nvSpPr>
            <p:spPr bwMode="auto">
              <a:xfrm>
                <a:off x="2882" y="2526"/>
                <a:ext cx="0" cy="72"/>
              </a:xfrm>
              <a:prstGeom prst="line">
                <a:avLst/>
              </a:prstGeom>
              <a:noFill/>
              <a:ln w="12700">
                <a:solidFill>
                  <a:schemeClr val="tx1"/>
                </a:solidFill>
                <a:round/>
                <a:headEnd/>
                <a:tailEnd/>
              </a:ln>
            </p:spPr>
            <p:txBody>
              <a:bodyPr>
                <a:spAutoFit/>
              </a:bodyPr>
              <a:lstStyle/>
              <a:p>
                <a:endParaRPr lang="de-DE"/>
              </a:p>
            </p:txBody>
          </p:sp>
        </p:grpSp>
        <p:sp>
          <p:nvSpPr>
            <p:cNvPr id="52238" name="Rectangle 14"/>
            <p:cNvSpPr>
              <a:spLocks noChangeArrowheads="1"/>
            </p:cNvSpPr>
            <p:nvPr/>
          </p:nvSpPr>
          <p:spPr bwMode="auto">
            <a:xfrm>
              <a:off x="2571" y="1911"/>
              <a:ext cx="1008" cy="708"/>
            </a:xfrm>
            <a:prstGeom prst="rect">
              <a:avLst/>
            </a:prstGeom>
            <a:noFill/>
            <a:ln w="12700" algn="ctr">
              <a:solidFill>
                <a:schemeClr val="tx1"/>
              </a:solidFill>
              <a:miter lim="800000"/>
              <a:headEnd/>
              <a:tailEnd/>
            </a:ln>
          </p:spPr>
          <p:txBody>
            <a:bodyPr wrap="none" anchor="ctr">
              <a:spAutoFit/>
            </a:bodyPr>
            <a:lstStyle/>
            <a:p>
              <a:endParaRPr lang="de-DE"/>
            </a:p>
          </p:txBody>
        </p:sp>
        <p:sp>
          <p:nvSpPr>
            <p:cNvPr id="52239" name="Rectangle 15"/>
            <p:cNvSpPr>
              <a:spLocks noChangeArrowheads="1"/>
            </p:cNvSpPr>
            <p:nvPr/>
          </p:nvSpPr>
          <p:spPr bwMode="auto">
            <a:xfrm>
              <a:off x="2082" y="1747"/>
              <a:ext cx="38" cy="29"/>
            </a:xfrm>
            <a:prstGeom prst="rect">
              <a:avLst/>
            </a:prstGeom>
            <a:solidFill>
              <a:srgbClr val="FFFFFF"/>
            </a:solidFill>
            <a:ln w="9525">
              <a:noFill/>
              <a:miter lim="800000"/>
              <a:headEnd/>
              <a:tailEnd/>
            </a:ln>
          </p:spPr>
          <p:txBody>
            <a:bodyPr/>
            <a:lstStyle/>
            <a:p>
              <a:endParaRPr lang="de-DE"/>
            </a:p>
          </p:txBody>
        </p:sp>
        <p:sp>
          <p:nvSpPr>
            <p:cNvPr id="52240" name="Freeform 16"/>
            <p:cNvSpPr>
              <a:spLocks/>
            </p:cNvSpPr>
            <p:nvPr/>
          </p:nvSpPr>
          <p:spPr bwMode="auto">
            <a:xfrm>
              <a:off x="4206" y="3621"/>
              <a:ext cx="454" cy="11"/>
            </a:xfrm>
            <a:custGeom>
              <a:avLst/>
              <a:gdLst>
                <a:gd name="T0" fmla="*/ 454 w 454"/>
                <a:gd name="T1" fmla="*/ 5 h 11"/>
                <a:gd name="T2" fmla="*/ 449 w 454"/>
                <a:gd name="T3" fmla="*/ 0 h 11"/>
                <a:gd name="T4" fmla="*/ 0 w 454"/>
                <a:gd name="T5" fmla="*/ 0 h 11"/>
                <a:gd name="T6" fmla="*/ 0 w 454"/>
                <a:gd name="T7" fmla="*/ 11 h 11"/>
                <a:gd name="T8" fmla="*/ 449 w 454"/>
                <a:gd name="T9" fmla="*/ 11 h 11"/>
                <a:gd name="T10" fmla="*/ 454 w 454"/>
                <a:gd name="T11" fmla="*/ 5 h 11"/>
                <a:gd name="T12" fmla="*/ 0 60000 65536"/>
                <a:gd name="T13" fmla="*/ 0 60000 65536"/>
                <a:gd name="T14" fmla="*/ 0 60000 65536"/>
                <a:gd name="T15" fmla="*/ 0 60000 65536"/>
                <a:gd name="T16" fmla="*/ 0 60000 65536"/>
                <a:gd name="T17" fmla="*/ 0 60000 65536"/>
                <a:gd name="T18" fmla="*/ 0 w 454"/>
                <a:gd name="T19" fmla="*/ 0 h 11"/>
                <a:gd name="T20" fmla="*/ 454 w 4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54" h="11">
                  <a:moveTo>
                    <a:pt x="454" y="5"/>
                  </a:moveTo>
                  <a:lnTo>
                    <a:pt x="449" y="0"/>
                  </a:lnTo>
                  <a:lnTo>
                    <a:pt x="0" y="0"/>
                  </a:lnTo>
                  <a:lnTo>
                    <a:pt x="0" y="11"/>
                  </a:lnTo>
                  <a:lnTo>
                    <a:pt x="449" y="11"/>
                  </a:lnTo>
                  <a:lnTo>
                    <a:pt x="454" y="5"/>
                  </a:lnTo>
                  <a:close/>
                </a:path>
              </a:pathLst>
            </a:custGeom>
            <a:solidFill>
              <a:srgbClr val="24211D"/>
            </a:solidFill>
            <a:ln w="9525">
              <a:noFill/>
              <a:round/>
              <a:headEnd/>
              <a:tailEnd/>
            </a:ln>
          </p:spPr>
          <p:txBody>
            <a:bodyPr/>
            <a:lstStyle/>
            <a:p>
              <a:endParaRPr lang="de-DE"/>
            </a:p>
          </p:txBody>
        </p:sp>
        <p:sp>
          <p:nvSpPr>
            <p:cNvPr id="52241" name="Freeform 17"/>
            <p:cNvSpPr>
              <a:spLocks/>
            </p:cNvSpPr>
            <p:nvPr/>
          </p:nvSpPr>
          <p:spPr bwMode="auto">
            <a:xfrm>
              <a:off x="4655" y="3626"/>
              <a:ext cx="5" cy="6"/>
            </a:xfrm>
            <a:custGeom>
              <a:avLst/>
              <a:gdLst>
                <a:gd name="T0" fmla="*/ 5 w 5"/>
                <a:gd name="T1" fmla="*/ 0 h 6"/>
                <a:gd name="T2" fmla="*/ 5 w 5"/>
                <a:gd name="T3" fmla="*/ 6 h 6"/>
                <a:gd name="T4" fmla="*/ 0 w 5"/>
                <a:gd name="T5" fmla="*/ 6 h 6"/>
                <a:gd name="T6" fmla="*/ 5 w 5"/>
                <a:gd name="T7" fmla="*/ 0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5" y="0"/>
                  </a:moveTo>
                  <a:lnTo>
                    <a:pt x="5" y="6"/>
                  </a:lnTo>
                  <a:lnTo>
                    <a:pt x="0" y="6"/>
                  </a:lnTo>
                  <a:lnTo>
                    <a:pt x="5" y="0"/>
                  </a:lnTo>
                  <a:close/>
                </a:path>
              </a:pathLst>
            </a:custGeom>
            <a:solidFill>
              <a:srgbClr val="24211D"/>
            </a:solidFill>
            <a:ln w="9525">
              <a:noFill/>
              <a:round/>
              <a:headEnd/>
              <a:tailEnd/>
            </a:ln>
          </p:spPr>
          <p:txBody>
            <a:bodyPr/>
            <a:lstStyle/>
            <a:p>
              <a:endParaRPr lang="de-DE"/>
            </a:p>
          </p:txBody>
        </p:sp>
        <p:sp>
          <p:nvSpPr>
            <p:cNvPr id="52242" name="Freeform 18"/>
            <p:cNvSpPr>
              <a:spLocks/>
            </p:cNvSpPr>
            <p:nvPr/>
          </p:nvSpPr>
          <p:spPr bwMode="auto">
            <a:xfrm>
              <a:off x="4649" y="2255"/>
              <a:ext cx="11" cy="1371"/>
            </a:xfrm>
            <a:custGeom>
              <a:avLst/>
              <a:gdLst>
                <a:gd name="T0" fmla="*/ 6 w 11"/>
                <a:gd name="T1" fmla="*/ 0 h 1371"/>
                <a:gd name="T2" fmla="*/ 0 w 11"/>
                <a:gd name="T3" fmla="*/ 5 h 1371"/>
                <a:gd name="T4" fmla="*/ 0 w 11"/>
                <a:gd name="T5" fmla="*/ 1371 h 1371"/>
                <a:gd name="T6" fmla="*/ 11 w 11"/>
                <a:gd name="T7" fmla="*/ 1371 h 1371"/>
                <a:gd name="T8" fmla="*/ 11 w 11"/>
                <a:gd name="T9" fmla="*/ 5 h 1371"/>
                <a:gd name="T10" fmla="*/ 6 w 11"/>
                <a:gd name="T11" fmla="*/ 0 h 1371"/>
                <a:gd name="T12" fmla="*/ 0 60000 65536"/>
                <a:gd name="T13" fmla="*/ 0 60000 65536"/>
                <a:gd name="T14" fmla="*/ 0 60000 65536"/>
                <a:gd name="T15" fmla="*/ 0 60000 65536"/>
                <a:gd name="T16" fmla="*/ 0 60000 65536"/>
                <a:gd name="T17" fmla="*/ 0 60000 65536"/>
                <a:gd name="T18" fmla="*/ 0 w 11"/>
                <a:gd name="T19" fmla="*/ 0 h 1371"/>
                <a:gd name="T20" fmla="*/ 11 w 11"/>
                <a:gd name="T21" fmla="*/ 1371 h 1371"/>
              </a:gdLst>
              <a:ahLst/>
              <a:cxnLst>
                <a:cxn ang="T12">
                  <a:pos x="T0" y="T1"/>
                </a:cxn>
                <a:cxn ang="T13">
                  <a:pos x="T2" y="T3"/>
                </a:cxn>
                <a:cxn ang="T14">
                  <a:pos x="T4" y="T5"/>
                </a:cxn>
                <a:cxn ang="T15">
                  <a:pos x="T6" y="T7"/>
                </a:cxn>
                <a:cxn ang="T16">
                  <a:pos x="T8" y="T9"/>
                </a:cxn>
                <a:cxn ang="T17">
                  <a:pos x="T10" y="T11"/>
                </a:cxn>
              </a:cxnLst>
              <a:rect l="T18" t="T19" r="T20" b="T21"/>
              <a:pathLst>
                <a:path w="11" h="1371">
                  <a:moveTo>
                    <a:pt x="6" y="0"/>
                  </a:moveTo>
                  <a:lnTo>
                    <a:pt x="0" y="5"/>
                  </a:lnTo>
                  <a:lnTo>
                    <a:pt x="0" y="1371"/>
                  </a:lnTo>
                  <a:lnTo>
                    <a:pt x="11" y="1371"/>
                  </a:lnTo>
                  <a:lnTo>
                    <a:pt x="11" y="5"/>
                  </a:lnTo>
                  <a:lnTo>
                    <a:pt x="6" y="0"/>
                  </a:lnTo>
                  <a:close/>
                </a:path>
              </a:pathLst>
            </a:custGeom>
            <a:solidFill>
              <a:srgbClr val="24211D"/>
            </a:solidFill>
            <a:ln w="9525">
              <a:noFill/>
              <a:round/>
              <a:headEnd/>
              <a:tailEnd/>
            </a:ln>
          </p:spPr>
          <p:txBody>
            <a:bodyPr/>
            <a:lstStyle/>
            <a:p>
              <a:endParaRPr lang="de-DE"/>
            </a:p>
          </p:txBody>
        </p:sp>
        <p:sp>
          <p:nvSpPr>
            <p:cNvPr id="52243" name="Freeform 19"/>
            <p:cNvSpPr>
              <a:spLocks/>
            </p:cNvSpPr>
            <p:nvPr/>
          </p:nvSpPr>
          <p:spPr bwMode="auto">
            <a:xfrm>
              <a:off x="4655" y="2255"/>
              <a:ext cx="5" cy="5"/>
            </a:xfrm>
            <a:custGeom>
              <a:avLst/>
              <a:gdLst>
                <a:gd name="T0" fmla="*/ 0 w 5"/>
                <a:gd name="T1" fmla="*/ 0 h 5"/>
                <a:gd name="T2" fmla="*/ 5 w 5"/>
                <a:gd name="T3" fmla="*/ 0 h 5"/>
                <a:gd name="T4" fmla="*/ 5 w 5"/>
                <a:gd name="T5" fmla="*/ 5 h 5"/>
                <a:gd name="T6" fmla="*/ 0 w 5"/>
                <a:gd name="T7" fmla="*/ 0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0"/>
                  </a:moveTo>
                  <a:lnTo>
                    <a:pt x="5" y="0"/>
                  </a:lnTo>
                  <a:lnTo>
                    <a:pt x="5" y="5"/>
                  </a:lnTo>
                  <a:lnTo>
                    <a:pt x="0" y="0"/>
                  </a:lnTo>
                  <a:close/>
                </a:path>
              </a:pathLst>
            </a:custGeom>
            <a:solidFill>
              <a:srgbClr val="24211D"/>
            </a:solidFill>
            <a:ln w="9525">
              <a:noFill/>
              <a:round/>
              <a:headEnd/>
              <a:tailEnd/>
            </a:ln>
          </p:spPr>
          <p:txBody>
            <a:bodyPr/>
            <a:lstStyle/>
            <a:p>
              <a:endParaRPr lang="de-DE"/>
            </a:p>
          </p:txBody>
        </p:sp>
        <p:sp>
          <p:nvSpPr>
            <p:cNvPr id="52244" name="Rectangle 20"/>
            <p:cNvSpPr>
              <a:spLocks noChangeArrowheads="1"/>
            </p:cNvSpPr>
            <p:nvPr/>
          </p:nvSpPr>
          <p:spPr bwMode="auto">
            <a:xfrm>
              <a:off x="4507" y="2255"/>
              <a:ext cx="148" cy="11"/>
            </a:xfrm>
            <a:prstGeom prst="rect">
              <a:avLst/>
            </a:prstGeom>
            <a:solidFill>
              <a:srgbClr val="24211D"/>
            </a:solidFill>
            <a:ln w="9525">
              <a:noFill/>
              <a:miter lim="800000"/>
              <a:headEnd/>
              <a:tailEnd/>
            </a:ln>
          </p:spPr>
          <p:txBody>
            <a:bodyPr/>
            <a:lstStyle/>
            <a:p>
              <a:endParaRPr lang="de-DE"/>
            </a:p>
          </p:txBody>
        </p:sp>
        <p:sp>
          <p:nvSpPr>
            <p:cNvPr id="52245" name="Freeform 21"/>
            <p:cNvSpPr>
              <a:spLocks/>
            </p:cNvSpPr>
            <p:nvPr/>
          </p:nvSpPr>
          <p:spPr bwMode="auto">
            <a:xfrm>
              <a:off x="4461" y="2234"/>
              <a:ext cx="49" cy="53"/>
            </a:xfrm>
            <a:custGeom>
              <a:avLst/>
              <a:gdLst>
                <a:gd name="T0" fmla="*/ 49 w 49"/>
                <a:gd name="T1" fmla="*/ 53 h 53"/>
                <a:gd name="T2" fmla="*/ 0 w 49"/>
                <a:gd name="T3" fmla="*/ 26 h 53"/>
                <a:gd name="T4" fmla="*/ 49 w 49"/>
                <a:gd name="T5" fmla="*/ 0 h 53"/>
                <a:gd name="T6" fmla="*/ 49 w 49"/>
                <a:gd name="T7" fmla="*/ 53 h 53"/>
                <a:gd name="T8" fmla="*/ 0 60000 65536"/>
                <a:gd name="T9" fmla="*/ 0 60000 65536"/>
                <a:gd name="T10" fmla="*/ 0 60000 65536"/>
                <a:gd name="T11" fmla="*/ 0 60000 65536"/>
                <a:gd name="T12" fmla="*/ 0 w 49"/>
                <a:gd name="T13" fmla="*/ 0 h 53"/>
                <a:gd name="T14" fmla="*/ 49 w 49"/>
                <a:gd name="T15" fmla="*/ 53 h 53"/>
              </a:gdLst>
              <a:ahLst/>
              <a:cxnLst>
                <a:cxn ang="T8">
                  <a:pos x="T0" y="T1"/>
                </a:cxn>
                <a:cxn ang="T9">
                  <a:pos x="T2" y="T3"/>
                </a:cxn>
                <a:cxn ang="T10">
                  <a:pos x="T4" y="T5"/>
                </a:cxn>
                <a:cxn ang="T11">
                  <a:pos x="T6" y="T7"/>
                </a:cxn>
              </a:cxnLst>
              <a:rect l="T12" t="T13" r="T14" b="T15"/>
              <a:pathLst>
                <a:path w="49" h="53">
                  <a:moveTo>
                    <a:pt x="49" y="53"/>
                  </a:moveTo>
                  <a:lnTo>
                    <a:pt x="0" y="26"/>
                  </a:lnTo>
                  <a:lnTo>
                    <a:pt x="49" y="0"/>
                  </a:lnTo>
                  <a:lnTo>
                    <a:pt x="49" y="53"/>
                  </a:lnTo>
                  <a:close/>
                </a:path>
              </a:pathLst>
            </a:custGeom>
            <a:solidFill>
              <a:srgbClr val="24211D"/>
            </a:solidFill>
            <a:ln w="9525">
              <a:noFill/>
              <a:round/>
              <a:headEnd/>
              <a:tailEnd/>
            </a:ln>
          </p:spPr>
          <p:txBody>
            <a:bodyPr/>
            <a:lstStyle/>
            <a:p>
              <a:endParaRPr lang="de-DE"/>
            </a:p>
          </p:txBody>
        </p:sp>
        <p:sp>
          <p:nvSpPr>
            <p:cNvPr id="52246" name="Freeform 22"/>
            <p:cNvSpPr>
              <a:spLocks/>
            </p:cNvSpPr>
            <p:nvPr/>
          </p:nvSpPr>
          <p:spPr bwMode="auto">
            <a:xfrm>
              <a:off x="2095" y="2255"/>
              <a:ext cx="2366" cy="11"/>
            </a:xfrm>
            <a:custGeom>
              <a:avLst/>
              <a:gdLst>
                <a:gd name="T0" fmla="*/ 0 w 2366"/>
                <a:gd name="T1" fmla="*/ 5 h 11"/>
                <a:gd name="T2" fmla="*/ 6 w 2366"/>
                <a:gd name="T3" fmla="*/ 11 h 11"/>
                <a:gd name="T4" fmla="*/ 2366 w 2366"/>
                <a:gd name="T5" fmla="*/ 11 h 11"/>
                <a:gd name="T6" fmla="*/ 2366 w 2366"/>
                <a:gd name="T7" fmla="*/ 0 h 11"/>
                <a:gd name="T8" fmla="*/ 6 w 2366"/>
                <a:gd name="T9" fmla="*/ 0 h 11"/>
                <a:gd name="T10" fmla="*/ 0 w 2366"/>
                <a:gd name="T11" fmla="*/ 5 h 11"/>
                <a:gd name="T12" fmla="*/ 0 60000 65536"/>
                <a:gd name="T13" fmla="*/ 0 60000 65536"/>
                <a:gd name="T14" fmla="*/ 0 60000 65536"/>
                <a:gd name="T15" fmla="*/ 0 60000 65536"/>
                <a:gd name="T16" fmla="*/ 0 60000 65536"/>
                <a:gd name="T17" fmla="*/ 0 60000 65536"/>
                <a:gd name="T18" fmla="*/ 0 w 2366"/>
                <a:gd name="T19" fmla="*/ 0 h 11"/>
                <a:gd name="T20" fmla="*/ 2366 w 236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66" h="11">
                  <a:moveTo>
                    <a:pt x="0" y="5"/>
                  </a:moveTo>
                  <a:lnTo>
                    <a:pt x="6" y="11"/>
                  </a:lnTo>
                  <a:lnTo>
                    <a:pt x="2366" y="11"/>
                  </a:lnTo>
                  <a:lnTo>
                    <a:pt x="2366" y="0"/>
                  </a:lnTo>
                  <a:lnTo>
                    <a:pt x="6" y="0"/>
                  </a:lnTo>
                  <a:lnTo>
                    <a:pt x="0" y="5"/>
                  </a:lnTo>
                  <a:close/>
                </a:path>
              </a:pathLst>
            </a:custGeom>
            <a:solidFill>
              <a:srgbClr val="24211D"/>
            </a:solidFill>
            <a:ln w="9525">
              <a:noFill/>
              <a:round/>
              <a:headEnd/>
              <a:tailEnd/>
            </a:ln>
          </p:spPr>
          <p:txBody>
            <a:bodyPr/>
            <a:lstStyle/>
            <a:p>
              <a:endParaRPr lang="de-DE"/>
            </a:p>
          </p:txBody>
        </p:sp>
        <p:sp>
          <p:nvSpPr>
            <p:cNvPr id="52247" name="Freeform 23"/>
            <p:cNvSpPr>
              <a:spLocks/>
            </p:cNvSpPr>
            <p:nvPr/>
          </p:nvSpPr>
          <p:spPr bwMode="auto">
            <a:xfrm>
              <a:off x="2095" y="2260"/>
              <a:ext cx="6" cy="6"/>
            </a:xfrm>
            <a:custGeom>
              <a:avLst/>
              <a:gdLst>
                <a:gd name="T0" fmla="*/ 6 w 6"/>
                <a:gd name="T1" fmla="*/ 6 h 6"/>
                <a:gd name="T2" fmla="*/ 0 w 6"/>
                <a:gd name="T3" fmla="*/ 6 h 6"/>
                <a:gd name="T4" fmla="*/ 0 w 6"/>
                <a:gd name="T5" fmla="*/ 0 h 6"/>
                <a:gd name="T6" fmla="*/ 6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0" y="6"/>
                  </a:lnTo>
                  <a:lnTo>
                    <a:pt x="0" y="0"/>
                  </a:lnTo>
                  <a:lnTo>
                    <a:pt x="6" y="6"/>
                  </a:lnTo>
                  <a:close/>
                </a:path>
              </a:pathLst>
            </a:custGeom>
            <a:solidFill>
              <a:srgbClr val="24211D"/>
            </a:solidFill>
            <a:ln w="9525">
              <a:noFill/>
              <a:round/>
              <a:headEnd/>
              <a:tailEnd/>
            </a:ln>
          </p:spPr>
          <p:txBody>
            <a:bodyPr/>
            <a:lstStyle/>
            <a:p>
              <a:endParaRPr lang="de-DE"/>
            </a:p>
          </p:txBody>
        </p:sp>
        <p:sp>
          <p:nvSpPr>
            <p:cNvPr id="52248" name="Freeform 24"/>
            <p:cNvSpPr>
              <a:spLocks/>
            </p:cNvSpPr>
            <p:nvPr/>
          </p:nvSpPr>
          <p:spPr bwMode="auto">
            <a:xfrm>
              <a:off x="2095" y="1161"/>
              <a:ext cx="8" cy="1099"/>
            </a:xfrm>
            <a:custGeom>
              <a:avLst/>
              <a:gdLst>
                <a:gd name="T0" fmla="*/ 6 w 8"/>
                <a:gd name="T1" fmla="*/ 0 h 1099"/>
                <a:gd name="T2" fmla="*/ 0 w 8"/>
                <a:gd name="T3" fmla="*/ 5 h 1099"/>
                <a:gd name="T4" fmla="*/ 0 w 8"/>
                <a:gd name="T5" fmla="*/ 1099 h 1099"/>
                <a:gd name="T6" fmla="*/ 8 w 8"/>
                <a:gd name="T7" fmla="*/ 1099 h 1099"/>
                <a:gd name="T8" fmla="*/ 8 w 8"/>
                <a:gd name="T9" fmla="*/ 5 h 1099"/>
                <a:gd name="T10" fmla="*/ 6 w 8"/>
                <a:gd name="T11" fmla="*/ 0 h 1099"/>
                <a:gd name="T12" fmla="*/ 0 60000 65536"/>
                <a:gd name="T13" fmla="*/ 0 60000 65536"/>
                <a:gd name="T14" fmla="*/ 0 60000 65536"/>
                <a:gd name="T15" fmla="*/ 0 60000 65536"/>
                <a:gd name="T16" fmla="*/ 0 60000 65536"/>
                <a:gd name="T17" fmla="*/ 0 60000 65536"/>
                <a:gd name="T18" fmla="*/ 0 w 8"/>
                <a:gd name="T19" fmla="*/ 0 h 1099"/>
                <a:gd name="T20" fmla="*/ 8 w 8"/>
                <a:gd name="T21" fmla="*/ 1099 h 1099"/>
              </a:gdLst>
              <a:ahLst/>
              <a:cxnLst>
                <a:cxn ang="T12">
                  <a:pos x="T0" y="T1"/>
                </a:cxn>
                <a:cxn ang="T13">
                  <a:pos x="T2" y="T3"/>
                </a:cxn>
                <a:cxn ang="T14">
                  <a:pos x="T4" y="T5"/>
                </a:cxn>
                <a:cxn ang="T15">
                  <a:pos x="T6" y="T7"/>
                </a:cxn>
                <a:cxn ang="T16">
                  <a:pos x="T8" y="T9"/>
                </a:cxn>
                <a:cxn ang="T17">
                  <a:pos x="T10" y="T11"/>
                </a:cxn>
              </a:cxnLst>
              <a:rect l="T18" t="T19" r="T20" b="T21"/>
              <a:pathLst>
                <a:path w="8" h="1099">
                  <a:moveTo>
                    <a:pt x="6" y="0"/>
                  </a:moveTo>
                  <a:lnTo>
                    <a:pt x="0" y="5"/>
                  </a:lnTo>
                  <a:lnTo>
                    <a:pt x="0" y="1099"/>
                  </a:lnTo>
                  <a:lnTo>
                    <a:pt x="8" y="1099"/>
                  </a:lnTo>
                  <a:lnTo>
                    <a:pt x="8" y="5"/>
                  </a:lnTo>
                  <a:lnTo>
                    <a:pt x="6" y="0"/>
                  </a:lnTo>
                  <a:close/>
                </a:path>
              </a:pathLst>
            </a:custGeom>
            <a:solidFill>
              <a:srgbClr val="24211D"/>
            </a:solidFill>
            <a:ln w="9525">
              <a:noFill/>
              <a:round/>
              <a:headEnd/>
              <a:tailEnd/>
            </a:ln>
          </p:spPr>
          <p:txBody>
            <a:bodyPr/>
            <a:lstStyle/>
            <a:p>
              <a:endParaRPr lang="de-DE"/>
            </a:p>
          </p:txBody>
        </p:sp>
        <p:sp>
          <p:nvSpPr>
            <p:cNvPr id="52249" name="Freeform 25"/>
            <p:cNvSpPr>
              <a:spLocks/>
            </p:cNvSpPr>
            <p:nvPr/>
          </p:nvSpPr>
          <p:spPr bwMode="auto">
            <a:xfrm>
              <a:off x="2095" y="1161"/>
              <a:ext cx="6" cy="5"/>
            </a:xfrm>
            <a:custGeom>
              <a:avLst/>
              <a:gdLst>
                <a:gd name="T0" fmla="*/ 0 w 6"/>
                <a:gd name="T1" fmla="*/ 5 h 5"/>
                <a:gd name="T2" fmla="*/ 0 w 6"/>
                <a:gd name="T3" fmla="*/ 0 h 5"/>
                <a:gd name="T4" fmla="*/ 6 w 6"/>
                <a:gd name="T5" fmla="*/ 0 h 5"/>
                <a:gd name="T6" fmla="*/ 0 w 6"/>
                <a:gd name="T7" fmla="*/ 5 h 5"/>
                <a:gd name="T8" fmla="*/ 0 60000 65536"/>
                <a:gd name="T9" fmla="*/ 0 60000 65536"/>
                <a:gd name="T10" fmla="*/ 0 60000 65536"/>
                <a:gd name="T11" fmla="*/ 0 60000 65536"/>
                <a:gd name="T12" fmla="*/ 0 w 6"/>
                <a:gd name="T13" fmla="*/ 0 h 5"/>
                <a:gd name="T14" fmla="*/ 6 w 6"/>
                <a:gd name="T15" fmla="*/ 5 h 5"/>
              </a:gdLst>
              <a:ahLst/>
              <a:cxnLst>
                <a:cxn ang="T8">
                  <a:pos x="T0" y="T1"/>
                </a:cxn>
                <a:cxn ang="T9">
                  <a:pos x="T2" y="T3"/>
                </a:cxn>
                <a:cxn ang="T10">
                  <a:pos x="T4" y="T5"/>
                </a:cxn>
                <a:cxn ang="T11">
                  <a:pos x="T6" y="T7"/>
                </a:cxn>
              </a:cxnLst>
              <a:rect l="T12" t="T13" r="T14" b="T15"/>
              <a:pathLst>
                <a:path w="6" h="5">
                  <a:moveTo>
                    <a:pt x="0" y="5"/>
                  </a:moveTo>
                  <a:lnTo>
                    <a:pt x="0" y="0"/>
                  </a:lnTo>
                  <a:lnTo>
                    <a:pt x="6" y="0"/>
                  </a:lnTo>
                  <a:lnTo>
                    <a:pt x="0" y="5"/>
                  </a:lnTo>
                  <a:close/>
                </a:path>
              </a:pathLst>
            </a:custGeom>
            <a:solidFill>
              <a:srgbClr val="24211D"/>
            </a:solidFill>
            <a:ln w="9525">
              <a:noFill/>
              <a:round/>
              <a:headEnd/>
              <a:tailEnd/>
            </a:ln>
          </p:spPr>
          <p:txBody>
            <a:bodyPr/>
            <a:lstStyle/>
            <a:p>
              <a:endParaRPr lang="de-DE"/>
            </a:p>
          </p:txBody>
        </p:sp>
        <p:sp>
          <p:nvSpPr>
            <p:cNvPr id="52250" name="Rectangle 26"/>
            <p:cNvSpPr>
              <a:spLocks noChangeArrowheads="1"/>
            </p:cNvSpPr>
            <p:nvPr/>
          </p:nvSpPr>
          <p:spPr bwMode="auto">
            <a:xfrm>
              <a:off x="2101" y="1161"/>
              <a:ext cx="107" cy="10"/>
            </a:xfrm>
            <a:prstGeom prst="rect">
              <a:avLst/>
            </a:prstGeom>
            <a:solidFill>
              <a:srgbClr val="24211D"/>
            </a:solidFill>
            <a:ln w="9525">
              <a:noFill/>
              <a:miter lim="800000"/>
              <a:headEnd/>
              <a:tailEnd/>
            </a:ln>
          </p:spPr>
          <p:txBody>
            <a:bodyPr/>
            <a:lstStyle/>
            <a:p>
              <a:endParaRPr lang="de-DE"/>
            </a:p>
          </p:txBody>
        </p:sp>
        <p:sp>
          <p:nvSpPr>
            <p:cNvPr id="52251" name="Freeform 27"/>
            <p:cNvSpPr>
              <a:spLocks/>
            </p:cNvSpPr>
            <p:nvPr/>
          </p:nvSpPr>
          <p:spPr bwMode="auto">
            <a:xfrm>
              <a:off x="2203" y="1139"/>
              <a:ext cx="48" cy="54"/>
            </a:xfrm>
            <a:custGeom>
              <a:avLst/>
              <a:gdLst>
                <a:gd name="T0" fmla="*/ 0 w 48"/>
                <a:gd name="T1" fmla="*/ 0 h 54"/>
                <a:gd name="T2" fmla="*/ 48 w 48"/>
                <a:gd name="T3" fmla="*/ 27 h 54"/>
                <a:gd name="T4" fmla="*/ 0 w 48"/>
                <a:gd name="T5" fmla="*/ 54 h 54"/>
                <a:gd name="T6" fmla="*/ 0 w 48"/>
                <a:gd name="T7" fmla="*/ 0 h 54"/>
                <a:gd name="T8" fmla="*/ 0 60000 65536"/>
                <a:gd name="T9" fmla="*/ 0 60000 65536"/>
                <a:gd name="T10" fmla="*/ 0 60000 65536"/>
                <a:gd name="T11" fmla="*/ 0 60000 65536"/>
                <a:gd name="T12" fmla="*/ 0 w 48"/>
                <a:gd name="T13" fmla="*/ 0 h 54"/>
                <a:gd name="T14" fmla="*/ 48 w 48"/>
                <a:gd name="T15" fmla="*/ 54 h 54"/>
              </a:gdLst>
              <a:ahLst/>
              <a:cxnLst>
                <a:cxn ang="T8">
                  <a:pos x="T0" y="T1"/>
                </a:cxn>
                <a:cxn ang="T9">
                  <a:pos x="T2" y="T3"/>
                </a:cxn>
                <a:cxn ang="T10">
                  <a:pos x="T4" y="T5"/>
                </a:cxn>
                <a:cxn ang="T11">
                  <a:pos x="T6" y="T7"/>
                </a:cxn>
              </a:cxnLst>
              <a:rect l="T12" t="T13" r="T14" b="T15"/>
              <a:pathLst>
                <a:path w="48" h="54">
                  <a:moveTo>
                    <a:pt x="0" y="0"/>
                  </a:moveTo>
                  <a:lnTo>
                    <a:pt x="48" y="27"/>
                  </a:lnTo>
                  <a:lnTo>
                    <a:pt x="0" y="54"/>
                  </a:lnTo>
                  <a:lnTo>
                    <a:pt x="0" y="0"/>
                  </a:lnTo>
                  <a:close/>
                </a:path>
              </a:pathLst>
            </a:custGeom>
            <a:solidFill>
              <a:srgbClr val="24211D"/>
            </a:solidFill>
            <a:ln w="9525">
              <a:noFill/>
              <a:round/>
              <a:headEnd/>
              <a:tailEnd/>
            </a:ln>
          </p:spPr>
          <p:txBody>
            <a:bodyPr/>
            <a:lstStyle/>
            <a:p>
              <a:endParaRPr lang="de-DE"/>
            </a:p>
          </p:txBody>
        </p:sp>
        <p:sp>
          <p:nvSpPr>
            <p:cNvPr id="52252" name="Rectangle 28"/>
            <p:cNvSpPr>
              <a:spLocks noChangeArrowheads="1"/>
            </p:cNvSpPr>
            <p:nvPr/>
          </p:nvSpPr>
          <p:spPr bwMode="auto">
            <a:xfrm>
              <a:off x="2335" y="2196"/>
              <a:ext cx="2124" cy="143"/>
            </a:xfrm>
            <a:prstGeom prst="rect">
              <a:avLst/>
            </a:prstGeom>
            <a:solidFill>
              <a:srgbClr val="FDFA00"/>
            </a:solidFill>
            <a:ln w="9525">
              <a:solidFill>
                <a:srgbClr val="000000"/>
              </a:solidFill>
              <a:miter lim="800000"/>
              <a:headEnd/>
              <a:tailEnd/>
            </a:ln>
          </p:spPr>
          <p:txBody>
            <a:bodyPr/>
            <a:lstStyle/>
            <a:p>
              <a:endParaRPr lang="de-DE"/>
            </a:p>
          </p:txBody>
        </p:sp>
        <p:sp>
          <p:nvSpPr>
            <p:cNvPr id="52253" name="Freeform 29"/>
            <p:cNvSpPr>
              <a:spLocks/>
            </p:cNvSpPr>
            <p:nvPr/>
          </p:nvSpPr>
          <p:spPr bwMode="auto">
            <a:xfrm>
              <a:off x="2754" y="717"/>
              <a:ext cx="667" cy="145"/>
            </a:xfrm>
            <a:custGeom>
              <a:avLst/>
              <a:gdLst>
                <a:gd name="T0" fmla="*/ 12 w 248"/>
                <a:gd name="T1" fmla="*/ 0 h 54"/>
                <a:gd name="T2" fmla="*/ 236 w 248"/>
                <a:gd name="T3" fmla="*/ 0 h 54"/>
                <a:gd name="T4" fmla="*/ 248 w 248"/>
                <a:gd name="T5" fmla="*/ 16 h 54"/>
                <a:gd name="T6" fmla="*/ 248 w 248"/>
                <a:gd name="T7" fmla="*/ 38 h 54"/>
                <a:gd name="T8" fmla="*/ 236 w 248"/>
                <a:gd name="T9" fmla="*/ 54 h 54"/>
                <a:gd name="T10" fmla="*/ 12 w 248"/>
                <a:gd name="T11" fmla="*/ 54 h 54"/>
                <a:gd name="T12" fmla="*/ 0 w 248"/>
                <a:gd name="T13" fmla="*/ 38 h 54"/>
                <a:gd name="T14" fmla="*/ 0 w 248"/>
                <a:gd name="T15" fmla="*/ 16 h 54"/>
                <a:gd name="T16" fmla="*/ 12 w 248"/>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8"/>
                <a:gd name="T28" fmla="*/ 0 h 54"/>
                <a:gd name="T29" fmla="*/ 248 w 248"/>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8" h="54">
                  <a:moveTo>
                    <a:pt x="12" y="0"/>
                  </a:moveTo>
                  <a:lnTo>
                    <a:pt x="236" y="0"/>
                  </a:lnTo>
                  <a:cubicBezTo>
                    <a:pt x="243" y="0"/>
                    <a:pt x="248" y="7"/>
                    <a:pt x="248" y="16"/>
                  </a:cubicBezTo>
                  <a:lnTo>
                    <a:pt x="248" y="38"/>
                  </a:lnTo>
                  <a:cubicBezTo>
                    <a:pt x="248" y="47"/>
                    <a:pt x="243" y="54"/>
                    <a:pt x="236" y="54"/>
                  </a:cubicBezTo>
                  <a:lnTo>
                    <a:pt x="12" y="54"/>
                  </a:lnTo>
                  <a:cubicBezTo>
                    <a:pt x="6" y="54"/>
                    <a:pt x="0" y="47"/>
                    <a:pt x="0" y="38"/>
                  </a:cubicBezTo>
                  <a:lnTo>
                    <a:pt x="0" y="16"/>
                  </a:lnTo>
                  <a:cubicBezTo>
                    <a:pt x="0" y="7"/>
                    <a:pt x="6" y="0"/>
                    <a:pt x="12" y="0"/>
                  </a:cubicBezTo>
                  <a:close/>
                </a:path>
              </a:pathLst>
            </a:custGeom>
            <a:solidFill>
              <a:srgbClr val="62C2A1"/>
            </a:solidFill>
            <a:ln w="9525">
              <a:noFill/>
              <a:round/>
              <a:headEnd/>
              <a:tailEnd/>
            </a:ln>
          </p:spPr>
          <p:txBody>
            <a:bodyPr/>
            <a:lstStyle/>
            <a:p>
              <a:endParaRPr lang="de-DE"/>
            </a:p>
          </p:txBody>
        </p:sp>
        <p:sp>
          <p:nvSpPr>
            <p:cNvPr id="52254" name="Freeform 30"/>
            <p:cNvSpPr>
              <a:spLocks noEditPoints="1"/>
            </p:cNvSpPr>
            <p:nvPr/>
          </p:nvSpPr>
          <p:spPr bwMode="auto">
            <a:xfrm>
              <a:off x="2751" y="714"/>
              <a:ext cx="675" cy="151"/>
            </a:xfrm>
            <a:custGeom>
              <a:avLst/>
              <a:gdLst>
                <a:gd name="T0" fmla="*/ 237 w 251"/>
                <a:gd name="T1" fmla="*/ 0 h 56"/>
                <a:gd name="T2" fmla="*/ 13 w 251"/>
                <a:gd name="T3" fmla="*/ 3 h 56"/>
                <a:gd name="T4" fmla="*/ 237 w 251"/>
                <a:gd name="T5" fmla="*/ 0 h 56"/>
                <a:gd name="T6" fmla="*/ 237 w 251"/>
                <a:gd name="T7" fmla="*/ 3 h 56"/>
                <a:gd name="T8" fmla="*/ 237 w 251"/>
                <a:gd name="T9" fmla="*/ 0 h 56"/>
                <a:gd name="T10" fmla="*/ 247 w 251"/>
                <a:gd name="T11" fmla="*/ 5 h 56"/>
                <a:gd name="T12" fmla="*/ 237 w 251"/>
                <a:gd name="T13" fmla="*/ 3 h 56"/>
                <a:gd name="T14" fmla="*/ 247 w 251"/>
                <a:gd name="T15" fmla="*/ 5 h 56"/>
                <a:gd name="T16" fmla="*/ 247 w 251"/>
                <a:gd name="T17" fmla="*/ 17 h 56"/>
                <a:gd name="T18" fmla="*/ 247 w 251"/>
                <a:gd name="T19" fmla="*/ 5 h 56"/>
                <a:gd name="T20" fmla="*/ 251 w 251"/>
                <a:gd name="T21" fmla="*/ 17 h 56"/>
                <a:gd name="T22" fmla="*/ 247 w 251"/>
                <a:gd name="T23" fmla="*/ 17 h 56"/>
                <a:gd name="T24" fmla="*/ 251 w 251"/>
                <a:gd name="T25" fmla="*/ 17 h 56"/>
                <a:gd name="T26" fmla="*/ 247 w 251"/>
                <a:gd name="T27" fmla="*/ 39 h 56"/>
                <a:gd name="T28" fmla="*/ 251 w 251"/>
                <a:gd name="T29" fmla="*/ 17 h 56"/>
                <a:gd name="T30" fmla="*/ 251 w 251"/>
                <a:gd name="T31" fmla="*/ 39 h 56"/>
                <a:gd name="T32" fmla="*/ 247 w 251"/>
                <a:gd name="T33" fmla="*/ 39 h 56"/>
                <a:gd name="T34" fmla="*/ 251 w 251"/>
                <a:gd name="T35" fmla="*/ 39 h 56"/>
                <a:gd name="T36" fmla="*/ 244 w 251"/>
                <a:gd name="T37" fmla="*/ 49 h 56"/>
                <a:gd name="T38" fmla="*/ 251 w 251"/>
                <a:gd name="T39" fmla="*/ 39 h 56"/>
                <a:gd name="T40" fmla="*/ 237 w 251"/>
                <a:gd name="T41" fmla="*/ 56 h 56"/>
                <a:gd name="T42" fmla="*/ 244 w 251"/>
                <a:gd name="T43" fmla="*/ 49 h 56"/>
                <a:gd name="T44" fmla="*/ 237 w 251"/>
                <a:gd name="T45" fmla="*/ 56 h 56"/>
                <a:gd name="T46" fmla="*/ 237 w 251"/>
                <a:gd name="T47" fmla="*/ 53 h 56"/>
                <a:gd name="T48" fmla="*/ 237 w 251"/>
                <a:gd name="T49" fmla="*/ 56 h 56"/>
                <a:gd name="T50" fmla="*/ 13 w 251"/>
                <a:gd name="T51" fmla="*/ 56 h 56"/>
                <a:gd name="T52" fmla="*/ 237 w 251"/>
                <a:gd name="T53" fmla="*/ 53 h 56"/>
                <a:gd name="T54" fmla="*/ 13 w 251"/>
                <a:gd name="T55" fmla="*/ 56 h 56"/>
                <a:gd name="T56" fmla="*/ 13 w 251"/>
                <a:gd name="T57" fmla="*/ 53 h 56"/>
                <a:gd name="T58" fmla="*/ 13 w 251"/>
                <a:gd name="T59" fmla="*/ 56 h 56"/>
                <a:gd name="T60" fmla="*/ 3 w 251"/>
                <a:gd name="T61" fmla="*/ 51 h 56"/>
                <a:gd name="T62" fmla="*/ 13 w 251"/>
                <a:gd name="T63" fmla="*/ 53 h 56"/>
                <a:gd name="T64" fmla="*/ 3 w 251"/>
                <a:gd name="T65" fmla="*/ 51 h 56"/>
                <a:gd name="T66" fmla="*/ 3 w 251"/>
                <a:gd name="T67" fmla="*/ 39 h 56"/>
                <a:gd name="T68" fmla="*/ 3 w 251"/>
                <a:gd name="T69" fmla="*/ 51 h 56"/>
                <a:gd name="T70" fmla="*/ 0 w 251"/>
                <a:gd name="T71" fmla="*/ 39 h 56"/>
                <a:gd name="T72" fmla="*/ 3 w 251"/>
                <a:gd name="T73" fmla="*/ 39 h 56"/>
                <a:gd name="T74" fmla="*/ 0 w 251"/>
                <a:gd name="T75" fmla="*/ 39 h 56"/>
                <a:gd name="T76" fmla="*/ 3 w 251"/>
                <a:gd name="T77" fmla="*/ 17 h 56"/>
                <a:gd name="T78" fmla="*/ 0 w 251"/>
                <a:gd name="T79" fmla="*/ 39 h 56"/>
                <a:gd name="T80" fmla="*/ 0 w 251"/>
                <a:gd name="T81" fmla="*/ 17 h 56"/>
                <a:gd name="T82" fmla="*/ 3 w 251"/>
                <a:gd name="T83" fmla="*/ 17 h 56"/>
                <a:gd name="T84" fmla="*/ 0 w 251"/>
                <a:gd name="T85" fmla="*/ 17 h 56"/>
                <a:gd name="T86" fmla="*/ 6 w 251"/>
                <a:gd name="T87" fmla="*/ 7 h 56"/>
                <a:gd name="T88" fmla="*/ 0 w 251"/>
                <a:gd name="T89" fmla="*/ 17 h 56"/>
                <a:gd name="T90" fmla="*/ 13 w 251"/>
                <a:gd name="T91" fmla="*/ 0 h 56"/>
                <a:gd name="T92" fmla="*/ 6 w 251"/>
                <a:gd name="T93" fmla="*/ 7 h 56"/>
                <a:gd name="T94" fmla="*/ 13 w 251"/>
                <a:gd name="T95" fmla="*/ 0 h 56"/>
                <a:gd name="T96" fmla="*/ 13 w 251"/>
                <a:gd name="T97" fmla="*/ 3 h 56"/>
                <a:gd name="T98" fmla="*/ 13 w 251"/>
                <a:gd name="T99" fmla="*/ 0 h 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1"/>
                <a:gd name="T151" fmla="*/ 0 h 56"/>
                <a:gd name="T152" fmla="*/ 251 w 251"/>
                <a:gd name="T153" fmla="*/ 56 h 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1" h="56">
                  <a:moveTo>
                    <a:pt x="13" y="0"/>
                  </a:moveTo>
                  <a:lnTo>
                    <a:pt x="237" y="0"/>
                  </a:lnTo>
                  <a:lnTo>
                    <a:pt x="237" y="3"/>
                  </a:lnTo>
                  <a:lnTo>
                    <a:pt x="13" y="3"/>
                  </a:lnTo>
                  <a:lnTo>
                    <a:pt x="13" y="0"/>
                  </a:lnTo>
                  <a:close/>
                  <a:moveTo>
                    <a:pt x="237" y="0"/>
                  </a:moveTo>
                  <a:lnTo>
                    <a:pt x="237" y="0"/>
                  </a:lnTo>
                  <a:lnTo>
                    <a:pt x="237" y="3"/>
                  </a:lnTo>
                  <a:lnTo>
                    <a:pt x="237" y="0"/>
                  </a:lnTo>
                  <a:close/>
                  <a:moveTo>
                    <a:pt x="237" y="0"/>
                  </a:moveTo>
                  <a:cubicBezTo>
                    <a:pt x="241" y="0"/>
                    <a:pt x="244" y="2"/>
                    <a:pt x="247" y="5"/>
                  </a:cubicBezTo>
                  <a:lnTo>
                    <a:pt x="244" y="7"/>
                  </a:lnTo>
                  <a:cubicBezTo>
                    <a:pt x="242" y="4"/>
                    <a:pt x="240" y="3"/>
                    <a:pt x="237" y="3"/>
                  </a:cubicBezTo>
                  <a:lnTo>
                    <a:pt x="237" y="0"/>
                  </a:lnTo>
                  <a:close/>
                  <a:moveTo>
                    <a:pt x="247" y="5"/>
                  </a:moveTo>
                  <a:cubicBezTo>
                    <a:pt x="249" y="8"/>
                    <a:pt x="250" y="12"/>
                    <a:pt x="251" y="17"/>
                  </a:cubicBezTo>
                  <a:lnTo>
                    <a:pt x="247" y="17"/>
                  </a:lnTo>
                  <a:cubicBezTo>
                    <a:pt x="247" y="13"/>
                    <a:pt x="246" y="9"/>
                    <a:pt x="244" y="7"/>
                  </a:cubicBezTo>
                  <a:lnTo>
                    <a:pt x="247" y="5"/>
                  </a:lnTo>
                  <a:close/>
                  <a:moveTo>
                    <a:pt x="251" y="17"/>
                  </a:moveTo>
                  <a:lnTo>
                    <a:pt x="251" y="17"/>
                  </a:lnTo>
                  <a:lnTo>
                    <a:pt x="247" y="17"/>
                  </a:lnTo>
                  <a:lnTo>
                    <a:pt x="251" y="17"/>
                  </a:lnTo>
                  <a:close/>
                  <a:moveTo>
                    <a:pt x="251" y="17"/>
                  </a:moveTo>
                  <a:lnTo>
                    <a:pt x="251" y="39"/>
                  </a:lnTo>
                  <a:lnTo>
                    <a:pt x="247" y="39"/>
                  </a:lnTo>
                  <a:lnTo>
                    <a:pt x="247" y="17"/>
                  </a:lnTo>
                  <a:lnTo>
                    <a:pt x="251" y="17"/>
                  </a:lnTo>
                  <a:close/>
                  <a:moveTo>
                    <a:pt x="251" y="39"/>
                  </a:moveTo>
                  <a:lnTo>
                    <a:pt x="251" y="39"/>
                  </a:lnTo>
                  <a:lnTo>
                    <a:pt x="247" y="39"/>
                  </a:lnTo>
                  <a:lnTo>
                    <a:pt x="251" y="39"/>
                  </a:lnTo>
                  <a:close/>
                  <a:moveTo>
                    <a:pt x="251" y="39"/>
                  </a:moveTo>
                  <a:cubicBezTo>
                    <a:pt x="251" y="44"/>
                    <a:pt x="249" y="48"/>
                    <a:pt x="247" y="51"/>
                  </a:cubicBezTo>
                  <a:lnTo>
                    <a:pt x="244" y="49"/>
                  </a:lnTo>
                  <a:cubicBezTo>
                    <a:pt x="246" y="47"/>
                    <a:pt x="247" y="43"/>
                    <a:pt x="247" y="39"/>
                  </a:cubicBezTo>
                  <a:lnTo>
                    <a:pt x="251" y="39"/>
                  </a:lnTo>
                  <a:close/>
                  <a:moveTo>
                    <a:pt x="247" y="51"/>
                  </a:moveTo>
                  <a:cubicBezTo>
                    <a:pt x="244" y="54"/>
                    <a:pt x="241" y="56"/>
                    <a:pt x="237" y="56"/>
                  </a:cubicBezTo>
                  <a:lnTo>
                    <a:pt x="237" y="53"/>
                  </a:lnTo>
                  <a:cubicBezTo>
                    <a:pt x="240" y="53"/>
                    <a:pt x="242" y="51"/>
                    <a:pt x="244" y="49"/>
                  </a:cubicBezTo>
                  <a:lnTo>
                    <a:pt x="247" y="51"/>
                  </a:lnTo>
                  <a:close/>
                  <a:moveTo>
                    <a:pt x="237" y="56"/>
                  </a:moveTo>
                  <a:lnTo>
                    <a:pt x="237" y="56"/>
                  </a:lnTo>
                  <a:lnTo>
                    <a:pt x="237" y="53"/>
                  </a:lnTo>
                  <a:lnTo>
                    <a:pt x="237" y="56"/>
                  </a:lnTo>
                  <a:close/>
                  <a:moveTo>
                    <a:pt x="237" y="56"/>
                  </a:moveTo>
                  <a:lnTo>
                    <a:pt x="13" y="56"/>
                  </a:lnTo>
                  <a:lnTo>
                    <a:pt x="13" y="53"/>
                  </a:lnTo>
                  <a:lnTo>
                    <a:pt x="237" y="53"/>
                  </a:lnTo>
                  <a:lnTo>
                    <a:pt x="237" y="56"/>
                  </a:lnTo>
                  <a:close/>
                  <a:moveTo>
                    <a:pt x="13" y="56"/>
                  </a:moveTo>
                  <a:lnTo>
                    <a:pt x="13" y="56"/>
                  </a:lnTo>
                  <a:lnTo>
                    <a:pt x="13" y="53"/>
                  </a:lnTo>
                  <a:lnTo>
                    <a:pt x="13" y="56"/>
                  </a:lnTo>
                  <a:close/>
                  <a:moveTo>
                    <a:pt x="13" y="56"/>
                  </a:moveTo>
                  <a:cubicBezTo>
                    <a:pt x="9" y="56"/>
                    <a:pt x="6" y="54"/>
                    <a:pt x="3" y="51"/>
                  </a:cubicBezTo>
                  <a:lnTo>
                    <a:pt x="6" y="49"/>
                  </a:lnTo>
                  <a:cubicBezTo>
                    <a:pt x="8" y="51"/>
                    <a:pt x="10" y="53"/>
                    <a:pt x="13" y="53"/>
                  </a:cubicBezTo>
                  <a:lnTo>
                    <a:pt x="13" y="56"/>
                  </a:lnTo>
                  <a:close/>
                  <a:moveTo>
                    <a:pt x="3" y="51"/>
                  </a:moveTo>
                  <a:cubicBezTo>
                    <a:pt x="1" y="48"/>
                    <a:pt x="0" y="44"/>
                    <a:pt x="0" y="39"/>
                  </a:cubicBezTo>
                  <a:lnTo>
                    <a:pt x="3" y="39"/>
                  </a:lnTo>
                  <a:cubicBezTo>
                    <a:pt x="3" y="43"/>
                    <a:pt x="4" y="47"/>
                    <a:pt x="6" y="49"/>
                  </a:cubicBezTo>
                  <a:lnTo>
                    <a:pt x="3" y="51"/>
                  </a:lnTo>
                  <a:close/>
                  <a:moveTo>
                    <a:pt x="0" y="39"/>
                  </a:moveTo>
                  <a:lnTo>
                    <a:pt x="0" y="39"/>
                  </a:lnTo>
                  <a:lnTo>
                    <a:pt x="3" y="39"/>
                  </a:lnTo>
                  <a:lnTo>
                    <a:pt x="0" y="39"/>
                  </a:lnTo>
                  <a:close/>
                  <a:moveTo>
                    <a:pt x="0" y="39"/>
                  </a:moveTo>
                  <a:lnTo>
                    <a:pt x="0" y="17"/>
                  </a:lnTo>
                  <a:lnTo>
                    <a:pt x="3" y="17"/>
                  </a:lnTo>
                  <a:lnTo>
                    <a:pt x="3" y="39"/>
                  </a:lnTo>
                  <a:lnTo>
                    <a:pt x="0" y="39"/>
                  </a:lnTo>
                  <a:close/>
                  <a:moveTo>
                    <a:pt x="0" y="17"/>
                  </a:moveTo>
                  <a:lnTo>
                    <a:pt x="0" y="17"/>
                  </a:lnTo>
                  <a:lnTo>
                    <a:pt x="3" y="17"/>
                  </a:lnTo>
                  <a:lnTo>
                    <a:pt x="0" y="17"/>
                  </a:lnTo>
                  <a:close/>
                  <a:moveTo>
                    <a:pt x="0" y="17"/>
                  </a:moveTo>
                  <a:cubicBezTo>
                    <a:pt x="0" y="12"/>
                    <a:pt x="1" y="8"/>
                    <a:pt x="3" y="5"/>
                  </a:cubicBezTo>
                  <a:lnTo>
                    <a:pt x="6" y="7"/>
                  </a:lnTo>
                  <a:cubicBezTo>
                    <a:pt x="4" y="9"/>
                    <a:pt x="3" y="13"/>
                    <a:pt x="3" y="17"/>
                  </a:cubicBezTo>
                  <a:lnTo>
                    <a:pt x="0" y="17"/>
                  </a:lnTo>
                  <a:close/>
                  <a:moveTo>
                    <a:pt x="3" y="5"/>
                  </a:moveTo>
                  <a:cubicBezTo>
                    <a:pt x="6" y="2"/>
                    <a:pt x="9" y="0"/>
                    <a:pt x="13" y="0"/>
                  </a:cubicBezTo>
                  <a:lnTo>
                    <a:pt x="13" y="3"/>
                  </a:lnTo>
                  <a:cubicBezTo>
                    <a:pt x="10" y="3"/>
                    <a:pt x="8" y="4"/>
                    <a:pt x="6" y="7"/>
                  </a:cubicBezTo>
                  <a:lnTo>
                    <a:pt x="3" y="5"/>
                  </a:lnTo>
                  <a:close/>
                  <a:moveTo>
                    <a:pt x="13" y="0"/>
                  </a:moveTo>
                  <a:lnTo>
                    <a:pt x="13" y="0"/>
                  </a:lnTo>
                  <a:lnTo>
                    <a:pt x="13" y="3"/>
                  </a:lnTo>
                  <a:lnTo>
                    <a:pt x="13" y="0"/>
                  </a:lnTo>
                  <a:close/>
                </a:path>
              </a:pathLst>
            </a:custGeom>
            <a:solidFill>
              <a:srgbClr val="24211D"/>
            </a:solidFill>
            <a:ln w="9525">
              <a:noFill/>
              <a:round/>
              <a:headEnd/>
              <a:tailEnd/>
            </a:ln>
          </p:spPr>
          <p:txBody>
            <a:bodyPr/>
            <a:lstStyle/>
            <a:p>
              <a:endParaRPr lang="de-DE"/>
            </a:p>
          </p:txBody>
        </p:sp>
        <p:sp>
          <p:nvSpPr>
            <p:cNvPr id="52255" name="Rectangle 31"/>
            <p:cNvSpPr>
              <a:spLocks noChangeArrowheads="1"/>
            </p:cNvSpPr>
            <p:nvPr/>
          </p:nvSpPr>
          <p:spPr bwMode="auto">
            <a:xfrm>
              <a:off x="3004" y="752"/>
              <a:ext cx="148" cy="86"/>
            </a:xfrm>
            <a:prstGeom prst="rect">
              <a:avLst/>
            </a:prstGeom>
            <a:noFill/>
            <a:ln w="9525">
              <a:noFill/>
              <a:miter lim="800000"/>
              <a:headEnd/>
              <a:tailEnd/>
            </a:ln>
          </p:spPr>
          <p:txBody>
            <a:bodyPr wrap="none" lIns="0" tIns="0" rIns="0" bIns="0">
              <a:spAutoFit/>
            </a:bodyPr>
            <a:lstStyle/>
            <a:p>
              <a:pPr defTabSz="915988">
                <a:spcBef>
                  <a:spcPct val="50000"/>
                </a:spcBef>
              </a:pPr>
              <a:r>
                <a:rPr lang="de-DE" sz="900" b="0">
                  <a:solidFill>
                    <a:srgbClr val="24211D"/>
                  </a:solidFill>
                  <a:latin typeface="Arial" charset="0"/>
                </a:rPr>
                <a:t>Host</a:t>
              </a:r>
              <a:endParaRPr lang="de-DE" sz="1700" b="0">
                <a:solidFill>
                  <a:schemeClr val="tx1"/>
                </a:solidFill>
              </a:endParaRPr>
            </a:p>
          </p:txBody>
        </p:sp>
        <p:sp>
          <p:nvSpPr>
            <p:cNvPr id="52256" name="Freeform 32"/>
            <p:cNvSpPr>
              <a:spLocks/>
            </p:cNvSpPr>
            <p:nvPr/>
          </p:nvSpPr>
          <p:spPr bwMode="auto">
            <a:xfrm>
              <a:off x="2749" y="1467"/>
              <a:ext cx="666" cy="145"/>
            </a:xfrm>
            <a:custGeom>
              <a:avLst/>
              <a:gdLst>
                <a:gd name="T0" fmla="*/ 12 w 248"/>
                <a:gd name="T1" fmla="*/ 0 h 54"/>
                <a:gd name="T2" fmla="*/ 236 w 248"/>
                <a:gd name="T3" fmla="*/ 0 h 54"/>
                <a:gd name="T4" fmla="*/ 248 w 248"/>
                <a:gd name="T5" fmla="*/ 16 h 54"/>
                <a:gd name="T6" fmla="*/ 248 w 248"/>
                <a:gd name="T7" fmla="*/ 38 h 54"/>
                <a:gd name="T8" fmla="*/ 236 w 248"/>
                <a:gd name="T9" fmla="*/ 54 h 54"/>
                <a:gd name="T10" fmla="*/ 12 w 248"/>
                <a:gd name="T11" fmla="*/ 54 h 54"/>
                <a:gd name="T12" fmla="*/ 0 w 248"/>
                <a:gd name="T13" fmla="*/ 38 h 54"/>
                <a:gd name="T14" fmla="*/ 0 w 248"/>
                <a:gd name="T15" fmla="*/ 16 h 54"/>
                <a:gd name="T16" fmla="*/ 12 w 248"/>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8"/>
                <a:gd name="T28" fmla="*/ 0 h 54"/>
                <a:gd name="T29" fmla="*/ 248 w 248"/>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8" h="54">
                  <a:moveTo>
                    <a:pt x="12" y="0"/>
                  </a:moveTo>
                  <a:lnTo>
                    <a:pt x="236" y="0"/>
                  </a:lnTo>
                  <a:cubicBezTo>
                    <a:pt x="243" y="0"/>
                    <a:pt x="248" y="7"/>
                    <a:pt x="248" y="16"/>
                  </a:cubicBezTo>
                  <a:lnTo>
                    <a:pt x="248" y="38"/>
                  </a:lnTo>
                  <a:cubicBezTo>
                    <a:pt x="248" y="47"/>
                    <a:pt x="243" y="54"/>
                    <a:pt x="236" y="54"/>
                  </a:cubicBezTo>
                  <a:lnTo>
                    <a:pt x="12" y="54"/>
                  </a:lnTo>
                  <a:cubicBezTo>
                    <a:pt x="6" y="54"/>
                    <a:pt x="0" y="47"/>
                    <a:pt x="0" y="38"/>
                  </a:cubicBezTo>
                  <a:lnTo>
                    <a:pt x="0" y="16"/>
                  </a:lnTo>
                  <a:cubicBezTo>
                    <a:pt x="0" y="7"/>
                    <a:pt x="6" y="0"/>
                    <a:pt x="12" y="0"/>
                  </a:cubicBezTo>
                  <a:close/>
                </a:path>
              </a:pathLst>
            </a:custGeom>
            <a:solidFill>
              <a:srgbClr val="62C2A1"/>
            </a:solidFill>
            <a:ln w="9525">
              <a:noFill/>
              <a:round/>
              <a:headEnd/>
              <a:tailEnd/>
            </a:ln>
          </p:spPr>
          <p:txBody>
            <a:bodyPr/>
            <a:lstStyle/>
            <a:p>
              <a:endParaRPr lang="de-DE"/>
            </a:p>
          </p:txBody>
        </p:sp>
        <p:sp>
          <p:nvSpPr>
            <p:cNvPr id="52257" name="Freeform 33"/>
            <p:cNvSpPr>
              <a:spLocks noEditPoints="1"/>
            </p:cNvSpPr>
            <p:nvPr/>
          </p:nvSpPr>
          <p:spPr bwMode="auto">
            <a:xfrm>
              <a:off x="2746" y="1465"/>
              <a:ext cx="675" cy="150"/>
            </a:xfrm>
            <a:custGeom>
              <a:avLst/>
              <a:gdLst>
                <a:gd name="T0" fmla="*/ 237 w 251"/>
                <a:gd name="T1" fmla="*/ 0 h 56"/>
                <a:gd name="T2" fmla="*/ 13 w 251"/>
                <a:gd name="T3" fmla="*/ 3 h 56"/>
                <a:gd name="T4" fmla="*/ 237 w 251"/>
                <a:gd name="T5" fmla="*/ 0 h 56"/>
                <a:gd name="T6" fmla="*/ 237 w 251"/>
                <a:gd name="T7" fmla="*/ 3 h 56"/>
                <a:gd name="T8" fmla="*/ 237 w 251"/>
                <a:gd name="T9" fmla="*/ 0 h 56"/>
                <a:gd name="T10" fmla="*/ 247 w 251"/>
                <a:gd name="T11" fmla="*/ 5 h 56"/>
                <a:gd name="T12" fmla="*/ 237 w 251"/>
                <a:gd name="T13" fmla="*/ 3 h 56"/>
                <a:gd name="T14" fmla="*/ 247 w 251"/>
                <a:gd name="T15" fmla="*/ 5 h 56"/>
                <a:gd name="T16" fmla="*/ 248 w 251"/>
                <a:gd name="T17" fmla="*/ 17 h 56"/>
                <a:gd name="T18" fmla="*/ 247 w 251"/>
                <a:gd name="T19" fmla="*/ 5 h 56"/>
                <a:gd name="T20" fmla="*/ 251 w 251"/>
                <a:gd name="T21" fmla="*/ 17 h 56"/>
                <a:gd name="T22" fmla="*/ 248 w 251"/>
                <a:gd name="T23" fmla="*/ 17 h 56"/>
                <a:gd name="T24" fmla="*/ 251 w 251"/>
                <a:gd name="T25" fmla="*/ 17 h 56"/>
                <a:gd name="T26" fmla="*/ 248 w 251"/>
                <a:gd name="T27" fmla="*/ 39 h 56"/>
                <a:gd name="T28" fmla="*/ 251 w 251"/>
                <a:gd name="T29" fmla="*/ 17 h 56"/>
                <a:gd name="T30" fmla="*/ 251 w 251"/>
                <a:gd name="T31" fmla="*/ 39 h 56"/>
                <a:gd name="T32" fmla="*/ 248 w 251"/>
                <a:gd name="T33" fmla="*/ 39 h 56"/>
                <a:gd name="T34" fmla="*/ 251 w 251"/>
                <a:gd name="T35" fmla="*/ 39 h 56"/>
                <a:gd name="T36" fmla="*/ 244 w 251"/>
                <a:gd name="T37" fmla="*/ 49 h 56"/>
                <a:gd name="T38" fmla="*/ 251 w 251"/>
                <a:gd name="T39" fmla="*/ 39 h 56"/>
                <a:gd name="T40" fmla="*/ 237 w 251"/>
                <a:gd name="T41" fmla="*/ 56 h 56"/>
                <a:gd name="T42" fmla="*/ 244 w 251"/>
                <a:gd name="T43" fmla="*/ 49 h 56"/>
                <a:gd name="T44" fmla="*/ 237 w 251"/>
                <a:gd name="T45" fmla="*/ 56 h 56"/>
                <a:gd name="T46" fmla="*/ 237 w 251"/>
                <a:gd name="T47" fmla="*/ 53 h 56"/>
                <a:gd name="T48" fmla="*/ 237 w 251"/>
                <a:gd name="T49" fmla="*/ 56 h 56"/>
                <a:gd name="T50" fmla="*/ 13 w 251"/>
                <a:gd name="T51" fmla="*/ 56 h 56"/>
                <a:gd name="T52" fmla="*/ 237 w 251"/>
                <a:gd name="T53" fmla="*/ 53 h 56"/>
                <a:gd name="T54" fmla="*/ 13 w 251"/>
                <a:gd name="T55" fmla="*/ 56 h 56"/>
                <a:gd name="T56" fmla="*/ 13 w 251"/>
                <a:gd name="T57" fmla="*/ 53 h 56"/>
                <a:gd name="T58" fmla="*/ 13 w 251"/>
                <a:gd name="T59" fmla="*/ 56 h 56"/>
                <a:gd name="T60" fmla="*/ 4 w 251"/>
                <a:gd name="T61" fmla="*/ 51 h 56"/>
                <a:gd name="T62" fmla="*/ 13 w 251"/>
                <a:gd name="T63" fmla="*/ 53 h 56"/>
                <a:gd name="T64" fmla="*/ 4 w 251"/>
                <a:gd name="T65" fmla="*/ 51 h 56"/>
                <a:gd name="T66" fmla="*/ 3 w 251"/>
                <a:gd name="T67" fmla="*/ 39 h 56"/>
                <a:gd name="T68" fmla="*/ 4 w 251"/>
                <a:gd name="T69" fmla="*/ 51 h 56"/>
                <a:gd name="T70" fmla="*/ 0 w 251"/>
                <a:gd name="T71" fmla="*/ 39 h 56"/>
                <a:gd name="T72" fmla="*/ 3 w 251"/>
                <a:gd name="T73" fmla="*/ 39 h 56"/>
                <a:gd name="T74" fmla="*/ 0 w 251"/>
                <a:gd name="T75" fmla="*/ 39 h 56"/>
                <a:gd name="T76" fmla="*/ 3 w 251"/>
                <a:gd name="T77" fmla="*/ 17 h 56"/>
                <a:gd name="T78" fmla="*/ 0 w 251"/>
                <a:gd name="T79" fmla="*/ 39 h 56"/>
                <a:gd name="T80" fmla="*/ 0 w 251"/>
                <a:gd name="T81" fmla="*/ 17 h 56"/>
                <a:gd name="T82" fmla="*/ 3 w 251"/>
                <a:gd name="T83" fmla="*/ 17 h 56"/>
                <a:gd name="T84" fmla="*/ 0 w 251"/>
                <a:gd name="T85" fmla="*/ 17 h 56"/>
                <a:gd name="T86" fmla="*/ 6 w 251"/>
                <a:gd name="T87" fmla="*/ 7 h 56"/>
                <a:gd name="T88" fmla="*/ 0 w 251"/>
                <a:gd name="T89" fmla="*/ 17 h 56"/>
                <a:gd name="T90" fmla="*/ 13 w 251"/>
                <a:gd name="T91" fmla="*/ 0 h 56"/>
                <a:gd name="T92" fmla="*/ 6 w 251"/>
                <a:gd name="T93" fmla="*/ 7 h 56"/>
                <a:gd name="T94" fmla="*/ 13 w 251"/>
                <a:gd name="T95" fmla="*/ 0 h 56"/>
                <a:gd name="T96" fmla="*/ 13 w 251"/>
                <a:gd name="T97" fmla="*/ 3 h 56"/>
                <a:gd name="T98" fmla="*/ 13 w 251"/>
                <a:gd name="T99" fmla="*/ 0 h 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1"/>
                <a:gd name="T151" fmla="*/ 0 h 56"/>
                <a:gd name="T152" fmla="*/ 251 w 251"/>
                <a:gd name="T153" fmla="*/ 56 h 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1" h="56">
                  <a:moveTo>
                    <a:pt x="13" y="0"/>
                  </a:moveTo>
                  <a:lnTo>
                    <a:pt x="237" y="0"/>
                  </a:lnTo>
                  <a:lnTo>
                    <a:pt x="237" y="3"/>
                  </a:lnTo>
                  <a:lnTo>
                    <a:pt x="13" y="3"/>
                  </a:lnTo>
                  <a:lnTo>
                    <a:pt x="13" y="0"/>
                  </a:lnTo>
                  <a:close/>
                  <a:moveTo>
                    <a:pt x="237" y="0"/>
                  </a:moveTo>
                  <a:lnTo>
                    <a:pt x="237" y="0"/>
                  </a:lnTo>
                  <a:lnTo>
                    <a:pt x="237" y="3"/>
                  </a:lnTo>
                  <a:lnTo>
                    <a:pt x="237" y="0"/>
                  </a:lnTo>
                  <a:close/>
                  <a:moveTo>
                    <a:pt x="237" y="0"/>
                  </a:moveTo>
                  <a:cubicBezTo>
                    <a:pt x="241" y="0"/>
                    <a:pt x="244" y="2"/>
                    <a:pt x="247" y="5"/>
                  </a:cubicBezTo>
                  <a:lnTo>
                    <a:pt x="244" y="7"/>
                  </a:lnTo>
                  <a:cubicBezTo>
                    <a:pt x="242" y="4"/>
                    <a:pt x="240" y="3"/>
                    <a:pt x="237" y="3"/>
                  </a:cubicBezTo>
                  <a:lnTo>
                    <a:pt x="237" y="0"/>
                  </a:lnTo>
                  <a:close/>
                  <a:moveTo>
                    <a:pt x="247" y="5"/>
                  </a:moveTo>
                  <a:cubicBezTo>
                    <a:pt x="249" y="8"/>
                    <a:pt x="251" y="12"/>
                    <a:pt x="251" y="17"/>
                  </a:cubicBezTo>
                  <a:lnTo>
                    <a:pt x="248" y="17"/>
                  </a:lnTo>
                  <a:cubicBezTo>
                    <a:pt x="248" y="13"/>
                    <a:pt x="246" y="9"/>
                    <a:pt x="244" y="7"/>
                  </a:cubicBezTo>
                  <a:lnTo>
                    <a:pt x="247" y="5"/>
                  </a:lnTo>
                  <a:close/>
                  <a:moveTo>
                    <a:pt x="251" y="17"/>
                  </a:moveTo>
                  <a:lnTo>
                    <a:pt x="251" y="17"/>
                  </a:lnTo>
                  <a:lnTo>
                    <a:pt x="248" y="17"/>
                  </a:lnTo>
                  <a:lnTo>
                    <a:pt x="251" y="17"/>
                  </a:lnTo>
                  <a:close/>
                  <a:moveTo>
                    <a:pt x="251" y="17"/>
                  </a:moveTo>
                  <a:lnTo>
                    <a:pt x="251" y="39"/>
                  </a:lnTo>
                  <a:lnTo>
                    <a:pt x="248" y="39"/>
                  </a:lnTo>
                  <a:lnTo>
                    <a:pt x="248" y="17"/>
                  </a:lnTo>
                  <a:lnTo>
                    <a:pt x="251" y="17"/>
                  </a:lnTo>
                  <a:close/>
                  <a:moveTo>
                    <a:pt x="251" y="39"/>
                  </a:moveTo>
                  <a:lnTo>
                    <a:pt x="251" y="39"/>
                  </a:lnTo>
                  <a:lnTo>
                    <a:pt x="248" y="39"/>
                  </a:lnTo>
                  <a:lnTo>
                    <a:pt x="251" y="39"/>
                  </a:lnTo>
                  <a:close/>
                  <a:moveTo>
                    <a:pt x="251" y="39"/>
                  </a:moveTo>
                  <a:cubicBezTo>
                    <a:pt x="251" y="44"/>
                    <a:pt x="249" y="48"/>
                    <a:pt x="247" y="51"/>
                  </a:cubicBezTo>
                  <a:lnTo>
                    <a:pt x="244" y="49"/>
                  </a:lnTo>
                  <a:cubicBezTo>
                    <a:pt x="246" y="47"/>
                    <a:pt x="248" y="43"/>
                    <a:pt x="248" y="39"/>
                  </a:cubicBezTo>
                  <a:lnTo>
                    <a:pt x="251" y="39"/>
                  </a:lnTo>
                  <a:close/>
                  <a:moveTo>
                    <a:pt x="247" y="51"/>
                  </a:moveTo>
                  <a:cubicBezTo>
                    <a:pt x="244" y="54"/>
                    <a:pt x="241" y="56"/>
                    <a:pt x="237" y="56"/>
                  </a:cubicBezTo>
                  <a:lnTo>
                    <a:pt x="237" y="53"/>
                  </a:lnTo>
                  <a:cubicBezTo>
                    <a:pt x="240" y="53"/>
                    <a:pt x="242" y="52"/>
                    <a:pt x="244" y="49"/>
                  </a:cubicBezTo>
                  <a:lnTo>
                    <a:pt x="247" y="51"/>
                  </a:lnTo>
                  <a:close/>
                  <a:moveTo>
                    <a:pt x="237" y="56"/>
                  </a:moveTo>
                  <a:lnTo>
                    <a:pt x="237" y="56"/>
                  </a:lnTo>
                  <a:lnTo>
                    <a:pt x="237" y="53"/>
                  </a:lnTo>
                  <a:lnTo>
                    <a:pt x="237" y="56"/>
                  </a:lnTo>
                  <a:close/>
                  <a:moveTo>
                    <a:pt x="237" y="56"/>
                  </a:moveTo>
                  <a:lnTo>
                    <a:pt x="13" y="56"/>
                  </a:lnTo>
                  <a:lnTo>
                    <a:pt x="13" y="53"/>
                  </a:lnTo>
                  <a:lnTo>
                    <a:pt x="237" y="53"/>
                  </a:lnTo>
                  <a:lnTo>
                    <a:pt x="237" y="56"/>
                  </a:lnTo>
                  <a:close/>
                  <a:moveTo>
                    <a:pt x="13" y="56"/>
                  </a:moveTo>
                  <a:lnTo>
                    <a:pt x="13" y="56"/>
                  </a:lnTo>
                  <a:lnTo>
                    <a:pt x="13" y="53"/>
                  </a:lnTo>
                  <a:lnTo>
                    <a:pt x="13" y="56"/>
                  </a:lnTo>
                  <a:close/>
                  <a:moveTo>
                    <a:pt x="13" y="56"/>
                  </a:moveTo>
                  <a:cubicBezTo>
                    <a:pt x="9" y="56"/>
                    <a:pt x="6" y="54"/>
                    <a:pt x="4" y="51"/>
                  </a:cubicBezTo>
                  <a:lnTo>
                    <a:pt x="6" y="49"/>
                  </a:lnTo>
                  <a:cubicBezTo>
                    <a:pt x="8" y="52"/>
                    <a:pt x="10" y="53"/>
                    <a:pt x="13" y="53"/>
                  </a:cubicBezTo>
                  <a:lnTo>
                    <a:pt x="13" y="56"/>
                  </a:lnTo>
                  <a:close/>
                  <a:moveTo>
                    <a:pt x="4" y="51"/>
                  </a:moveTo>
                  <a:cubicBezTo>
                    <a:pt x="1" y="48"/>
                    <a:pt x="0" y="44"/>
                    <a:pt x="0" y="39"/>
                  </a:cubicBezTo>
                  <a:lnTo>
                    <a:pt x="3" y="39"/>
                  </a:lnTo>
                  <a:cubicBezTo>
                    <a:pt x="3" y="43"/>
                    <a:pt x="4" y="47"/>
                    <a:pt x="6" y="49"/>
                  </a:cubicBezTo>
                  <a:lnTo>
                    <a:pt x="4" y="51"/>
                  </a:lnTo>
                  <a:close/>
                  <a:moveTo>
                    <a:pt x="0" y="39"/>
                  </a:moveTo>
                  <a:lnTo>
                    <a:pt x="0" y="39"/>
                  </a:lnTo>
                  <a:lnTo>
                    <a:pt x="3" y="39"/>
                  </a:lnTo>
                  <a:lnTo>
                    <a:pt x="0" y="39"/>
                  </a:lnTo>
                  <a:close/>
                  <a:moveTo>
                    <a:pt x="0" y="39"/>
                  </a:moveTo>
                  <a:lnTo>
                    <a:pt x="0" y="17"/>
                  </a:lnTo>
                  <a:lnTo>
                    <a:pt x="3" y="17"/>
                  </a:lnTo>
                  <a:lnTo>
                    <a:pt x="3" y="39"/>
                  </a:lnTo>
                  <a:lnTo>
                    <a:pt x="0" y="39"/>
                  </a:lnTo>
                  <a:close/>
                  <a:moveTo>
                    <a:pt x="0" y="17"/>
                  </a:moveTo>
                  <a:lnTo>
                    <a:pt x="0" y="17"/>
                  </a:lnTo>
                  <a:lnTo>
                    <a:pt x="3" y="17"/>
                  </a:lnTo>
                  <a:lnTo>
                    <a:pt x="0" y="17"/>
                  </a:lnTo>
                  <a:close/>
                  <a:moveTo>
                    <a:pt x="0" y="17"/>
                  </a:moveTo>
                  <a:cubicBezTo>
                    <a:pt x="0" y="12"/>
                    <a:pt x="1" y="8"/>
                    <a:pt x="4" y="5"/>
                  </a:cubicBezTo>
                  <a:lnTo>
                    <a:pt x="6" y="7"/>
                  </a:lnTo>
                  <a:cubicBezTo>
                    <a:pt x="4" y="9"/>
                    <a:pt x="3" y="13"/>
                    <a:pt x="3" y="17"/>
                  </a:cubicBezTo>
                  <a:lnTo>
                    <a:pt x="0" y="17"/>
                  </a:lnTo>
                  <a:close/>
                  <a:moveTo>
                    <a:pt x="4" y="5"/>
                  </a:moveTo>
                  <a:cubicBezTo>
                    <a:pt x="6" y="2"/>
                    <a:pt x="9" y="0"/>
                    <a:pt x="13" y="0"/>
                  </a:cubicBezTo>
                  <a:lnTo>
                    <a:pt x="13" y="3"/>
                  </a:lnTo>
                  <a:cubicBezTo>
                    <a:pt x="10" y="3"/>
                    <a:pt x="8" y="4"/>
                    <a:pt x="6" y="7"/>
                  </a:cubicBezTo>
                  <a:lnTo>
                    <a:pt x="4" y="5"/>
                  </a:lnTo>
                  <a:close/>
                  <a:moveTo>
                    <a:pt x="13" y="0"/>
                  </a:moveTo>
                  <a:lnTo>
                    <a:pt x="13" y="0"/>
                  </a:lnTo>
                  <a:lnTo>
                    <a:pt x="13" y="3"/>
                  </a:lnTo>
                  <a:lnTo>
                    <a:pt x="13" y="0"/>
                  </a:lnTo>
                  <a:close/>
                </a:path>
              </a:pathLst>
            </a:custGeom>
            <a:solidFill>
              <a:srgbClr val="24211D"/>
            </a:solidFill>
            <a:ln w="9525">
              <a:noFill/>
              <a:round/>
              <a:headEnd/>
              <a:tailEnd/>
            </a:ln>
          </p:spPr>
          <p:txBody>
            <a:bodyPr/>
            <a:lstStyle/>
            <a:p>
              <a:endParaRPr lang="de-DE"/>
            </a:p>
          </p:txBody>
        </p:sp>
        <p:sp>
          <p:nvSpPr>
            <p:cNvPr id="52258" name="Rectangle 34"/>
            <p:cNvSpPr>
              <a:spLocks noChangeArrowheads="1"/>
            </p:cNvSpPr>
            <p:nvPr/>
          </p:nvSpPr>
          <p:spPr bwMode="auto">
            <a:xfrm>
              <a:off x="2845" y="1494"/>
              <a:ext cx="476" cy="86"/>
            </a:xfrm>
            <a:prstGeom prst="rect">
              <a:avLst/>
            </a:prstGeom>
            <a:noFill/>
            <a:ln w="9525">
              <a:noFill/>
              <a:miter lim="800000"/>
              <a:headEnd/>
              <a:tailEnd/>
            </a:ln>
          </p:spPr>
          <p:txBody>
            <a:bodyPr wrap="none" lIns="0" tIns="0" rIns="0" bIns="0">
              <a:spAutoFit/>
            </a:bodyPr>
            <a:lstStyle/>
            <a:p>
              <a:pPr defTabSz="915988">
                <a:spcBef>
                  <a:spcPct val="50000"/>
                </a:spcBef>
              </a:pPr>
              <a:r>
                <a:rPr lang="de-DE" sz="900" b="0">
                  <a:solidFill>
                    <a:srgbClr val="24211D"/>
                  </a:solidFill>
                  <a:latin typeface="Arial" charset="0"/>
                </a:rPr>
                <a:t>Cull/Clip/Setup</a:t>
              </a:r>
              <a:endParaRPr lang="de-DE" sz="1700" b="0">
                <a:solidFill>
                  <a:schemeClr val="tx1"/>
                </a:solidFill>
              </a:endParaRPr>
            </a:p>
          </p:txBody>
        </p:sp>
        <p:sp>
          <p:nvSpPr>
            <p:cNvPr id="52259" name="Freeform 35"/>
            <p:cNvSpPr>
              <a:spLocks/>
            </p:cNvSpPr>
            <p:nvPr/>
          </p:nvSpPr>
          <p:spPr bwMode="auto">
            <a:xfrm>
              <a:off x="2259" y="1696"/>
              <a:ext cx="304" cy="142"/>
            </a:xfrm>
            <a:custGeom>
              <a:avLst/>
              <a:gdLst>
                <a:gd name="T0" fmla="*/ 13 w 113"/>
                <a:gd name="T1" fmla="*/ 0 h 53"/>
                <a:gd name="T2" fmla="*/ 100 w 113"/>
                <a:gd name="T3" fmla="*/ 0 h 53"/>
                <a:gd name="T4" fmla="*/ 113 w 113"/>
                <a:gd name="T5" fmla="*/ 12 h 53"/>
                <a:gd name="T6" fmla="*/ 113 w 113"/>
                <a:gd name="T7" fmla="*/ 41 h 53"/>
                <a:gd name="T8" fmla="*/ 100 w 113"/>
                <a:gd name="T9" fmla="*/ 53 h 53"/>
                <a:gd name="T10" fmla="*/ 13 w 113"/>
                <a:gd name="T11" fmla="*/ 53 h 53"/>
                <a:gd name="T12" fmla="*/ 0 w 113"/>
                <a:gd name="T13" fmla="*/ 41 h 53"/>
                <a:gd name="T14" fmla="*/ 0 w 113"/>
                <a:gd name="T15" fmla="*/ 12 h 53"/>
                <a:gd name="T16" fmla="*/ 13 w 113"/>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3"/>
                <a:gd name="T28" fmla="*/ 0 h 53"/>
                <a:gd name="T29" fmla="*/ 113 w 113"/>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3" h="53">
                  <a:moveTo>
                    <a:pt x="13" y="0"/>
                  </a:moveTo>
                  <a:lnTo>
                    <a:pt x="100" y="0"/>
                  </a:lnTo>
                  <a:cubicBezTo>
                    <a:pt x="107" y="0"/>
                    <a:pt x="113" y="6"/>
                    <a:pt x="113" y="12"/>
                  </a:cubicBezTo>
                  <a:lnTo>
                    <a:pt x="113" y="41"/>
                  </a:lnTo>
                  <a:cubicBezTo>
                    <a:pt x="113" y="48"/>
                    <a:pt x="107" y="53"/>
                    <a:pt x="100" y="53"/>
                  </a:cubicBezTo>
                  <a:lnTo>
                    <a:pt x="13" y="53"/>
                  </a:lnTo>
                  <a:cubicBezTo>
                    <a:pt x="6" y="53"/>
                    <a:pt x="0" y="48"/>
                    <a:pt x="0" y="41"/>
                  </a:cubicBezTo>
                  <a:lnTo>
                    <a:pt x="0" y="12"/>
                  </a:lnTo>
                  <a:cubicBezTo>
                    <a:pt x="0" y="6"/>
                    <a:pt x="6" y="0"/>
                    <a:pt x="13" y="0"/>
                  </a:cubicBezTo>
                  <a:close/>
                </a:path>
              </a:pathLst>
            </a:custGeom>
            <a:solidFill>
              <a:srgbClr val="62C2A1"/>
            </a:solidFill>
            <a:ln w="9525">
              <a:noFill/>
              <a:round/>
              <a:headEnd/>
              <a:tailEnd/>
            </a:ln>
          </p:spPr>
          <p:txBody>
            <a:bodyPr/>
            <a:lstStyle/>
            <a:p>
              <a:endParaRPr lang="de-DE"/>
            </a:p>
          </p:txBody>
        </p:sp>
        <p:sp>
          <p:nvSpPr>
            <p:cNvPr id="52260" name="Freeform 36"/>
            <p:cNvSpPr>
              <a:spLocks noEditPoints="1"/>
            </p:cNvSpPr>
            <p:nvPr/>
          </p:nvSpPr>
          <p:spPr bwMode="auto">
            <a:xfrm>
              <a:off x="2254" y="1693"/>
              <a:ext cx="315" cy="151"/>
            </a:xfrm>
            <a:custGeom>
              <a:avLst/>
              <a:gdLst>
                <a:gd name="T0" fmla="*/ 102 w 117"/>
                <a:gd name="T1" fmla="*/ 0 h 56"/>
                <a:gd name="T2" fmla="*/ 15 w 117"/>
                <a:gd name="T3" fmla="*/ 3 h 56"/>
                <a:gd name="T4" fmla="*/ 102 w 117"/>
                <a:gd name="T5" fmla="*/ 0 h 56"/>
                <a:gd name="T6" fmla="*/ 102 w 117"/>
                <a:gd name="T7" fmla="*/ 3 h 56"/>
                <a:gd name="T8" fmla="*/ 102 w 117"/>
                <a:gd name="T9" fmla="*/ 0 h 56"/>
                <a:gd name="T10" fmla="*/ 112 w 117"/>
                <a:gd name="T11" fmla="*/ 4 h 56"/>
                <a:gd name="T12" fmla="*/ 102 w 117"/>
                <a:gd name="T13" fmla="*/ 3 h 56"/>
                <a:gd name="T14" fmla="*/ 112 w 117"/>
                <a:gd name="T15" fmla="*/ 4 h 56"/>
                <a:gd name="T16" fmla="*/ 114 w 117"/>
                <a:gd name="T17" fmla="*/ 13 h 56"/>
                <a:gd name="T18" fmla="*/ 112 w 117"/>
                <a:gd name="T19" fmla="*/ 4 h 56"/>
                <a:gd name="T20" fmla="*/ 117 w 117"/>
                <a:gd name="T21" fmla="*/ 13 h 56"/>
                <a:gd name="T22" fmla="*/ 114 w 117"/>
                <a:gd name="T23" fmla="*/ 13 h 56"/>
                <a:gd name="T24" fmla="*/ 117 w 117"/>
                <a:gd name="T25" fmla="*/ 13 h 56"/>
                <a:gd name="T26" fmla="*/ 114 w 117"/>
                <a:gd name="T27" fmla="*/ 42 h 56"/>
                <a:gd name="T28" fmla="*/ 117 w 117"/>
                <a:gd name="T29" fmla="*/ 13 h 56"/>
                <a:gd name="T30" fmla="*/ 117 w 117"/>
                <a:gd name="T31" fmla="*/ 42 h 56"/>
                <a:gd name="T32" fmla="*/ 114 w 117"/>
                <a:gd name="T33" fmla="*/ 42 h 56"/>
                <a:gd name="T34" fmla="*/ 117 w 117"/>
                <a:gd name="T35" fmla="*/ 42 h 56"/>
                <a:gd name="T36" fmla="*/ 110 w 117"/>
                <a:gd name="T37" fmla="*/ 50 h 56"/>
                <a:gd name="T38" fmla="*/ 117 w 117"/>
                <a:gd name="T39" fmla="*/ 42 h 56"/>
                <a:gd name="T40" fmla="*/ 102 w 117"/>
                <a:gd name="T41" fmla="*/ 56 h 56"/>
                <a:gd name="T42" fmla="*/ 110 w 117"/>
                <a:gd name="T43" fmla="*/ 50 h 56"/>
                <a:gd name="T44" fmla="*/ 102 w 117"/>
                <a:gd name="T45" fmla="*/ 56 h 56"/>
                <a:gd name="T46" fmla="*/ 102 w 117"/>
                <a:gd name="T47" fmla="*/ 53 h 56"/>
                <a:gd name="T48" fmla="*/ 102 w 117"/>
                <a:gd name="T49" fmla="*/ 56 h 56"/>
                <a:gd name="T50" fmla="*/ 15 w 117"/>
                <a:gd name="T51" fmla="*/ 56 h 56"/>
                <a:gd name="T52" fmla="*/ 102 w 117"/>
                <a:gd name="T53" fmla="*/ 53 h 56"/>
                <a:gd name="T54" fmla="*/ 15 w 117"/>
                <a:gd name="T55" fmla="*/ 56 h 56"/>
                <a:gd name="T56" fmla="*/ 15 w 117"/>
                <a:gd name="T57" fmla="*/ 53 h 56"/>
                <a:gd name="T58" fmla="*/ 15 w 117"/>
                <a:gd name="T59" fmla="*/ 56 h 56"/>
                <a:gd name="T60" fmla="*/ 5 w 117"/>
                <a:gd name="T61" fmla="*/ 52 h 56"/>
                <a:gd name="T62" fmla="*/ 15 w 117"/>
                <a:gd name="T63" fmla="*/ 53 h 56"/>
                <a:gd name="T64" fmla="*/ 5 w 117"/>
                <a:gd name="T65" fmla="*/ 52 h 56"/>
                <a:gd name="T66" fmla="*/ 4 w 117"/>
                <a:gd name="T67" fmla="*/ 42 h 56"/>
                <a:gd name="T68" fmla="*/ 5 w 117"/>
                <a:gd name="T69" fmla="*/ 52 h 56"/>
                <a:gd name="T70" fmla="*/ 0 w 117"/>
                <a:gd name="T71" fmla="*/ 42 h 56"/>
                <a:gd name="T72" fmla="*/ 4 w 117"/>
                <a:gd name="T73" fmla="*/ 42 h 56"/>
                <a:gd name="T74" fmla="*/ 0 w 117"/>
                <a:gd name="T75" fmla="*/ 42 h 56"/>
                <a:gd name="T76" fmla="*/ 4 w 117"/>
                <a:gd name="T77" fmla="*/ 13 h 56"/>
                <a:gd name="T78" fmla="*/ 0 w 117"/>
                <a:gd name="T79" fmla="*/ 42 h 56"/>
                <a:gd name="T80" fmla="*/ 0 w 117"/>
                <a:gd name="T81" fmla="*/ 13 h 56"/>
                <a:gd name="T82" fmla="*/ 4 w 117"/>
                <a:gd name="T83" fmla="*/ 13 h 56"/>
                <a:gd name="T84" fmla="*/ 0 w 117"/>
                <a:gd name="T85" fmla="*/ 13 h 56"/>
                <a:gd name="T86" fmla="*/ 7 w 117"/>
                <a:gd name="T87" fmla="*/ 6 h 56"/>
                <a:gd name="T88" fmla="*/ 0 w 117"/>
                <a:gd name="T89" fmla="*/ 13 h 56"/>
                <a:gd name="T90" fmla="*/ 15 w 117"/>
                <a:gd name="T91" fmla="*/ 0 h 56"/>
                <a:gd name="T92" fmla="*/ 7 w 117"/>
                <a:gd name="T93" fmla="*/ 6 h 56"/>
                <a:gd name="T94" fmla="*/ 15 w 117"/>
                <a:gd name="T95" fmla="*/ 0 h 56"/>
                <a:gd name="T96" fmla="*/ 15 w 117"/>
                <a:gd name="T97" fmla="*/ 3 h 56"/>
                <a:gd name="T98" fmla="*/ 15 w 117"/>
                <a:gd name="T99" fmla="*/ 0 h 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7"/>
                <a:gd name="T151" fmla="*/ 0 h 56"/>
                <a:gd name="T152" fmla="*/ 117 w 117"/>
                <a:gd name="T153" fmla="*/ 56 h 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7" h="56">
                  <a:moveTo>
                    <a:pt x="15" y="0"/>
                  </a:moveTo>
                  <a:lnTo>
                    <a:pt x="102" y="0"/>
                  </a:lnTo>
                  <a:lnTo>
                    <a:pt x="102" y="3"/>
                  </a:lnTo>
                  <a:lnTo>
                    <a:pt x="15" y="3"/>
                  </a:lnTo>
                  <a:lnTo>
                    <a:pt x="15" y="0"/>
                  </a:lnTo>
                  <a:close/>
                  <a:moveTo>
                    <a:pt x="102" y="0"/>
                  </a:moveTo>
                  <a:lnTo>
                    <a:pt x="102" y="0"/>
                  </a:lnTo>
                  <a:lnTo>
                    <a:pt x="102" y="3"/>
                  </a:lnTo>
                  <a:lnTo>
                    <a:pt x="102" y="0"/>
                  </a:lnTo>
                  <a:close/>
                  <a:moveTo>
                    <a:pt x="102" y="0"/>
                  </a:moveTo>
                  <a:cubicBezTo>
                    <a:pt x="106" y="0"/>
                    <a:pt x="110" y="1"/>
                    <a:pt x="112" y="4"/>
                  </a:cubicBezTo>
                  <a:lnTo>
                    <a:pt x="110" y="6"/>
                  </a:lnTo>
                  <a:cubicBezTo>
                    <a:pt x="108" y="4"/>
                    <a:pt x="105" y="3"/>
                    <a:pt x="102" y="3"/>
                  </a:cubicBezTo>
                  <a:lnTo>
                    <a:pt x="102" y="0"/>
                  </a:lnTo>
                  <a:close/>
                  <a:moveTo>
                    <a:pt x="112" y="4"/>
                  </a:moveTo>
                  <a:cubicBezTo>
                    <a:pt x="115" y="6"/>
                    <a:pt x="117" y="9"/>
                    <a:pt x="117" y="13"/>
                  </a:cubicBezTo>
                  <a:lnTo>
                    <a:pt x="114" y="13"/>
                  </a:lnTo>
                  <a:cubicBezTo>
                    <a:pt x="114" y="10"/>
                    <a:pt x="112" y="8"/>
                    <a:pt x="110" y="6"/>
                  </a:cubicBezTo>
                  <a:lnTo>
                    <a:pt x="112" y="4"/>
                  </a:lnTo>
                  <a:close/>
                  <a:moveTo>
                    <a:pt x="117" y="13"/>
                  </a:moveTo>
                  <a:lnTo>
                    <a:pt x="117" y="13"/>
                  </a:lnTo>
                  <a:lnTo>
                    <a:pt x="114" y="13"/>
                  </a:lnTo>
                  <a:lnTo>
                    <a:pt x="117" y="13"/>
                  </a:lnTo>
                  <a:close/>
                  <a:moveTo>
                    <a:pt x="117" y="13"/>
                  </a:moveTo>
                  <a:lnTo>
                    <a:pt x="117" y="42"/>
                  </a:lnTo>
                  <a:lnTo>
                    <a:pt x="114" y="42"/>
                  </a:lnTo>
                  <a:lnTo>
                    <a:pt x="114" y="13"/>
                  </a:lnTo>
                  <a:lnTo>
                    <a:pt x="117" y="13"/>
                  </a:lnTo>
                  <a:close/>
                  <a:moveTo>
                    <a:pt x="117" y="42"/>
                  </a:moveTo>
                  <a:lnTo>
                    <a:pt x="117" y="42"/>
                  </a:lnTo>
                  <a:lnTo>
                    <a:pt x="114" y="42"/>
                  </a:lnTo>
                  <a:lnTo>
                    <a:pt x="117" y="42"/>
                  </a:lnTo>
                  <a:close/>
                  <a:moveTo>
                    <a:pt x="117" y="42"/>
                  </a:moveTo>
                  <a:cubicBezTo>
                    <a:pt x="117" y="46"/>
                    <a:pt x="115" y="50"/>
                    <a:pt x="112" y="52"/>
                  </a:cubicBezTo>
                  <a:lnTo>
                    <a:pt x="110" y="50"/>
                  </a:lnTo>
                  <a:cubicBezTo>
                    <a:pt x="112" y="48"/>
                    <a:pt x="114" y="45"/>
                    <a:pt x="114" y="42"/>
                  </a:cubicBezTo>
                  <a:lnTo>
                    <a:pt x="117" y="42"/>
                  </a:lnTo>
                  <a:close/>
                  <a:moveTo>
                    <a:pt x="112" y="52"/>
                  </a:moveTo>
                  <a:cubicBezTo>
                    <a:pt x="110" y="54"/>
                    <a:pt x="106" y="56"/>
                    <a:pt x="102" y="56"/>
                  </a:cubicBezTo>
                  <a:lnTo>
                    <a:pt x="102" y="53"/>
                  </a:lnTo>
                  <a:cubicBezTo>
                    <a:pt x="105" y="53"/>
                    <a:pt x="108" y="52"/>
                    <a:pt x="110" y="50"/>
                  </a:cubicBezTo>
                  <a:lnTo>
                    <a:pt x="112" y="52"/>
                  </a:lnTo>
                  <a:close/>
                  <a:moveTo>
                    <a:pt x="102" y="56"/>
                  </a:moveTo>
                  <a:lnTo>
                    <a:pt x="102" y="56"/>
                  </a:lnTo>
                  <a:lnTo>
                    <a:pt x="102" y="53"/>
                  </a:lnTo>
                  <a:lnTo>
                    <a:pt x="102" y="56"/>
                  </a:lnTo>
                  <a:close/>
                  <a:moveTo>
                    <a:pt x="102" y="56"/>
                  </a:moveTo>
                  <a:lnTo>
                    <a:pt x="15" y="56"/>
                  </a:lnTo>
                  <a:lnTo>
                    <a:pt x="15" y="53"/>
                  </a:lnTo>
                  <a:lnTo>
                    <a:pt x="102" y="53"/>
                  </a:lnTo>
                  <a:lnTo>
                    <a:pt x="102" y="56"/>
                  </a:lnTo>
                  <a:close/>
                  <a:moveTo>
                    <a:pt x="15" y="56"/>
                  </a:moveTo>
                  <a:lnTo>
                    <a:pt x="15" y="56"/>
                  </a:lnTo>
                  <a:lnTo>
                    <a:pt x="15" y="53"/>
                  </a:lnTo>
                  <a:lnTo>
                    <a:pt x="15" y="56"/>
                  </a:lnTo>
                  <a:close/>
                  <a:moveTo>
                    <a:pt x="15" y="56"/>
                  </a:moveTo>
                  <a:cubicBezTo>
                    <a:pt x="11" y="56"/>
                    <a:pt x="8" y="54"/>
                    <a:pt x="5" y="52"/>
                  </a:cubicBezTo>
                  <a:lnTo>
                    <a:pt x="7" y="50"/>
                  </a:lnTo>
                  <a:cubicBezTo>
                    <a:pt x="9" y="52"/>
                    <a:pt x="12" y="53"/>
                    <a:pt x="15" y="53"/>
                  </a:cubicBezTo>
                  <a:lnTo>
                    <a:pt x="15" y="56"/>
                  </a:lnTo>
                  <a:close/>
                  <a:moveTo>
                    <a:pt x="5" y="52"/>
                  </a:moveTo>
                  <a:cubicBezTo>
                    <a:pt x="2" y="50"/>
                    <a:pt x="0" y="46"/>
                    <a:pt x="0" y="42"/>
                  </a:cubicBezTo>
                  <a:lnTo>
                    <a:pt x="4" y="42"/>
                  </a:lnTo>
                  <a:cubicBezTo>
                    <a:pt x="4" y="45"/>
                    <a:pt x="5" y="48"/>
                    <a:pt x="7" y="50"/>
                  </a:cubicBezTo>
                  <a:lnTo>
                    <a:pt x="5" y="52"/>
                  </a:lnTo>
                  <a:close/>
                  <a:moveTo>
                    <a:pt x="0" y="42"/>
                  </a:moveTo>
                  <a:lnTo>
                    <a:pt x="0" y="42"/>
                  </a:lnTo>
                  <a:lnTo>
                    <a:pt x="4" y="42"/>
                  </a:lnTo>
                  <a:lnTo>
                    <a:pt x="0" y="42"/>
                  </a:lnTo>
                  <a:close/>
                  <a:moveTo>
                    <a:pt x="0" y="42"/>
                  </a:moveTo>
                  <a:lnTo>
                    <a:pt x="0" y="13"/>
                  </a:lnTo>
                  <a:lnTo>
                    <a:pt x="4" y="13"/>
                  </a:lnTo>
                  <a:lnTo>
                    <a:pt x="4" y="42"/>
                  </a:lnTo>
                  <a:lnTo>
                    <a:pt x="0" y="42"/>
                  </a:lnTo>
                  <a:close/>
                  <a:moveTo>
                    <a:pt x="0" y="13"/>
                  </a:moveTo>
                  <a:lnTo>
                    <a:pt x="0" y="13"/>
                  </a:lnTo>
                  <a:lnTo>
                    <a:pt x="4" y="13"/>
                  </a:lnTo>
                  <a:lnTo>
                    <a:pt x="0" y="13"/>
                  </a:lnTo>
                  <a:close/>
                  <a:moveTo>
                    <a:pt x="0" y="13"/>
                  </a:moveTo>
                  <a:cubicBezTo>
                    <a:pt x="0" y="9"/>
                    <a:pt x="2" y="6"/>
                    <a:pt x="5" y="4"/>
                  </a:cubicBezTo>
                  <a:lnTo>
                    <a:pt x="7" y="6"/>
                  </a:lnTo>
                  <a:cubicBezTo>
                    <a:pt x="5" y="8"/>
                    <a:pt x="4" y="10"/>
                    <a:pt x="4" y="13"/>
                  </a:cubicBezTo>
                  <a:lnTo>
                    <a:pt x="0" y="13"/>
                  </a:lnTo>
                  <a:close/>
                  <a:moveTo>
                    <a:pt x="5" y="4"/>
                  </a:moveTo>
                  <a:cubicBezTo>
                    <a:pt x="8" y="1"/>
                    <a:pt x="11" y="0"/>
                    <a:pt x="15" y="0"/>
                  </a:cubicBezTo>
                  <a:lnTo>
                    <a:pt x="15" y="3"/>
                  </a:lnTo>
                  <a:cubicBezTo>
                    <a:pt x="12" y="3"/>
                    <a:pt x="9" y="4"/>
                    <a:pt x="7" y="6"/>
                  </a:cubicBezTo>
                  <a:lnTo>
                    <a:pt x="5" y="4"/>
                  </a:lnTo>
                  <a:close/>
                  <a:moveTo>
                    <a:pt x="15" y="0"/>
                  </a:moveTo>
                  <a:lnTo>
                    <a:pt x="15" y="0"/>
                  </a:lnTo>
                  <a:lnTo>
                    <a:pt x="15" y="3"/>
                  </a:lnTo>
                  <a:lnTo>
                    <a:pt x="15" y="0"/>
                  </a:lnTo>
                  <a:close/>
                </a:path>
              </a:pathLst>
            </a:custGeom>
            <a:solidFill>
              <a:srgbClr val="24211D"/>
            </a:solidFill>
            <a:ln w="9525">
              <a:noFill/>
              <a:round/>
              <a:headEnd/>
              <a:tailEnd/>
            </a:ln>
          </p:spPr>
          <p:txBody>
            <a:bodyPr/>
            <a:lstStyle/>
            <a:p>
              <a:endParaRPr lang="de-DE"/>
            </a:p>
          </p:txBody>
        </p:sp>
        <p:sp>
          <p:nvSpPr>
            <p:cNvPr id="52261" name="Rectangle 37"/>
            <p:cNvSpPr>
              <a:spLocks noChangeArrowheads="1"/>
            </p:cNvSpPr>
            <p:nvPr/>
          </p:nvSpPr>
          <p:spPr bwMode="auto">
            <a:xfrm>
              <a:off x="2318" y="1726"/>
              <a:ext cx="192" cy="86"/>
            </a:xfrm>
            <a:prstGeom prst="rect">
              <a:avLst/>
            </a:prstGeom>
            <a:noFill/>
            <a:ln w="9525">
              <a:noFill/>
              <a:miter lim="800000"/>
              <a:headEnd/>
              <a:tailEnd/>
            </a:ln>
          </p:spPr>
          <p:txBody>
            <a:bodyPr wrap="none" lIns="0" tIns="0" rIns="0" bIns="0">
              <a:spAutoFit/>
            </a:bodyPr>
            <a:lstStyle/>
            <a:p>
              <a:pPr defTabSz="915988">
                <a:spcBef>
                  <a:spcPct val="50000"/>
                </a:spcBef>
              </a:pPr>
              <a:r>
                <a:rPr lang="de-DE" sz="900" b="0">
                  <a:solidFill>
                    <a:srgbClr val="24211D"/>
                  </a:solidFill>
                  <a:latin typeface="Arial" charset="0"/>
                </a:rPr>
                <a:t>Z-Cull</a:t>
              </a:r>
              <a:endParaRPr lang="de-DE" sz="1700" b="0">
                <a:solidFill>
                  <a:schemeClr val="tx1"/>
                </a:solidFill>
              </a:endParaRPr>
            </a:p>
          </p:txBody>
        </p:sp>
        <p:sp>
          <p:nvSpPr>
            <p:cNvPr id="52262" name="Freeform 38"/>
            <p:cNvSpPr>
              <a:spLocks/>
            </p:cNvSpPr>
            <p:nvPr/>
          </p:nvSpPr>
          <p:spPr bwMode="auto">
            <a:xfrm>
              <a:off x="2746" y="1696"/>
              <a:ext cx="667" cy="142"/>
            </a:xfrm>
            <a:custGeom>
              <a:avLst/>
              <a:gdLst>
                <a:gd name="T0" fmla="*/ 12 w 248"/>
                <a:gd name="T1" fmla="*/ 0 h 53"/>
                <a:gd name="T2" fmla="*/ 236 w 248"/>
                <a:gd name="T3" fmla="*/ 0 h 53"/>
                <a:gd name="T4" fmla="*/ 248 w 248"/>
                <a:gd name="T5" fmla="*/ 16 h 53"/>
                <a:gd name="T6" fmla="*/ 248 w 248"/>
                <a:gd name="T7" fmla="*/ 38 h 53"/>
                <a:gd name="T8" fmla="*/ 236 w 248"/>
                <a:gd name="T9" fmla="*/ 53 h 53"/>
                <a:gd name="T10" fmla="*/ 12 w 248"/>
                <a:gd name="T11" fmla="*/ 53 h 53"/>
                <a:gd name="T12" fmla="*/ 0 w 248"/>
                <a:gd name="T13" fmla="*/ 38 h 53"/>
                <a:gd name="T14" fmla="*/ 0 w 248"/>
                <a:gd name="T15" fmla="*/ 16 h 53"/>
                <a:gd name="T16" fmla="*/ 12 w 248"/>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8"/>
                <a:gd name="T28" fmla="*/ 0 h 53"/>
                <a:gd name="T29" fmla="*/ 248 w 248"/>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8" h="53">
                  <a:moveTo>
                    <a:pt x="12" y="0"/>
                  </a:moveTo>
                  <a:lnTo>
                    <a:pt x="236" y="0"/>
                  </a:lnTo>
                  <a:cubicBezTo>
                    <a:pt x="243" y="0"/>
                    <a:pt x="248" y="7"/>
                    <a:pt x="248" y="16"/>
                  </a:cubicBezTo>
                  <a:lnTo>
                    <a:pt x="248" y="38"/>
                  </a:lnTo>
                  <a:cubicBezTo>
                    <a:pt x="248" y="47"/>
                    <a:pt x="243" y="53"/>
                    <a:pt x="236" y="53"/>
                  </a:cubicBezTo>
                  <a:lnTo>
                    <a:pt x="12" y="53"/>
                  </a:lnTo>
                  <a:cubicBezTo>
                    <a:pt x="6" y="53"/>
                    <a:pt x="0" y="47"/>
                    <a:pt x="0" y="38"/>
                  </a:cubicBezTo>
                  <a:lnTo>
                    <a:pt x="0" y="16"/>
                  </a:lnTo>
                  <a:cubicBezTo>
                    <a:pt x="0" y="7"/>
                    <a:pt x="6" y="0"/>
                    <a:pt x="12" y="0"/>
                  </a:cubicBezTo>
                  <a:close/>
                </a:path>
              </a:pathLst>
            </a:custGeom>
            <a:solidFill>
              <a:srgbClr val="62C2A1"/>
            </a:solidFill>
            <a:ln w="9525">
              <a:noFill/>
              <a:round/>
              <a:headEnd/>
              <a:tailEnd/>
            </a:ln>
          </p:spPr>
          <p:txBody>
            <a:bodyPr/>
            <a:lstStyle/>
            <a:p>
              <a:endParaRPr lang="de-DE"/>
            </a:p>
          </p:txBody>
        </p:sp>
        <p:sp>
          <p:nvSpPr>
            <p:cNvPr id="52263" name="Freeform 39"/>
            <p:cNvSpPr>
              <a:spLocks noEditPoints="1"/>
            </p:cNvSpPr>
            <p:nvPr/>
          </p:nvSpPr>
          <p:spPr bwMode="auto">
            <a:xfrm>
              <a:off x="2743" y="1693"/>
              <a:ext cx="675" cy="151"/>
            </a:xfrm>
            <a:custGeom>
              <a:avLst/>
              <a:gdLst>
                <a:gd name="T0" fmla="*/ 237 w 251"/>
                <a:gd name="T1" fmla="*/ 0 h 56"/>
                <a:gd name="T2" fmla="*/ 13 w 251"/>
                <a:gd name="T3" fmla="*/ 3 h 56"/>
                <a:gd name="T4" fmla="*/ 237 w 251"/>
                <a:gd name="T5" fmla="*/ 0 h 56"/>
                <a:gd name="T6" fmla="*/ 237 w 251"/>
                <a:gd name="T7" fmla="*/ 3 h 56"/>
                <a:gd name="T8" fmla="*/ 237 w 251"/>
                <a:gd name="T9" fmla="*/ 0 h 56"/>
                <a:gd name="T10" fmla="*/ 247 w 251"/>
                <a:gd name="T11" fmla="*/ 5 h 56"/>
                <a:gd name="T12" fmla="*/ 237 w 251"/>
                <a:gd name="T13" fmla="*/ 3 h 56"/>
                <a:gd name="T14" fmla="*/ 247 w 251"/>
                <a:gd name="T15" fmla="*/ 5 h 56"/>
                <a:gd name="T16" fmla="*/ 248 w 251"/>
                <a:gd name="T17" fmla="*/ 17 h 56"/>
                <a:gd name="T18" fmla="*/ 247 w 251"/>
                <a:gd name="T19" fmla="*/ 5 h 56"/>
                <a:gd name="T20" fmla="*/ 251 w 251"/>
                <a:gd name="T21" fmla="*/ 17 h 56"/>
                <a:gd name="T22" fmla="*/ 248 w 251"/>
                <a:gd name="T23" fmla="*/ 17 h 56"/>
                <a:gd name="T24" fmla="*/ 251 w 251"/>
                <a:gd name="T25" fmla="*/ 17 h 56"/>
                <a:gd name="T26" fmla="*/ 248 w 251"/>
                <a:gd name="T27" fmla="*/ 39 h 56"/>
                <a:gd name="T28" fmla="*/ 251 w 251"/>
                <a:gd name="T29" fmla="*/ 17 h 56"/>
                <a:gd name="T30" fmla="*/ 251 w 251"/>
                <a:gd name="T31" fmla="*/ 39 h 56"/>
                <a:gd name="T32" fmla="*/ 248 w 251"/>
                <a:gd name="T33" fmla="*/ 39 h 56"/>
                <a:gd name="T34" fmla="*/ 251 w 251"/>
                <a:gd name="T35" fmla="*/ 39 h 56"/>
                <a:gd name="T36" fmla="*/ 244 w 251"/>
                <a:gd name="T37" fmla="*/ 49 h 56"/>
                <a:gd name="T38" fmla="*/ 251 w 251"/>
                <a:gd name="T39" fmla="*/ 39 h 56"/>
                <a:gd name="T40" fmla="*/ 237 w 251"/>
                <a:gd name="T41" fmla="*/ 56 h 56"/>
                <a:gd name="T42" fmla="*/ 244 w 251"/>
                <a:gd name="T43" fmla="*/ 49 h 56"/>
                <a:gd name="T44" fmla="*/ 237 w 251"/>
                <a:gd name="T45" fmla="*/ 56 h 56"/>
                <a:gd name="T46" fmla="*/ 237 w 251"/>
                <a:gd name="T47" fmla="*/ 53 h 56"/>
                <a:gd name="T48" fmla="*/ 237 w 251"/>
                <a:gd name="T49" fmla="*/ 56 h 56"/>
                <a:gd name="T50" fmla="*/ 13 w 251"/>
                <a:gd name="T51" fmla="*/ 56 h 56"/>
                <a:gd name="T52" fmla="*/ 237 w 251"/>
                <a:gd name="T53" fmla="*/ 53 h 56"/>
                <a:gd name="T54" fmla="*/ 13 w 251"/>
                <a:gd name="T55" fmla="*/ 56 h 56"/>
                <a:gd name="T56" fmla="*/ 13 w 251"/>
                <a:gd name="T57" fmla="*/ 53 h 56"/>
                <a:gd name="T58" fmla="*/ 13 w 251"/>
                <a:gd name="T59" fmla="*/ 56 h 56"/>
                <a:gd name="T60" fmla="*/ 4 w 251"/>
                <a:gd name="T61" fmla="*/ 51 h 56"/>
                <a:gd name="T62" fmla="*/ 13 w 251"/>
                <a:gd name="T63" fmla="*/ 53 h 56"/>
                <a:gd name="T64" fmla="*/ 4 w 251"/>
                <a:gd name="T65" fmla="*/ 51 h 56"/>
                <a:gd name="T66" fmla="*/ 3 w 251"/>
                <a:gd name="T67" fmla="*/ 39 h 56"/>
                <a:gd name="T68" fmla="*/ 4 w 251"/>
                <a:gd name="T69" fmla="*/ 51 h 56"/>
                <a:gd name="T70" fmla="*/ 0 w 251"/>
                <a:gd name="T71" fmla="*/ 39 h 56"/>
                <a:gd name="T72" fmla="*/ 3 w 251"/>
                <a:gd name="T73" fmla="*/ 39 h 56"/>
                <a:gd name="T74" fmla="*/ 0 w 251"/>
                <a:gd name="T75" fmla="*/ 39 h 56"/>
                <a:gd name="T76" fmla="*/ 3 w 251"/>
                <a:gd name="T77" fmla="*/ 17 h 56"/>
                <a:gd name="T78" fmla="*/ 0 w 251"/>
                <a:gd name="T79" fmla="*/ 39 h 56"/>
                <a:gd name="T80" fmla="*/ 0 w 251"/>
                <a:gd name="T81" fmla="*/ 17 h 56"/>
                <a:gd name="T82" fmla="*/ 3 w 251"/>
                <a:gd name="T83" fmla="*/ 17 h 56"/>
                <a:gd name="T84" fmla="*/ 0 w 251"/>
                <a:gd name="T85" fmla="*/ 17 h 56"/>
                <a:gd name="T86" fmla="*/ 6 w 251"/>
                <a:gd name="T87" fmla="*/ 7 h 56"/>
                <a:gd name="T88" fmla="*/ 0 w 251"/>
                <a:gd name="T89" fmla="*/ 17 h 56"/>
                <a:gd name="T90" fmla="*/ 13 w 251"/>
                <a:gd name="T91" fmla="*/ 0 h 56"/>
                <a:gd name="T92" fmla="*/ 6 w 251"/>
                <a:gd name="T93" fmla="*/ 7 h 56"/>
                <a:gd name="T94" fmla="*/ 13 w 251"/>
                <a:gd name="T95" fmla="*/ 0 h 56"/>
                <a:gd name="T96" fmla="*/ 13 w 251"/>
                <a:gd name="T97" fmla="*/ 3 h 56"/>
                <a:gd name="T98" fmla="*/ 13 w 251"/>
                <a:gd name="T99" fmla="*/ 0 h 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1"/>
                <a:gd name="T151" fmla="*/ 0 h 56"/>
                <a:gd name="T152" fmla="*/ 251 w 251"/>
                <a:gd name="T153" fmla="*/ 56 h 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1" h="56">
                  <a:moveTo>
                    <a:pt x="13" y="0"/>
                  </a:moveTo>
                  <a:lnTo>
                    <a:pt x="237" y="0"/>
                  </a:lnTo>
                  <a:lnTo>
                    <a:pt x="237" y="3"/>
                  </a:lnTo>
                  <a:lnTo>
                    <a:pt x="13" y="3"/>
                  </a:lnTo>
                  <a:lnTo>
                    <a:pt x="13" y="0"/>
                  </a:lnTo>
                  <a:close/>
                  <a:moveTo>
                    <a:pt x="237" y="0"/>
                  </a:moveTo>
                  <a:lnTo>
                    <a:pt x="237" y="0"/>
                  </a:lnTo>
                  <a:lnTo>
                    <a:pt x="237" y="3"/>
                  </a:lnTo>
                  <a:lnTo>
                    <a:pt x="237" y="0"/>
                  </a:lnTo>
                  <a:close/>
                  <a:moveTo>
                    <a:pt x="237" y="0"/>
                  </a:moveTo>
                  <a:cubicBezTo>
                    <a:pt x="241" y="0"/>
                    <a:pt x="244" y="2"/>
                    <a:pt x="247" y="5"/>
                  </a:cubicBezTo>
                  <a:lnTo>
                    <a:pt x="244" y="7"/>
                  </a:lnTo>
                  <a:cubicBezTo>
                    <a:pt x="242" y="4"/>
                    <a:pt x="240" y="3"/>
                    <a:pt x="237" y="3"/>
                  </a:cubicBezTo>
                  <a:lnTo>
                    <a:pt x="237" y="0"/>
                  </a:lnTo>
                  <a:close/>
                  <a:moveTo>
                    <a:pt x="247" y="5"/>
                  </a:moveTo>
                  <a:cubicBezTo>
                    <a:pt x="249" y="8"/>
                    <a:pt x="251" y="12"/>
                    <a:pt x="251" y="17"/>
                  </a:cubicBezTo>
                  <a:lnTo>
                    <a:pt x="248" y="17"/>
                  </a:lnTo>
                  <a:cubicBezTo>
                    <a:pt x="248" y="13"/>
                    <a:pt x="246" y="9"/>
                    <a:pt x="244" y="7"/>
                  </a:cubicBezTo>
                  <a:lnTo>
                    <a:pt x="247" y="5"/>
                  </a:lnTo>
                  <a:close/>
                  <a:moveTo>
                    <a:pt x="251" y="17"/>
                  </a:moveTo>
                  <a:lnTo>
                    <a:pt x="251" y="17"/>
                  </a:lnTo>
                  <a:lnTo>
                    <a:pt x="248" y="17"/>
                  </a:lnTo>
                  <a:lnTo>
                    <a:pt x="251" y="17"/>
                  </a:lnTo>
                  <a:close/>
                  <a:moveTo>
                    <a:pt x="251" y="17"/>
                  </a:moveTo>
                  <a:lnTo>
                    <a:pt x="251" y="39"/>
                  </a:lnTo>
                  <a:lnTo>
                    <a:pt x="248" y="39"/>
                  </a:lnTo>
                  <a:lnTo>
                    <a:pt x="248" y="17"/>
                  </a:lnTo>
                  <a:lnTo>
                    <a:pt x="251" y="17"/>
                  </a:lnTo>
                  <a:close/>
                  <a:moveTo>
                    <a:pt x="251" y="39"/>
                  </a:moveTo>
                  <a:lnTo>
                    <a:pt x="251" y="39"/>
                  </a:lnTo>
                  <a:lnTo>
                    <a:pt x="248" y="39"/>
                  </a:lnTo>
                  <a:lnTo>
                    <a:pt x="251" y="39"/>
                  </a:lnTo>
                  <a:close/>
                  <a:moveTo>
                    <a:pt x="251" y="39"/>
                  </a:moveTo>
                  <a:cubicBezTo>
                    <a:pt x="251" y="44"/>
                    <a:pt x="249" y="48"/>
                    <a:pt x="247" y="51"/>
                  </a:cubicBezTo>
                  <a:lnTo>
                    <a:pt x="244" y="49"/>
                  </a:lnTo>
                  <a:cubicBezTo>
                    <a:pt x="246" y="46"/>
                    <a:pt x="248" y="43"/>
                    <a:pt x="248" y="39"/>
                  </a:cubicBezTo>
                  <a:lnTo>
                    <a:pt x="251" y="39"/>
                  </a:lnTo>
                  <a:close/>
                  <a:moveTo>
                    <a:pt x="247" y="51"/>
                  </a:moveTo>
                  <a:cubicBezTo>
                    <a:pt x="244" y="54"/>
                    <a:pt x="241" y="56"/>
                    <a:pt x="237" y="56"/>
                  </a:cubicBezTo>
                  <a:lnTo>
                    <a:pt x="237" y="53"/>
                  </a:lnTo>
                  <a:cubicBezTo>
                    <a:pt x="240" y="53"/>
                    <a:pt x="242" y="51"/>
                    <a:pt x="244" y="49"/>
                  </a:cubicBezTo>
                  <a:lnTo>
                    <a:pt x="247" y="51"/>
                  </a:lnTo>
                  <a:close/>
                  <a:moveTo>
                    <a:pt x="237" y="56"/>
                  </a:moveTo>
                  <a:lnTo>
                    <a:pt x="237" y="56"/>
                  </a:lnTo>
                  <a:lnTo>
                    <a:pt x="237" y="53"/>
                  </a:lnTo>
                  <a:lnTo>
                    <a:pt x="237" y="56"/>
                  </a:lnTo>
                  <a:close/>
                  <a:moveTo>
                    <a:pt x="237" y="56"/>
                  </a:moveTo>
                  <a:lnTo>
                    <a:pt x="13" y="56"/>
                  </a:lnTo>
                  <a:lnTo>
                    <a:pt x="13" y="53"/>
                  </a:lnTo>
                  <a:lnTo>
                    <a:pt x="237" y="53"/>
                  </a:lnTo>
                  <a:lnTo>
                    <a:pt x="237" y="56"/>
                  </a:lnTo>
                  <a:close/>
                  <a:moveTo>
                    <a:pt x="13" y="56"/>
                  </a:moveTo>
                  <a:lnTo>
                    <a:pt x="13" y="56"/>
                  </a:lnTo>
                  <a:lnTo>
                    <a:pt x="13" y="53"/>
                  </a:lnTo>
                  <a:lnTo>
                    <a:pt x="13" y="56"/>
                  </a:lnTo>
                  <a:close/>
                  <a:moveTo>
                    <a:pt x="13" y="56"/>
                  </a:moveTo>
                  <a:cubicBezTo>
                    <a:pt x="9" y="56"/>
                    <a:pt x="6" y="54"/>
                    <a:pt x="4" y="51"/>
                  </a:cubicBezTo>
                  <a:lnTo>
                    <a:pt x="6" y="49"/>
                  </a:lnTo>
                  <a:cubicBezTo>
                    <a:pt x="8" y="51"/>
                    <a:pt x="10" y="53"/>
                    <a:pt x="13" y="53"/>
                  </a:cubicBezTo>
                  <a:lnTo>
                    <a:pt x="13" y="56"/>
                  </a:lnTo>
                  <a:close/>
                  <a:moveTo>
                    <a:pt x="4" y="51"/>
                  </a:moveTo>
                  <a:cubicBezTo>
                    <a:pt x="1" y="48"/>
                    <a:pt x="0" y="44"/>
                    <a:pt x="0" y="39"/>
                  </a:cubicBezTo>
                  <a:lnTo>
                    <a:pt x="3" y="39"/>
                  </a:lnTo>
                  <a:cubicBezTo>
                    <a:pt x="3" y="43"/>
                    <a:pt x="4" y="46"/>
                    <a:pt x="6" y="49"/>
                  </a:cubicBezTo>
                  <a:lnTo>
                    <a:pt x="4" y="51"/>
                  </a:lnTo>
                  <a:close/>
                  <a:moveTo>
                    <a:pt x="0" y="39"/>
                  </a:moveTo>
                  <a:lnTo>
                    <a:pt x="0" y="39"/>
                  </a:lnTo>
                  <a:lnTo>
                    <a:pt x="3" y="39"/>
                  </a:lnTo>
                  <a:lnTo>
                    <a:pt x="0" y="39"/>
                  </a:lnTo>
                  <a:close/>
                  <a:moveTo>
                    <a:pt x="0" y="39"/>
                  </a:moveTo>
                  <a:lnTo>
                    <a:pt x="0" y="17"/>
                  </a:lnTo>
                  <a:lnTo>
                    <a:pt x="3" y="17"/>
                  </a:lnTo>
                  <a:lnTo>
                    <a:pt x="3" y="39"/>
                  </a:lnTo>
                  <a:lnTo>
                    <a:pt x="0" y="39"/>
                  </a:lnTo>
                  <a:close/>
                  <a:moveTo>
                    <a:pt x="0" y="17"/>
                  </a:moveTo>
                  <a:lnTo>
                    <a:pt x="0" y="17"/>
                  </a:lnTo>
                  <a:lnTo>
                    <a:pt x="3" y="17"/>
                  </a:lnTo>
                  <a:lnTo>
                    <a:pt x="0" y="17"/>
                  </a:lnTo>
                  <a:close/>
                  <a:moveTo>
                    <a:pt x="0" y="17"/>
                  </a:moveTo>
                  <a:cubicBezTo>
                    <a:pt x="0" y="12"/>
                    <a:pt x="1" y="8"/>
                    <a:pt x="4" y="5"/>
                  </a:cubicBezTo>
                  <a:lnTo>
                    <a:pt x="6" y="7"/>
                  </a:lnTo>
                  <a:cubicBezTo>
                    <a:pt x="4" y="9"/>
                    <a:pt x="3" y="13"/>
                    <a:pt x="3" y="17"/>
                  </a:cubicBezTo>
                  <a:lnTo>
                    <a:pt x="0" y="17"/>
                  </a:lnTo>
                  <a:close/>
                  <a:moveTo>
                    <a:pt x="4" y="5"/>
                  </a:moveTo>
                  <a:cubicBezTo>
                    <a:pt x="6" y="2"/>
                    <a:pt x="9" y="0"/>
                    <a:pt x="13" y="0"/>
                  </a:cubicBezTo>
                  <a:lnTo>
                    <a:pt x="13" y="3"/>
                  </a:lnTo>
                  <a:cubicBezTo>
                    <a:pt x="10" y="3"/>
                    <a:pt x="8" y="4"/>
                    <a:pt x="6" y="7"/>
                  </a:cubicBezTo>
                  <a:lnTo>
                    <a:pt x="4" y="5"/>
                  </a:lnTo>
                  <a:close/>
                  <a:moveTo>
                    <a:pt x="13" y="0"/>
                  </a:moveTo>
                  <a:lnTo>
                    <a:pt x="13" y="0"/>
                  </a:lnTo>
                  <a:lnTo>
                    <a:pt x="13" y="3"/>
                  </a:lnTo>
                  <a:lnTo>
                    <a:pt x="13" y="0"/>
                  </a:lnTo>
                  <a:close/>
                </a:path>
              </a:pathLst>
            </a:custGeom>
            <a:solidFill>
              <a:srgbClr val="24211D"/>
            </a:solidFill>
            <a:ln w="9525">
              <a:noFill/>
              <a:round/>
              <a:headEnd/>
              <a:tailEnd/>
            </a:ln>
          </p:spPr>
          <p:txBody>
            <a:bodyPr/>
            <a:lstStyle/>
            <a:p>
              <a:endParaRPr lang="de-DE"/>
            </a:p>
          </p:txBody>
        </p:sp>
        <p:sp>
          <p:nvSpPr>
            <p:cNvPr id="52264" name="Rectangle 40"/>
            <p:cNvSpPr>
              <a:spLocks noChangeArrowheads="1"/>
            </p:cNvSpPr>
            <p:nvPr/>
          </p:nvSpPr>
          <p:spPr bwMode="auto">
            <a:xfrm>
              <a:off x="2872" y="1726"/>
              <a:ext cx="420" cy="86"/>
            </a:xfrm>
            <a:prstGeom prst="rect">
              <a:avLst/>
            </a:prstGeom>
            <a:noFill/>
            <a:ln w="9525">
              <a:noFill/>
              <a:miter lim="800000"/>
              <a:headEnd/>
              <a:tailEnd/>
            </a:ln>
          </p:spPr>
          <p:txBody>
            <a:bodyPr wrap="none" lIns="0" tIns="0" rIns="0" bIns="0">
              <a:spAutoFit/>
            </a:bodyPr>
            <a:lstStyle/>
            <a:p>
              <a:pPr defTabSz="915988">
                <a:spcBef>
                  <a:spcPct val="50000"/>
                </a:spcBef>
              </a:pPr>
              <a:r>
                <a:rPr lang="de-DE" sz="900" b="0">
                  <a:solidFill>
                    <a:srgbClr val="24211D"/>
                  </a:solidFill>
                  <a:latin typeface="Arial" charset="0"/>
                </a:rPr>
                <a:t>Rasterization</a:t>
              </a:r>
              <a:endParaRPr lang="de-DE" sz="1700" b="0">
                <a:solidFill>
                  <a:schemeClr val="tx1"/>
                </a:solidFill>
              </a:endParaRPr>
            </a:p>
          </p:txBody>
        </p:sp>
        <p:sp>
          <p:nvSpPr>
            <p:cNvPr id="52265" name="Freeform 41"/>
            <p:cNvSpPr>
              <a:spLocks/>
            </p:cNvSpPr>
            <p:nvPr/>
          </p:nvSpPr>
          <p:spPr bwMode="auto">
            <a:xfrm>
              <a:off x="2676" y="2688"/>
              <a:ext cx="796" cy="143"/>
            </a:xfrm>
            <a:custGeom>
              <a:avLst/>
              <a:gdLst>
                <a:gd name="T0" fmla="*/ 15 w 296"/>
                <a:gd name="T1" fmla="*/ 0 h 53"/>
                <a:gd name="T2" fmla="*/ 282 w 296"/>
                <a:gd name="T3" fmla="*/ 0 h 53"/>
                <a:gd name="T4" fmla="*/ 296 w 296"/>
                <a:gd name="T5" fmla="*/ 15 h 53"/>
                <a:gd name="T6" fmla="*/ 296 w 296"/>
                <a:gd name="T7" fmla="*/ 38 h 53"/>
                <a:gd name="T8" fmla="*/ 282 w 296"/>
                <a:gd name="T9" fmla="*/ 53 h 53"/>
                <a:gd name="T10" fmla="*/ 15 w 296"/>
                <a:gd name="T11" fmla="*/ 53 h 53"/>
                <a:gd name="T12" fmla="*/ 0 w 296"/>
                <a:gd name="T13" fmla="*/ 38 h 53"/>
                <a:gd name="T14" fmla="*/ 0 w 296"/>
                <a:gd name="T15" fmla="*/ 15 h 53"/>
                <a:gd name="T16" fmla="*/ 15 w 296"/>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6"/>
                <a:gd name="T28" fmla="*/ 0 h 53"/>
                <a:gd name="T29" fmla="*/ 296 w 296"/>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6" h="53">
                  <a:moveTo>
                    <a:pt x="15" y="0"/>
                  </a:moveTo>
                  <a:lnTo>
                    <a:pt x="282" y="0"/>
                  </a:lnTo>
                  <a:cubicBezTo>
                    <a:pt x="290" y="0"/>
                    <a:pt x="296" y="7"/>
                    <a:pt x="296" y="15"/>
                  </a:cubicBezTo>
                  <a:lnTo>
                    <a:pt x="296" y="38"/>
                  </a:lnTo>
                  <a:cubicBezTo>
                    <a:pt x="296" y="46"/>
                    <a:pt x="290" y="53"/>
                    <a:pt x="282" y="53"/>
                  </a:cubicBezTo>
                  <a:lnTo>
                    <a:pt x="15" y="53"/>
                  </a:lnTo>
                  <a:cubicBezTo>
                    <a:pt x="7" y="53"/>
                    <a:pt x="0" y="46"/>
                    <a:pt x="0" y="38"/>
                  </a:cubicBezTo>
                  <a:lnTo>
                    <a:pt x="0" y="15"/>
                  </a:lnTo>
                  <a:cubicBezTo>
                    <a:pt x="0" y="7"/>
                    <a:pt x="7" y="0"/>
                    <a:pt x="15" y="0"/>
                  </a:cubicBezTo>
                  <a:close/>
                </a:path>
              </a:pathLst>
            </a:custGeom>
            <a:solidFill>
              <a:srgbClr val="62C2A1"/>
            </a:solidFill>
            <a:ln w="9525">
              <a:noFill/>
              <a:round/>
              <a:headEnd/>
              <a:tailEnd/>
            </a:ln>
          </p:spPr>
          <p:txBody>
            <a:bodyPr/>
            <a:lstStyle/>
            <a:p>
              <a:endParaRPr lang="de-DE"/>
            </a:p>
          </p:txBody>
        </p:sp>
        <p:sp>
          <p:nvSpPr>
            <p:cNvPr id="52266" name="Freeform 42"/>
            <p:cNvSpPr>
              <a:spLocks noEditPoints="1"/>
            </p:cNvSpPr>
            <p:nvPr/>
          </p:nvSpPr>
          <p:spPr bwMode="auto">
            <a:xfrm>
              <a:off x="2673" y="2683"/>
              <a:ext cx="804" cy="153"/>
            </a:xfrm>
            <a:custGeom>
              <a:avLst/>
              <a:gdLst>
                <a:gd name="T0" fmla="*/ 283 w 299"/>
                <a:gd name="T1" fmla="*/ 0 h 57"/>
                <a:gd name="T2" fmla="*/ 16 w 299"/>
                <a:gd name="T3" fmla="*/ 3 h 57"/>
                <a:gd name="T4" fmla="*/ 283 w 299"/>
                <a:gd name="T5" fmla="*/ 0 h 57"/>
                <a:gd name="T6" fmla="*/ 283 w 299"/>
                <a:gd name="T7" fmla="*/ 3 h 57"/>
                <a:gd name="T8" fmla="*/ 283 w 299"/>
                <a:gd name="T9" fmla="*/ 0 h 57"/>
                <a:gd name="T10" fmla="*/ 294 w 299"/>
                <a:gd name="T11" fmla="*/ 5 h 57"/>
                <a:gd name="T12" fmla="*/ 283 w 299"/>
                <a:gd name="T13" fmla="*/ 3 h 57"/>
                <a:gd name="T14" fmla="*/ 294 w 299"/>
                <a:gd name="T15" fmla="*/ 5 h 57"/>
                <a:gd name="T16" fmla="*/ 296 w 299"/>
                <a:gd name="T17" fmla="*/ 17 h 57"/>
                <a:gd name="T18" fmla="*/ 294 w 299"/>
                <a:gd name="T19" fmla="*/ 5 h 57"/>
                <a:gd name="T20" fmla="*/ 299 w 299"/>
                <a:gd name="T21" fmla="*/ 17 h 57"/>
                <a:gd name="T22" fmla="*/ 296 w 299"/>
                <a:gd name="T23" fmla="*/ 17 h 57"/>
                <a:gd name="T24" fmla="*/ 299 w 299"/>
                <a:gd name="T25" fmla="*/ 17 h 57"/>
                <a:gd name="T26" fmla="*/ 296 w 299"/>
                <a:gd name="T27" fmla="*/ 40 h 57"/>
                <a:gd name="T28" fmla="*/ 299 w 299"/>
                <a:gd name="T29" fmla="*/ 17 h 57"/>
                <a:gd name="T30" fmla="*/ 299 w 299"/>
                <a:gd name="T31" fmla="*/ 40 h 57"/>
                <a:gd name="T32" fmla="*/ 296 w 299"/>
                <a:gd name="T33" fmla="*/ 40 h 57"/>
                <a:gd name="T34" fmla="*/ 299 w 299"/>
                <a:gd name="T35" fmla="*/ 40 h 57"/>
                <a:gd name="T36" fmla="*/ 292 w 299"/>
                <a:gd name="T37" fmla="*/ 49 h 57"/>
                <a:gd name="T38" fmla="*/ 299 w 299"/>
                <a:gd name="T39" fmla="*/ 40 h 57"/>
                <a:gd name="T40" fmla="*/ 283 w 299"/>
                <a:gd name="T41" fmla="*/ 57 h 57"/>
                <a:gd name="T42" fmla="*/ 292 w 299"/>
                <a:gd name="T43" fmla="*/ 49 h 57"/>
                <a:gd name="T44" fmla="*/ 283 w 299"/>
                <a:gd name="T45" fmla="*/ 57 h 57"/>
                <a:gd name="T46" fmla="*/ 283 w 299"/>
                <a:gd name="T47" fmla="*/ 53 h 57"/>
                <a:gd name="T48" fmla="*/ 283 w 299"/>
                <a:gd name="T49" fmla="*/ 57 h 57"/>
                <a:gd name="T50" fmla="*/ 16 w 299"/>
                <a:gd name="T51" fmla="*/ 57 h 57"/>
                <a:gd name="T52" fmla="*/ 283 w 299"/>
                <a:gd name="T53" fmla="*/ 53 h 57"/>
                <a:gd name="T54" fmla="*/ 16 w 299"/>
                <a:gd name="T55" fmla="*/ 57 h 57"/>
                <a:gd name="T56" fmla="*/ 16 w 299"/>
                <a:gd name="T57" fmla="*/ 53 h 57"/>
                <a:gd name="T58" fmla="*/ 16 w 299"/>
                <a:gd name="T59" fmla="*/ 57 h 57"/>
                <a:gd name="T60" fmla="*/ 4 w 299"/>
                <a:gd name="T61" fmla="*/ 52 h 57"/>
                <a:gd name="T62" fmla="*/ 16 w 299"/>
                <a:gd name="T63" fmla="*/ 53 h 57"/>
                <a:gd name="T64" fmla="*/ 4 w 299"/>
                <a:gd name="T65" fmla="*/ 52 h 57"/>
                <a:gd name="T66" fmla="*/ 3 w 299"/>
                <a:gd name="T67" fmla="*/ 40 h 57"/>
                <a:gd name="T68" fmla="*/ 4 w 299"/>
                <a:gd name="T69" fmla="*/ 52 h 57"/>
                <a:gd name="T70" fmla="*/ 0 w 299"/>
                <a:gd name="T71" fmla="*/ 40 h 57"/>
                <a:gd name="T72" fmla="*/ 3 w 299"/>
                <a:gd name="T73" fmla="*/ 40 h 57"/>
                <a:gd name="T74" fmla="*/ 0 w 299"/>
                <a:gd name="T75" fmla="*/ 40 h 57"/>
                <a:gd name="T76" fmla="*/ 3 w 299"/>
                <a:gd name="T77" fmla="*/ 17 h 57"/>
                <a:gd name="T78" fmla="*/ 0 w 299"/>
                <a:gd name="T79" fmla="*/ 40 h 57"/>
                <a:gd name="T80" fmla="*/ 0 w 299"/>
                <a:gd name="T81" fmla="*/ 17 h 57"/>
                <a:gd name="T82" fmla="*/ 3 w 299"/>
                <a:gd name="T83" fmla="*/ 17 h 57"/>
                <a:gd name="T84" fmla="*/ 0 w 299"/>
                <a:gd name="T85" fmla="*/ 17 h 57"/>
                <a:gd name="T86" fmla="*/ 7 w 299"/>
                <a:gd name="T87" fmla="*/ 7 h 57"/>
                <a:gd name="T88" fmla="*/ 0 w 299"/>
                <a:gd name="T89" fmla="*/ 17 h 57"/>
                <a:gd name="T90" fmla="*/ 16 w 299"/>
                <a:gd name="T91" fmla="*/ 0 h 57"/>
                <a:gd name="T92" fmla="*/ 7 w 299"/>
                <a:gd name="T93" fmla="*/ 7 h 57"/>
                <a:gd name="T94" fmla="*/ 16 w 299"/>
                <a:gd name="T95" fmla="*/ 0 h 57"/>
                <a:gd name="T96" fmla="*/ 16 w 299"/>
                <a:gd name="T97" fmla="*/ 3 h 57"/>
                <a:gd name="T98" fmla="*/ 16 w 299"/>
                <a:gd name="T99" fmla="*/ 0 h 5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9"/>
                <a:gd name="T151" fmla="*/ 0 h 57"/>
                <a:gd name="T152" fmla="*/ 299 w 299"/>
                <a:gd name="T153" fmla="*/ 57 h 5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99" h="57">
                  <a:moveTo>
                    <a:pt x="16" y="0"/>
                  </a:moveTo>
                  <a:lnTo>
                    <a:pt x="283" y="0"/>
                  </a:lnTo>
                  <a:lnTo>
                    <a:pt x="283" y="3"/>
                  </a:lnTo>
                  <a:lnTo>
                    <a:pt x="16" y="3"/>
                  </a:lnTo>
                  <a:lnTo>
                    <a:pt x="16" y="0"/>
                  </a:lnTo>
                  <a:close/>
                  <a:moveTo>
                    <a:pt x="283" y="0"/>
                  </a:moveTo>
                  <a:lnTo>
                    <a:pt x="283" y="0"/>
                  </a:lnTo>
                  <a:lnTo>
                    <a:pt x="283" y="3"/>
                  </a:lnTo>
                  <a:lnTo>
                    <a:pt x="283" y="0"/>
                  </a:lnTo>
                  <a:close/>
                  <a:moveTo>
                    <a:pt x="283" y="0"/>
                  </a:moveTo>
                  <a:cubicBezTo>
                    <a:pt x="287" y="0"/>
                    <a:pt x="291" y="2"/>
                    <a:pt x="294" y="5"/>
                  </a:cubicBezTo>
                  <a:lnTo>
                    <a:pt x="292" y="7"/>
                  </a:lnTo>
                  <a:cubicBezTo>
                    <a:pt x="290" y="5"/>
                    <a:pt x="286" y="3"/>
                    <a:pt x="283" y="3"/>
                  </a:cubicBezTo>
                  <a:lnTo>
                    <a:pt x="283" y="0"/>
                  </a:lnTo>
                  <a:close/>
                  <a:moveTo>
                    <a:pt x="294" y="5"/>
                  </a:moveTo>
                  <a:cubicBezTo>
                    <a:pt x="297" y="8"/>
                    <a:pt x="299" y="12"/>
                    <a:pt x="299" y="17"/>
                  </a:cubicBezTo>
                  <a:lnTo>
                    <a:pt x="296" y="17"/>
                  </a:lnTo>
                  <a:cubicBezTo>
                    <a:pt x="296" y="13"/>
                    <a:pt x="294" y="10"/>
                    <a:pt x="292" y="7"/>
                  </a:cubicBezTo>
                  <a:lnTo>
                    <a:pt x="294" y="5"/>
                  </a:lnTo>
                  <a:close/>
                  <a:moveTo>
                    <a:pt x="299" y="17"/>
                  </a:moveTo>
                  <a:lnTo>
                    <a:pt x="299" y="17"/>
                  </a:lnTo>
                  <a:lnTo>
                    <a:pt x="296" y="17"/>
                  </a:lnTo>
                  <a:lnTo>
                    <a:pt x="299" y="17"/>
                  </a:lnTo>
                  <a:close/>
                  <a:moveTo>
                    <a:pt x="299" y="17"/>
                  </a:moveTo>
                  <a:lnTo>
                    <a:pt x="299" y="40"/>
                  </a:lnTo>
                  <a:lnTo>
                    <a:pt x="296" y="40"/>
                  </a:lnTo>
                  <a:lnTo>
                    <a:pt x="296" y="17"/>
                  </a:lnTo>
                  <a:lnTo>
                    <a:pt x="299" y="17"/>
                  </a:lnTo>
                  <a:close/>
                  <a:moveTo>
                    <a:pt x="299" y="40"/>
                  </a:moveTo>
                  <a:lnTo>
                    <a:pt x="299" y="40"/>
                  </a:lnTo>
                  <a:lnTo>
                    <a:pt x="296" y="40"/>
                  </a:lnTo>
                  <a:lnTo>
                    <a:pt x="299" y="40"/>
                  </a:lnTo>
                  <a:close/>
                  <a:moveTo>
                    <a:pt x="299" y="40"/>
                  </a:moveTo>
                  <a:cubicBezTo>
                    <a:pt x="299" y="44"/>
                    <a:pt x="297" y="48"/>
                    <a:pt x="294" y="52"/>
                  </a:cubicBezTo>
                  <a:lnTo>
                    <a:pt x="292" y="49"/>
                  </a:lnTo>
                  <a:cubicBezTo>
                    <a:pt x="294" y="47"/>
                    <a:pt x="296" y="43"/>
                    <a:pt x="296" y="40"/>
                  </a:cubicBezTo>
                  <a:lnTo>
                    <a:pt x="299" y="40"/>
                  </a:lnTo>
                  <a:close/>
                  <a:moveTo>
                    <a:pt x="294" y="52"/>
                  </a:moveTo>
                  <a:cubicBezTo>
                    <a:pt x="291" y="55"/>
                    <a:pt x="287" y="57"/>
                    <a:pt x="283" y="57"/>
                  </a:cubicBezTo>
                  <a:lnTo>
                    <a:pt x="283" y="53"/>
                  </a:lnTo>
                  <a:cubicBezTo>
                    <a:pt x="286" y="53"/>
                    <a:pt x="290" y="52"/>
                    <a:pt x="292" y="49"/>
                  </a:cubicBezTo>
                  <a:lnTo>
                    <a:pt x="294" y="52"/>
                  </a:lnTo>
                  <a:close/>
                  <a:moveTo>
                    <a:pt x="283" y="57"/>
                  </a:moveTo>
                  <a:lnTo>
                    <a:pt x="283" y="57"/>
                  </a:lnTo>
                  <a:lnTo>
                    <a:pt x="283" y="53"/>
                  </a:lnTo>
                  <a:lnTo>
                    <a:pt x="283" y="57"/>
                  </a:lnTo>
                  <a:close/>
                  <a:moveTo>
                    <a:pt x="283" y="57"/>
                  </a:moveTo>
                  <a:lnTo>
                    <a:pt x="16" y="57"/>
                  </a:lnTo>
                  <a:lnTo>
                    <a:pt x="16" y="53"/>
                  </a:lnTo>
                  <a:lnTo>
                    <a:pt x="283" y="53"/>
                  </a:lnTo>
                  <a:lnTo>
                    <a:pt x="283" y="57"/>
                  </a:lnTo>
                  <a:close/>
                  <a:moveTo>
                    <a:pt x="16" y="57"/>
                  </a:moveTo>
                  <a:lnTo>
                    <a:pt x="16" y="57"/>
                  </a:lnTo>
                  <a:lnTo>
                    <a:pt x="16" y="53"/>
                  </a:lnTo>
                  <a:lnTo>
                    <a:pt x="16" y="57"/>
                  </a:lnTo>
                  <a:close/>
                  <a:moveTo>
                    <a:pt x="16" y="57"/>
                  </a:moveTo>
                  <a:cubicBezTo>
                    <a:pt x="11" y="57"/>
                    <a:pt x="7" y="55"/>
                    <a:pt x="4" y="52"/>
                  </a:cubicBezTo>
                  <a:lnTo>
                    <a:pt x="7" y="49"/>
                  </a:lnTo>
                  <a:cubicBezTo>
                    <a:pt x="9" y="52"/>
                    <a:pt x="12" y="53"/>
                    <a:pt x="16" y="53"/>
                  </a:cubicBezTo>
                  <a:lnTo>
                    <a:pt x="16" y="57"/>
                  </a:lnTo>
                  <a:close/>
                  <a:moveTo>
                    <a:pt x="4" y="52"/>
                  </a:moveTo>
                  <a:cubicBezTo>
                    <a:pt x="2" y="48"/>
                    <a:pt x="0" y="44"/>
                    <a:pt x="0" y="40"/>
                  </a:cubicBezTo>
                  <a:lnTo>
                    <a:pt x="3" y="40"/>
                  </a:lnTo>
                  <a:cubicBezTo>
                    <a:pt x="3" y="43"/>
                    <a:pt x="4" y="47"/>
                    <a:pt x="7" y="49"/>
                  </a:cubicBezTo>
                  <a:lnTo>
                    <a:pt x="4" y="52"/>
                  </a:lnTo>
                  <a:close/>
                  <a:moveTo>
                    <a:pt x="0" y="40"/>
                  </a:moveTo>
                  <a:lnTo>
                    <a:pt x="0" y="40"/>
                  </a:lnTo>
                  <a:lnTo>
                    <a:pt x="3" y="40"/>
                  </a:lnTo>
                  <a:lnTo>
                    <a:pt x="0" y="40"/>
                  </a:lnTo>
                  <a:close/>
                  <a:moveTo>
                    <a:pt x="0" y="40"/>
                  </a:moveTo>
                  <a:lnTo>
                    <a:pt x="0" y="17"/>
                  </a:lnTo>
                  <a:lnTo>
                    <a:pt x="3" y="17"/>
                  </a:lnTo>
                  <a:lnTo>
                    <a:pt x="3" y="40"/>
                  </a:lnTo>
                  <a:lnTo>
                    <a:pt x="0" y="40"/>
                  </a:lnTo>
                  <a:close/>
                  <a:moveTo>
                    <a:pt x="0" y="17"/>
                  </a:moveTo>
                  <a:lnTo>
                    <a:pt x="0" y="17"/>
                  </a:lnTo>
                  <a:lnTo>
                    <a:pt x="3" y="17"/>
                  </a:lnTo>
                  <a:lnTo>
                    <a:pt x="0" y="17"/>
                  </a:lnTo>
                  <a:close/>
                  <a:moveTo>
                    <a:pt x="0" y="17"/>
                  </a:moveTo>
                  <a:cubicBezTo>
                    <a:pt x="0" y="12"/>
                    <a:pt x="2" y="8"/>
                    <a:pt x="4" y="5"/>
                  </a:cubicBezTo>
                  <a:lnTo>
                    <a:pt x="7" y="7"/>
                  </a:lnTo>
                  <a:cubicBezTo>
                    <a:pt x="4" y="10"/>
                    <a:pt x="3" y="13"/>
                    <a:pt x="3" y="17"/>
                  </a:cubicBezTo>
                  <a:lnTo>
                    <a:pt x="0" y="17"/>
                  </a:lnTo>
                  <a:close/>
                  <a:moveTo>
                    <a:pt x="4" y="5"/>
                  </a:moveTo>
                  <a:cubicBezTo>
                    <a:pt x="7" y="2"/>
                    <a:pt x="11" y="0"/>
                    <a:pt x="16" y="0"/>
                  </a:cubicBezTo>
                  <a:lnTo>
                    <a:pt x="16" y="3"/>
                  </a:lnTo>
                  <a:cubicBezTo>
                    <a:pt x="12" y="3"/>
                    <a:pt x="9" y="5"/>
                    <a:pt x="7" y="7"/>
                  </a:cubicBezTo>
                  <a:lnTo>
                    <a:pt x="4" y="5"/>
                  </a:lnTo>
                  <a:close/>
                  <a:moveTo>
                    <a:pt x="16" y="0"/>
                  </a:moveTo>
                  <a:lnTo>
                    <a:pt x="16" y="0"/>
                  </a:lnTo>
                  <a:lnTo>
                    <a:pt x="16" y="3"/>
                  </a:lnTo>
                  <a:lnTo>
                    <a:pt x="16" y="0"/>
                  </a:lnTo>
                  <a:close/>
                </a:path>
              </a:pathLst>
            </a:custGeom>
            <a:solidFill>
              <a:srgbClr val="24211D"/>
            </a:solidFill>
            <a:ln w="9525">
              <a:noFill/>
              <a:round/>
              <a:headEnd/>
              <a:tailEnd/>
            </a:ln>
          </p:spPr>
          <p:txBody>
            <a:bodyPr/>
            <a:lstStyle/>
            <a:p>
              <a:endParaRPr lang="de-DE"/>
            </a:p>
          </p:txBody>
        </p:sp>
        <p:sp>
          <p:nvSpPr>
            <p:cNvPr id="52267" name="Rectangle 43"/>
            <p:cNvSpPr>
              <a:spLocks noChangeArrowheads="1"/>
            </p:cNvSpPr>
            <p:nvPr/>
          </p:nvSpPr>
          <p:spPr bwMode="auto">
            <a:xfrm>
              <a:off x="2765" y="2712"/>
              <a:ext cx="620" cy="86"/>
            </a:xfrm>
            <a:prstGeom prst="rect">
              <a:avLst/>
            </a:prstGeom>
            <a:noFill/>
            <a:ln w="9525">
              <a:noFill/>
              <a:miter lim="800000"/>
              <a:headEnd/>
              <a:tailEnd/>
            </a:ln>
          </p:spPr>
          <p:txBody>
            <a:bodyPr wrap="none" lIns="0" tIns="0" rIns="0" bIns="0">
              <a:spAutoFit/>
            </a:bodyPr>
            <a:lstStyle/>
            <a:p>
              <a:pPr defTabSz="915988">
                <a:spcBef>
                  <a:spcPct val="50000"/>
                </a:spcBef>
              </a:pPr>
              <a:r>
                <a:rPr lang="de-DE" sz="900" b="0">
                  <a:solidFill>
                    <a:srgbClr val="24211D"/>
                  </a:solidFill>
                  <a:latin typeface="Arial" charset="0"/>
                </a:rPr>
                <a:t>Fragment Crossbar</a:t>
              </a:r>
              <a:endParaRPr lang="de-DE" sz="1700" b="0">
                <a:solidFill>
                  <a:schemeClr val="tx1"/>
                </a:solidFill>
              </a:endParaRPr>
            </a:p>
          </p:txBody>
        </p:sp>
        <p:sp>
          <p:nvSpPr>
            <p:cNvPr id="52268" name="Rectangle 44"/>
            <p:cNvSpPr>
              <a:spLocks noChangeArrowheads="1"/>
            </p:cNvSpPr>
            <p:nvPr/>
          </p:nvSpPr>
          <p:spPr bwMode="auto">
            <a:xfrm>
              <a:off x="3859" y="2223"/>
              <a:ext cx="472" cy="86"/>
            </a:xfrm>
            <a:prstGeom prst="rect">
              <a:avLst/>
            </a:prstGeom>
            <a:noFill/>
            <a:ln w="9525">
              <a:noFill/>
              <a:miter lim="800000"/>
              <a:headEnd/>
              <a:tailEnd/>
            </a:ln>
          </p:spPr>
          <p:txBody>
            <a:bodyPr wrap="none" lIns="0" tIns="0" rIns="0" bIns="0">
              <a:spAutoFit/>
            </a:bodyPr>
            <a:lstStyle/>
            <a:p>
              <a:pPr defTabSz="915988">
                <a:spcBef>
                  <a:spcPct val="50000"/>
                </a:spcBef>
              </a:pPr>
              <a:r>
                <a:rPr lang="de-DE" sz="900" b="0">
                  <a:solidFill>
                    <a:srgbClr val="24211D"/>
                  </a:solidFill>
                  <a:latin typeface="Arial" charset="0"/>
                </a:rPr>
                <a:t>Texture Cache</a:t>
              </a:r>
              <a:endParaRPr lang="de-DE" sz="1700" b="0">
                <a:solidFill>
                  <a:schemeClr val="tx1"/>
                </a:solidFill>
              </a:endParaRPr>
            </a:p>
          </p:txBody>
        </p:sp>
        <p:sp>
          <p:nvSpPr>
            <p:cNvPr id="52269" name="Freeform 45"/>
            <p:cNvSpPr>
              <a:spLocks/>
            </p:cNvSpPr>
            <p:nvPr/>
          </p:nvSpPr>
          <p:spPr bwMode="auto">
            <a:xfrm>
              <a:off x="2566" y="1739"/>
              <a:ext cx="48" cy="54"/>
            </a:xfrm>
            <a:custGeom>
              <a:avLst/>
              <a:gdLst>
                <a:gd name="T0" fmla="*/ 48 w 48"/>
                <a:gd name="T1" fmla="*/ 0 h 54"/>
                <a:gd name="T2" fmla="*/ 0 w 48"/>
                <a:gd name="T3" fmla="*/ 27 h 54"/>
                <a:gd name="T4" fmla="*/ 48 w 48"/>
                <a:gd name="T5" fmla="*/ 54 h 54"/>
                <a:gd name="T6" fmla="*/ 48 w 48"/>
                <a:gd name="T7" fmla="*/ 0 h 54"/>
                <a:gd name="T8" fmla="*/ 0 60000 65536"/>
                <a:gd name="T9" fmla="*/ 0 60000 65536"/>
                <a:gd name="T10" fmla="*/ 0 60000 65536"/>
                <a:gd name="T11" fmla="*/ 0 60000 65536"/>
                <a:gd name="T12" fmla="*/ 0 w 48"/>
                <a:gd name="T13" fmla="*/ 0 h 54"/>
                <a:gd name="T14" fmla="*/ 48 w 48"/>
                <a:gd name="T15" fmla="*/ 54 h 54"/>
              </a:gdLst>
              <a:ahLst/>
              <a:cxnLst>
                <a:cxn ang="T8">
                  <a:pos x="T0" y="T1"/>
                </a:cxn>
                <a:cxn ang="T9">
                  <a:pos x="T2" y="T3"/>
                </a:cxn>
                <a:cxn ang="T10">
                  <a:pos x="T4" y="T5"/>
                </a:cxn>
                <a:cxn ang="T11">
                  <a:pos x="T6" y="T7"/>
                </a:cxn>
              </a:cxnLst>
              <a:rect l="T12" t="T13" r="T14" b="T15"/>
              <a:pathLst>
                <a:path w="48" h="54">
                  <a:moveTo>
                    <a:pt x="48" y="0"/>
                  </a:moveTo>
                  <a:lnTo>
                    <a:pt x="0" y="27"/>
                  </a:lnTo>
                  <a:lnTo>
                    <a:pt x="48" y="54"/>
                  </a:lnTo>
                  <a:lnTo>
                    <a:pt x="48" y="0"/>
                  </a:lnTo>
                  <a:close/>
                </a:path>
              </a:pathLst>
            </a:custGeom>
            <a:solidFill>
              <a:srgbClr val="24211D"/>
            </a:solidFill>
            <a:ln w="9525">
              <a:noFill/>
              <a:round/>
              <a:headEnd/>
              <a:tailEnd/>
            </a:ln>
          </p:spPr>
          <p:txBody>
            <a:bodyPr/>
            <a:lstStyle/>
            <a:p>
              <a:endParaRPr lang="de-DE"/>
            </a:p>
          </p:txBody>
        </p:sp>
        <p:sp>
          <p:nvSpPr>
            <p:cNvPr id="52270" name="Rectangle 46"/>
            <p:cNvSpPr>
              <a:spLocks noChangeArrowheads="1"/>
            </p:cNvSpPr>
            <p:nvPr/>
          </p:nvSpPr>
          <p:spPr bwMode="auto">
            <a:xfrm>
              <a:off x="2612" y="1760"/>
              <a:ext cx="86" cy="11"/>
            </a:xfrm>
            <a:prstGeom prst="rect">
              <a:avLst/>
            </a:prstGeom>
            <a:solidFill>
              <a:srgbClr val="24211D"/>
            </a:solidFill>
            <a:ln w="9525">
              <a:noFill/>
              <a:miter lim="800000"/>
              <a:headEnd/>
              <a:tailEnd/>
            </a:ln>
          </p:spPr>
          <p:txBody>
            <a:bodyPr/>
            <a:lstStyle/>
            <a:p>
              <a:endParaRPr lang="de-DE"/>
            </a:p>
          </p:txBody>
        </p:sp>
        <p:sp>
          <p:nvSpPr>
            <p:cNvPr id="52271" name="Freeform 47"/>
            <p:cNvSpPr>
              <a:spLocks/>
            </p:cNvSpPr>
            <p:nvPr/>
          </p:nvSpPr>
          <p:spPr bwMode="auto">
            <a:xfrm>
              <a:off x="2695" y="1739"/>
              <a:ext cx="48" cy="54"/>
            </a:xfrm>
            <a:custGeom>
              <a:avLst/>
              <a:gdLst>
                <a:gd name="T0" fmla="*/ 0 w 48"/>
                <a:gd name="T1" fmla="*/ 0 h 54"/>
                <a:gd name="T2" fmla="*/ 48 w 48"/>
                <a:gd name="T3" fmla="*/ 27 h 54"/>
                <a:gd name="T4" fmla="*/ 0 w 48"/>
                <a:gd name="T5" fmla="*/ 54 h 54"/>
                <a:gd name="T6" fmla="*/ 0 w 48"/>
                <a:gd name="T7" fmla="*/ 0 h 54"/>
                <a:gd name="T8" fmla="*/ 0 60000 65536"/>
                <a:gd name="T9" fmla="*/ 0 60000 65536"/>
                <a:gd name="T10" fmla="*/ 0 60000 65536"/>
                <a:gd name="T11" fmla="*/ 0 60000 65536"/>
                <a:gd name="T12" fmla="*/ 0 w 48"/>
                <a:gd name="T13" fmla="*/ 0 h 54"/>
                <a:gd name="T14" fmla="*/ 48 w 48"/>
                <a:gd name="T15" fmla="*/ 54 h 54"/>
              </a:gdLst>
              <a:ahLst/>
              <a:cxnLst>
                <a:cxn ang="T8">
                  <a:pos x="T0" y="T1"/>
                </a:cxn>
                <a:cxn ang="T9">
                  <a:pos x="T2" y="T3"/>
                </a:cxn>
                <a:cxn ang="T10">
                  <a:pos x="T4" y="T5"/>
                </a:cxn>
                <a:cxn ang="T11">
                  <a:pos x="T6" y="T7"/>
                </a:cxn>
              </a:cxnLst>
              <a:rect l="T12" t="T13" r="T14" b="T15"/>
              <a:pathLst>
                <a:path w="48" h="54">
                  <a:moveTo>
                    <a:pt x="0" y="0"/>
                  </a:moveTo>
                  <a:lnTo>
                    <a:pt x="48" y="27"/>
                  </a:lnTo>
                  <a:lnTo>
                    <a:pt x="0" y="54"/>
                  </a:lnTo>
                  <a:lnTo>
                    <a:pt x="0" y="0"/>
                  </a:lnTo>
                  <a:close/>
                </a:path>
              </a:pathLst>
            </a:custGeom>
            <a:solidFill>
              <a:srgbClr val="24211D"/>
            </a:solidFill>
            <a:ln w="9525">
              <a:noFill/>
              <a:round/>
              <a:headEnd/>
              <a:tailEnd/>
            </a:ln>
          </p:spPr>
          <p:txBody>
            <a:bodyPr/>
            <a:lstStyle/>
            <a:p>
              <a:endParaRPr lang="de-DE"/>
            </a:p>
          </p:txBody>
        </p:sp>
        <p:sp>
          <p:nvSpPr>
            <p:cNvPr id="52272" name="Rectangle 48"/>
            <p:cNvSpPr>
              <a:spLocks noChangeArrowheads="1"/>
            </p:cNvSpPr>
            <p:nvPr/>
          </p:nvSpPr>
          <p:spPr bwMode="auto">
            <a:xfrm>
              <a:off x="1829" y="3067"/>
              <a:ext cx="2554" cy="78"/>
            </a:xfrm>
            <a:prstGeom prst="rect">
              <a:avLst/>
            </a:prstGeom>
            <a:solidFill>
              <a:srgbClr val="FDFA00"/>
            </a:solidFill>
            <a:ln w="9525">
              <a:solidFill>
                <a:srgbClr val="000000"/>
              </a:solidFill>
              <a:miter lim="800000"/>
              <a:headEnd/>
              <a:tailEnd/>
            </a:ln>
          </p:spPr>
          <p:txBody>
            <a:bodyPr/>
            <a:lstStyle/>
            <a:p>
              <a:endParaRPr lang="de-DE"/>
            </a:p>
          </p:txBody>
        </p:sp>
        <p:grpSp>
          <p:nvGrpSpPr>
            <p:cNvPr id="4" name="Group 49"/>
            <p:cNvGrpSpPr>
              <a:grpSpLocks/>
            </p:cNvGrpSpPr>
            <p:nvPr/>
          </p:nvGrpSpPr>
          <p:grpSpPr bwMode="auto">
            <a:xfrm>
              <a:off x="2421" y="2002"/>
              <a:ext cx="1312" cy="519"/>
              <a:chOff x="2061" y="2002"/>
              <a:chExt cx="1312" cy="519"/>
            </a:xfrm>
          </p:grpSpPr>
          <p:sp>
            <p:nvSpPr>
              <p:cNvPr id="52377" name="Rectangle 50"/>
              <p:cNvSpPr>
                <a:spLocks noChangeArrowheads="1"/>
              </p:cNvSpPr>
              <p:nvPr/>
            </p:nvSpPr>
            <p:spPr bwMode="auto">
              <a:xfrm>
                <a:off x="2399" y="2002"/>
                <a:ext cx="299" cy="519"/>
              </a:xfrm>
              <a:prstGeom prst="rect">
                <a:avLst/>
              </a:prstGeom>
              <a:solidFill>
                <a:srgbClr val="BBB0D5"/>
              </a:solidFill>
              <a:ln w="12700">
                <a:solidFill>
                  <a:srgbClr val="000000"/>
                </a:solidFill>
                <a:miter lim="800000"/>
                <a:headEnd/>
                <a:tailEnd/>
              </a:ln>
            </p:spPr>
            <p:txBody>
              <a:bodyPr/>
              <a:lstStyle/>
              <a:p>
                <a:endParaRPr lang="de-DE"/>
              </a:p>
            </p:txBody>
          </p:sp>
          <p:sp>
            <p:nvSpPr>
              <p:cNvPr id="52378" name="Rectangle 51"/>
              <p:cNvSpPr>
                <a:spLocks noChangeArrowheads="1"/>
              </p:cNvSpPr>
              <p:nvPr/>
            </p:nvSpPr>
            <p:spPr bwMode="auto">
              <a:xfrm>
                <a:off x="2555" y="2269"/>
                <a:ext cx="121" cy="228"/>
              </a:xfrm>
              <a:prstGeom prst="rect">
                <a:avLst/>
              </a:prstGeom>
              <a:solidFill>
                <a:srgbClr val="DDDDDC"/>
              </a:solidFill>
              <a:ln w="6350">
                <a:solidFill>
                  <a:srgbClr val="000000"/>
                </a:solidFill>
                <a:miter lim="800000"/>
                <a:headEnd/>
                <a:tailEnd/>
              </a:ln>
            </p:spPr>
            <p:txBody>
              <a:bodyPr/>
              <a:lstStyle/>
              <a:p>
                <a:endParaRPr lang="de-DE"/>
              </a:p>
            </p:txBody>
          </p:sp>
          <p:sp>
            <p:nvSpPr>
              <p:cNvPr id="52379" name="Rectangle 52"/>
              <p:cNvSpPr>
                <a:spLocks noChangeArrowheads="1"/>
              </p:cNvSpPr>
              <p:nvPr/>
            </p:nvSpPr>
            <p:spPr bwMode="auto">
              <a:xfrm>
                <a:off x="2421" y="2269"/>
                <a:ext cx="121" cy="228"/>
              </a:xfrm>
              <a:prstGeom prst="rect">
                <a:avLst/>
              </a:prstGeom>
              <a:solidFill>
                <a:srgbClr val="DDDDDC"/>
              </a:solidFill>
              <a:ln w="6350">
                <a:solidFill>
                  <a:srgbClr val="000000"/>
                </a:solidFill>
                <a:miter lim="800000"/>
                <a:headEnd/>
                <a:tailEnd/>
              </a:ln>
            </p:spPr>
            <p:txBody>
              <a:bodyPr/>
              <a:lstStyle/>
              <a:p>
                <a:endParaRPr lang="de-DE"/>
              </a:p>
            </p:txBody>
          </p:sp>
          <p:sp>
            <p:nvSpPr>
              <p:cNvPr id="52380" name="Rectangle 53"/>
              <p:cNvSpPr>
                <a:spLocks noChangeArrowheads="1"/>
              </p:cNvSpPr>
              <p:nvPr/>
            </p:nvSpPr>
            <p:spPr bwMode="auto">
              <a:xfrm>
                <a:off x="2555" y="2027"/>
                <a:ext cx="121" cy="228"/>
              </a:xfrm>
              <a:prstGeom prst="rect">
                <a:avLst/>
              </a:prstGeom>
              <a:solidFill>
                <a:srgbClr val="DDDDDC"/>
              </a:solidFill>
              <a:ln w="6350">
                <a:solidFill>
                  <a:srgbClr val="000000"/>
                </a:solidFill>
                <a:miter lim="800000"/>
                <a:headEnd/>
                <a:tailEnd/>
              </a:ln>
            </p:spPr>
            <p:txBody>
              <a:bodyPr/>
              <a:lstStyle/>
              <a:p>
                <a:endParaRPr lang="de-DE"/>
              </a:p>
            </p:txBody>
          </p:sp>
          <p:sp>
            <p:nvSpPr>
              <p:cNvPr id="52381" name="Rectangle 54"/>
              <p:cNvSpPr>
                <a:spLocks noChangeArrowheads="1"/>
              </p:cNvSpPr>
              <p:nvPr/>
            </p:nvSpPr>
            <p:spPr bwMode="auto">
              <a:xfrm>
                <a:off x="2421" y="2027"/>
                <a:ext cx="121" cy="228"/>
              </a:xfrm>
              <a:prstGeom prst="rect">
                <a:avLst/>
              </a:prstGeom>
              <a:solidFill>
                <a:srgbClr val="DDDDDC"/>
              </a:solidFill>
              <a:ln w="6350">
                <a:solidFill>
                  <a:srgbClr val="000000"/>
                </a:solidFill>
                <a:miter lim="800000"/>
                <a:headEnd/>
                <a:tailEnd/>
              </a:ln>
            </p:spPr>
            <p:txBody>
              <a:bodyPr/>
              <a:lstStyle/>
              <a:p>
                <a:endParaRPr lang="de-DE"/>
              </a:p>
            </p:txBody>
          </p:sp>
          <p:sp>
            <p:nvSpPr>
              <p:cNvPr id="52382" name="Rectangle 55"/>
              <p:cNvSpPr>
                <a:spLocks noChangeArrowheads="1"/>
              </p:cNvSpPr>
              <p:nvPr/>
            </p:nvSpPr>
            <p:spPr bwMode="auto">
              <a:xfrm>
                <a:off x="2735" y="2002"/>
                <a:ext cx="302" cy="519"/>
              </a:xfrm>
              <a:prstGeom prst="rect">
                <a:avLst/>
              </a:prstGeom>
              <a:solidFill>
                <a:srgbClr val="BBB0D5"/>
              </a:solidFill>
              <a:ln w="12700">
                <a:solidFill>
                  <a:srgbClr val="000000"/>
                </a:solidFill>
                <a:miter lim="800000"/>
                <a:headEnd/>
                <a:tailEnd/>
              </a:ln>
            </p:spPr>
            <p:txBody>
              <a:bodyPr/>
              <a:lstStyle/>
              <a:p>
                <a:endParaRPr lang="de-DE"/>
              </a:p>
            </p:txBody>
          </p:sp>
          <p:sp>
            <p:nvSpPr>
              <p:cNvPr id="52383" name="Rectangle 56"/>
              <p:cNvSpPr>
                <a:spLocks noChangeArrowheads="1"/>
              </p:cNvSpPr>
              <p:nvPr/>
            </p:nvSpPr>
            <p:spPr bwMode="auto">
              <a:xfrm>
                <a:off x="2894" y="2269"/>
                <a:ext cx="121" cy="228"/>
              </a:xfrm>
              <a:prstGeom prst="rect">
                <a:avLst/>
              </a:prstGeom>
              <a:solidFill>
                <a:srgbClr val="DDDDDC"/>
              </a:solidFill>
              <a:ln w="6350">
                <a:solidFill>
                  <a:srgbClr val="000000"/>
                </a:solidFill>
                <a:miter lim="800000"/>
                <a:headEnd/>
                <a:tailEnd/>
              </a:ln>
            </p:spPr>
            <p:txBody>
              <a:bodyPr/>
              <a:lstStyle/>
              <a:p>
                <a:endParaRPr lang="de-DE"/>
              </a:p>
            </p:txBody>
          </p:sp>
          <p:sp>
            <p:nvSpPr>
              <p:cNvPr id="52384" name="Rectangle 57"/>
              <p:cNvSpPr>
                <a:spLocks noChangeArrowheads="1"/>
              </p:cNvSpPr>
              <p:nvPr/>
            </p:nvSpPr>
            <p:spPr bwMode="auto">
              <a:xfrm>
                <a:off x="2757" y="2269"/>
                <a:ext cx="121" cy="228"/>
              </a:xfrm>
              <a:prstGeom prst="rect">
                <a:avLst/>
              </a:prstGeom>
              <a:solidFill>
                <a:srgbClr val="DDDDDC"/>
              </a:solidFill>
              <a:ln w="6350">
                <a:solidFill>
                  <a:srgbClr val="000000"/>
                </a:solidFill>
                <a:miter lim="800000"/>
                <a:headEnd/>
                <a:tailEnd/>
              </a:ln>
            </p:spPr>
            <p:txBody>
              <a:bodyPr/>
              <a:lstStyle/>
              <a:p>
                <a:endParaRPr lang="de-DE"/>
              </a:p>
            </p:txBody>
          </p:sp>
          <p:sp>
            <p:nvSpPr>
              <p:cNvPr id="52385" name="Rectangle 58"/>
              <p:cNvSpPr>
                <a:spLocks noChangeArrowheads="1"/>
              </p:cNvSpPr>
              <p:nvPr/>
            </p:nvSpPr>
            <p:spPr bwMode="auto">
              <a:xfrm>
                <a:off x="2894" y="2027"/>
                <a:ext cx="121" cy="228"/>
              </a:xfrm>
              <a:prstGeom prst="rect">
                <a:avLst/>
              </a:prstGeom>
              <a:solidFill>
                <a:srgbClr val="DDDDDC"/>
              </a:solidFill>
              <a:ln w="6350">
                <a:solidFill>
                  <a:srgbClr val="000000"/>
                </a:solidFill>
                <a:miter lim="800000"/>
                <a:headEnd/>
                <a:tailEnd/>
              </a:ln>
            </p:spPr>
            <p:txBody>
              <a:bodyPr/>
              <a:lstStyle/>
              <a:p>
                <a:endParaRPr lang="de-DE"/>
              </a:p>
            </p:txBody>
          </p:sp>
          <p:sp>
            <p:nvSpPr>
              <p:cNvPr id="52386" name="Rectangle 59"/>
              <p:cNvSpPr>
                <a:spLocks noChangeArrowheads="1"/>
              </p:cNvSpPr>
              <p:nvPr/>
            </p:nvSpPr>
            <p:spPr bwMode="auto">
              <a:xfrm>
                <a:off x="2757" y="2027"/>
                <a:ext cx="121" cy="228"/>
              </a:xfrm>
              <a:prstGeom prst="rect">
                <a:avLst/>
              </a:prstGeom>
              <a:solidFill>
                <a:srgbClr val="DDDDDC"/>
              </a:solidFill>
              <a:ln w="6350">
                <a:solidFill>
                  <a:srgbClr val="000000"/>
                </a:solidFill>
                <a:miter lim="800000"/>
                <a:headEnd/>
                <a:tailEnd/>
              </a:ln>
            </p:spPr>
            <p:txBody>
              <a:bodyPr/>
              <a:lstStyle/>
              <a:p>
                <a:endParaRPr lang="de-DE"/>
              </a:p>
            </p:txBody>
          </p:sp>
          <p:sp>
            <p:nvSpPr>
              <p:cNvPr id="52387" name="Rectangle 60"/>
              <p:cNvSpPr>
                <a:spLocks noChangeArrowheads="1"/>
              </p:cNvSpPr>
              <p:nvPr/>
            </p:nvSpPr>
            <p:spPr bwMode="auto">
              <a:xfrm>
                <a:off x="3074" y="2002"/>
                <a:ext cx="299" cy="519"/>
              </a:xfrm>
              <a:prstGeom prst="rect">
                <a:avLst/>
              </a:prstGeom>
              <a:solidFill>
                <a:srgbClr val="BBB0D5"/>
              </a:solidFill>
              <a:ln w="12700">
                <a:solidFill>
                  <a:srgbClr val="000000"/>
                </a:solidFill>
                <a:miter lim="800000"/>
                <a:headEnd/>
                <a:tailEnd/>
              </a:ln>
            </p:spPr>
            <p:txBody>
              <a:bodyPr/>
              <a:lstStyle/>
              <a:p>
                <a:endParaRPr lang="de-DE"/>
              </a:p>
            </p:txBody>
          </p:sp>
          <p:sp>
            <p:nvSpPr>
              <p:cNvPr id="52388" name="Rectangle 61"/>
              <p:cNvSpPr>
                <a:spLocks noChangeArrowheads="1"/>
              </p:cNvSpPr>
              <p:nvPr/>
            </p:nvSpPr>
            <p:spPr bwMode="auto">
              <a:xfrm>
                <a:off x="3230" y="2269"/>
                <a:ext cx="121" cy="228"/>
              </a:xfrm>
              <a:prstGeom prst="rect">
                <a:avLst/>
              </a:prstGeom>
              <a:solidFill>
                <a:srgbClr val="DDDDDC"/>
              </a:solidFill>
              <a:ln w="6350">
                <a:solidFill>
                  <a:srgbClr val="000000"/>
                </a:solidFill>
                <a:miter lim="800000"/>
                <a:headEnd/>
                <a:tailEnd/>
              </a:ln>
            </p:spPr>
            <p:txBody>
              <a:bodyPr/>
              <a:lstStyle/>
              <a:p>
                <a:endParaRPr lang="de-DE"/>
              </a:p>
            </p:txBody>
          </p:sp>
          <p:sp>
            <p:nvSpPr>
              <p:cNvPr id="52389" name="Rectangle 62"/>
              <p:cNvSpPr>
                <a:spLocks noChangeArrowheads="1"/>
              </p:cNvSpPr>
              <p:nvPr/>
            </p:nvSpPr>
            <p:spPr bwMode="auto">
              <a:xfrm>
                <a:off x="3096" y="2269"/>
                <a:ext cx="121" cy="228"/>
              </a:xfrm>
              <a:prstGeom prst="rect">
                <a:avLst/>
              </a:prstGeom>
              <a:solidFill>
                <a:srgbClr val="DDDDDC"/>
              </a:solidFill>
              <a:ln w="6350">
                <a:solidFill>
                  <a:srgbClr val="000000"/>
                </a:solidFill>
                <a:miter lim="800000"/>
                <a:headEnd/>
                <a:tailEnd/>
              </a:ln>
            </p:spPr>
            <p:txBody>
              <a:bodyPr/>
              <a:lstStyle/>
              <a:p>
                <a:endParaRPr lang="de-DE"/>
              </a:p>
            </p:txBody>
          </p:sp>
          <p:sp>
            <p:nvSpPr>
              <p:cNvPr id="52390" name="Rectangle 63"/>
              <p:cNvSpPr>
                <a:spLocks noChangeArrowheads="1"/>
              </p:cNvSpPr>
              <p:nvPr/>
            </p:nvSpPr>
            <p:spPr bwMode="auto">
              <a:xfrm>
                <a:off x="3230" y="2027"/>
                <a:ext cx="121" cy="228"/>
              </a:xfrm>
              <a:prstGeom prst="rect">
                <a:avLst/>
              </a:prstGeom>
              <a:solidFill>
                <a:srgbClr val="DDDDDC"/>
              </a:solidFill>
              <a:ln w="6350">
                <a:solidFill>
                  <a:srgbClr val="000000"/>
                </a:solidFill>
                <a:miter lim="800000"/>
                <a:headEnd/>
                <a:tailEnd/>
              </a:ln>
            </p:spPr>
            <p:txBody>
              <a:bodyPr/>
              <a:lstStyle/>
              <a:p>
                <a:endParaRPr lang="de-DE"/>
              </a:p>
            </p:txBody>
          </p:sp>
          <p:sp>
            <p:nvSpPr>
              <p:cNvPr id="52391" name="Rectangle 64"/>
              <p:cNvSpPr>
                <a:spLocks noChangeArrowheads="1"/>
              </p:cNvSpPr>
              <p:nvPr/>
            </p:nvSpPr>
            <p:spPr bwMode="auto">
              <a:xfrm>
                <a:off x="3096" y="2027"/>
                <a:ext cx="121" cy="228"/>
              </a:xfrm>
              <a:prstGeom prst="rect">
                <a:avLst/>
              </a:prstGeom>
              <a:solidFill>
                <a:srgbClr val="DDDDDC"/>
              </a:solidFill>
              <a:ln w="6350">
                <a:solidFill>
                  <a:srgbClr val="000000"/>
                </a:solidFill>
                <a:miter lim="800000"/>
                <a:headEnd/>
                <a:tailEnd/>
              </a:ln>
            </p:spPr>
            <p:txBody>
              <a:bodyPr/>
              <a:lstStyle/>
              <a:p>
                <a:endParaRPr lang="de-DE"/>
              </a:p>
            </p:txBody>
          </p:sp>
          <p:sp>
            <p:nvSpPr>
              <p:cNvPr id="52392" name="Rectangle 65"/>
              <p:cNvSpPr>
                <a:spLocks noChangeArrowheads="1"/>
              </p:cNvSpPr>
              <p:nvPr/>
            </p:nvSpPr>
            <p:spPr bwMode="auto">
              <a:xfrm>
                <a:off x="2061" y="2002"/>
                <a:ext cx="301" cy="519"/>
              </a:xfrm>
              <a:prstGeom prst="rect">
                <a:avLst/>
              </a:prstGeom>
              <a:solidFill>
                <a:srgbClr val="BBB0D5"/>
              </a:solidFill>
              <a:ln w="12700">
                <a:solidFill>
                  <a:srgbClr val="000000"/>
                </a:solidFill>
                <a:miter lim="800000"/>
                <a:headEnd/>
                <a:tailEnd/>
              </a:ln>
            </p:spPr>
            <p:txBody>
              <a:bodyPr/>
              <a:lstStyle/>
              <a:p>
                <a:endParaRPr lang="de-DE"/>
              </a:p>
            </p:txBody>
          </p:sp>
          <p:sp>
            <p:nvSpPr>
              <p:cNvPr id="52393" name="Rectangle 66"/>
              <p:cNvSpPr>
                <a:spLocks noChangeArrowheads="1"/>
              </p:cNvSpPr>
              <p:nvPr/>
            </p:nvSpPr>
            <p:spPr bwMode="auto">
              <a:xfrm>
                <a:off x="2219" y="2269"/>
                <a:ext cx="121" cy="228"/>
              </a:xfrm>
              <a:prstGeom prst="rect">
                <a:avLst/>
              </a:prstGeom>
              <a:solidFill>
                <a:srgbClr val="DDDDDC"/>
              </a:solidFill>
              <a:ln w="6350">
                <a:solidFill>
                  <a:srgbClr val="000000"/>
                </a:solidFill>
                <a:miter lim="800000"/>
                <a:headEnd/>
                <a:tailEnd/>
              </a:ln>
            </p:spPr>
            <p:txBody>
              <a:bodyPr/>
              <a:lstStyle/>
              <a:p>
                <a:endParaRPr lang="de-DE"/>
              </a:p>
            </p:txBody>
          </p:sp>
          <p:sp>
            <p:nvSpPr>
              <p:cNvPr id="52394" name="Rectangle 67"/>
              <p:cNvSpPr>
                <a:spLocks noChangeArrowheads="1"/>
              </p:cNvSpPr>
              <p:nvPr/>
            </p:nvSpPr>
            <p:spPr bwMode="auto">
              <a:xfrm>
                <a:off x="2085" y="2269"/>
                <a:ext cx="118" cy="228"/>
              </a:xfrm>
              <a:prstGeom prst="rect">
                <a:avLst/>
              </a:prstGeom>
              <a:solidFill>
                <a:srgbClr val="DDDDDC"/>
              </a:solidFill>
              <a:ln w="6350">
                <a:solidFill>
                  <a:srgbClr val="000000"/>
                </a:solidFill>
                <a:miter lim="800000"/>
                <a:headEnd/>
                <a:tailEnd/>
              </a:ln>
            </p:spPr>
            <p:txBody>
              <a:bodyPr/>
              <a:lstStyle/>
              <a:p>
                <a:endParaRPr lang="de-DE"/>
              </a:p>
            </p:txBody>
          </p:sp>
          <p:sp>
            <p:nvSpPr>
              <p:cNvPr id="52395" name="Rectangle 68"/>
              <p:cNvSpPr>
                <a:spLocks noChangeArrowheads="1"/>
              </p:cNvSpPr>
              <p:nvPr/>
            </p:nvSpPr>
            <p:spPr bwMode="auto">
              <a:xfrm>
                <a:off x="2219" y="2027"/>
                <a:ext cx="121" cy="228"/>
              </a:xfrm>
              <a:prstGeom prst="rect">
                <a:avLst/>
              </a:prstGeom>
              <a:solidFill>
                <a:srgbClr val="DDDDDC"/>
              </a:solidFill>
              <a:ln w="6350">
                <a:solidFill>
                  <a:srgbClr val="000000"/>
                </a:solidFill>
                <a:miter lim="800000"/>
                <a:headEnd/>
                <a:tailEnd/>
              </a:ln>
            </p:spPr>
            <p:txBody>
              <a:bodyPr/>
              <a:lstStyle/>
              <a:p>
                <a:endParaRPr lang="de-DE"/>
              </a:p>
            </p:txBody>
          </p:sp>
          <p:sp>
            <p:nvSpPr>
              <p:cNvPr id="52396" name="Rectangle 69"/>
              <p:cNvSpPr>
                <a:spLocks noChangeArrowheads="1"/>
              </p:cNvSpPr>
              <p:nvPr/>
            </p:nvSpPr>
            <p:spPr bwMode="auto">
              <a:xfrm>
                <a:off x="2085" y="2027"/>
                <a:ext cx="118" cy="228"/>
              </a:xfrm>
              <a:prstGeom prst="rect">
                <a:avLst/>
              </a:prstGeom>
              <a:solidFill>
                <a:srgbClr val="DDDDDC"/>
              </a:solidFill>
              <a:ln w="6350">
                <a:solidFill>
                  <a:srgbClr val="000000"/>
                </a:solidFill>
                <a:miter lim="800000"/>
                <a:headEnd/>
                <a:tailEnd/>
              </a:ln>
            </p:spPr>
            <p:txBody>
              <a:bodyPr/>
              <a:lstStyle/>
              <a:p>
                <a:endParaRPr lang="de-DE"/>
              </a:p>
            </p:txBody>
          </p:sp>
        </p:grpSp>
        <p:grpSp>
          <p:nvGrpSpPr>
            <p:cNvPr id="5" name="Group 70"/>
            <p:cNvGrpSpPr>
              <a:grpSpLocks/>
            </p:cNvGrpSpPr>
            <p:nvPr/>
          </p:nvGrpSpPr>
          <p:grpSpPr bwMode="auto">
            <a:xfrm>
              <a:off x="1765" y="3454"/>
              <a:ext cx="462" cy="336"/>
              <a:chOff x="1405" y="3454"/>
              <a:chExt cx="462" cy="336"/>
            </a:xfrm>
          </p:grpSpPr>
          <p:sp>
            <p:nvSpPr>
              <p:cNvPr id="52374" name="Rectangle 71"/>
              <p:cNvSpPr>
                <a:spLocks noChangeArrowheads="1"/>
              </p:cNvSpPr>
              <p:nvPr/>
            </p:nvSpPr>
            <p:spPr bwMode="auto">
              <a:xfrm>
                <a:off x="1405" y="3454"/>
                <a:ext cx="462" cy="336"/>
              </a:xfrm>
              <a:prstGeom prst="rect">
                <a:avLst/>
              </a:prstGeom>
              <a:solidFill>
                <a:srgbClr val="FDC800"/>
              </a:solidFill>
              <a:ln w="12700">
                <a:solidFill>
                  <a:srgbClr val="000000"/>
                </a:solidFill>
                <a:miter lim="800000"/>
                <a:headEnd/>
                <a:tailEnd/>
              </a:ln>
            </p:spPr>
            <p:txBody>
              <a:bodyPr/>
              <a:lstStyle/>
              <a:p>
                <a:endParaRPr lang="de-DE"/>
              </a:p>
            </p:txBody>
          </p:sp>
          <p:sp>
            <p:nvSpPr>
              <p:cNvPr id="52375" name="Rectangle 72"/>
              <p:cNvSpPr>
                <a:spLocks noChangeArrowheads="1"/>
              </p:cNvSpPr>
              <p:nvPr/>
            </p:nvSpPr>
            <p:spPr bwMode="auto">
              <a:xfrm>
                <a:off x="1496" y="3541"/>
                <a:ext cx="260" cy="86"/>
              </a:xfrm>
              <a:prstGeom prst="rect">
                <a:avLst/>
              </a:prstGeom>
              <a:noFill/>
              <a:ln w="9525">
                <a:noFill/>
                <a:miter lim="800000"/>
                <a:headEnd/>
                <a:tailEnd/>
              </a:ln>
            </p:spPr>
            <p:txBody>
              <a:bodyPr wrap="none" lIns="0" tIns="0" rIns="0" bIns="0">
                <a:spAutoFit/>
              </a:bodyPr>
              <a:lstStyle/>
              <a:p>
                <a:pPr defTabSz="915988">
                  <a:spcBef>
                    <a:spcPct val="50000"/>
                  </a:spcBef>
                </a:pPr>
                <a:r>
                  <a:rPr lang="de-DE" sz="900" b="0">
                    <a:solidFill>
                      <a:srgbClr val="24211D"/>
                    </a:solidFill>
                    <a:latin typeface="Arial" charset="0"/>
                  </a:rPr>
                  <a:t>Memory</a:t>
                </a:r>
                <a:endParaRPr lang="de-DE" sz="1700" b="0">
                  <a:solidFill>
                    <a:schemeClr val="tx1"/>
                  </a:solidFill>
                </a:endParaRPr>
              </a:p>
            </p:txBody>
          </p:sp>
          <p:sp>
            <p:nvSpPr>
              <p:cNvPr id="52376" name="Rectangle 73"/>
              <p:cNvSpPr>
                <a:spLocks noChangeArrowheads="1"/>
              </p:cNvSpPr>
              <p:nvPr/>
            </p:nvSpPr>
            <p:spPr bwMode="auto">
              <a:xfrm>
                <a:off x="1496" y="3621"/>
                <a:ext cx="264" cy="86"/>
              </a:xfrm>
              <a:prstGeom prst="rect">
                <a:avLst/>
              </a:prstGeom>
              <a:noFill/>
              <a:ln w="9525">
                <a:noFill/>
                <a:miter lim="800000"/>
                <a:headEnd/>
                <a:tailEnd/>
              </a:ln>
            </p:spPr>
            <p:txBody>
              <a:bodyPr wrap="none" lIns="0" tIns="0" rIns="0" bIns="0">
                <a:spAutoFit/>
              </a:bodyPr>
              <a:lstStyle/>
              <a:p>
                <a:pPr defTabSz="915988">
                  <a:spcBef>
                    <a:spcPct val="50000"/>
                  </a:spcBef>
                </a:pPr>
                <a:r>
                  <a:rPr lang="de-DE" sz="900" b="0">
                    <a:solidFill>
                      <a:srgbClr val="24211D"/>
                    </a:solidFill>
                    <a:latin typeface="Arial" charset="0"/>
                  </a:rPr>
                  <a:t>Partition</a:t>
                </a:r>
                <a:endParaRPr lang="de-DE" sz="1700" b="0">
                  <a:solidFill>
                    <a:schemeClr val="tx1"/>
                  </a:solidFill>
                </a:endParaRPr>
              </a:p>
            </p:txBody>
          </p:sp>
        </p:grpSp>
        <p:grpSp>
          <p:nvGrpSpPr>
            <p:cNvPr id="6" name="Group 74"/>
            <p:cNvGrpSpPr>
              <a:grpSpLocks/>
            </p:cNvGrpSpPr>
            <p:nvPr/>
          </p:nvGrpSpPr>
          <p:grpSpPr bwMode="auto">
            <a:xfrm>
              <a:off x="2482" y="3454"/>
              <a:ext cx="463" cy="336"/>
              <a:chOff x="2122" y="3454"/>
              <a:chExt cx="463" cy="336"/>
            </a:xfrm>
          </p:grpSpPr>
          <p:sp>
            <p:nvSpPr>
              <p:cNvPr id="52371" name="Rectangle 75"/>
              <p:cNvSpPr>
                <a:spLocks noChangeArrowheads="1"/>
              </p:cNvSpPr>
              <p:nvPr/>
            </p:nvSpPr>
            <p:spPr bwMode="auto">
              <a:xfrm>
                <a:off x="2122" y="3454"/>
                <a:ext cx="463" cy="336"/>
              </a:xfrm>
              <a:prstGeom prst="rect">
                <a:avLst/>
              </a:prstGeom>
              <a:solidFill>
                <a:srgbClr val="FDC800"/>
              </a:solidFill>
              <a:ln w="12700">
                <a:solidFill>
                  <a:srgbClr val="000000"/>
                </a:solidFill>
                <a:miter lim="800000"/>
                <a:headEnd/>
                <a:tailEnd/>
              </a:ln>
            </p:spPr>
            <p:txBody>
              <a:bodyPr/>
              <a:lstStyle/>
              <a:p>
                <a:endParaRPr lang="de-DE"/>
              </a:p>
            </p:txBody>
          </p:sp>
          <p:sp>
            <p:nvSpPr>
              <p:cNvPr id="52372" name="Rectangle 76"/>
              <p:cNvSpPr>
                <a:spLocks noChangeArrowheads="1"/>
              </p:cNvSpPr>
              <p:nvPr/>
            </p:nvSpPr>
            <p:spPr bwMode="auto">
              <a:xfrm>
                <a:off x="2214" y="3541"/>
                <a:ext cx="260" cy="86"/>
              </a:xfrm>
              <a:prstGeom prst="rect">
                <a:avLst/>
              </a:prstGeom>
              <a:noFill/>
              <a:ln w="9525">
                <a:noFill/>
                <a:miter lim="800000"/>
                <a:headEnd/>
                <a:tailEnd/>
              </a:ln>
            </p:spPr>
            <p:txBody>
              <a:bodyPr wrap="none" lIns="0" tIns="0" rIns="0" bIns="0">
                <a:spAutoFit/>
              </a:bodyPr>
              <a:lstStyle/>
              <a:p>
                <a:pPr defTabSz="915988">
                  <a:spcBef>
                    <a:spcPct val="50000"/>
                  </a:spcBef>
                </a:pPr>
                <a:r>
                  <a:rPr lang="de-DE" sz="900" b="0">
                    <a:solidFill>
                      <a:srgbClr val="24211D"/>
                    </a:solidFill>
                    <a:latin typeface="Arial" charset="0"/>
                  </a:rPr>
                  <a:t>Memory</a:t>
                </a:r>
                <a:endParaRPr lang="de-DE" sz="1700" b="0">
                  <a:solidFill>
                    <a:schemeClr val="tx1"/>
                  </a:solidFill>
                </a:endParaRPr>
              </a:p>
            </p:txBody>
          </p:sp>
          <p:sp>
            <p:nvSpPr>
              <p:cNvPr id="52373" name="Rectangle 77"/>
              <p:cNvSpPr>
                <a:spLocks noChangeArrowheads="1"/>
              </p:cNvSpPr>
              <p:nvPr/>
            </p:nvSpPr>
            <p:spPr bwMode="auto">
              <a:xfrm>
                <a:off x="2214" y="3621"/>
                <a:ext cx="264" cy="86"/>
              </a:xfrm>
              <a:prstGeom prst="rect">
                <a:avLst/>
              </a:prstGeom>
              <a:noFill/>
              <a:ln w="9525">
                <a:noFill/>
                <a:miter lim="800000"/>
                <a:headEnd/>
                <a:tailEnd/>
              </a:ln>
            </p:spPr>
            <p:txBody>
              <a:bodyPr wrap="none" lIns="0" tIns="0" rIns="0" bIns="0">
                <a:spAutoFit/>
              </a:bodyPr>
              <a:lstStyle/>
              <a:p>
                <a:pPr defTabSz="915988">
                  <a:spcBef>
                    <a:spcPct val="50000"/>
                  </a:spcBef>
                </a:pPr>
                <a:r>
                  <a:rPr lang="de-DE" sz="900" b="0">
                    <a:solidFill>
                      <a:srgbClr val="24211D"/>
                    </a:solidFill>
                    <a:latin typeface="Arial" charset="0"/>
                  </a:rPr>
                  <a:t>Partition</a:t>
                </a:r>
                <a:endParaRPr lang="de-DE" sz="1700" b="0">
                  <a:solidFill>
                    <a:schemeClr val="tx1"/>
                  </a:solidFill>
                </a:endParaRPr>
              </a:p>
            </p:txBody>
          </p:sp>
        </p:grpSp>
        <p:grpSp>
          <p:nvGrpSpPr>
            <p:cNvPr id="7" name="Group 78"/>
            <p:cNvGrpSpPr>
              <a:grpSpLocks/>
            </p:cNvGrpSpPr>
            <p:nvPr/>
          </p:nvGrpSpPr>
          <p:grpSpPr bwMode="auto">
            <a:xfrm>
              <a:off x="3200" y="3454"/>
              <a:ext cx="460" cy="336"/>
              <a:chOff x="2840" y="3454"/>
              <a:chExt cx="460" cy="336"/>
            </a:xfrm>
          </p:grpSpPr>
          <p:sp>
            <p:nvSpPr>
              <p:cNvPr id="52368" name="Rectangle 79"/>
              <p:cNvSpPr>
                <a:spLocks noChangeArrowheads="1"/>
              </p:cNvSpPr>
              <p:nvPr/>
            </p:nvSpPr>
            <p:spPr bwMode="auto">
              <a:xfrm>
                <a:off x="2840" y="3454"/>
                <a:ext cx="460" cy="336"/>
              </a:xfrm>
              <a:prstGeom prst="rect">
                <a:avLst/>
              </a:prstGeom>
              <a:solidFill>
                <a:srgbClr val="FDC800"/>
              </a:solidFill>
              <a:ln w="12700">
                <a:solidFill>
                  <a:srgbClr val="000000"/>
                </a:solidFill>
                <a:miter lim="800000"/>
                <a:headEnd/>
                <a:tailEnd/>
              </a:ln>
            </p:spPr>
            <p:txBody>
              <a:bodyPr/>
              <a:lstStyle/>
              <a:p>
                <a:endParaRPr lang="de-DE"/>
              </a:p>
            </p:txBody>
          </p:sp>
          <p:sp>
            <p:nvSpPr>
              <p:cNvPr id="52369" name="Rectangle 80"/>
              <p:cNvSpPr>
                <a:spLocks noChangeArrowheads="1"/>
              </p:cNvSpPr>
              <p:nvPr/>
            </p:nvSpPr>
            <p:spPr bwMode="auto">
              <a:xfrm>
                <a:off x="2929" y="3541"/>
                <a:ext cx="260" cy="86"/>
              </a:xfrm>
              <a:prstGeom prst="rect">
                <a:avLst/>
              </a:prstGeom>
              <a:noFill/>
              <a:ln w="9525">
                <a:noFill/>
                <a:miter lim="800000"/>
                <a:headEnd/>
                <a:tailEnd/>
              </a:ln>
            </p:spPr>
            <p:txBody>
              <a:bodyPr wrap="none" lIns="0" tIns="0" rIns="0" bIns="0">
                <a:spAutoFit/>
              </a:bodyPr>
              <a:lstStyle/>
              <a:p>
                <a:pPr defTabSz="915988">
                  <a:spcBef>
                    <a:spcPct val="50000"/>
                  </a:spcBef>
                </a:pPr>
                <a:r>
                  <a:rPr lang="de-DE" sz="900" b="0">
                    <a:solidFill>
                      <a:srgbClr val="24211D"/>
                    </a:solidFill>
                    <a:latin typeface="Arial" charset="0"/>
                  </a:rPr>
                  <a:t>Memory</a:t>
                </a:r>
                <a:endParaRPr lang="de-DE" sz="1700" b="0">
                  <a:solidFill>
                    <a:schemeClr val="tx1"/>
                  </a:solidFill>
                </a:endParaRPr>
              </a:p>
            </p:txBody>
          </p:sp>
          <p:sp>
            <p:nvSpPr>
              <p:cNvPr id="52370" name="Rectangle 81"/>
              <p:cNvSpPr>
                <a:spLocks noChangeArrowheads="1"/>
              </p:cNvSpPr>
              <p:nvPr/>
            </p:nvSpPr>
            <p:spPr bwMode="auto">
              <a:xfrm>
                <a:off x="2929" y="3621"/>
                <a:ext cx="264" cy="86"/>
              </a:xfrm>
              <a:prstGeom prst="rect">
                <a:avLst/>
              </a:prstGeom>
              <a:noFill/>
              <a:ln w="9525">
                <a:noFill/>
                <a:miter lim="800000"/>
                <a:headEnd/>
                <a:tailEnd/>
              </a:ln>
            </p:spPr>
            <p:txBody>
              <a:bodyPr wrap="none" lIns="0" tIns="0" rIns="0" bIns="0">
                <a:spAutoFit/>
              </a:bodyPr>
              <a:lstStyle/>
              <a:p>
                <a:pPr defTabSz="915988">
                  <a:spcBef>
                    <a:spcPct val="50000"/>
                  </a:spcBef>
                </a:pPr>
                <a:r>
                  <a:rPr lang="de-DE" sz="900" b="0">
                    <a:solidFill>
                      <a:srgbClr val="24211D"/>
                    </a:solidFill>
                    <a:latin typeface="Arial" charset="0"/>
                  </a:rPr>
                  <a:t>Partition</a:t>
                </a:r>
                <a:endParaRPr lang="de-DE" sz="1700" b="0">
                  <a:solidFill>
                    <a:schemeClr val="tx1"/>
                  </a:solidFill>
                </a:endParaRPr>
              </a:p>
            </p:txBody>
          </p:sp>
        </p:grpSp>
        <p:grpSp>
          <p:nvGrpSpPr>
            <p:cNvPr id="8" name="Group 82"/>
            <p:cNvGrpSpPr>
              <a:grpSpLocks/>
            </p:cNvGrpSpPr>
            <p:nvPr/>
          </p:nvGrpSpPr>
          <p:grpSpPr bwMode="auto">
            <a:xfrm>
              <a:off x="3915" y="3454"/>
              <a:ext cx="463" cy="336"/>
              <a:chOff x="3555" y="3454"/>
              <a:chExt cx="463" cy="336"/>
            </a:xfrm>
          </p:grpSpPr>
          <p:sp>
            <p:nvSpPr>
              <p:cNvPr id="52365" name="Rectangle 83"/>
              <p:cNvSpPr>
                <a:spLocks noChangeArrowheads="1"/>
              </p:cNvSpPr>
              <p:nvPr/>
            </p:nvSpPr>
            <p:spPr bwMode="auto">
              <a:xfrm>
                <a:off x="3555" y="3454"/>
                <a:ext cx="463" cy="336"/>
              </a:xfrm>
              <a:prstGeom prst="rect">
                <a:avLst/>
              </a:prstGeom>
              <a:solidFill>
                <a:srgbClr val="FDC800"/>
              </a:solidFill>
              <a:ln w="12700">
                <a:solidFill>
                  <a:srgbClr val="000000"/>
                </a:solidFill>
                <a:miter lim="800000"/>
                <a:headEnd/>
                <a:tailEnd/>
              </a:ln>
            </p:spPr>
            <p:txBody>
              <a:bodyPr/>
              <a:lstStyle/>
              <a:p>
                <a:endParaRPr lang="de-DE"/>
              </a:p>
            </p:txBody>
          </p:sp>
          <p:sp>
            <p:nvSpPr>
              <p:cNvPr id="52366" name="Rectangle 84"/>
              <p:cNvSpPr>
                <a:spLocks noChangeArrowheads="1"/>
              </p:cNvSpPr>
              <p:nvPr/>
            </p:nvSpPr>
            <p:spPr bwMode="auto">
              <a:xfrm>
                <a:off x="3647" y="3541"/>
                <a:ext cx="260" cy="86"/>
              </a:xfrm>
              <a:prstGeom prst="rect">
                <a:avLst/>
              </a:prstGeom>
              <a:noFill/>
              <a:ln w="9525">
                <a:noFill/>
                <a:miter lim="800000"/>
                <a:headEnd/>
                <a:tailEnd/>
              </a:ln>
            </p:spPr>
            <p:txBody>
              <a:bodyPr wrap="none" lIns="0" tIns="0" rIns="0" bIns="0">
                <a:spAutoFit/>
              </a:bodyPr>
              <a:lstStyle/>
              <a:p>
                <a:pPr defTabSz="915988">
                  <a:spcBef>
                    <a:spcPct val="50000"/>
                  </a:spcBef>
                </a:pPr>
                <a:r>
                  <a:rPr lang="de-DE" sz="900" b="0">
                    <a:solidFill>
                      <a:srgbClr val="24211D"/>
                    </a:solidFill>
                    <a:latin typeface="Arial" charset="0"/>
                  </a:rPr>
                  <a:t>Memory</a:t>
                </a:r>
                <a:endParaRPr lang="de-DE" sz="1700" b="0">
                  <a:solidFill>
                    <a:schemeClr val="tx1"/>
                  </a:solidFill>
                </a:endParaRPr>
              </a:p>
            </p:txBody>
          </p:sp>
          <p:sp>
            <p:nvSpPr>
              <p:cNvPr id="52367" name="Rectangle 85"/>
              <p:cNvSpPr>
                <a:spLocks noChangeArrowheads="1"/>
              </p:cNvSpPr>
              <p:nvPr/>
            </p:nvSpPr>
            <p:spPr bwMode="auto">
              <a:xfrm>
                <a:off x="3647" y="3621"/>
                <a:ext cx="264" cy="86"/>
              </a:xfrm>
              <a:prstGeom prst="rect">
                <a:avLst/>
              </a:prstGeom>
              <a:noFill/>
              <a:ln w="9525">
                <a:noFill/>
                <a:miter lim="800000"/>
                <a:headEnd/>
                <a:tailEnd/>
              </a:ln>
            </p:spPr>
            <p:txBody>
              <a:bodyPr wrap="none" lIns="0" tIns="0" rIns="0" bIns="0">
                <a:spAutoFit/>
              </a:bodyPr>
              <a:lstStyle/>
              <a:p>
                <a:pPr defTabSz="915988">
                  <a:spcBef>
                    <a:spcPct val="50000"/>
                  </a:spcBef>
                </a:pPr>
                <a:r>
                  <a:rPr lang="de-DE" sz="900" b="0">
                    <a:solidFill>
                      <a:srgbClr val="24211D"/>
                    </a:solidFill>
                    <a:latin typeface="Arial" charset="0"/>
                  </a:rPr>
                  <a:t>Partition</a:t>
                </a:r>
                <a:endParaRPr lang="de-DE" sz="1700" b="0">
                  <a:solidFill>
                    <a:schemeClr val="tx1"/>
                  </a:solidFill>
                </a:endParaRPr>
              </a:p>
            </p:txBody>
          </p:sp>
        </p:grpSp>
        <p:grpSp>
          <p:nvGrpSpPr>
            <p:cNvPr id="9" name="Group 86"/>
            <p:cNvGrpSpPr>
              <a:grpSpLocks/>
            </p:cNvGrpSpPr>
            <p:nvPr/>
          </p:nvGrpSpPr>
          <p:grpSpPr bwMode="auto">
            <a:xfrm>
              <a:off x="1875" y="3000"/>
              <a:ext cx="2463" cy="215"/>
              <a:chOff x="1515" y="3000"/>
              <a:chExt cx="2463" cy="215"/>
            </a:xfrm>
          </p:grpSpPr>
          <p:sp>
            <p:nvSpPr>
              <p:cNvPr id="52349" name="Rectangle 87"/>
              <p:cNvSpPr>
                <a:spLocks noChangeArrowheads="1"/>
              </p:cNvSpPr>
              <p:nvPr/>
            </p:nvSpPr>
            <p:spPr bwMode="auto">
              <a:xfrm>
                <a:off x="2913" y="3000"/>
                <a:ext cx="132" cy="215"/>
              </a:xfrm>
              <a:prstGeom prst="rect">
                <a:avLst/>
              </a:prstGeom>
              <a:solidFill>
                <a:srgbClr val="BBB0D5"/>
              </a:solidFill>
              <a:ln w="9525">
                <a:solidFill>
                  <a:srgbClr val="000000"/>
                </a:solidFill>
                <a:miter lim="800000"/>
                <a:headEnd/>
                <a:tailEnd/>
              </a:ln>
            </p:spPr>
            <p:txBody>
              <a:bodyPr/>
              <a:lstStyle/>
              <a:p>
                <a:endParaRPr lang="de-DE"/>
              </a:p>
            </p:txBody>
          </p:sp>
          <p:sp>
            <p:nvSpPr>
              <p:cNvPr id="52350" name="Rectangle 88"/>
              <p:cNvSpPr>
                <a:spLocks noChangeArrowheads="1"/>
              </p:cNvSpPr>
              <p:nvPr/>
            </p:nvSpPr>
            <p:spPr bwMode="auto">
              <a:xfrm>
                <a:off x="3069" y="3000"/>
                <a:ext cx="132" cy="215"/>
              </a:xfrm>
              <a:prstGeom prst="rect">
                <a:avLst/>
              </a:prstGeom>
              <a:solidFill>
                <a:srgbClr val="BBB0D5"/>
              </a:solidFill>
              <a:ln w="9525">
                <a:solidFill>
                  <a:srgbClr val="000000"/>
                </a:solidFill>
                <a:miter lim="800000"/>
                <a:headEnd/>
                <a:tailEnd/>
              </a:ln>
            </p:spPr>
            <p:txBody>
              <a:bodyPr/>
              <a:lstStyle/>
              <a:p>
                <a:endParaRPr lang="de-DE"/>
              </a:p>
            </p:txBody>
          </p:sp>
          <p:sp>
            <p:nvSpPr>
              <p:cNvPr id="52351" name="Rectangle 89"/>
              <p:cNvSpPr>
                <a:spLocks noChangeArrowheads="1"/>
              </p:cNvSpPr>
              <p:nvPr/>
            </p:nvSpPr>
            <p:spPr bwMode="auto">
              <a:xfrm>
                <a:off x="3225" y="3000"/>
                <a:ext cx="131" cy="215"/>
              </a:xfrm>
              <a:prstGeom prst="rect">
                <a:avLst/>
              </a:prstGeom>
              <a:solidFill>
                <a:srgbClr val="BBB0D5"/>
              </a:solidFill>
              <a:ln w="9525">
                <a:solidFill>
                  <a:srgbClr val="000000"/>
                </a:solidFill>
                <a:miter lim="800000"/>
                <a:headEnd/>
                <a:tailEnd/>
              </a:ln>
            </p:spPr>
            <p:txBody>
              <a:bodyPr/>
              <a:lstStyle/>
              <a:p>
                <a:endParaRPr lang="de-DE"/>
              </a:p>
            </p:txBody>
          </p:sp>
          <p:sp>
            <p:nvSpPr>
              <p:cNvPr id="52352" name="Rectangle 90"/>
              <p:cNvSpPr>
                <a:spLocks noChangeArrowheads="1"/>
              </p:cNvSpPr>
              <p:nvPr/>
            </p:nvSpPr>
            <p:spPr bwMode="auto">
              <a:xfrm>
                <a:off x="3381" y="3000"/>
                <a:ext cx="129" cy="215"/>
              </a:xfrm>
              <a:prstGeom prst="rect">
                <a:avLst/>
              </a:prstGeom>
              <a:solidFill>
                <a:srgbClr val="BBB0D5"/>
              </a:solidFill>
              <a:ln w="9525">
                <a:solidFill>
                  <a:srgbClr val="000000"/>
                </a:solidFill>
                <a:miter lim="800000"/>
                <a:headEnd/>
                <a:tailEnd/>
              </a:ln>
            </p:spPr>
            <p:txBody>
              <a:bodyPr/>
              <a:lstStyle/>
              <a:p>
                <a:endParaRPr lang="de-DE"/>
              </a:p>
            </p:txBody>
          </p:sp>
          <p:sp>
            <p:nvSpPr>
              <p:cNvPr id="52353" name="Rectangle 91"/>
              <p:cNvSpPr>
                <a:spLocks noChangeArrowheads="1"/>
              </p:cNvSpPr>
              <p:nvPr/>
            </p:nvSpPr>
            <p:spPr bwMode="auto">
              <a:xfrm>
                <a:off x="3534" y="3000"/>
                <a:ext cx="132" cy="215"/>
              </a:xfrm>
              <a:prstGeom prst="rect">
                <a:avLst/>
              </a:prstGeom>
              <a:solidFill>
                <a:srgbClr val="BBB0D5"/>
              </a:solidFill>
              <a:ln w="9525">
                <a:solidFill>
                  <a:srgbClr val="000000"/>
                </a:solidFill>
                <a:miter lim="800000"/>
                <a:headEnd/>
                <a:tailEnd/>
              </a:ln>
            </p:spPr>
            <p:txBody>
              <a:bodyPr/>
              <a:lstStyle/>
              <a:p>
                <a:endParaRPr lang="de-DE"/>
              </a:p>
            </p:txBody>
          </p:sp>
          <p:sp>
            <p:nvSpPr>
              <p:cNvPr id="52354" name="Rectangle 92"/>
              <p:cNvSpPr>
                <a:spLocks noChangeArrowheads="1"/>
              </p:cNvSpPr>
              <p:nvPr/>
            </p:nvSpPr>
            <p:spPr bwMode="auto">
              <a:xfrm>
                <a:off x="3690" y="3000"/>
                <a:ext cx="132" cy="215"/>
              </a:xfrm>
              <a:prstGeom prst="rect">
                <a:avLst/>
              </a:prstGeom>
              <a:solidFill>
                <a:srgbClr val="BBB0D5"/>
              </a:solidFill>
              <a:ln w="9525">
                <a:solidFill>
                  <a:srgbClr val="000000"/>
                </a:solidFill>
                <a:miter lim="800000"/>
                <a:headEnd/>
                <a:tailEnd/>
              </a:ln>
            </p:spPr>
            <p:txBody>
              <a:bodyPr/>
              <a:lstStyle/>
              <a:p>
                <a:endParaRPr lang="de-DE"/>
              </a:p>
            </p:txBody>
          </p:sp>
          <p:sp>
            <p:nvSpPr>
              <p:cNvPr id="52355" name="Rectangle 93"/>
              <p:cNvSpPr>
                <a:spLocks noChangeArrowheads="1"/>
              </p:cNvSpPr>
              <p:nvPr/>
            </p:nvSpPr>
            <p:spPr bwMode="auto">
              <a:xfrm>
                <a:off x="3846" y="3000"/>
                <a:ext cx="132" cy="215"/>
              </a:xfrm>
              <a:prstGeom prst="rect">
                <a:avLst/>
              </a:prstGeom>
              <a:solidFill>
                <a:srgbClr val="BBB0D5"/>
              </a:solidFill>
              <a:ln w="9525">
                <a:solidFill>
                  <a:srgbClr val="000000"/>
                </a:solidFill>
                <a:miter lim="800000"/>
                <a:headEnd/>
                <a:tailEnd/>
              </a:ln>
            </p:spPr>
            <p:txBody>
              <a:bodyPr/>
              <a:lstStyle/>
              <a:p>
                <a:endParaRPr lang="de-DE"/>
              </a:p>
            </p:txBody>
          </p:sp>
          <p:sp>
            <p:nvSpPr>
              <p:cNvPr id="52356" name="Rectangle 94"/>
              <p:cNvSpPr>
                <a:spLocks noChangeArrowheads="1"/>
              </p:cNvSpPr>
              <p:nvPr/>
            </p:nvSpPr>
            <p:spPr bwMode="auto">
              <a:xfrm>
                <a:off x="2757" y="3000"/>
                <a:ext cx="132" cy="215"/>
              </a:xfrm>
              <a:prstGeom prst="rect">
                <a:avLst/>
              </a:prstGeom>
              <a:solidFill>
                <a:srgbClr val="BBB0D5"/>
              </a:solidFill>
              <a:ln w="9525">
                <a:solidFill>
                  <a:srgbClr val="000000"/>
                </a:solidFill>
                <a:miter lim="800000"/>
                <a:headEnd/>
                <a:tailEnd/>
              </a:ln>
            </p:spPr>
            <p:txBody>
              <a:bodyPr/>
              <a:lstStyle/>
              <a:p>
                <a:endParaRPr lang="de-DE"/>
              </a:p>
            </p:txBody>
          </p:sp>
          <p:sp>
            <p:nvSpPr>
              <p:cNvPr id="52357" name="Rectangle 95"/>
              <p:cNvSpPr>
                <a:spLocks noChangeArrowheads="1"/>
              </p:cNvSpPr>
              <p:nvPr/>
            </p:nvSpPr>
            <p:spPr bwMode="auto">
              <a:xfrm>
                <a:off x="1671" y="3000"/>
                <a:ext cx="129" cy="215"/>
              </a:xfrm>
              <a:prstGeom prst="rect">
                <a:avLst/>
              </a:prstGeom>
              <a:solidFill>
                <a:srgbClr val="BBB0D5"/>
              </a:solidFill>
              <a:ln w="9525">
                <a:solidFill>
                  <a:srgbClr val="000000"/>
                </a:solidFill>
                <a:miter lim="800000"/>
                <a:headEnd/>
                <a:tailEnd/>
              </a:ln>
            </p:spPr>
            <p:txBody>
              <a:bodyPr/>
              <a:lstStyle/>
              <a:p>
                <a:endParaRPr lang="de-DE"/>
              </a:p>
            </p:txBody>
          </p:sp>
          <p:sp>
            <p:nvSpPr>
              <p:cNvPr id="52358" name="Rectangle 96"/>
              <p:cNvSpPr>
                <a:spLocks noChangeArrowheads="1"/>
              </p:cNvSpPr>
              <p:nvPr/>
            </p:nvSpPr>
            <p:spPr bwMode="auto">
              <a:xfrm>
                <a:off x="1824" y="3000"/>
                <a:ext cx="132" cy="215"/>
              </a:xfrm>
              <a:prstGeom prst="rect">
                <a:avLst/>
              </a:prstGeom>
              <a:solidFill>
                <a:srgbClr val="BBB0D5"/>
              </a:solidFill>
              <a:ln w="9525">
                <a:solidFill>
                  <a:srgbClr val="000000"/>
                </a:solidFill>
                <a:miter lim="800000"/>
                <a:headEnd/>
                <a:tailEnd/>
              </a:ln>
            </p:spPr>
            <p:txBody>
              <a:bodyPr/>
              <a:lstStyle/>
              <a:p>
                <a:endParaRPr lang="de-DE"/>
              </a:p>
            </p:txBody>
          </p:sp>
          <p:sp>
            <p:nvSpPr>
              <p:cNvPr id="52359" name="Rectangle 97"/>
              <p:cNvSpPr>
                <a:spLocks noChangeArrowheads="1"/>
              </p:cNvSpPr>
              <p:nvPr/>
            </p:nvSpPr>
            <p:spPr bwMode="auto">
              <a:xfrm>
                <a:off x="1980" y="3000"/>
                <a:ext cx="132" cy="215"/>
              </a:xfrm>
              <a:prstGeom prst="rect">
                <a:avLst/>
              </a:prstGeom>
              <a:solidFill>
                <a:srgbClr val="BBB0D5"/>
              </a:solidFill>
              <a:ln w="9525">
                <a:solidFill>
                  <a:srgbClr val="000000"/>
                </a:solidFill>
                <a:miter lim="800000"/>
                <a:headEnd/>
                <a:tailEnd/>
              </a:ln>
            </p:spPr>
            <p:txBody>
              <a:bodyPr/>
              <a:lstStyle/>
              <a:p>
                <a:endParaRPr lang="de-DE"/>
              </a:p>
            </p:txBody>
          </p:sp>
          <p:sp>
            <p:nvSpPr>
              <p:cNvPr id="52360" name="Rectangle 98"/>
              <p:cNvSpPr>
                <a:spLocks noChangeArrowheads="1"/>
              </p:cNvSpPr>
              <p:nvPr/>
            </p:nvSpPr>
            <p:spPr bwMode="auto">
              <a:xfrm>
                <a:off x="2136" y="3000"/>
                <a:ext cx="132" cy="215"/>
              </a:xfrm>
              <a:prstGeom prst="rect">
                <a:avLst/>
              </a:prstGeom>
              <a:solidFill>
                <a:srgbClr val="BBB0D5"/>
              </a:solidFill>
              <a:ln w="9525">
                <a:solidFill>
                  <a:srgbClr val="000000"/>
                </a:solidFill>
                <a:miter lim="800000"/>
                <a:headEnd/>
                <a:tailEnd/>
              </a:ln>
            </p:spPr>
            <p:txBody>
              <a:bodyPr/>
              <a:lstStyle/>
              <a:p>
                <a:endParaRPr lang="de-DE"/>
              </a:p>
            </p:txBody>
          </p:sp>
          <p:sp>
            <p:nvSpPr>
              <p:cNvPr id="52361" name="Rectangle 99"/>
              <p:cNvSpPr>
                <a:spLocks noChangeArrowheads="1"/>
              </p:cNvSpPr>
              <p:nvPr/>
            </p:nvSpPr>
            <p:spPr bwMode="auto">
              <a:xfrm>
                <a:off x="2292" y="3000"/>
                <a:ext cx="132" cy="215"/>
              </a:xfrm>
              <a:prstGeom prst="rect">
                <a:avLst/>
              </a:prstGeom>
              <a:solidFill>
                <a:srgbClr val="BBB0D5"/>
              </a:solidFill>
              <a:ln w="9525">
                <a:solidFill>
                  <a:srgbClr val="000000"/>
                </a:solidFill>
                <a:miter lim="800000"/>
                <a:headEnd/>
                <a:tailEnd/>
              </a:ln>
            </p:spPr>
            <p:txBody>
              <a:bodyPr/>
              <a:lstStyle/>
              <a:p>
                <a:endParaRPr lang="de-DE"/>
              </a:p>
            </p:txBody>
          </p:sp>
          <p:sp>
            <p:nvSpPr>
              <p:cNvPr id="52362" name="Rectangle 100"/>
              <p:cNvSpPr>
                <a:spLocks noChangeArrowheads="1"/>
              </p:cNvSpPr>
              <p:nvPr/>
            </p:nvSpPr>
            <p:spPr bwMode="auto">
              <a:xfrm>
                <a:off x="2448" y="3000"/>
                <a:ext cx="129" cy="215"/>
              </a:xfrm>
              <a:prstGeom prst="rect">
                <a:avLst/>
              </a:prstGeom>
              <a:solidFill>
                <a:srgbClr val="BBB0D5"/>
              </a:solidFill>
              <a:ln w="9525">
                <a:solidFill>
                  <a:srgbClr val="000000"/>
                </a:solidFill>
                <a:miter lim="800000"/>
                <a:headEnd/>
                <a:tailEnd/>
              </a:ln>
            </p:spPr>
            <p:txBody>
              <a:bodyPr/>
              <a:lstStyle/>
              <a:p>
                <a:endParaRPr lang="de-DE"/>
              </a:p>
            </p:txBody>
          </p:sp>
          <p:sp>
            <p:nvSpPr>
              <p:cNvPr id="52363" name="Rectangle 101"/>
              <p:cNvSpPr>
                <a:spLocks noChangeArrowheads="1"/>
              </p:cNvSpPr>
              <p:nvPr/>
            </p:nvSpPr>
            <p:spPr bwMode="auto">
              <a:xfrm>
                <a:off x="2604" y="3000"/>
                <a:ext cx="129" cy="215"/>
              </a:xfrm>
              <a:prstGeom prst="rect">
                <a:avLst/>
              </a:prstGeom>
              <a:solidFill>
                <a:srgbClr val="BBB0D5"/>
              </a:solidFill>
              <a:ln w="9525">
                <a:solidFill>
                  <a:srgbClr val="000000"/>
                </a:solidFill>
                <a:miter lim="800000"/>
                <a:headEnd/>
                <a:tailEnd/>
              </a:ln>
            </p:spPr>
            <p:txBody>
              <a:bodyPr/>
              <a:lstStyle/>
              <a:p>
                <a:endParaRPr lang="de-DE"/>
              </a:p>
            </p:txBody>
          </p:sp>
          <p:sp>
            <p:nvSpPr>
              <p:cNvPr id="52364" name="Rectangle 102"/>
              <p:cNvSpPr>
                <a:spLocks noChangeArrowheads="1"/>
              </p:cNvSpPr>
              <p:nvPr/>
            </p:nvSpPr>
            <p:spPr bwMode="auto">
              <a:xfrm>
                <a:off x="1515" y="3000"/>
                <a:ext cx="132" cy="215"/>
              </a:xfrm>
              <a:prstGeom prst="rect">
                <a:avLst/>
              </a:prstGeom>
              <a:solidFill>
                <a:srgbClr val="BBB0D5"/>
              </a:solidFill>
              <a:ln w="9525">
                <a:solidFill>
                  <a:srgbClr val="000000"/>
                </a:solidFill>
                <a:miter lim="800000"/>
                <a:headEnd/>
                <a:tailEnd/>
              </a:ln>
            </p:spPr>
            <p:txBody>
              <a:bodyPr/>
              <a:lstStyle/>
              <a:p>
                <a:endParaRPr lang="de-DE"/>
              </a:p>
            </p:txBody>
          </p:sp>
        </p:grpSp>
        <p:grpSp>
          <p:nvGrpSpPr>
            <p:cNvPr id="10" name="Group 103"/>
            <p:cNvGrpSpPr>
              <a:grpSpLocks/>
            </p:cNvGrpSpPr>
            <p:nvPr/>
          </p:nvGrpSpPr>
          <p:grpSpPr bwMode="auto">
            <a:xfrm>
              <a:off x="1938" y="2912"/>
              <a:ext cx="2349" cy="87"/>
              <a:chOff x="1578" y="2912"/>
              <a:chExt cx="2349" cy="87"/>
            </a:xfrm>
          </p:grpSpPr>
          <p:grpSp>
            <p:nvGrpSpPr>
              <p:cNvPr id="11" name="Group 104"/>
              <p:cNvGrpSpPr>
                <a:grpSpLocks/>
              </p:cNvGrpSpPr>
              <p:nvPr/>
            </p:nvGrpSpPr>
            <p:grpSpPr bwMode="auto">
              <a:xfrm>
                <a:off x="1579" y="2912"/>
                <a:ext cx="2345" cy="87"/>
                <a:chOff x="1579" y="2912"/>
                <a:chExt cx="2345" cy="87"/>
              </a:xfrm>
            </p:grpSpPr>
            <p:sp>
              <p:nvSpPr>
                <p:cNvPr id="52333" name="Line 105"/>
                <p:cNvSpPr>
                  <a:spLocks noChangeShapeType="1"/>
                </p:cNvSpPr>
                <p:nvPr/>
              </p:nvSpPr>
              <p:spPr bwMode="auto">
                <a:xfrm>
                  <a:off x="1579" y="2912"/>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34" name="Line 106"/>
                <p:cNvSpPr>
                  <a:spLocks noChangeShapeType="1"/>
                </p:cNvSpPr>
                <p:nvPr/>
              </p:nvSpPr>
              <p:spPr bwMode="auto">
                <a:xfrm>
                  <a:off x="1735" y="2912"/>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35" name="Line 107"/>
                <p:cNvSpPr>
                  <a:spLocks noChangeShapeType="1"/>
                </p:cNvSpPr>
                <p:nvPr/>
              </p:nvSpPr>
              <p:spPr bwMode="auto">
                <a:xfrm>
                  <a:off x="1891" y="2912"/>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36" name="Line 108"/>
                <p:cNvSpPr>
                  <a:spLocks noChangeShapeType="1"/>
                </p:cNvSpPr>
                <p:nvPr/>
              </p:nvSpPr>
              <p:spPr bwMode="auto">
                <a:xfrm>
                  <a:off x="2048" y="2912"/>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37" name="Line 109"/>
                <p:cNvSpPr>
                  <a:spLocks noChangeShapeType="1"/>
                </p:cNvSpPr>
                <p:nvPr/>
              </p:nvSpPr>
              <p:spPr bwMode="auto">
                <a:xfrm>
                  <a:off x="2204" y="2912"/>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38" name="Line 110"/>
                <p:cNvSpPr>
                  <a:spLocks noChangeShapeType="1"/>
                </p:cNvSpPr>
                <p:nvPr/>
              </p:nvSpPr>
              <p:spPr bwMode="auto">
                <a:xfrm>
                  <a:off x="2360" y="2912"/>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39" name="Line 111"/>
                <p:cNvSpPr>
                  <a:spLocks noChangeShapeType="1"/>
                </p:cNvSpPr>
                <p:nvPr/>
              </p:nvSpPr>
              <p:spPr bwMode="auto">
                <a:xfrm>
                  <a:off x="2517" y="2912"/>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40" name="Line 112"/>
                <p:cNvSpPr>
                  <a:spLocks noChangeShapeType="1"/>
                </p:cNvSpPr>
                <p:nvPr/>
              </p:nvSpPr>
              <p:spPr bwMode="auto">
                <a:xfrm>
                  <a:off x="2673" y="2912"/>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41" name="Line 113"/>
                <p:cNvSpPr>
                  <a:spLocks noChangeShapeType="1"/>
                </p:cNvSpPr>
                <p:nvPr/>
              </p:nvSpPr>
              <p:spPr bwMode="auto">
                <a:xfrm>
                  <a:off x="2829" y="2912"/>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42" name="Line 114"/>
                <p:cNvSpPr>
                  <a:spLocks noChangeShapeType="1"/>
                </p:cNvSpPr>
                <p:nvPr/>
              </p:nvSpPr>
              <p:spPr bwMode="auto">
                <a:xfrm>
                  <a:off x="2986" y="2912"/>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43" name="Line 115"/>
                <p:cNvSpPr>
                  <a:spLocks noChangeShapeType="1"/>
                </p:cNvSpPr>
                <p:nvPr/>
              </p:nvSpPr>
              <p:spPr bwMode="auto">
                <a:xfrm>
                  <a:off x="3142" y="2912"/>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44" name="Line 116"/>
                <p:cNvSpPr>
                  <a:spLocks noChangeShapeType="1"/>
                </p:cNvSpPr>
                <p:nvPr/>
              </p:nvSpPr>
              <p:spPr bwMode="auto">
                <a:xfrm>
                  <a:off x="3298" y="2912"/>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45" name="Line 117"/>
                <p:cNvSpPr>
                  <a:spLocks noChangeShapeType="1"/>
                </p:cNvSpPr>
                <p:nvPr/>
              </p:nvSpPr>
              <p:spPr bwMode="auto">
                <a:xfrm>
                  <a:off x="3455" y="2912"/>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46" name="Line 118"/>
                <p:cNvSpPr>
                  <a:spLocks noChangeShapeType="1"/>
                </p:cNvSpPr>
                <p:nvPr/>
              </p:nvSpPr>
              <p:spPr bwMode="auto">
                <a:xfrm>
                  <a:off x="3611" y="2912"/>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47" name="Line 119"/>
                <p:cNvSpPr>
                  <a:spLocks noChangeShapeType="1"/>
                </p:cNvSpPr>
                <p:nvPr/>
              </p:nvSpPr>
              <p:spPr bwMode="auto">
                <a:xfrm>
                  <a:off x="3767" y="2912"/>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48" name="Line 120"/>
                <p:cNvSpPr>
                  <a:spLocks noChangeShapeType="1"/>
                </p:cNvSpPr>
                <p:nvPr/>
              </p:nvSpPr>
              <p:spPr bwMode="auto">
                <a:xfrm>
                  <a:off x="3924" y="2912"/>
                  <a:ext cx="0" cy="87"/>
                </a:xfrm>
                <a:prstGeom prst="line">
                  <a:avLst/>
                </a:prstGeom>
                <a:noFill/>
                <a:ln w="12700">
                  <a:solidFill>
                    <a:schemeClr val="tx1"/>
                  </a:solidFill>
                  <a:round/>
                  <a:headEnd/>
                  <a:tailEnd type="triangle" w="med" len="med"/>
                </a:ln>
              </p:spPr>
              <p:txBody>
                <a:bodyPr>
                  <a:spAutoFit/>
                </a:bodyPr>
                <a:lstStyle/>
                <a:p>
                  <a:endParaRPr lang="de-DE"/>
                </a:p>
              </p:txBody>
            </p:sp>
          </p:grpSp>
          <p:sp>
            <p:nvSpPr>
              <p:cNvPr id="52332" name="Line 121"/>
              <p:cNvSpPr>
                <a:spLocks noChangeShapeType="1"/>
              </p:cNvSpPr>
              <p:nvPr/>
            </p:nvSpPr>
            <p:spPr bwMode="auto">
              <a:xfrm>
                <a:off x="1578" y="2913"/>
                <a:ext cx="2349" cy="0"/>
              </a:xfrm>
              <a:prstGeom prst="line">
                <a:avLst/>
              </a:prstGeom>
              <a:noFill/>
              <a:ln w="12700">
                <a:solidFill>
                  <a:schemeClr val="tx1"/>
                </a:solidFill>
                <a:round/>
                <a:headEnd/>
                <a:tailEnd/>
              </a:ln>
            </p:spPr>
            <p:txBody>
              <a:bodyPr>
                <a:spAutoFit/>
              </a:bodyPr>
              <a:lstStyle/>
              <a:p>
                <a:endParaRPr lang="de-DE"/>
              </a:p>
            </p:txBody>
          </p:sp>
        </p:grpSp>
        <p:grpSp>
          <p:nvGrpSpPr>
            <p:cNvPr id="12" name="Group 122"/>
            <p:cNvGrpSpPr>
              <a:grpSpLocks/>
            </p:cNvGrpSpPr>
            <p:nvPr/>
          </p:nvGrpSpPr>
          <p:grpSpPr bwMode="auto">
            <a:xfrm>
              <a:off x="1938" y="3208"/>
              <a:ext cx="2349" cy="92"/>
              <a:chOff x="1578" y="3208"/>
              <a:chExt cx="2349" cy="92"/>
            </a:xfrm>
          </p:grpSpPr>
          <p:grpSp>
            <p:nvGrpSpPr>
              <p:cNvPr id="13" name="Group 123"/>
              <p:cNvGrpSpPr>
                <a:grpSpLocks/>
              </p:cNvGrpSpPr>
              <p:nvPr/>
            </p:nvGrpSpPr>
            <p:grpSpPr bwMode="auto">
              <a:xfrm flipV="1">
                <a:off x="1578" y="3208"/>
                <a:ext cx="2345" cy="92"/>
                <a:chOff x="1579" y="2912"/>
                <a:chExt cx="2345" cy="87"/>
              </a:xfrm>
            </p:grpSpPr>
            <p:sp>
              <p:nvSpPr>
                <p:cNvPr id="52315" name="Line 124"/>
                <p:cNvSpPr>
                  <a:spLocks noChangeShapeType="1"/>
                </p:cNvSpPr>
                <p:nvPr/>
              </p:nvSpPr>
              <p:spPr bwMode="auto">
                <a:xfrm>
                  <a:off x="1579" y="2912"/>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16" name="Line 125"/>
                <p:cNvSpPr>
                  <a:spLocks noChangeShapeType="1"/>
                </p:cNvSpPr>
                <p:nvPr/>
              </p:nvSpPr>
              <p:spPr bwMode="auto">
                <a:xfrm>
                  <a:off x="1735" y="2912"/>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17" name="Line 126"/>
                <p:cNvSpPr>
                  <a:spLocks noChangeShapeType="1"/>
                </p:cNvSpPr>
                <p:nvPr/>
              </p:nvSpPr>
              <p:spPr bwMode="auto">
                <a:xfrm>
                  <a:off x="1891" y="2912"/>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18" name="Line 127"/>
                <p:cNvSpPr>
                  <a:spLocks noChangeShapeType="1"/>
                </p:cNvSpPr>
                <p:nvPr/>
              </p:nvSpPr>
              <p:spPr bwMode="auto">
                <a:xfrm>
                  <a:off x="2048" y="2912"/>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19" name="Line 128"/>
                <p:cNvSpPr>
                  <a:spLocks noChangeShapeType="1"/>
                </p:cNvSpPr>
                <p:nvPr/>
              </p:nvSpPr>
              <p:spPr bwMode="auto">
                <a:xfrm>
                  <a:off x="2204" y="2912"/>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20" name="Line 129"/>
                <p:cNvSpPr>
                  <a:spLocks noChangeShapeType="1"/>
                </p:cNvSpPr>
                <p:nvPr/>
              </p:nvSpPr>
              <p:spPr bwMode="auto">
                <a:xfrm>
                  <a:off x="2360" y="2912"/>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21" name="Line 130"/>
                <p:cNvSpPr>
                  <a:spLocks noChangeShapeType="1"/>
                </p:cNvSpPr>
                <p:nvPr/>
              </p:nvSpPr>
              <p:spPr bwMode="auto">
                <a:xfrm>
                  <a:off x="2517" y="2912"/>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22" name="Line 131"/>
                <p:cNvSpPr>
                  <a:spLocks noChangeShapeType="1"/>
                </p:cNvSpPr>
                <p:nvPr/>
              </p:nvSpPr>
              <p:spPr bwMode="auto">
                <a:xfrm>
                  <a:off x="2673" y="2912"/>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23" name="Line 132"/>
                <p:cNvSpPr>
                  <a:spLocks noChangeShapeType="1"/>
                </p:cNvSpPr>
                <p:nvPr/>
              </p:nvSpPr>
              <p:spPr bwMode="auto">
                <a:xfrm>
                  <a:off x="2829" y="2912"/>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24" name="Line 133"/>
                <p:cNvSpPr>
                  <a:spLocks noChangeShapeType="1"/>
                </p:cNvSpPr>
                <p:nvPr/>
              </p:nvSpPr>
              <p:spPr bwMode="auto">
                <a:xfrm>
                  <a:off x="2986" y="2912"/>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25" name="Line 134"/>
                <p:cNvSpPr>
                  <a:spLocks noChangeShapeType="1"/>
                </p:cNvSpPr>
                <p:nvPr/>
              </p:nvSpPr>
              <p:spPr bwMode="auto">
                <a:xfrm>
                  <a:off x="3142" y="2912"/>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26" name="Line 135"/>
                <p:cNvSpPr>
                  <a:spLocks noChangeShapeType="1"/>
                </p:cNvSpPr>
                <p:nvPr/>
              </p:nvSpPr>
              <p:spPr bwMode="auto">
                <a:xfrm>
                  <a:off x="3298" y="2912"/>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27" name="Line 136"/>
                <p:cNvSpPr>
                  <a:spLocks noChangeShapeType="1"/>
                </p:cNvSpPr>
                <p:nvPr/>
              </p:nvSpPr>
              <p:spPr bwMode="auto">
                <a:xfrm>
                  <a:off x="3455" y="2912"/>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28" name="Line 137"/>
                <p:cNvSpPr>
                  <a:spLocks noChangeShapeType="1"/>
                </p:cNvSpPr>
                <p:nvPr/>
              </p:nvSpPr>
              <p:spPr bwMode="auto">
                <a:xfrm>
                  <a:off x="3611" y="2912"/>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29" name="Line 138"/>
                <p:cNvSpPr>
                  <a:spLocks noChangeShapeType="1"/>
                </p:cNvSpPr>
                <p:nvPr/>
              </p:nvSpPr>
              <p:spPr bwMode="auto">
                <a:xfrm>
                  <a:off x="3767" y="2912"/>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30" name="Line 139"/>
                <p:cNvSpPr>
                  <a:spLocks noChangeShapeType="1"/>
                </p:cNvSpPr>
                <p:nvPr/>
              </p:nvSpPr>
              <p:spPr bwMode="auto">
                <a:xfrm>
                  <a:off x="3924" y="2912"/>
                  <a:ext cx="0" cy="87"/>
                </a:xfrm>
                <a:prstGeom prst="line">
                  <a:avLst/>
                </a:prstGeom>
                <a:noFill/>
                <a:ln w="12700">
                  <a:solidFill>
                    <a:schemeClr val="tx1"/>
                  </a:solidFill>
                  <a:round/>
                  <a:headEnd/>
                  <a:tailEnd type="triangle" w="med" len="med"/>
                </a:ln>
              </p:spPr>
              <p:txBody>
                <a:bodyPr>
                  <a:spAutoFit/>
                </a:bodyPr>
                <a:lstStyle/>
                <a:p>
                  <a:endParaRPr lang="de-DE"/>
                </a:p>
              </p:txBody>
            </p:sp>
          </p:grpSp>
          <p:sp>
            <p:nvSpPr>
              <p:cNvPr id="52314" name="Line 140"/>
              <p:cNvSpPr>
                <a:spLocks noChangeShapeType="1"/>
              </p:cNvSpPr>
              <p:nvPr/>
            </p:nvSpPr>
            <p:spPr bwMode="auto">
              <a:xfrm>
                <a:off x="1578" y="3297"/>
                <a:ext cx="2349" cy="0"/>
              </a:xfrm>
              <a:prstGeom prst="line">
                <a:avLst/>
              </a:prstGeom>
              <a:noFill/>
              <a:ln w="12700">
                <a:solidFill>
                  <a:schemeClr val="tx1"/>
                </a:solidFill>
                <a:round/>
                <a:headEnd/>
                <a:tailEnd/>
              </a:ln>
            </p:spPr>
            <p:txBody>
              <a:bodyPr>
                <a:spAutoFit/>
              </a:bodyPr>
              <a:lstStyle/>
              <a:p>
                <a:endParaRPr lang="de-DE"/>
              </a:p>
            </p:txBody>
          </p:sp>
        </p:grpSp>
        <p:grpSp>
          <p:nvGrpSpPr>
            <p:cNvPr id="14" name="Group 141"/>
            <p:cNvGrpSpPr>
              <a:grpSpLocks/>
            </p:cNvGrpSpPr>
            <p:nvPr/>
          </p:nvGrpSpPr>
          <p:grpSpPr bwMode="auto">
            <a:xfrm>
              <a:off x="2029" y="3301"/>
              <a:ext cx="2143" cy="156"/>
              <a:chOff x="3451" y="3331"/>
              <a:chExt cx="469" cy="87"/>
            </a:xfrm>
          </p:grpSpPr>
          <p:sp>
            <p:nvSpPr>
              <p:cNvPr id="52309" name="Line 142"/>
              <p:cNvSpPr>
                <a:spLocks noChangeShapeType="1"/>
              </p:cNvSpPr>
              <p:nvPr/>
            </p:nvSpPr>
            <p:spPr bwMode="auto">
              <a:xfrm>
                <a:off x="3451" y="3331"/>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10" name="Line 143"/>
              <p:cNvSpPr>
                <a:spLocks noChangeShapeType="1"/>
              </p:cNvSpPr>
              <p:nvPr/>
            </p:nvSpPr>
            <p:spPr bwMode="auto">
              <a:xfrm>
                <a:off x="3607" y="3331"/>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11" name="Line 144"/>
              <p:cNvSpPr>
                <a:spLocks noChangeShapeType="1"/>
              </p:cNvSpPr>
              <p:nvPr/>
            </p:nvSpPr>
            <p:spPr bwMode="auto">
              <a:xfrm>
                <a:off x="3763" y="3331"/>
                <a:ext cx="0" cy="87"/>
              </a:xfrm>
              <a:prstGeom prst="line">
                <a:avLst/>
              </a:prstGeom>
              <a:noFill/>
              <a:ln w="12700">
                <a:solidFill>
                  <a:schemeClr val="tx1"/>
                </a:solidFill>
                <a:round/>
                <a:headEnd/>
                <a:tailEnd type="triangle" w="med" len="med"/>
              </a:ln>
            </p:spPr>
            <p:txBody>
              <a:bodyPr>
                <a:spAutoFit/>
              </a:bodyPr>
              <a:lstStyle/>
              <a:p>
                <a:endParaRPr lang="de-DE"/>
              </a:p>
            </p:txBody>
          </p:sp>
          <p:sp>
            <p:nvSpPr>
              <p:cNvPr id="52312" name="Line 145"/>
              <p:cNvSpPr>
                <a:spLocks noChangeShapeType="1"/>
              </p:cNvSpPr>
              <p:nvPr/>
            </p:nvSpPr>
            <p:spPr bwMode="auto">
              <a:xfrm>
                <a:off x="3920" y="3331"/>
                <a:ext cx="0" cy="87"/>
              </a:xfrm>
              <a:prstGeom prst="line">
                <a:avLst/>
              </a:prstGeom>
              <a:noFill/>
              <a:ln w="12700">
                <a:solidFill>
                  <a:schemeClr val="tx1"/>
                </a:solidFill>
                <a:round/>
                <a:headEnd/>
                <a:tailEnd type="triangle" w="med" len="med"/>
              </a:ln>
            </p:spPr>
            <p:txBody>
              <a:bodyPr>
                <a:spAutoFit/>
              </a:bodyPr>
              <a:lstStyle/>
              <a:p>
                <a:endParaRPr lang="de-DE"/>
              </a:p>
            </p:txBody>
          </p:sp>
        </p:grpSp>
        <p:sp>
          <p:nvSpPr>
            <p:cNvPr id="52282" name="Line 146"/>
            <p:cNvSpPr>
              <a:spLocks noChangeShapeType="1"/>
            </p:cNvSpPr>
            <p:nvPr/>
          </p:nvSpPr>
          <p:spPr bwMode="auto">
            <a:xfrm>
              <a:off x="2229" y="3618"/>
              <a:ext cx="252" cy="0"/>
            </a:xfrm>
            <a:prstGeom prst="line">
              <a:avLst/>
            </a:prstGeom>
            <a:noFill/>
            <a:ln w="12700">
              <a:solidFill>
                <a:schemeClr val="tx1"/>
              </a:solidFill>
              <a:round/>
              <a:headEnd type="triangle" w="med" len="med"/>
              <a:tailEnd type="triangle" w="med" len="med"/>
            </a:ln>
          </p:spPr>
          <p:txBody>
            <a:bodyPr>
              <a:spAutoFit/>
            </a:bodyPr>
            <a:lstStyle/>
            <a:p>
              <a:endParaRPr lang="de-DE"/>
            </a:p>
          </p:txBody>
        </p:sp>
        <p:sp>
          <p:nvSpPr>
            <p:cNvPr id="52283" name="Line 147"/>
            <p:cNvSpPr>
              <a:spLocks noChangeShapeType="1"/>
            </p:cNvSpPr>
            <p:nvPr/>
          </p:nvSpPr>
          <p:spPr bwMode="auto">
            <a:xfrm>
              <a:off x="2949" y="3618"/>
              <a:ext cx="252" cy="0"/>
            </a:xfrm>
            <a:prstGeom prst="line">
              <a:avLst/>
            </a:prstGeom>
            <a:noFill/>
            <a:ln w="12700">
              <a:solidFill>
                <a:schemeClr val="tx1"/>
              </a:solidFill>
              <a:round/>
              <a:headEnd type="triangle" w="med" len="med"/>
              <a:tailEnd type="triangle" w="med" len="med"/>
            </a:ln>
          </p:spPr>
          <p:txBody>
            <a:bodyPr>
              <a:spAutoFit/>
            </a:bodyPr>
            <a:lstStyle/>
            <a:p>
              <a:endParaRPr lang="de-DE"/>
            </a:p>
          </p:txBody>
        </p:sp>
        <p:sp>
          <p:nvSpPr>
            <p:cNvPr id="52284" name="Line 148"/>
            <p:cNvSpPr>
              <a:spLocks noChangeShapeType="1"/>
            </p:cNvSpPr>
            <p:nvPr/>
          </p:nvSpPr>
          <p:spPr bwMode="auto">
            <a:xfrm>
              <a:off x="3663" y="3618"/>
              <a:ext cx="252" cy="0"/>
            </a:xfrm>
            <a:prstGeom prst="line">
              <a:avLst/>
            </a:prstGeom>
            <a:noFill/>
            <a:ln w="12700">
              <a:solidFill>
                <a:schemeClr val="tx1"/>
              </a:solidFill>
              <a:round/>
              <a:headEnd type="triangle" w="med" len="med"/>
              <a:tailEnd type="triangle" w="med" len="med"/>
            </a:ln>
          </p:spPr>
          <p:txBody>
            <a:bodyPr>
              <a:spAutoFit/>
            </a:bodyPr>
            <a:lstStyle/>
            <a:p>
              <a:endParaRPr lang="de-DE"/>
            </a:p>
          </p:txBody>
        </p:sp>
        <p:sp>
          <p:nvSpPr>
            <p:cNvPr id="52285" name="Line 149"/>
            <p:cNvSpPr>
              <a:spLocks noChangeShapeType="1"/>
            </p:cNvSpPr>
            <p:nvPr/>
          </p:nvSpPr>
          <p:spPr bwMode="auto">
            <a:xfrm flipV="1">
              <a:off x="3060" y="2595"/>
              <a:ext cx="0" cy="96"/>
            </a:xfrm>
            <a:prstGeom prst="line">
              <a:avLst/>
            </a:prstGeom>
            <a:noFill/>
            <a:ln w="12700">
              <a:solidFill>
                <a:schemeClr val="tx1"/>
              </a:solidFill>
              <a:round/>
              <a:headEnd type="triangle" w="med" len="med"/>
              <a:tailEnd/>
            </a:ln>
          </p:spPr>
          <p:txBody>
            <a:bodyPr>
              <a:spAutoFit/>
            </a:bodyPr>
            <a:lstStyle/>
            <a:p>
              <a:endParaRPr lang="de-DE"/>
            </a:p>
          </p:txBody>
        </p:sp>
        <p:grpSp>
          <p:nvGrpSpPr>
            <p:cNvPr id="15" name="Group 150"/>
            <p:cNvGrpSpPr>
              <a:grpSpLocks/>
            </p:cNvGrpSpPr>
            <p:nvPr/>
          </p:nvGrpSpPr>
          <p:grpSpPr bwMode="auto">
            <a:xfrm>
              <a:off x="2571" y="1911"/>
              <a:ext cx="1008" cy="90"/>
              <a:chOff x="2211" y="1905"/>
              <a:chExt cx="1008" cy="96"/>
            </a:xfrm>
          </p:grpSpPr>
          <p:sp>
            <p:nvSpPr>
              <p:cNvPr id="52305" name="Line 151"/>
              <p:cNvSpPr>
                <a:spLocks noChangeShapeType="1"/>
              </p:cNvSpPr>
              <p:nvPr/>
            </p:nvSpPr>
            <p:spPr bwMode="auto">
              <a:xfrm flipV="1">
                <a:off x="2211" y="1905"/>
                <a:ext cx="0" cy="96"/>
              </a:xfrm>
              <a:prstGeom prst="line">
                <a:avLst/>
              </a:prstGeom>
              <a:noFill/>
              <a:ln w="12700">
                <a:solidFill>
                  <a:schemeClr val="tx1"/>
                </a:solidFill>
                <a:round/>
                <a:headEnd type="triangle" w="med" len="med"/>
                <a:tailEnd/>
              </a:ln>
            </p:spPr>
            <p:txBody>
              <a:bodyPr>
                <a:spAutoFit/>
              </a:bodyPr>
              <a:lstStyle/>
              <a:p>
                <a:endParaRPr lang="de-DE"/>
              </a:p>
            </p:txBody>
          </p:sp>
          <p:sp>
            <p:nvSpPr>
              <p:cNvPr id="52306" name="Line 152"/>
              <p:cNvSpPr>
                <a:spLocks noChangeShapeType="1"/>
              </p:cNvSpPr>
              <p:nvPr/>
            </p:nvSpPr>
            <p:spPr bwMode="auto">
              <a:xfrm flipV="1">
                <a:off x="3219" y="1905"/>
                <a:ext cx="0" cy="96"/>
              </a:xfrm>
              <a:prstGeom prst="line">
                <a:avLst/>
              </a:prstGeom>
              <a:noFill/>
              <a:ln w="12700">
                <a:solidFill>
                  <a:schemeClr val="tx1"/>
                </a:solidFill>
                <a:round/>
                <a:headEnd type="triangle" w="med" len="med"/>
                <a:tailEnd/>
              </a:ln>
            </p:spPr>
            <p:txBody>
              <a:bodyPr>
                <a:spAutoFit/>
              </a:bodyPr>
              <a:lstStyle/>
              <a:p>
                <a:endParaRPr lang="de-DE"/>
              </a:p>
            </p:txBody>
          </p:sp>
          <p:sp>
            <p:nvSpPr>
              <p:cNvPr id="52307" name="Line 153"/>
              <p:cNvSpPr>
                <a:spLocks noChangeShapeType="1"/>
              </p:cNvSpPr>
              <p:nvPr/>
            </p:nvSpPr>
            <p:spPr bwMode="auto">
              <a:xfrm flipV="1">
                <a:off x="2547" y="1905"/>
                <a:ext cx="0" cy="96"/>
              </a:xfrm>
              <a:prstGeom prst="line">
                <a:avLst/>
              </a:prstGeom>
              <a:noFill/>
              <a:ln w="12700">
                <a:solidFill>
                  <a:schemeClr val="tx1"/>
                </a:solidFill>
                <a:round/>
                <a:headEnd type="triangle" w="med" len="med"/>
                <a:tailEnd/>
              </a:ln>
            </p:spPr>
            <p:txBody>
              <a:bodyPr>
                <a:spAutoFit/>
              </a:bodyPr>
              <a:lstStyle/>
              <a:p>
                <a:endParaRPr lang="de-DE"/>
              </a:p>
            </p:txBody>
          </p:sp>
          <p:sp>
            <p:nvSpPr>
              <p:cNvPr id="52308" name="Line 154"/>
              <p:cNvSpPr>
                <a:spLocks noChangeShapeType="1"/>
              </p:cNvSpPr>
              <p:nvPr/>
            </p:nvSpPr>
            <p:spPr bwMode="auto">
              <a:xfrm flipV="1">
                <a:off x="2883" y="1905"/>
                <a:ext cx="0" cy="96"/>
              </a:xfrm>
              <a:prstGeom prst="line">
                <a:avLst/>
              </a:prstGeom>
              <a:noFill/>
              <a:ln w="12700">
                <a:solidFill>
                  <a:schemeClr val="tx1"/>
                </a:solidFill>
                <a:round/>
                <a:headEnd type="triangle" w="med" len="med"/>
                <a:tailEnd/>
              </a:ln>
            </p:spPr>
            <p:txBody>
              <a:bodyPr>
                <a:spAutoFit/>
              </a:bodyPr>
              <a:lstStyle/>
              <a:p>
                <a:endParaRPr lang="de-DE"/>
              </a:p>
            </p:txBody>
          </p:sp>
        </p:grpSp>
        <p:sp>
          <p:nvSpPr>
            <p:cNvPr id="52287" name="Freeform 155"/>
            <p:cNvSpPr>
              <a:spLocks/>
            </p:cNvSpPr>
            <p:nvPr/>
          </p:nvSpPr>
          <p:spPr bwMode="auto">
            <a:xfrm>
              <a:off x="1716" y="1758"/>
              <a:ext cx="540" cy="1350"/>
            </a:xfrm>
            <a:custGeom>
              <a:avLst/>
              <a:gdLst>
                <a:gd name="T0" fmla="*/ 216 w 540"/>
                <a:gd name="T1" fmla="*/ 1350 h 1350"/>
                <a:gd name="T2" fmla="*/ 0 w 540"/>
                <a:gd name="T3" fmla="*/ 1350 h 1350"/>
                <a:gd name="T4" fmla="*/ 0 w 540"/>
                <a:gd name="T5" fmla="*/ 0 h 1350"/>
                <a:gd name="T6" fmla="*/ 540 w 540"/>
                <a:gd name="T7" fmla="*/ 0 h 1350"/>
                <a:gd name="T8" fmla="*/ 0 60000 65536"/>
                <a:gd name="T9" fmla="*/ 0 60000 65536"/>
                <a:gd name="T10" fmla="*/ 0 60000 65536"/>
                <a:gd name="T11" fmla="*/ 0 60000 65536"/>
                <a:gd name="T12" fmla="*/ 0 w 540"/>
                <a:gd name="T13" fmla="*/ 0 h 1350"/>
                <a:gd name="T14" fmla="*/ 540 w 540"/>
                <a:gd name="T15" fmla="*/ 1350 h 1350"/>
              </a:gdLst>
              <a:ahLst/>
              <a:cxnLst>
                <a:cxn ang="T8">
                  <a:pos x="T0" y="T1"/>
                </a:cxn>
                <a:cxn ang="T9">
                  <a:pos x="T2" y="T3"/>
                </a:cxn>
                <a:cxn ang="T10">
                  <a:pos x="T4" y="T5"/>
                </a:cxn>
                <a:cxn ang="T11">
                  <a:pos x="T6" y="T7"/>
                </a:cxn>
              </a:cxnLst>
              <a:rect l="T12" t="T13" r="T14" b="T15"/>
              <a:pathLst>
                <a:path w="540" h="1350">
                  <a:moveTo>
                    <a:pt x="216" y="1350"/>
                  </a:moveTo>
                  <a:lnTo>
                    <a:pt x="0" y="1350"/>
                  </a:lnTo>
                  <a:lnTo>
                    <a:pt x="0" y="0"/>
                  </a:lnTo>
                  <a:lnTo>
                    <a:pt x="540" y="0"/>
                  </a:lnTo>
                </a:path>
              </a:pathLst>
            </a:custGeom>
            <a:noFill/>
            <a:ln w="12700">
              <a:solidFill>
                <a:schemeClr val="tx1"/>
              </a:solidFill>
              <a:round/>
              <a:headEnd/>
              <a:tailEnd type="triangle" w="med" len="med"/>
            </a:ln>
          </p:spPr>
          <p:txBody>
            <a:bodyPr>
              <a:spAutoFit/>
            </a:bodyPr>
            <a:lstStyle/>
            <a:p>
              <a:endParaRPr lang="de-DE"/>
            </a:p>
          </p:txBody>
        </p:sp>
        <p:sp>
          <p:nvSpPr>
            <p:cNvPr id="52288" name="Line 156"/>
            <p:cNvSpPr>
              <a:spLocks noChangeShapeType="1"/>
            </p:cNvSpPr>
            <p:nvPr/>
          </p:nvSpPr>
          <p:spPr bwMode="auto">
            <a:xfrm flipV="1">
              <a:off x="2366" y="942"/>
              <a:ext cx="0" cy="90"/>
            </a:xfrm>
            <a:prstGeom prst="line">
              <a:avLst/>
            </a:prstGeom>
            <a:noFill/>
            <a:ln w="12700">
              <a:solidFill>
                <a:schemeClr val="tx1"/>
              </a:solidFill>
              <a:round/>
              <a:headEnd type="triangle" w="med" len="med"/>
              <a:tailEnd/>
            </a:ln>
          </p:spPr>
          <p:txBody>
            <a:bodyPr>
              <a:spAutoFit/>
            </a:bodyPr>
            <a:lstStyle/>
            <a:p>
              <a:endParaRPr lang="de-DE"/>
            </a:p>
          </p:txBody>
        </p:sp>
        <p:sp>
          <p:nvSpPr>
            <p:cNvPr id="52289" name="Line 157"/>
            <p:cNvSpPr>
              <a:spLocks noChangeShapeType="1"/>
            </p:cNvSpPr>
            <p:nvPr/>
          </p:nvSpPr>
          <p:spPr bwMode="auto">
            <a:xfrm flipV="1">
              <a:off x="3224" y="939"/>
              <a:ext cx="0" cy="90"/>
            </a:xfrm>
            <a:prstGeom prst="line">
              <a:avLst/>
            </a:prstGeom>
            <a:noFill/>
            <a:ln w="12700">
              <a:solidFill>
                <a:schemeClr val="tx1"/>
              </a:solidFill>
              <a:round/>
              <a:headEnd type="triangle" w="med" len="med"/>
              <a:tailEnd/>
            </a:ln>
          </p:spPr>
          <p:txBody>
            <a:bodyPr>
              <a:spAutoFit/>
            </a:bodyPr>
            <a:lstStyle/>
            <a:p>
              <a:endParaRPr lang="de-DE"/>
            </a:p>
          </p:txBody>
        </p:sp>
        <p:sp>
          <p:nvSpPr>
            <p:cNvPr id="52290" name="Line 158"/>
            <p:cNvSpPr>
              <a:spLocks noChangeShapeType="1"/>
            </p:cNvSpPr>
            <p:nvPr/>
          </p:nvSpPr>
          <p:spPr bwMode="auto">
            <a:xfrm flipV="1">
              <a:off x="2652" y="939"/>
              <a:ext cx="0" cy="90"/>
            </a:xfrm>
            <a:prstGeom prst="line">
              <a:avLst/>
            </a:prstGeom>
            <a:noFill/>
            <a:ln w="12700">
              <a:solidFill>
                <a:schemeClr val="tx1"/>
              </a:solidFill>
              <a:round/>
              <a:headEnd type="triangle" w="med" len="med"/>
              <a:tailEnd/>
            </a:ln>
          </p:spPr>
          <p:txBody>
            <a:bodyPr>
              <a:spAutoFit/>
            </a:bodyPr>
            <a:lstStyle/>
            <a:p>
              <a:endParaRPr lang="de-DE"/>
            </a:p>
          </p:txBody>
        </p:sp>
        <p:sp>
          <p:nvSpPr>
            <p:cNvPr id="52291" name="Line 159"/>
            <p:cNvSpPr>
              <a:spLocks noChangeShapeType="1"/>
            </p:cNvSpPr>
            <p:nvPr/>
          </p:nvSpPr>
          <p:spPr bwMode="auto">
            <a:xfrm flipV="1">
              <a:off x="2938" y="939"/>
              <a:ext cx="0" cy="90"/>
            </a:xfrm>
            <a:prstGeom prst="line">
              <a:avLst/>
            </a:prstGeom>
            <a:noFill/>
            <a:ln w="12700">
              <a:solidFill>
                <a:schemeClr val="tx1"/>
              </a:solidFill>
              <a:round/>
              <a:headEnd type="triangle" w="med" len="med"/>
              <a:tailEnd/>
            </a:ln>
          </p:spPr>
          <p:txBody>
            <a:bodyPr>
              <a:spAutoFit/>
            </a:bodyPr>
            <a:lstStyle/>
            <a:p>
              <a:endParaRPr lang="de-DE"/>
            </a:p>
          </p:txBody>
        </p:sp>
        <p:sp>
          <p:nvSpPr>
            <p:cNvPr id="52292" name="Line 160"/>
            <p:cNvSpPr>
              <a:spLocks noChangeShapeType="1"/>
            </p:cNvSpPr>
            <p:nvPr/>
          </p:nvSpPr>
          <p:spPr bwMode="auto">
            <a:xfrm flipV="1">
              <a:off x="3797" y="939"/>
              <a:ext cx="0" cy="90"/>
            </a:xfrm>
            <a:prstGeom prst="line">
              <a:avLst/>
            </a:prstGeom>
            <a:noFill/>
            <a:ln w="12700">
              <a:solidFill>
                <a:schemeClr val="tx1"/>
              </a:solidFill>
              <a:round/>
              <a:headEnd type="triangle" w="med" len="med"/>
              <a:tailEnd/>
            </a:ln>
          </p:spPr>
          <p:txBody>
            <a:bodyPr>
              <a:spAutoFit/>
            </a:bodyPr>
            <a:lstStyle/>
            <a:p>
              <a:endParaRPr lang="de-DE"/>
            </a:p>
          </p:txBody>
        </p:sp>
        <p:sp>
          <p:nvSpPr>
            <p:cNvPr id="52293" name="Line 161"/>
            <p:cNvSpPr>
              <a:spLocks noChangeShapeType="1"/>
            </p:cNvSpPr>
            <p:nvPr/>
          </p:nvSpPr>
          <p:spPr bwMode="auto">
            <a:xfrm flipV="1">
              <a:off x="3510" y="939"/>
              <a:ext cx="0" cy="90"/>
            </a:xfrm>
            <a:prstGeom prst="line">
              <a:avLst/>
            </a:prstGeom>
            <a:noFill/>
            <a:ln w="12700">
              <a:solidFill>
                <a:schemeClr val="tx1"/>
              </a:solidFill>
              <a:round/>
              <a:headEnd type="triangle" w="med" len="med"/>
              <a:tailEnd/>
            </a:ln>
          </p:spPr>
          <p:txBody>
            <a:bodyPr>
              <a:spAutoFit/>
            </a:bodyPr>
            <a:lstStyle/>
            <a:p>
              <a:endParaRPr lang="de-DE"/>
            </a:p>
          </p:txBody>
        </p:sp>
        <p:sp>
          <p:nvSpPr>
            <p:cNvPr id="52294" name="Line 162"/>
            <p:cNvSpPr>
              <a:spLocks noChangeShapeType="1"/>
            </p:cNvSpPr>
            <p:nvPr/>
          </p:nvSpPr>
          <p:spPr bwMode="auto">
            <a:xfrm flipV="1">
              <a:off x="3227" y="1296"/>
              <a:ext cx="0" cy="90"/>
            </a:xfrm>
            <a:prstGeom prst="line">
              <a:avLst/>
            </a:prstGeom>
            <a:noFill/>
            <a:ln w="12700">
              <a:solidFill>
                <a:schemeClr val="tx1"/>
              </a:solidFill>
              <a:round/>
              <a:headEnd/>
              <a:tailEnd/>
            </a:ln>
          </p:spPr>
          <p:txBody>
            <a:bodyPr>
              <a:spAutoFit/>
            </a:bodyPr>
            <a:lstStyle/>
            <a:p>
              <a:endParaRPr lang="de-DE"/>
            </a:p>
          </p:txBody>
        </p:sp>
        <p:sp>
          <p:nvSpPr>
            <p:cNvPr id="52295" name="Line 163"/>
            <p:cNvSpPr>
              <a:spLocks noChangeShapeType="1"/>
            </p:cNvSpPr>
            <p:nvPr/>
          </p:nvSpPr>
          <p:spPr bwMode="auto">
            <a:xfrm flipV="1">
              <a:off x="2655" y="1296"/>
              <a:ext cx="0" cy="90"/>
            </a:xfrm>
            <a:prstGeom prst="line">
              <a:avLst/>
            </a:prstGeom>
            <a:noFill/>
            <a:ln w="12700">
              <a:solidFill>
                <a:schemeClr val="tx1"/>
              </a:solidFill>
              <a:round/>
              <a:headEnd/>
              <a:tailEnd/>
            </a:ln>
          </p:spPr>
          <p:txBody>
            <a:bodyPr>
              <a:spAutoFit/>
            </a:bodyPr>
            <a:lstStyle/>
            <a:p>
              <a:endParaRPr lang="de-DE"/>
            </a:p>
          </p:txBody>
        </p:sp>
        <p:sp>
          <p:nvSpPr>
            <p:cNvPr id="52296" name="Line 164"/>
            <p:cNvSpPr>
              <a:spLocks noChangeShapeType="1"/>
            </p:cNvSpPr>
            <p:nvPr/>
          </p:nvSpPr>
          <p:spPr bwMode="auto">
            <a:xfrm flipV="1">
              <a:off x="2941" y="1296"/>
              <a:ext cx="0" cy="90"/>
            </a:xfrm>
            <a:prstGeom prst="line">
              <a:avLst/>
            </a:prstGeom>
            <a:noFill/>
            <a:ln w="12700">
              <a:solidFill>
                <a:schemeClr val="tx1"/>
              </a:solidFill>
              <a:round/>
              <a:headEnd/>
              <a:tailEnd/>
            </a:ln>
          </p:spPr>
          <p:txBody>
            <a:bodyPr>
              <a:spAutoFit/>
            </a:bodyPr>
            <a:lstStyle/>
            <a:p>
              <a:endParaRPr lang="de-DE"/>
            </a:p>
          </p:txBody>
        </p:sp>
        <p:sp>
          <p:nvSpPr>
            <p:cNvPr id="52297" name="Line 165"/>
            <p:cNvSpPr>
              <a:spLocks noChangeShapeType="1"/>
            </p:cNvSpPr>
            <p:nvPr/>
          </p:nvSpPr>
          <p:spPr bwMode="auto">
            <a:xfrm flipV="1">
              <a:off x="3513" y="1296"/>
              <a:ext cx="0" cy="90"/>
            </a:xfrm>
            <a:prstGeom prst="line">
              <a:avLst/>
            </a:prstGeom>
            <a:noFill/>
            <a:ln w="12700">
              <a:solidFill>
                <a:schemeClr val="tx1"/>
              </a:solidFill>
              <a:round/>
              <a:headEnd/>
              <a:tailEnd/>
            </a:ln>
          </p:spPr>
          <p:txBody>
            <a:bodyPr>
              <a:spAutoFit/>
            </a:bodyPr>
            <a:lstStyle/>
            <a:p>
              <a:endParaRPr lang="de-DE"/>
            </a:p>
          </p:txBody>
        </p:sp>
        <p:grpSp>
          <p:nvGrpSpPr>
            <p:cNvPr id="16" name="Group 166"/>
            <p:cNvGrpSpPr>
              <a:grpSpLocks/>
            </p:cNvGrpSpPr>
            <p:nvPr/>
          </p:nvGrpSpPr>
          <p:grpSpPr bwMode="auto">
            <a:xfrm>
              <a:off x="2254" y="1032"/>
              <a:ext cx="1661" cy="277"/>
              <a:chOff x="1894" y="1032"/>
              <a:chExt cx="1661" cy="277"/>
            </a:xfrm>
          </p:grpSpPr>
          <p:sp>
            <p:nvSpPr>
              <p:cNvPr id="52299" name="Rectangle 167"/>
              <p:cNvSpPr>
                <a:spLocks noChangeArrowheads="1"/>
              </p:cNvSpPr>
              <p:nvPr/>
            </p:nvSpPr>
            <p:spPr bwMode="auto">
              <a:xfrm>
                <a:off x="2182" y="1032"/>
                <a:ext cx="228" cy="277"/>
              </a:xfrm>
              <a:prstGeom prst="rect">
                <a:avLst/>
              </a:prstGeom>
              <a:solidFill>
                <a:srgbClr val="BBB0D5"/>
              </a:solidFill>
              <a:ln w="12700">
                <a:solidFill>
                  <a:srgbClr val="000000"/>
                </a:solidFill>
                <a:miter lim="800000"/>
                <a:headEnd/>
                <a:tailEnd/>
              </a:ln>
            </p:spPr>
            <p:txBody>
              <a:bodyPr/>
              <a:lstStyle/>
              <a:p>
                <a:endParaRPr lang="de-DE"/>
              </a:p>
            </p:txBody>
          </p:sp>
          <p:sp>
            <p:nvSpPr>
              <p:cNvPr id="52300" name="Rectangle 168"/>
              <p:cNvSpPr>
                <a:spLocks noChangeArrowheads="1"/>
              </p:cNvSpPr>
              <p:nvPr/>
            </p:nvSpPr>
            <p:spPr bwMode="auto">
              <a:xfrm>
                <a:off x="2467" y="1032"/>
                <a:ext cx="231" cy="277"/>
              </a:xfrm>
              <a:prstGeom prst="rect">
                <a:avLst/>
              </a:prstGeom>
              <a:solidFill>
                <a:srgbClr val="BBB0D5"/>
              </a:solidFill>
              <a:ln w="12700">
                <a:solidFill>
                  <a:srgbClr val="000000"/>
                </a:solidFill>
                <a:miter lim="800000"/>
                <a:headEnd/>
                <a:tailEnd/>
              </a:ln>
            </p:spPr>
            <p:txBody>
              <a:bodyPr/>
              <a:lstStyle/>
              <a:p>
                <a:endParaRPr lang="de-DE"/>
              </a:p>
            </p:txBody>
          </p:sp>
          <p:sp>
            <p:nvSpPr>
              <p:cNvPr id="52301" name="Rectangle 169"/>
              <p:cNvSpPr>
                <a:spLocks noChangeArrowheads="1"/>
              </p:cNvSpPr>
              <p:nvPr/>
            </p:nvSpPr>
            <p:spPr bwMode="auto">
              <a:xfrm>
                <a:off x="2752" y="1032"/>
                <a:ext cx="231" cy="277"/>
              </a:xfrm>
              <a:prstGeom prst="rect">
                <a:avLst/>
              </a:prstGeom>
              <a:solidFill>
                <a:srgbClr val="BBB0D5"/>
              </a:solidFill>
              <a:ln w="12700">
                <a:solidFill>
                  <a:srgbClr val="000000"/>
                </a:solidFill>
                <a:miter lim="800000"/>
                <a:headEnd/>
                <a:tailEnd/>
              </a:ln>
            </p:spPr>
            <p:txBody>
              <a:bodyPr/>
              <a:lstStyle/>
              <a:p>
                <a:endParaRPr lang="de-DE"/>
              </a:p>
            </p:txBody>
          </p:sp>
          <p:sp>
            <p:nvSpPr>
              <p:cNvPr id="52302" name="Rectangle 170"/>
              <p:cNvSpPr>
                <a:spLocks noChangeArrowheads="1"/>
              </p:cNvSpPr>
              <p:nvPr/>
            </p:nvSpPr>
            <p:spPr bwMode="auto">
              <a:xfrm>
                <a:off x="3039" y="1032"/>
                <a:ext cx="231" cy="277"/>
              </a:xfrm>
              <a:prstGeom prst="rect">
                <a:avLst/>
              </a:prstGeom>
              <a:solidFill>
                <a:srgbClr val="BBB0D5"/>
              </a:solidFill>
              <a:ln w="12700">
                <a:solidFill>
                  <a:srgbClr val="000000"/>
                </a:solidFill>
                <a:miter lim="800000"/>
                <a:headEnd/>
                <a:tailEnd/>
              </a:ln>
            </p:spPr>
            <p:txBody>
              <a:bodyPr/>
              <a:lstStyle/>
              <a:p>
                <a:endParaRPr lang="de-DE"/>
              </a:p>
            </p:txBody>
          </p:sp>
          <p:sp>
            <p:nvSpPr>
              <p:cNvPr id="52303" name="Rectangle 171"/>
              <p:cNvSpPr>
                <a:spLocks noChangeArrowheads="1"/>
              </p:cNvSpPr>
              <p:nvPr/>
            </p:nvSpPr>
            <p:spPr bwMode="auto">
              <a:xfrm>
                <a:off x="3324" y="1032"/>
                <a:ext cx="231" cy="277"/>
              </a:xfrm>
              <a:prstGeom prst="rect">
                <a:avLst/>
              </a:prstGeom>
              <a:solidFill>
                <a:srgbClr val="BBB0D5"/>
              </a:solidFill>
              <a:ln w="12700">
                <a:solidFill>
                  <a:srgbClr val="000000"/>
                </a:solidFill>
                <a:miter lim="800000"/>
                <a:headEnd/>
                <a:tailEnd/>
              </a:ln>
            </p:spPr>
            <p:txBody>
              <a:bodyPr/>
              <a:lstStyle/>
              <a:p>
                <a:endParaRPr lang="de-DE"/>
              </a:p>
            </p:txBody>
          </p:sp>
          <p:sp>
            <p:nvSpPr>
              <p:cNvPr id="52304" name="Rectangle 172"/>
              <p:cNvSpPr>
                <a:spLocks noChangeArrowheads="1"/>
              </p:cNvSpPr>
              <p:nvPr/>
            </p:nvSpPr>
            <p:spPr bwMode="auto">
              <a:xfrm>
                <a:off x="1894" y="1032"/>
                <a:ext cx="231" cy="277"/>
              </a:xfrm>
              <a:prstGeom prst="rect">
                <a:avLst/>
              </a:prstGeom>
              <a:solidFill>
                <a:srgbClr val="BBB0D5"/>
              </a:solidFill>
              <a:ln w="12700">
                <a:solidFill>
                  <a:srgbClr val="000000"/>
                </a:solidFill>
                <a:miter lim="800000"/>
                <a:headEnd/>
                <a:tailEnd/>
              </a:ln>
            </p:spPr>
            <p:txBody>
              <a:bodyPr/>
              <a:lstStyle/>
              <a:p>
                <a:endParaRPr lang="de-DE"/>
              </a:p>
            </p:txBody>
          </p:sp>
        </p:grpSp>
      </p:grpSp>
      <p:sp>
        <p:nvSpPr>
          <p:cNvPr id="52228" name="Text Box 173"/>
          <p:cNvSpPr txBox="1">
            <a:spLocks noChangeArrowheads="1"/>
          </p:cNvSpPr>
          <p:nvPr/>
        </p:nvSpPr>
        <p:spPr bwMode="auto">
          <a:xfrm>
            <a:off x="595313" y="1700213"/>
            <a:ext cx="1736725" cy="350837"/>
          </a:xfrm>
          <a:prstGeom prst="rect">
            <a:avLst/>
          </a:prstGeom>
          <a:noFill/>
          <a:ln w="3175" algn="ctr">
            <a:noFill/>
            <a:miter lim="800000"/>
            <a:headEnd/>
            <a:tailEnd/>
          </a:ln>
        </p:spPr>
        <p:txBody>
          <a:bodyPr wrap="none">
            <a:spAutoFit/>
          </a:bodyPr>
          <a:lstStyle/>
          <a:p>
            <a:pPr defTabSz="915988">
              <a:spcBef>
                <a:spcPct val="50000"/>
              </a:spcBef>
            </a:pPr>
            <a:r>
              <a:rPr lang="de-DE" sz="1700" i="1">
                <a:solidFill>
                  <a:schemeClr val="tx1"/>
                </a:solidFill>
              </a:rPr>
              <a:t>Vertex Processors</a:t>
            </a:r>
          </a:p>
        </p:txBody>
      </p:sp>
      <p:sp>
        <p:nvSpPr>
          <p:cNvPr id="52229" name="Text Box 174"/>
          <p:cNvSpPr txBox="1">
            <a:spLocks noChangeArrowheads="1"/>
          </p:cNvSpPr>
          <p:nvPr/>
        </p:nvSpPr>
        <p:spPr bwMode="auto">
          <a:xfrm>
            <a:off x="595313" y="3433763"/>
            <a:ext cx="2032000" cy="350837"/>
          </a:xfrm>
          <a:prstGeom prst="rect">
            <a:avLst/>
          </a:prstGeom>
          <a:noFill/>
          <a:ln w="3175" algn="ctr">
            <a:noFill/>
            <a:miter lim="800000"/>
            <a:headEnd/>
            <a:tailEnd/>
          </a:ln>
        </p:spPr>
        <p:txBody>
          <a:bodyPr wrap="none">
            <a:spAutoFit/>
          </a:bodyPr>
          <a:lstStyle/>
          <a:p>
            <a:pPr defTabSz="915988">
              <a:spcBef>
                <a:spcPct val="50000"/>
              </a:spcBef>
            </a:pPr>
            <a:r>
              <a:rPr lang="de-DE" sz="1700" i="1">
                <a:solidFill>
                  <a:schemeClr val="tx1"/>
                </a:solidFill>
              </a:rPr>
              <a:t>Fragment Processors</a:t>
            </a:r>
          </a:p>
        </p:txBody>
      </p:sp>
      <p:sp>
        <p:nvSpPr>
          <p:cNvPr id="52230" name="Text Box 175"/>
          <p:cNvSpPr txBox="1">
            <a:spLocks noChangeArrowheads="1"/>
          </p:cNvSpPr>
          <p:nvPr/>
        </p:nvSpPr>
        <p:spPr bwMode="auto">
          <a:xfrm>
            <a:off x="595313" y="4700588"/>
            <a:ext cx="1644650" cy="868362"/>
          </a:xfrm>
          <a:prstGeom prst="rect">
            <a:avLst/>
          </a:prstGeom>
          <a:noFill/>
          <a:ln w="3175" algn="ctr">
            <a:noFill/>
            <a:miter lim="800000"/>
            <a:headEnd/>
            <a:tailEnd/>
          </a:ln>
        </p:spPr>
        <p:txBody>
          <a:bodyPr wrap="none">
            <a:spAutoFit/>
          </a:bodyPr>
          <a:lstStyle/>
          <a:p>
            <a:pPr defTabSz="915988">
              <a:spcBef>
                <a:spcPct val="50000"/>
              </a:spcBef>
            </a:pPr>
            <a:r>
              <a:rPr lang="de-DE" sz="1700" i="1">
                <a:solidFill>
                  <a:schemeClr val="tx1"/>
                </a:solidFill>
              </a:rPr>
              <a:t>Memory Access</a:t>
            </a:r>
            <a:r>
              <a:rPr lang="de-DE" sz="1700" b="0">
                <a:solidFill>
                  <a:schemeClr val="tx1"/>
                </a:solidFill>
              </a:rPr>
              <a:t/>
            </a:r>
            <a:br>
              <a:rPr lang="de-DE" sz="1700" b="0">
                <a:solidFill>
                  <a:schemeClr val="tx1"/>
                </a:solidFill>
              </a:rPr>
            </a:br>
            <a:r>
              <a:rPr lang="de-DE" sz="1700" b="0">
                <a:solidFill>
                  <a:schemeClr val="tx1"/>
                </a:solidFill>
              </a:rPr>
              <a:t>Z-Compare and</a:t>
            </a:r>
            <a:br>
              <a:rPr lang="de-DE" sz="1700" b="0">
                <a:solidFill>
                  <a:schemeClr val="tx1"/>
                </a:solidFill>
              </a:rPr>
            </a:br>
            <a:r>
              <a:rPr lang="de-DE" sz="1700" b="0">
                <a:solidFill>
                  <a:schemeClr val="tx1"/>
                </a:solidFill>
              </a:rPr>
              <a:t>Blending</a:t>
            </a:r>
          </a:p>
        </p:txBody>
      </p:sp>
      <p:sp>
        <p:nvSpPr>
          <p:cNvPr id="52231" name="Text Box 176"/>
          <p:cNvSpPr txBox="1">
            <a:spLocks noChangeArrowheads="1"/>
          </p:cNvSpPr>
          <p:nvPr/>
        </p:nvSpPr>
        <p:spPr bwMode="auto">
          <a:xfrm>
            <a:off x="6684963" y="1214438"/>
            <a:ext cx="1866900" cy="998537"/>
          </a:xfrm>
          <a:prstGeom prst="rect">
            <a:avLst/>
          </a:prstGeom>
          <a:noFill/>
          <a:ln w="3175" algn="ctr">
            <a:noFill/>
            <a:miter lim="800000"/>
            <a:headEnd/>
            <a:tailEnd/>
          </a:ln>
        </p:spPr>
        <p:txBody>
          <a:bodyPr wrap="none">
            <a:spAutoFit/>
          </a:bodyPr>
          <a:lstStyle/>
          <a:p>
            <a:pPr algn="r" defTabSz="915988">
              <a:spcBef>
                <a:spcPct val="50000"/>
              </a:spcBef>
            </a:pPr>
            <a:r>
              <a:rPr lang="de-DE" sz="1700" b="0">
                <a:solidFill>
                  <a:schemeClr val="tx1"/>
                </a:solidFill>
              </a:rPr>
              <a:t>Example</a:t>
            </a:r>
            <a:br>
              <a:rPr lang="de-DE" sz="1700" b="0">
                <a:solidFill>
                  <a:schemeClr val="tx1"/>
                </a:solidFill>
              </a:rPr>
            </a:br>
            <a:r>
              <a:rPr lang="de-DE" sz="1700" b="0">
                <a:solidFill>
                  <a:schemeClr val="tx1"/>
                </a:solidFill>
              </a:rPr>
              <a:t>NVidia Geforce6</a:t>
            </a:r>
          </a:p>
          <a:p>
            <a:pPr algn="r" defTabSz="915988">
              <a:spcBef>
                <a:spcPct val="50000"/>
              </a:spcBef>
            </a:pPr>
            <a:r>
              <a:rPr lang="de-DE" sz="1700" i="1">
                <a:solidFill>
                  <a:schemeClr val="tx1"/>
                </a:solidFill>
              </a:rPr>
              <a:t>= Shader Model 3</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253" name="Rectangle 221"/>
          <p:cNvSpPr>
            <a:spLocks noChangeArrowheads="1"/>
          </p:cNvSpPr>
          <p:nvPr/>
        </p:nvSpPr>
        <p:spPr bwMode="auto">
          <a:xfrm>
            <a:off x="457200" y="274638"/>
            <a:ext cx="8229600" cy="633412"/>
          </a:xfrm>
          <a:prstGeom prst="rect">
            <a:avLst/>
          </a:prstGeom>
          <a:noFill/>
          <a:ln w="9525">
            <a:noFill/>
            <a:miter lim="800000"/>
            <a:headEnd/>
            <a:tailEnd/>
          </a:ln>
          <a:effectLst>
            <a:outerShdw dist="17961" dir="2700000" algn="ctr" rotWithShape="0">
              <a:schemeClr val="tx2"/>
            </a:outerShdw>
          </a:effectLst>
        </p:spPr>
        <p:txBody>
          <a:bodyPr anchor="ctr"/>
          <a:lstStyle/>
          <a:p>
            <a:pPr>
              <a:spcBef>
                <a:spcPct val="0"/>
              </a:spcBef>
              <a:defRPr/>
            </a:pPr>
            <a:r>
              <a:rPr lang="de-DE" sz="4000" b="0">
                <a:solidFill>
                  <a:srgbClr val="FF9900"/>
                </a:solidFill>
                <a:latin typeface="Futura Md BT" pitchFamily="34" charset="0"/>
              </a:rPr>
              <a:t>Unified Shader Model</a:t>
            </a:r>
          </a:p>
        </p:txBody>
      </p:sp>
      <p:grpSp>
        <p:nvGrpSpPr>
          <p:cNvPr id="2" name="Group 550"/>
          <p:cNvGrpSpPr>
            <a:grpSpLocks/>
          </p:cNvGrpSpPr>
          <p:nvPr/>
        </p:nvGrpSpPr>
        <p:grpSpPr bwMode="auto">
          <a:xfrm>
            <a:off x="717550" y="1362075"/>
            <a:ext cx="7651750" cy="4432300"/>
            <a:chOff x="335" y="756"/>
            <a:chExt cx="4820" cy="2792"/>
          </a:xfrm>
        </p:grpSpPr>
        <p:grpSp>
          <p:nvGrpSpPr>
            <p:cNvPr id="3" name="Group 512"/>
            <p:cNvGrpSpPr>
              <a:grpSpLocks/>
            </p:cNvGrpSpPr>
            <p:nvPr/>
          </p:nvGrpSpPr>
          <p:grpSpPr bwMode="auto">
            <a:xfrm>
              <a:off x="585" y="2657"/>
              <a:ext cx="3980" cy="153"/>
              <a:chOff x="585" y="2657"/>
              <a:chExt cx="3980" cy="153"/>
            </a:xfrm>
          </p:grpSpPr>
          <p:sp>
            <p:nvSpPr>
              <p:cNvPr id="53564" name="Line 502"/>
              <p:cNvSpPr>
                <a:spLocks noChangeShapeType="1"/>
              </p:cNvSpPr>
              <p:nvPr/>
            </p:nvSpPr>
            <p:spPr bwMode="auto">
              <a:xfrm>
                <a:off x="585" y="2657"/>
                <a:ext cx="0" cy="153"/>
              </a:xfrm>
              <a:prstGeom prst="line">
                <a:avLst/>
              </a:prstGeom>
              <a:noFill/>
              <a:ln w="28575">
                <a:solidFill>
                  <a:schemeClr val="folHlink"/>
                </a:solidFill>
                <a:round/>
                <a:headEnd/>
                <a:tailEnd/>
              </a:ln>
            </p:spPr>
            <p:txBody>
              <a:bodyPr>
                <a:spAutoFit/>
              </a:bodyPr>
              <a:lstStyle/>
              <a:p>
                <a:endParaRPr lang="de-DE"/>
              </a:p>
            </p:txBody>
          </p:sp>
          <p:sp>
            <p:nvSpPr>
              <p:cNvPr id="53565" name="Line 503"/>
              <p:cNvSpPr>
                <a:spLocks noChangeShapeType="1"/>
              </p:cNvSpPr>
              <p:nvPr/>
            </p:nvSpPr>
            <p:spPr bwMode="auto">
              <a:xfrm>
                <a:off x="1161" y="2657"/>
                <a:ext cx="0" cy="153"/>
              </a:xfrm>
              <a:prstGeom prst="line">
                <a:avLst/>
              </a:prstGeom>
              <a:noFill/>
              <a:ln w="28575">
                <a:solidFill>
                  <a:schemeClr val="folHlink"/>
                </a:solidFill>
                <a:round/>
                <a:headEnd/>
                <a:tailEnd/>
              </a:ln>
            </p:spPr>
            <p:txBody>
              <a:bodyPr>
                <a:spAutoFit/>
              </a:bodyPr>
              <a:lstStyle/>
              <a:p>
                <a:endParaRPr lang="de-DE"/>
              </a:p>
            </p:txBody>
          </p:sp>
          <p:sp>
            <p:nvSpPr>
              <p:cNvPr id="53566" name="Line 504"/>
              <p:cNvSpPr>
                <a:spLocks noChangeShapeType="1"/>
              </p:cNvSpPr>
              <p:nvPr/>
            </p:nvSpPr>
            <p:spPr bwMode="auto">
              <a:xfrm>
                <a:off x="1722" y="2657"/>
                <a:ext cx="0" cy="153"/>
              </a:xfrm>
              <a:prstGeom prst="line">
                <a:avLst/>
              </a:prstGeom>
              <a:noFill/>
              <a:ln w="28575">
                <a:solidFill>
                  <a:schemeClr val="folHlink"/>
                </a:solidFill>
                <a:round/>
                <a:headEnd/>
                <a:tailEnd/>
              </a:ln>
            </p:spPr>
            <p:txBody>
              <a:bodyPr>
                <a:spAutoFit/>
              </a:bodyPr>
              <a:lstStyle/>
              <a:p>
                <a:endParaRPr lang="de-DE"/>
              </a:p>
            </p:txBody>
          </p:sp>
          <p:sp>
            <p:nvSpPr>
              <p:cNvPr id="53567" name="Line 505"/>
              <p:cNvSpPr>
                <a:spLocks noChangeShapeType="1"/>
              </p:cNvSpPr>
              <p:nvPr/>
            </p:nvSpPr>
            <p:spPr bwMode="auto">
              <a:xfrm>
                <a:off x="2298" y="2657"/>
                <a:ext cx="0" cy="153"/>
              </a:xfrm>
              <a:prstGeom prst="line">
                <a:avLst/>
              </a:prstGeom>
              <a:noFill/>
              <a:ln w="28575">
                <a:solidFill>
                  <a:schemeClr val="folHlink"/>
                </a:solidFill>
                <a:round/>
                <a:headEnd/>
                <a:tailEnd/>
              </a:ln>
            </p:spPr>
            <p:txBody>
              <a:bodyPr>
                <a:spAutoFit/>
              </a:bodyPr>
              <a:lstStyle/>
              <a:p>
                <a:endParaRPr lang="de-DE"/>
              </a:p>
            </p:txBody>
          </p:sp>
          <p:sp>
            <p:nvSpPr>
              <p:cNvPr id="53568" name="Line 506"/>
              <p:cNvSpPr>
                <a:spLocks noChangeShapeType="1"/>
              </p:cNvSpPr>
              <p:nvPr/>
            </p:nvSpPr>
            <p:spPr bwMode="auto">
              <a:xfrm>
                <a:off x="2852" y="2657"/>
                <a:ext cx="0" cy="153"/>
              </a:xfrm>
              <a:prstGeom prst="line">
                <a:avLst/>
              </a:prstGeom>
              <a:noFill/>
              <a:ln w="28575">
                <a:solidFill>
                  <a:schemeClr val="folHlink"/>
                </a:solidFill>
                <a:round/>
                <a:headEnd/>
                <a:tailEnd/>
              </a:ln>
            </p:spPr>
            <p:txBody>
              <a:bodyPr>
                <a:spAutoFit/>
              </a:bodyPr>
              <a:lstStyle/>
              <a:p>
                <a:endParaRPr lang="de-DE"/>
              </a:p>
            </p:txBody>
          </p:sp>
          <p:sp>
            <p:nvSpPr>
              <p:cNvPr id="53569" name="Line 507"/>
              <p:cNvSpPr>
                <a:spLocks noChangeShapeType="1"/>
              </p:cNvSpPr>
              <p:nvPr/>
            </p:nvSpPr>
            <p:spPr bwMode="auto">
              <a:xfrm>
                <a:off x="3428" y="2657"/>
                <a:ext cx="0" cy="153"/>
              </a:xfrm>
              <a:prstGeom prst="line">
                <a:avLst/>
              </a:prstGeom>
              <a:noFill/>
              <a:ln w="28575">
                <a:solidFill>
                  <a:schemeClr val="folHlink"/>
                </a:solidFill>
                <a:round/>
                <a:headEnd/>
                <a:tailEnd/>
              </a:ln>
            </p:spPr>
            <p:txBody>
              <a:bodyPr>
                <a:spAutoFit/>
              </a:bodyPr>
              <a:lstStyle/>
              <a:p>
                <a:endParaRPr lang="de-DE"/>
              </a:p>
            </p:txBody>
          </p:sp>
          <p:sp>
            <p:nvSpPr>
              <p:cNvPr id="53570" name="Line 508"/>
              <p:cNvSpPr>
                <a:spLocks noChangeShapeType="1"/>
              </p:cNvSpPr>
              <p:nvPr/>
            </p:nvSpPr>
            <p:spPr bwMode="auto">
              <a:xfrm>
                <a:off x="3989" y="2657"/>
                <a:ext cx="0" cy="153"/>
              </a:xfrm>
              <a:prstGeom prst="line">
                <a:avLst/>
              </a:prstGeom>
              <a:noFill/>
              <a:ln w="28575">
                <a:solidFill>
                  <a:schemeClr val="folHlink"/>
                </a:solidFill>
                <a:round/>
                <a:headEnd/>
                <a:tailEnd/>
              </a:ln>
            </p:spPr>
            <p:txBody>
              <a:bodyPr>
                <a:spAutoFit/>
              </a:bodyPr>
              <a:lstStyle/>
              <a:p>
                <a:endParaRPr lang="de-DE"/>
              </a:p>
            </p:txBody>
          </p:sp>
          <p:sp>
            <p:nvSpPr>
              <p:cNvPr id="53571" name="Line 509"/>
              <p:cNvSpPr>
                <a:spLocks noChangeShapeType="1"/>
              </p:cNvSpPr>
              <p:nvPr/>
            </p:nvSpPr>
            <p:spPr bwMode="auto">
              <a:xfrm>
                <a:off x="4565" y="2657"/>
                <a:ext cx="0" cy="153"/>
              </a:xfrm>
              <a:prstGeom prst="line">
                <a:avLst/>
              </a:prstGeom>
              <a:noFill/>
              <a:ln w="28575">
                <a:solidFill>
                  <a:schemeClr val="folHlink"/>
                </a:solidFill>
                <a:round/>
                <a:headEnd/>
                <a:tailEnd/>
              </a:ln>
            </p:spPr>
            <p:txBody>
              <a:bodyPr>
                <a:spAutoFit/>
              </a:bodyPr>
              <a:lstStyle/>
              <a:p>
                <a:endParaRPr lang="de-DE"/>
              </a:p>
            </p:txBody>
          </p:sp>
        </p:grpSp>
        <p:sp>
          <p:nvSpPr>
            <p:cNvPr id="53254" name="Freeform 510"/>
            <p:cNvSpPr>
              <a:spLocks/>
            </p:cNvSpPr>
            <p:nvPr/>
          </p:nvSpPr>
          <p:spPr bwMode="auto">
            <a:xfrm>
              <a:off x="584" y="1411"/>
              <a:ext cx="4571" cy="1396"/>
            </a:xfrm>
            <a:custGeom>
              <a:avLst/>
              <a:gdLst>
                <a:gd name="T0" fmla="*/ 0 w 4571"/>
                <a:gd name="T1" fmla="*/ 1396 h 1396"/>
                <a:gd name="T2" fmla="*/ 4571 w 4571"/>
                <a:gd name="T3" fmla="*/ 1386 h 1396"/>
                <a:gd name="T4" fmla="*/ 4571 w 4571"/>
                <a:gd name="T5" fmla="*/ 0 h 1396"/>
                <a:gd name="T6" fmla="*/ 2376 w 4571"/>
                <a:gd name="T7" fmla="*/ 0 h 1396"/>
                <a:gd name="T8" fmla="*/ 0 60000 65536"/>
                <a:gd name="T9" fmla="*/ 0 60000 65536"/>
                <a:gd name="T10" fmla="*/ 0 60000 65536"/>
                <a:gd name="T11" fmla="*/ 0 60000 65536"/>
                <a:gd name="T12" fmla="*/ 0 w 4571"/>
                <a:gd name="T13" fmla="*/ 0 h 1396"/>
                <a:gd name="T14" fmla="*/ 4571 w 4571"/>
                <a:gd name="T15" fmla="*/ 1396 h 1396"/>
              </a:gdLst>
              <a:ahLst/>
              <a:cxnLst>
                <a:cxn ang="T8">
                  <a:pos x="T0" y="T1"/>
                </a:cxn>
                <a:cxn ang="T9">
                  <a:pos x="T2" y="T3"/>
                </a:cxn>
                <a:cxn ang="T10">
                  <a:pos x="T4" y="T5"/>
                </a:cxn>
                <a:cxn ang="T11">
                  <a:pos x="T6" y="T7"/>
                </a:cxn>
              </a:cxnLst>
              <a:rect l="T12" t="T13" r="T14" b="T15"/>
              <a:pathLst>
                <a:path w="4571" h="1396">
                  <a:moveTo>
                    <a:pt x="0" y="1396"/>
                  </a:moveTo>
                  <a:lnTo>
                    <a:pt x="4571" y="1386"/>
                  </a:lnTo>
                  <a:lnTo>
                    <a:pt x="4571" y="0"/>
                  </a:lnTo>
                  <a:lnTo>
                    <a:pt x="2376" y="0"/>
                  </a:lnTo>
                </a:path>
              </a:pathLst>
            </a:custGeom>
            <a:noFill/>
            <a:ln w="28575">
              <a:solidFill>
                <a:schemeClr val="folHlink"/>
              </a:solidFill>
              <a:round/>
              <a:headEnd/>
              <a:tailEnd type="triangle" w="med" len="med"/>
            </a:ln>
          </p:spPr>
          <p:txBody>
            <a:bodyPr>
              <a:spAutoFit/>
            </a:bodyPr>
            <a:lstStyle/>
            <a:p>
              <a:endParaRPr lang="de-DE"/>
            </a:p>
          </p:txBody>
        </p:sp>
        <p:grpSp>
          <p:nvGrpSpPr>
            <p:cNvPr id="4" name="Group 223"/>
            <p:cNvGrpSpPr>
              <a:grpSpLocks/>
            </p:cNvGrpSpPr>
            <p:nvPr/>
          </p:nvGrpSpPr>
          <p:grpSpPr bwMode="auto">
            <a:xfrm>
              <a:off x="335" y="1786"/>
              <a:ext cx="517" cy="872"/>
              <a:chOff x="430" y="1779"/>
              <a:chExt cx="627" cy="1057"/>
            </a:xfrm>
          </p:grpSpPr>
          <p:sp>
            <p:nvSpPr>
              <p:cNvPr id="53534" name="Rectangle 222"/>
              <p:cNvSpPr>
                <a:spLocks noChangeArrowheads="1"/>
              </p:cNvSpPr>
              <p:nvPr/>
            </p:nvSpPr>
            <p:spPr bwMode="auto">
              <a:xfrm>
                <a:off x="430" y="1779"/>
                <a:ext cx="627" cy="1057"/>
              </a:xfrm>
              <a:prstGeom prst="rect">
                <a:avLst/>
              </a:prstGeom>
              <a:solidFill>
                <a:schemeClr val="folHlink"/>
              </a:solidFill>
              <a:ln w="28575" algn="ctr">
                <a:solidFill>
                  <a:schemeClr val="tx1"/>
                </a:solidFill>
                <a:miter lim="800000"/>
                <a:headEnd/>
                <a:tailEnd/>
              </a:ln>
            </p:spPr>
            <p:txBody>
              <a:bodyPr wrap="none" anchor="ctr">
                <a:spAutoFit/>
              </a:bodyPr>
              <a:lstStyle/>
              <a:p>
                <a:endParaRPr lang="de-DE"/>
              </a:p>
            </p:txBody>
          </p:sp>
          <p:grpSp>
            <p:nvGrpSpPr>
              <p:cNvPr id="5" name="Group 219"/>
              <p:cNvGrpSpPr>
                <a:grpSpLocks/>
              </p:cNvGrpSpPr>
              <p:nvPr/>
            </p:nvGrpSpPr>
            <p:grpSpPr bwMode="auto">
              <a:xfrm>
                <a:off x="455" y="1801"/>
                <a:ext cx="579" cy="1007"/>
                <a:chOff x="630" y="1823"/>
                <a:chExt cx="579" cy="1007"/>
              </a:xfrm>
            </p:grpSpPr>
            <p:grpSp>
              <p:nvGrpSpPr>
                <p:cNvPr id="6" name="Group 201"/>
                <p:cNvGrpSpPr>
                  <a:grpSpLocks/>
                </p:cNvGrpSpPr>
                <p:nvPr/>
              </p:nvGrpSpPr>
              <p:grpSpPr bwMode="auto">
                <a:xfrm>
                  <a:off x="630" y="1823"/>
                  <a:ext cx="278" cy="575"/>
                  <a:chOff x="651" y="1909"/>
                  <a:chExt cx="278" cy="575"/>
                </a:xfrm>
              </p:grpSpPr>
              <p:sp>
                <p:nvSpPr>
                  <p:cNvPr id="53554" name="Rectangle 64"/>
                  <p:cNvSpPr>
                    <a:spLocks noChangeArrowheads="1"/>
                  </p:cNvSpPr>
                  <p:nvPr/>
                </p:nvSpPr>
                <p:spPr bwMode="auto">
                  <a:xfrm>
                    <a:off x="651" y="1909"/>
                    <a:ext cx="278" cy="575"/>
                  </a:xfrm>
                  <a:prstGeom prst="rect">
                    <a:avLst/>
                  </a:prstGeom>
                  <a:solidFill>
                    <a:srgbClr val="BBB0D5"/>
                  </a:solidFill>
                  <a:ln w="12700">
                    <a:solidFill>
                      <a:srgbClr val="000000"/>
                    </a:solidFill>
                    <a:miter lim="800000"/>
                    <a:headEnd/>
                    <a:tailEnd/>
                  </a:ln>
                </p:spPr>
                <p:txBody>
                  <a:bodyPr/>
                  <a:lstStyle/>
                  <a:p>
                    <a:endParaRPr lang="de-DE"/>
                  </a:p>
                </p:txBody>
              </p:sp>
              <p:grpSp>
                <p:nvGrpSpPr>
                  <p:cNvPr id="7" name="Group 200"/>
                  <p:cNvGrpSpPr>
                    <a:grpSpLocks/>
                  </p:cNvGrpSpPr>
                  <p:nvPr/>
                </p:nvGrpSpPr>
                <p:grpSpPr bwMode="auto">
                  <a:xfrm>
                    <a:off x="667" y="1928"/>
                    <a:ext cx="246" cy="537"/>
                    <a:chOff x="664" y="1934"/>
                    <a:chExt cx="246" cy="537"/>
                  </a:xfrm>
                </p:grpSpPr>
                <p:sp>
                  <p:nvSpPr>
                    <p:cNvPr id="53556" name="Rectangle 65"/>
                    <p:cNvSpPr>
                      <a:spLocks noChangeArrowheads="1"/>
                    </p:cNvSpPr>
                    <p:nvPr/>
                  </p:nvSpPr>
                  <p:spPr bwMode="auto">
                    <a:xfrm>
                      <a:off x="789" y="2070"/>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557" name="Rectangle 66"/>
                    <p:cNvSpPr>
                      <a:spLocks noChangeArrowheads="1"/>
                    </p:cNvSpPr>
                    <p:nvPr/>
                  </p:nvSpPr>
                  <p:spPr bwMode="auto">
                    <a:xfrm>
                      <a:off x="664" y="2070"/>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558" name="Rectangle 67"/>
                    <p:cNvSpPr>
                      <a:spLocks noChangeArrowheads="1"/>
                    </p:cNvSpPr>
                    <p:nvPr/>
                  </p:nvSpPr>
                  <p:spPr bwMode="auto">
                    <a:xfrm>
                      <a:off x="789" y="1934"/>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559" name="Rectangle 68"/>
                    <p:cNvSpPr>
                      <a:spLocks noChangeArrowheads="1"/>
                    </p:cNvSpPr>
                    <p:nvPr/>
                  </p:nvSpPr>
                  <p:spPr bwMode="auto">
                    <a:xfrm>
                      <a:off x="664" y="1934"/>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560" name="Rectangle 174"/>
                    <p:cNvSpPr>
                      <a:spLocks noChangeArrowheads="1"/>
                    </p:cNvSpPr>
                    <p:nvPr/>
                  </p:nvSpPr>
                  <p:spPr bwMode="auto">
                    <a:xfrm>
                      <a:off x="789" y="2344"/>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561" name="Rectangle 175"/>
                    <p:cNvSpPr>
                      <a:spLocks noChangeArrowheads="1"/>
                    </p:cNvSpPr>
                    <p:nvPr/>
                  </p:nvSpPr>
                  <p:spPr bwMode="auto">
                    <a:xfrm>
                      <a:off x="664" y="2344"/>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562" name="Rectangle 176"/>
                    <p:cNvSpPr>
                      <a:spLocks noChangeArrowheads="1"/>
                    </p:cNvSpPr>
                    <p:nvPr/>
                  </p:nvSpPr>
                  <p:spPr bwMode="auto">
                    <a:xfrm>
                      <a:off x="789" y="2207"/>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563" name="Rectangle 177"/>
                    <p:cNvSpPr>
                      <a:spLocks noChangeArrowheads="1"/>
                    </p:cNvSpPr>
                    <p:nvPr/>
                  </p:nvSpPr>
                  <p:spPr bwMode="auto">
                    <a:xfrm>
                      <a:off x="664" y="2207"/>
                      <a:ext cx="118" cy="127"/>
                    </a:xfrm>
                    <a:prstGeom prst="rect">
                      <a:avLst/>
                    </a:prstGeom>
                    <a:solidFill>
                      <a:srgbClr val="DDDDDC"/>
                    </a:solidFill>
                    <a:ln w="6350">
                      <a:solidFill>
                        <a:srgbClr val="000000"/>
                      </a:solidFill>
                      <a:miter lim="800000"/>
                      <a:headEnd/>
                      <a:tailEnd/>
                    </a:ln>
                  </p:spPr>
                  <p:txBody>
                    <a:bodyPr/>
                    <a:lstStyle/>
                    <a:p>
                      <a:endParaRPr lang="de-DE"/>
                    </a:p>
                  </p:txBody>
                </p:sp>
              </p:grpSp>
            </p:grpSp>
            <p:sp>
              <p:nvSpPr>
                <p:cNvPr id="53537" name="Rectangle 199"/>
                <p:cNvSpPr>
                  <a:spLocks noChangeArrowheads="1"/>
                </p:cNvSpPr>
                <p:nvPr/>
              </p:nvSpPr>
              <p:spPr bwMode="auto">
                <a:xfrm>
                  <a:off x="630" y="2415"/>
                  <a:ext cx="579" cy="270"/>
                </a:xfrm>
                <a:prstGeom prst="rect">
                  <a:avLst/>
                </a:prstGeom>
                <a:solidFill>
                  <a:srgbClr val="CCCCFF"/>
                </a:solidFill>
                <a:ln w="12700" algn="ctr">
                  <a:solidFill>
                    <a:schemeClr val="tx1"/>
                  </a:solidFill>
                  <a:miter lim="800000"/>
                  <a:headEnd/>
                  <a:tailEnd/>
                </a:ln>
              </p:spPr>
              <p:txBody>
                <a:bodyPr anchor="ctr">
                  <a:spAutoFit/>
                </a:bodyPr>
                <a:lstStyle/>
                <a:p>
                  <a:endParaRPr lang="de-DE"/>
                </a:p>
              </p:txBody>
            </p:sp>
            <p:grpSp>
              <p:nvGrpSpPr>
                <p:cNvPr id="8" name="Group 202"/>
                <p:cNvGrpSpPr>
                  <a:grpSpLocks/>
                </p:cNvGrpSpPr>
                <p:nvPr/>
              </p:nvGrpSpPr>
              <p:grpSpPr bwMode="auto">
                <a:xfrm>
                  <a:off x="931" y="1823"/>
                  <a:ext cx="278" cy="575"/>
                  <a:chOff x="651" y="1909"/>
                  <a:chExt cx="278" cy="575"/>
                </a:xfrm>
              </p:grpSpPr>
              <p:sp>
                <p:nvSpPr>
                  <p:cNvPr id="53544" name="Rectangle 203"/>
                  <p:cNvSpPr>
                    <a:spLocks noChangeArrowheads="1"/>
                  </p:cNvSpPr>
                  <p:nvPr/>
                </p:nvSpPr>
                <p:spPr bwMode="auto">
                  <a:xfrm>
                    <a:off x="651" y="1909"/>
                    <a:ext cx="278" cy="575"/>
                  </a:xfrm>
                  <a:prstGeom prst="rect">
                    <a:avLst/>
                  </a:prstGeom>
                  <a:solidFill>
                    <a:srgbClr val="BBB0D5"/>
                  </a:solidFill>
                  <a:ln w="12700">
                    <a:solidFill>
                      <a:srgbClr val="000000"/>
                    </a:solidFill>
                    <a:miter lim="800000"/>
                    <a:headEnd/>
                    <a:tailEnd/>
                  </a:ln>
                </p:spPr>
                <p:txBody>
                  <a:bodyPr/>
                  <a:lstStyle/>
                  <a:p>
                    <a:endParaRPr lang="de-DE"/>
                  </a:p>
                </p:txBody>
              </p:sp>
              <p:grpSp>
                <p:nvGrpSpPr>
                  <p:cNvPr id="9" name="Group 204"/>
                  <p:cNvGrpSpPr>
                    <a:grpSpLocks/>
                  </p:cNvGrpSpPr>
                  <p:nvPr/>
                </p:nvGrpSpPr>
                <p:grpSpPr bwMode="auto">
                  <a:xfrm>
                    <a:off x="667" y="1928"/>
                    <a:ext cx="246" cy="537"/>
                    <a:chOff x="664" y="1934"/>
                    <a:chExt cx="246" cy="537"/>
                  </a:xfrm>
                </p:grpSpPr>
                <p:sp>
                  <p:nvSpPr>
                    <p:cNvPr id="53546" name="Rectangle 205"/>
                    <p:cNvSpPr>
                      <a:spLocks noChangeArrowheads="1"/>
                    </p:cNvSpPr>
                    <p:nvPr/>
                  </p:nvSpPr>
                  <p:spPr bwMode="auto">
                    <a:xfrm>
                      <a:off x="789" y="2070"/>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547" name="Rectangle 206"/>
                    <p:cNvSpPr>
                      <a:spLocks noChangeArrowheads="1"/>
                    </p:cNvSpPr>
                    <p:nvPr/>
                  </p:nvSpPr>
                  <p:spPr bwMode="auto">
                    <a:xfrm>
                      <a:off x="664" y="2070"/>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548" name="Rectangle 207"/>
                    <p:cNvSpPr>
                      <a:spLocks noChangeArrowheads="1"/>
                    </p:cNvSpPr>
                    <p:nvPr/>
                  </p:nvSpPr>
                  <p:spPr bwMode="auto">
                    <a:xfrm>
                      <a:off x="789" y="1934"/>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549" name="Rectangle 208"/>
                    <p:cNvSpPr>
                      <a:spLocks noChangeArrowheads="1"/>
                    </p:cNvSpPr>
                    <p:nvPr/>
                  </p:nvSpPr>
                  <p:spPr bwMode="auto">
                    <a:xfrm>
                      <a:off x="664" y="1934"/>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550" name="Rectangle 209"/>
                    <p:cNvSpPr>
                      <a:spLocks noChangeArrowheads="1"/>
                    </p:cNvSpPr>
                    <p:nvPr/>
                  </p:nvSpPr>
                  <p:spPr bwMode="auto">
                    <a:xfrm>
                      <a:off x="789" y="2344"/>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551" name="Rectangle 210"/>
                    <p:cNvSpPr>
                      <a:spLocks noChangeArrowheads="1"/>
                    </p:cNvSpPr>
                    <p:nvPr/>
                  </p:nvSpPr>
                  <p:spPr bwMode="auto">
                    <a:xfrm>
                      <a:off x="664" y="2344"/>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552" name="Rectangle 211"/>
                    <p:cNvSpPr>
                      <a:spLocks noChangeArrowheads="1"/>
                    </p:cNvSpPr>
                    <p:nvPr/>
                  </p:nvSpPr>
                  <p:spPr bwMode="auto">
                    <a:xfrm>
                      <a:off x="789" y="2207"/>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553" name="Rectangle 212"/>
                    <p:cNvSpPr>
                      <a:spLocks noChangeArrowheads="1"/>
                    </p:cNvSpPr>
                    <p:nvPr/>
                  </p:nvSpPr>
                  <p:spPr bwMode="auto">
                    <a:xfrm>
                      <a:off x="664" y="2207"/>
                      <a:ext cx="118" cy="127"/>
                    </a:xfrm>
                    <a:prstGeom prst="rect">
                      <a:avLst/>
                    </a:prstGeom>
                    <a:solidFill>
                      <a:srgbClr val="DDDDDC"/>
                    </a:solidFill>
                    <a:ln w="6350">
                      <a:solidFill>
                        <a:srgbClr val="000000"/>
                      </a:solidFill>
                      <a:miter lim="800000"/>
                      <a:headEnd/>
                      <a:tailEnd/>
                    </a:ln>
                  </p:spPr>
                  <p:txBody>
                    <a:bodyPr/>
                    <a:lstStyle/>
                    <a:p>
                      <a:endParaRPr lang="de-DE"/>
                    </a:p>
                  </p:txBody>
                </p:sp>
              </p:grpSp>
            </p:grpSp>
            <p:sp>
              <p:nvSpPr>
                <p:cNvPr id="53539" name="Rectangle 213"/>
                <p:cNvSpPr>
                  <a:spLocks noChangeArrowheads="1"/>
                </p:cNvSpPr>
                <p:nvPr/>
              </p:nvSpPr>
              <p:spPr bwMode="auto">
                <a:xfrm>
                  <a:off x="648" y="2433"/>
                  <a:ext cx="111" cy="234"/>
                </a:xfrm>
                <a:prstGeom prst="rect">
                  <a:avLst/>
                </a:prstGeom>
                <a:solidFill>
                  <a:schemeClr val="accent2"/>
                </a:solidFill>
                <a:ln w="12700" algn="ctr">
                  <a:solidFill>
                    <a:schemeClr val="tx1"/>
                  </a:solidFill>
                  <a:miter lim="800000"/>
                  <a:headEnd/>
                  <a:tailEnd/>
                </a:ln>
              </p:spPr>
              <p:txBody>
                <a:bodyPr anchor="ctr">
                  <a:spAutoFit/>
                </a:bodyPr>
                <a:lstStyle/>
                <a:p>
                  <a:endParaRPr lang="de-DE"/>
                </a:p>
              </p:txBody>
            </p:sp>
            <p:sp>
              <p:nvSpPr>
                <p:cNvPr id="53540" name="Rectangle 214"/>
                <p:cNvSpPr>
                  <a:spLocks noChangeArrowheads="1"/>
                </p:cNvSpPr>
                <p:nvPr/>
              </p:nvSpPr>
              <p:spPr bwMode="auto">
                <a:xfrm>
                  <a:off x="935" y="2433"/>
                  <a:ext cx="111" cy="234"/>
                </a:xfrm>
                <a:prstGeom prst="rect">
                  <a:avLst/>
                </a:prstGeom>
                <a:solidFill>
                  <a:schemeClr val="accent2"/>
                </a:solidFill>
                <a:ln w="12700" algn="ctr">
                  <a:solidFill>
                    <a:schemeClr val="tx1"/>
                  </a:solidFill>
                  <a:miter lim="800000"/>
                  <a:headEnd/>
                  <a:tailEnd/>
                </a:ln>
              </p:spPr>
              <p:txBody>
                <a:bodyPr anchor="ctr">
                  <a:spAutoFit/>
                </a:bodyPr>
                <a:lstStyle/>
                <a:p>
                  <a:endParaRPr lang="de-DE"/>
                </a:p>
              </p:txBody>
            </p:sp>
            <p:sp>
              <p:nvSpPr>
                <p:cNvPr id="53541" name="Rectangle 215"/>
                <p:cNvSpPr>
                  <a:spLocks noChangeArrowheads="1"/>
                </p:cNvSpPr>
                <p:nvPr/>
              </p:nvSpPr>
              <p:spPr bwMode="auto">
                <a:xfrm>
                  <a:off x="791" y="2433"/>
                  <a:ext cx="111" cy="234"/>
                </a:xfrm>
                <a:prstGeom prst="rect">
                  <a:avLst/>
                </a:prstGeom>
                <a:solidFill>
                  <a:schemeClr val="accent2"/>
                </a:solidFill>
                <a:ln w="12700" algn="ctr">
                  <a:solidFill>
                    <a:schemeClr val="tx1"/>
                  </a:solidFill>
                  <a:miter lim="800000"/>
                  <a:headEnd/>
                  <a:tailEnd/>
                </a:ln>
              </p:spPr>
              <p:txBody>
                <a:bodyPr anchor="ctr">
                  <a:spAutoFit/>
                </a:bodyPr>
                <a:lstStyle/>
                <a:p>
                  <a:endParaRPr lang="de-DE"/>
                </a:p>
              </p:txBody>
            </p:sp>
            <p:sp>
              <p:nvSpPr>
                <p:cNvPr id="53542" name="Rectangle 216"/>
                <p:cNvSpPr>
                  <a:spLocks noChangeArrowheads="1"/>
                </p:cNvSpPr>
                <p:nvPr/>
              </p:nvSpPr>
              <p:spPr bwMode="auto">
                <a:xfrm>
                  <a:off x="1079" y="2433"/>
                  <a:ext cx="111" cy="234"/>
                </a:xfrm>
                <a:prstGeom prst="rect">
                  <a:avLst/>
                </a:prstGeom>
                <a:solidFill>
                  <a:schemeClr val="accent2"/>
                </a:solidFill>
                <a:ln w="12700" algn="ctr">
                  <a:solidFill>
                    <a:schemeClr val="tx1"/>
                  </a:solidFill>
                  <a:miter lim="800000"/>
                  <a:headEnd/>
                  <a:tailEnd/>
                </a:ln>
              </p:spPr>
              <p:txBody>
                <a:bodyPr anchor="ctr">
                  <a:spAutoFit/>
                </a:bodyPr>
                <a:lstStyle/>
                <a:p>
                  <a:endParaRPr lang="de-DE"/>
                </a:p>
              </p:txBody>
            </p:sp>
            <p:sp>
              <p:nvSpPr>
                <p:cNvPr id="53543" name="Rectangle 218"/>
                <p:cNvSpPr>
                  <a:spLocks noChangeArrowheads="1"/>
                </p:cNvSpPr>
                <p:nvPr/>
              </p:nvSpPr>
              <p:spPr bwMode="auto">
                <a:xfrm>
                  <a:off x="630" y="2704"/>
                  <a:ext cx="579" cy="126"/>
                </a:xfrm>
                <a:prstGeom prst="rect">
                  <a:avLst/>
                </a:prstGeom>
                <a:solidFill>
                  <a:srgbClr val="CCCCFF"/>
                </a:solidFill>
                <a:ln w="12700" algn="ctr">
                  <a:solidFill>
                    <a:schemeClr val="tx1"/>
                  </a:solidFill>
                  <a:miter lim="800000"/>
                  <a:headEnd/>
                  <a:tailEnd/>
                </a:ln>
              </p:spPr>
              <p:txBody>
                <a:bodyPr anchor="ctr">
                  <a:spAutoFit/>
                </a:bodyPr>
                <a:lstStyle/>
                <a:p>
                  <a:endParaRPr lang="de-DE"/>
                </a:p>
              </p:txBody>
            </p:sp>
          </p:grpSp>
        </p:grpSp>
        <p:grpSp>
          <p:nvGrpSpPr>
            <p:cNvPr id="10" name="Group 224"/>
            <p:cNvGrpSpPr>
              <a:grpSpLocks/>
            </p:cNvGrpSpPr>
            <p:nvPr/>
          </p:nvGrpSpPr>
          <p:grpSpPr bwMode="auto">
            <a:xfrm>
              <a:off x="901" y="1786"/>
              <a:ext cx="517" cy="872"/>
              <a:chOff x="430" y="1779"/>
              <a:chExt cx="627" cy="1057"/>
            </a:xfrm>
          </p:grpSpPr>
          <p:sp>
            <p:nvSpPr>
              <p:cNvPr id="53504" name="Rectangle 225"/>
              <p:cNvSpPr>
                <a:spLocks noChangeArrowheads="1"/>
              </p:cNvSpPr>
              <p:nvPr/>
            </p:nvSpPr>
            <p:spPr bwMode="auto">
              <a:xfrm>
                <a:off x="430" y="1779"/>
                <a:ext cx="627" cy="1057"/>
              </a:xfrm>
              <a:prstGeom prst="rect">
                <a:avLst/>
              </a:prstGeom>
              <a:solidFill>
                <a:schemeClr val="folHlink"/>
              </a:solidFill>
              <a:ln w="28575" algn="ctr">
                <a:solidFill>
                  <a:schemeClr val="tx1"/>
                </a:solidFill>
                <a:miter lim="800000"/>
                <a:headEnd/>
                <a:tailEnd/>
              </a:ln>
            </p:spPr>
            <p:txBody>
              <a:bodyPr wrap="none" anchor="ctr">
                <a:spAutoFit/>
              </a:bodyPr>
              <a:lstStyle/>
              <a:p>
                <a:endParaRPr lang="de-DE"/>
              </a:p>
            </p:txBody>
          </p:sp>
          <p:grpSp>
            <p:nvGrpSpPr>
              <p:cNvPr id="11" name="Group 226"/>
              <p:cNvGrpSpPr>
                <a:grpSpLocks/>
              </p:cNvGrpSpPr>
              <p:nvPr/>
            </p:nvGrpSpPr>
            <p:grpSpPr bwMode="auto">
              <a:xfrm>
                <a:off x="455" y="1801"/>
                <a:ext cx="579" cy="1007"/>
                <a:chOff x="630" y="1823"/>
                <a:chExt cx="579" cy="1007"/>
              </a:xfrm>
            </p:grpSpPr>
            <p:grpSp>
              <p:nvGrpSpPr>
                <p:cNvPr id="12" name="Group 227"/>
                <p:cNvGrpSpPr>
                  <a:grpSpLocks/>
                </p:cNvGrpSpPr>
                <p:nvPr/>
              </p:nvGrpSpPr>
              <p:grpSpPr bwMode="auto">
                <a:xfrm>
                  <a:off x="630" y="1823"/>
                  <a:ext cx="278" cy="575"/>
                  <a:chOff x="651" y="1909"/>
                  <a:chExt cx="278" cy="575"/>
                </a:xfrm>
              </p:grpSpPr>
              <p:sp>
                <p:nvSpPr>
                  <p:cNvPr id="53524" name="Rectangle 228"/>
                  <p:cNvSpPr>
                    <a:spLocks noChangeArrowheads="1"/>
                  </p:cNvSpPr>
                  <p:nvPr/>
                </p:nvSpPr>
                <p:spPr bwMode="auto">
                  <a:xfrm>
                    <a:off x="651" y="1909"/>
                    <a:ext cx="278" cy="575"/>
                  </a:xfrm>
                  <a:prstGeom prst="rect">
                    <a:avLst/>
                  </a:prstGeom>
                  <a:solidFill>
                    <a:srgbClr val="BBB0D5"/>
                  </a:solidFill>
                  <a:ln w="12700">
                    <a:solidFill>
                      <a:srgbClr val="000000"/>
                    </a:solidFill>
                    <a:miter lim="800000"/>
                    <a:headEnd/>
                    <a:tailEnd/>
                  </a:ln>
                </p:spPr>
                <p:txBody>
                  <a:bodyPr/>
                  <a:lstStyle/>
                  <a:p>
                    <a:endParaRPr lang="de-DE"/>
                  </a:p>
                </p:txBody>
              </p:sp>
              <p:grpSp>
                <p:nvGrpSpPr>
                  <p:cNvPr id="13" name="Group 229"/>
                  <p:cNvGrpSpPr>
                    <a:grpSpLocks/>
                  </p:cNvGrpSpPr>
                  <p:nvPr/>
                </p:nvGrpSpPr>
                <p:grpSpPr bwMode="auto">
                  <a:xfrm>
                    <a:off x="667" y="1928"/>
                    <a:ext cx="246" cy="537"/>
                    <a:chOff x="664" y="1934"/>
                    <a:chExt cx="246" cy="537"/>
                  </a:xfrm>
                </p:grpSpPr>
                <p:sp>
                  <p:nvSpPr>
                    <p:cNvPr id="53526" name="Rectangle 230"/>
                    <p:cNvSpPr>
                      <a:spLocks noChangeArrowheads="1"/>
                    </p:cNvSpPr>
                    <p:nvPr/>
                  </p:nvSpPr>
                  <p:spPr bwMode="auto">
                    <a:xfrm>
                      <a:off x="789" y="2070"/>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527" name="Rectangle 231"/>
                    <p:cNvSpPr>
                      <a:spLocks noChangeArrowheads="1"/>
                    </p:cNvSpPr>
                    <p:nvPr/>
                  </p:nvSpPr>
                  <p:spPr bwMode="auto">
                    <a:xfrm>
                      <a:off x="664" y="2070"/>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528" name="Rectangle 232"/>
                    <p:cNvSpPr>
                      <a:spLocks noChangeArrowheads="1"/>
                    </p:cNvSpPr>
                    <p:nvPr/>
                  </p:nvSpPr>
                  <p:spPr bwMode="auto">
                    <a:xfrm>
                      <a:off x="789" y="1934"/>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529" name="Rectangle 233"/>
                    <p:cNvSpPr>
                      <a:spLocks noChangeArrowheads="1"/>
                    </p:cNvSpPr>
                    <p:nvPr/>
                  </p:nvSpPr>
                  <p:spPr bwMode="auto">
                    <a:xfrm>
                      <a:off x="664" y="1934"/>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530" name="Rectangle 234"/>
                    <p:cNvSpPr>
                      <a:spLocks noChangeArrowheads="1"/>
                    </p:cNvSpPr>
                    <p:nvPr/>
                  </p:nvSpPr>
                  <p:spPr bwMode="auto">
                    <a:xfrm>
                      <a:off x="789" y="2344"/>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531" name="Rectangle 235"/>
                    <p:cNvSpPr>
                      <a:spLocks noChangeArrowheads="1"/>
                    </p:cNvSpPr>
                    <p:nvPr/>
                  </p:nvSpPr>
                  <p:spPr bwMode="auto">
                    <a:xfrm>
                      <a:off x="664" y="2344"/>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532" name="Rectangle 236"/>
                    <p:cNvSpPr>
                      <a:spLocks noChangeArrowheads="1"/>
                    </p:cNvSpPr>
                    <p:nvPr/>
                  </p:nvSpPr>
                  <p:spPr bwMode="auto">
                    <a:xfrm>
                      <a:off x="789" y="2207"/>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533" name="Rectangle 237"/>
                    <p:cNvSpPr>
                      <a:spLocks noChangeArrowheads="1"/>
                    </p:cNvSpPr>
                    <p:nvPr/>
                  </p:nvSpPr>
                  <p:spPr bwMode="auto">
                    <a:xfrm>
                      <a:off x="664" y="2207"/>
                      <a:ext cx="118" cy="127"/>
                    </a:xfrm>
                    <a:prstGeom prst="rect">
                      <a:avLst/>
                    </a:prstGeom>
                    <a:solidFill>
                      <a:srgbClr val="DDDDDC"/>
                    </a:solidFill>
                    <a:ln w="6350">
                      <a:solidFill>
                        <a:srgbClr val="000000"/>
                      </a:solidFill>
                      <a:miter lim="800000"/>
                      <a:headEnd/>
                      <a:tailEnd/>
                    </a:ln>
                  </p:spPr>
                  <p:txBody>
                    <a:bodyPr/>
                    <a:lstStyle/>
                    <a:p>
                      <a:endParaRPr lang="de-DE"/>
                    </a:p>
                  </p:txBody>
                </p:sp>
              </p:grpSp>
            </p:grpSp>
            <p:sp>
              <p:nvSpPr>
                <p:cNvPr id="53507" name="Rectangle 238"/>
                <p:cNvSpPr>
                  <a:spLocks noChangeArrowheads="1"/>
                </p:cNvSpPr>
                <p:nvPr/>
              </p:nvSpPr>
              <p:spPr bwMode="auto">
                <a:xfrm>
                  <a:off x="630" y="2415"/>
                  <a:ext cx="579" cy="270"/>
                </a:xfrm>
                <a:prstGeom prst="rect">
                  <a:avLst/>
                </a:prstGeom>
                <a:solidFill>
                  <a:srgbClr val="CCCCFF"/>
                </a:solidFill>
                <a:ln w="12700" algn="ctr">
                  <a:solidFill>
                    <a:schemeClr val="tx1"/>
                  </a:solidFill>
                  <a:miter lim="800000"/>
                  <a:headEnd/>
                  <a:tailEnd/>
                </a:ln>
              </p:spPr>
              <p:txBody>
                <a:bodyPr anchor="ctr">
                  <a:spAutoFit/>
                </a:bodyPr>
                <a:lstStyle/>
                <a:p>
                  <a:endParaRPr lang="de-DE"/>
                </a:p>
              </p:txBody>
            </p:sp>
            <p:grpSp>
              <p:nvGrpSpPr>
                <p:cNvPr id="14" name="Group 239"/>
                <p:cNvGrpSpPr>
                  <a:grpSpLocks/>
                </p:cNvGrpSpPr>
                <p:nvPr/>
              </p:nvGrpSpPr>
              <p:grpSpPr bwMode="auto">
                <a:xfrm>
                  <a:off x="931" y="1823"/>
                  <a:ext cx="278" cy="575"/>
                  <a:chOff x="651" y="1909"/>
                  <a:chExt cx="278" cy="575"/>
                </a:xfrm>
              </p:grpSpPr>
              <p:sp>
                <p:nvSpPr>
                  <p:cNvPr id="53514" name="Rectangle 240"/>
                  <p:cNvSpPr>
                    <a:spLocks noChangeArrowheads="1"/>
                  </p:cNvSpPr>
                  <p:nvPr/>
                </p:nvSpPr>
                <p:spPr bwMode="auto">
                  <a:xfrm>
                    <a:off x="651" y="1909"/>
                    <a:ext cx="278" cy="575"/>
                  </a:xfrm>
                  <a:prstGeom prst="rect">
                    <a:avLst/>
                  </a:prstGeom>
                  <a:solidFill>
                    <a:srgbClr val="BBB0D5"/>
                  </a:solidFill>
                  <a:ln w="12700">
                    <a:solidFill>
                      <a:srgbClr val="000000"/>
                    </a:solidFill>
                    <a:miter lim="800000"/>
                    <a:headEnd/>
                    <a:tailEnd/>
                  </a:ln>
                </p:spPr>
                <p:txBody>
                  <a:bodyPr/>
                  <a:lstStyle/>
                  <a:p>
                    <a:endParaRPr lang="de-DE"/>
                  </a:p>
                </p:txBody>
              </p:sp>
              <p:grpSp>
                <p:nvGrpSpPr>
                  <p:cNvPr id="15" name="Group 241"/>
                  <p:cNvGrpSpPr>
                    <a:grpSpLocks/>
                  </p:cNvGrpSpPr>
                  <p:nvPr/>
                </p:nvGrpSpPr>
                <p:grpSpPr bwMode="auto">
                  <a:xfrm>
                    <a:off x="667" y="1928"/>
                    <a:ext cx="246" cy="537"/>
                    <a:chOff x="664" y="1934"/>
                    <a:chExt cx="246" cy="537"/>
                  </a:xfrm>
                </p:grpSpPr>
                <p:sp>
                  <p:nvSpPr>
                    <p:cNvPr id="53516" name="Rectangle 242"/>
                    <p:cNvSpPr>
                      <a:spLocks noChangeArrowheads="1"/>
                    </p:cNvSpPr>
                    <p:nvPr/>
                  </p:nvSpPr>
                  <p:spPr bwMode="auto">
                    <a:xfrm>
                      <a:off x="789" y="2070"/>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517" name="Rectangle 243"/>
                    <p:cNvSpPr>
                      <a:spLocks noChangeArrowheads="1"/>
                    </p:cNvSpPr>
                    <p:nvPr/>
                  </p:nvSpPr>
                  <p:spPr bwMode="auto">
                    <a:xfrm>
                      <a:off x="664" y="2070"/>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518" name="Rectangle 244"/>
                    <p:cNvSpPr>
                      <a:spLocks noChangeArrowheads="1"/>
                    </p:cNvSpPr>
                    <p:nvPr/>
                  </p:nvSpPr>
                  <p:spPr bwMode="auto">
                    <a:xfrm>
                      <a:off x="789" y="1934"/>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519" name="Rectangle 245"/>
                    <p:cNvSpPr>
                      <a:spLocks noChangeArrowheads="1"/>
                    </p:cNvSpPr>
                    <p:nvPr/>
                  </p:nvSpPr>
                  <p:spPr bwMode="auto">
                    <a:xfrm>
                      <a:off x="664" y="1934"/>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520" name="Rectangle 246"/>
                    <p:cNvSpPr>
                      <a:spLocks noChangeArrowheads="1"/>
                    </p:cNvSpPr>
                    <p:nvPr/>
                  </p:nvSpPr>
                  <p:spPr bwMode="auto">
                    <a:xfrm>
                      <a:off x="789" y="2344"/>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521" name="Rectangle 247"/>
                    <p:cNvSpPr>
                      <a:spLocks noChangeArrowheads="1"/>
                    </p:cNvSpPr>
                    <p:nvPr/>
                  </p:nvSpPr>
                  <p:spPr bwMode="auto">
                    <a:xfrm>
                      <a:off x="664" y="2344"/>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522" name="Rectangle 248"/>
                    <p:cNvSpPr>
                      <a:spLocks noChangeArrowheads="1"/>
                    </p:cNvSpPr>
                    <p:nvPr/>
                  </p:nvSpPr>
                  <p:spPr bwMode="auto">
                    <a:xfrm>
                      <a:off x="789" y="2207"/>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523" name="Rectangle 249"/>
                    <p:cNvSpPr>
                      <a:spLocks noChangeArrowheads="1"/>
                    </p:cNvSpPr>
                    <p:nvPr/>
                  </p:nvSpPr>
                  <p:spPr bwMode="auto">
                    <a:xfrm>
                      <a:off x="664" y="2207"/>
                      <a:ext cx="118" cy="127"/>
                    </a:xfrm>
                    <a:prstGeom prst="rect">
                      <a:avLst/>
                    </a:prstGeom>
                    <a:solidFill>
                      <a:srgbClr val="DDDDDC"/>
                    </a:solidFill>
                    <a:ln w="6350">
                      <a:solidFill>
                        <a:srgbClr val="000000"/>
                      </a:solidFill>
                      <a:miter lim="800000"/>
                      <a:headEnd/>
                      <a:tailEnd/>
                    </a:ln>
                  </p:spPr>
                  <p:txBody>
                    <a:bodyPr/>
                    <a:lstStyle/>
                    <a:p>
                      <a:endParaRPr lang="de-DE"/>
                    </a:p>
                  </p:txBody>
                </p:sp>
              </p:grpSp>
            </p:grpSp>
            <p:sp>
              <p:nvSpPr>
                <p:cNvPr id="53509" name="Rectangle 250"/>
                <p:cNvSpPr>
                  <a:spLocks noChangeArrowheads="1"/>
                </p:cNvSpPr>
                <p:nvPr/>
              </p:nvSpPr>
              <p:spPr bwMode="auto">
                <a:xfrm>
                  <a:off x="648" y="2433"/>
                  <a:ext cx="111" cy="234"/>
                </a:xfrm>
                <a:prstGeom prst="rect">
                  <a:avLst/>
                </a:prstGeom>
                <a:solidFill>
                  <a:schemeClr val="accent2"/>
                </a:solidFill>
                <a:ln w="12700" algn="ctr">
                  <a:solidFill>
                    <a:schemeClr val="tx1"/>
                  </a:solidFill>
                  <a:miter lim="800000"/>
                  <a:headEnd/>
                  <a:tailEnd/>
                </a:ln>
              </p:spPr>
              <p:txBody>
                <a:bodyPr anchor="ctr">
                  <a:spAutoFit/>
                </a:bodyPr>
                <a:lstStyle/>
                <a:p>
                  <a:endParaRPr lang="de-DE"/>
                </a:p>
              </p:txBody>
            </p:sp>
            <p:sp>
              <p:nvSpPr>
                <p:cNvPr id="53510" name="Rectangle 251"/>
                <p:cNvSpPr>
                  <a:spLocks noChangeArrowheads="1"/>
                </p:cNvSpPr>
                <p:nvPr/>
              </p:nvSpPr>
              <p:spPr bwMode="auto">
                <a:xfrm>
                  <a:off x="935" y="2433"/>
                  <a:ext cx="111" cy="234"/>
                </a:xfrm>
                <a:prstGeom prst="rect">
                  <a:avLst/>
                </a:prstGeom>
                <a:solidFill>
                  <a:schemeClr val="accent2"/>
                </a:solidFill>
                <a:ln w="12700" algn="ctr">
                  <a:solidFill>
                    <a:schemeClr val="tx1"/>
                  </a:solidFill>
                  <a:miter lim="800000"/>
                  <a:headEnd/>
                  <a:tailEnd/>
                </a:ln>
              </p:spPr>
              <p:txBody>
                <a:bodyPr anchor="ctr">
                  <a:spAutoFit/>
                </a:bodyPr>
                <a:lstStyle/>
                <a:p>
                  <a:endParaRPr lang="de-DE"/>
                </a:p>
              </p:txBody>
            </p:sp>
            <p:sp>
              <p:nvSpPr>
                <p:cNvPr id="53511" name="Rectangle 252"/>
                <p:cNvSpPr>
                  <a:spLocks noChangeArrowheads="1"/>
                </p:cNvSpPr>
                <p:nvPr/>
              </p:nvSpPr>
              <p:spPr bwMode="auto">
                <a:xfrm>
                  <a:off x="791" y="2433"/>
                  <a:ext cx="111" cy="234"/>
                </a:xfrm>
                <a:prstGeom prst="rect">
                  <a:avLst/>
                </a:prstGeom>
                <a:solidFill>
                  <a:schemeClr val="accent2"/>
                </a:solidFill>
                <a:ln w="12700" algn="ctr">
                  <a:solidFill>
                    <a:schemeClr val="tx1"/>
                  </a:solidFill>
                  <a:miter lim="800000"/>
                  <a:headEnd/>
                  <a:tailEnd/>
                </a:ln>
              </p:spPr>
              <p:txBody>
                <a:bodyPr anchor="ctr">
                  <a:spAutoFit/>
                </a:bodyPr>
                <a:lstStyle/>
                <a:p>
                  <a:endParaRPr lang="de-DE"/>
                </a:p>
              </p:txBody>
            </p:sp>
            <p:sp>
              <p:nvSpPr>
                <p:cNvPr id="53512" name="Rectangle 253"/>
                <p:cNvSpPr>
                  <a:spLocks noChangeArrowheads="1"/>
                </p:cNvSpPr>
                <p:nvPr/>
              </p:nvSpPr>
              <p:spPr bwMode="auto">
                <a:xfrm>
                  <a:off x="1079" y="2433"/>
                  <a:ext cx="111" cy="234"/>
                </a:xfrm>
                <a:prstGeom prst="rect">
                  <a:avLst/>
                </a:prstGeom>
                <a:solidFill>
                  <a:schemeClr val="accent2"/>
                </a:solidFill>
                <a:ln w="12700" algn="ctr">
                  <a:solidFill>
                    <a:schemeClr val="tx1"/>
                  </a:solidFill>
                  <a:miter lim="800000"/>
                  <a:headEnd/>
                  <a:tailEnd/>
                </a:ln>
              </p:spPr>
              <p:txBody>
                <a:bodyPr anchor="ctr">
                  <a:spAutoFit/>
                </a:bodyPr>
                <a:lstStyle/>
                <a:p>
                  <a:endParaRPr lang="de-DE"/>
                </a:p>
              </p:txBody>
            </p:sp>
            <p:sp>
              <p:nvSpPr>
                <p:cNvPr id="53513" name="Rectangle 254"/>
                <p:cNvSpPr>
                  <a:spLocks noChangeArrowheads="1"/>
                </p:cNvSpPr>
                <p:nvPr/>
              </p:nvSpPr>
              <p:spPr bwMode="auto">
                <a:xfrm>
                  <a:off x="630" y="2704"/>
                  <a:ext cx="579" cy="126"/>
                </a:xfrm>
                <a:prstGeom prst="rect">
                  <a:avLst/>
                </a:prstGeom>
                <a:solidFill>
                  <a:srgbClr val="CCCCFF"/>
                </a:solidFill>
                <a:ln w="12700" algn="ctr">
                  <a:solidFill>
                    <a:schemeClr val="tx1"/>
                  </a:solidFill>
                  <a:miter lim="800000"/>
                  <a:headEnd/>
                  <a:tailEnd/>
                </a:ln>
              </p:spPr>
              <p:txBody>
                <a:bodyPr anchor="ctr">
                  <a:spAutoFit/>
                </a:bodyPr>
                <a:lstStyle/>
                <a:p>
                  <a:endParaRPr lang="de-DE"/>
                </a:p>
              </p:txBody>
            </p:sp>
          </p:grpSp>
        </p:grpSp>
        <p:grpSp>
          <p:nvGrpSpPr>
            <p:cNvPr id="16" name="Group 255"/>
            <p:cNvGrpSpPr>
              <a:grpSpLocks/>
            </p:cNvGrpSpPr>
            <p:nvPr/>
          </p:nvGrpSpPr>
          <p:grpSpPr bwMode="auto">
            <a:xfrm>
              <a:off x="1468" y="1786"/>
              <a:ext cx="517" cy="872"/>
              <a:chOff x="430" y="1779"/>
              <a:chExt cx="627" cy="1057"/>
            </a:xfrm>
          </p:grpSpPr>
          <p:sp>
            <p:nvSpPr>
              <p:cNvPr id="53474" name="Rectangle 256"/>
              <p:cNvSpPr>
                <a:spLocks noChangeArrowheads="1"/>
              </p:cNvSpPr>
              <p:nvPr/>
            </p:nvSpPr>
            <p:spPr bwMode="auto">
              <a:xfrm>
                <a:off x="430" y="1779"/>
                <a:ext cx="627" cy="1057"/>
              </a:xfrm>
              <a:prstGeom prst="rect">
                <a:avLst/>
              </a:prstGeom>
              <a:solidFill>
                <a:schemeClr val="folHlink"/>
              </a:solidFill>
              <a:ln w="28575" algn="ctr">
                <a:solidFill>
                  <a:schemeClr val="tx1"/>
                </a:solidFill>
                <a:miter lim="800000"/>
                <a:headEnd/>
                <a:tailEnd/>
              </a:ln>
            </p:spPr>
            <p:txBody>
              <a:bodyPr wrap="none" anchor="ctr">
                <a:spAutoFit/>
              </a:bodyPr>
              <a:lstStyle/>
              <a:p>
                <a:endParaRPr lang="de-DE"/>
              </a:p>
            </p:txBody>
          </p:sp>
          <p:grpSp>
            <p:nvGrpSpPr>
              <p:cNvPr id="17" name="Group 257"/>
              <p:cNvGrpSpPr>
                <a:grpSpLocks/>
              </p:cNvGrpSpPr>
              <p:nvPr/>
            </p:nvGrpSpPr>
            <p:grpSpPr bwMode="auto">
              <a:xfrm>
                <a:off x="455" y="1801"/>
                <a:ext cx="579" cy="1007"/>
                <a:chOff x="630" y="1823"/>
                <a:chExt cx="579" cy="1007"/>
              </a:xfrm>
            </p:grpSpPr>
            <p:grpSp>
              <p:nvGrpSpPr>
                <p:cNvPr id="18" name="Group 258"/>
                <p:cNvGrpSpPr>
                  <a:grpSpLocks/>
                </p:cNvGrpSpPr>
                <p:nvPr/>
              </p:nvGrpSpPr>
              <p:grpSpPr bwMode="auto">
                <a:xfrm>
                  <a:off x="630" y="1823"/>
                  <a:ext cx="278" cy="575"/>
                  <a:chOff x="651" y="1909"/>
                  <a:chExt cx="278" cy="575"/>
                </a:xfrm>
              </p:grpSpPr>
              <p:sp>
                <p:nvSpPr>
                  <p:cNvPr id="53494" name="Rectangle 259"/>
                  <p:cNvSpPr>
                    <a:spLocks noChangeArrowheads="1"/>
                  </p:cNvSpPr>
                  <p:nvPr/>
                </p:nvSpPr>
                <p:spPr bwMode="auto">
                  <a:xfrm>
                    <a:off x="651" y="1909"/>
                    <a:ext cx="278" cy="575"/>
                  </a:xfrm>
                  <a:prstGeom prst="rect">
                    <a:avLst/>
                  </a:prstGeom>
                  <a:solidFill>
                    <a:srgbClr val="BBB0D5"/>
                  </a:solidFill>
                  <a:ln w="12700">
                    <a:solidFill>
                      <a:srgbClr val="000000"/>
                    </a:solidFill>
                    <a:miter lim="800000"/>
                    <a:headEnd/>
                    <a:tailEnd/>
                  </a:ln>
                </p:spPr>
                <p:txBody>
                  <a:bodyPr/>
                  <a:lstStyle/>
                  <a:p>
                    <a:endParaRPr lang="de-DE"/>
                  </a:p>
                </p:txBody>
              </p:sp>
              <p:grpSp>
                <p:nvGrpSpPr>
                  <p:cNvPr id="19" name="Group 260"/>
                  <p:cNvGrpSpPr>
                    <a:grpSpLocks/>
                  </p:cNvGrpSpPr>
                  <p:nvPr/>
                </p:nvGrpSpPr>
                <p:grpSpPr bwMode="auto">
                  <a:xfrm>
                    <a:off x="667" y="1928"/>
                    <a:ext cx="246" cy="537"/>
                    <a:chOff x="664" y="1934"/>
                    <a:chExt cx="246" cy="537"/>
                  </a:xfrm>
                </p:grpSpPr>
                <p:sp>
                  <p:nvSpPr>
                    <p:cNvPr id="53496" name="Rectangle 261"/>
                    <p:cNvSpPr>
                      <a:spLocks noChangeArrowheads="1"/>
                    </p:cNvSpPr>
                    <p:nvPr/>
                  </p:nvSpPr>
                  <p:spPr bwMode="auto">
                    <a:xfrm>
                      <a:off x="789" y="2070"/>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497" name="Rectangle 262"/>
                    <p:cNvSpPr>
                      <a:spLocks noChangeArrowheads="1"/>
                    </p:cNvSpPr>
                    <p:nvPr/>
                  </p:nvSpPr>
                  <p:spPr bwMode="auto">
                    <a:xfrm>
                      <a:off x="664" y="2070"/>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498" name="Rectangle 263"/>
                    <p:cNvSpPr>
                      <a:spLocks noChangeArrowheads="1"/>
                    </p:cNvSpPr>
                    <p:nvPr/>
                  </p:nvSpPr>
                  <p:spPr bwMode="auto">
                    <a:xfrm>
                      <a:off x="789" y="1934"/>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499" name="Rectangle 264"/>
                    <p:cNvSpPr>
                      <a:spLocks noChangeArrowheads="1"/>
                    </p:cNvSpPr>
                    <p:nvPr/>
                  </p:nvSpPr>
                  <p:spPr bwMode="auto">
                    <a:xfrm>
                      <a:off x="664" y="1934"/>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500" name="Rectangle 265"/>
                    <p:cNvSpPr>
                      <a:spLocks noChangeArrowheads="1"/>
                    </p:cNvSpPr>
                    <p:nvPr/>
                  </p:nvSpPr>
                  <p:spPr bwMode="auto">
                    <a:xfrm>
                      <a:off x="789" y="2344"/>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501" name="Rectangle 266"/>
                    <p:cNvSpPr>
                      <a:spLocks noChangeArrowheads="1"/>
                    </p:cNvSpPr>
                    <p:nvPr/>
                  </p:nvSpPr>
                  <p:spPr bwMode="auto">
                    <a:xfrm>
                      <a:off x="664" y="2344"/>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502" name="Rectangle 267"/>
                    <p:cNvSpPr>
                      <a:spLocks noChangeArrowheads="1"/>
                    </p:cNvSpPr>
                    <p:nvPr/>
                  </p:nvSpPr>
                  <p:spPr bwMode="auto">
                    <a:xfrm>
                      <a:off x="789" y="2207"/>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503" name="Rectangle 268"/>
                    <p:cNvSpPr>
                      <a:spLocks noChangeArrowheads="1"/>
                    </p:cNvSpPr>
                    <p:nvPr/>
                  </p:nvSpPr>
                  <p:spPr bwMode="auto">
                    <a:xfrm>
                      <a:off x="664" y="2207"/>
                      <a:ext cx="118" cy="127"/>
                    </a:xfrm>
                    <a:prstGeom prst="rect">
                      <a:avLst/>
                    </a:prstGeom>
                    <a:solidFill>
                      <a:srgbClr val="DDDDDC"/>
                    </a:solidFill>
                    <a:ln w="6350">
                      <a:solidFill>
                        <a:srgbClr val="000000"/>
                      </a:solidFill>
                      <a:miter lim="800000"/>
                      <a:headEnd/>
                      <a:tailEnd/>
                    </a:ln>
                  </p:spPr>
                  <p:txBody>
                    <a:bodyPr/>
                    <a:lstStyle/>
                    <a:p>
                      <a:endParaRPr lang="de-DE"/>
                    </a:p>
                  </p:txBody>
                </p:sp>
              </p:grpSp>
            </p:grpSp>
            <p:sp>
              <p:nvSpPr>
                <p:cNvPr id="53477" name="Rectangle 269"/>
                <p:cNvSpPr>
                  <a:spLocks noChangeArrowheads="1"/>
                </p:cNvSpPr>
                <p:nvPr/>
              </p:nvSpPr>
              <p:spPr bwMode="auto">
                <a:xfrm>
                  <a:off x="630" y="2415"/>
                  <a:ext cx="579" cy="270"/>
                </a:xfrm>
                <a:prstGeom prst="rect">
                  <a:avLst/>
                </a:prstGeom>
                <a:solidFill>
                  <a:srgbClr val="CCCCFF"/>
                </a:solidFill>
                <a:ln w="12700" algn="ctr">
                  <a:solidFill>
                    <a:schemeClr val="tx1"/>
                  </a:solidFill>
                  <a:miter lim="800000"/>
                  <a:headEnd/>
                  <a:tailEnd/>
                </a:ln>
              </p:spPr>
              <p:txBody>
                <a:bodyPr anchor="ctr">
                  <a:spAutoFit/>
                </a:bodyPr>
                <a:lstStyle/>
                <a:p>
                  <a:endParaRPr lang="de-DE"/>
                </a:p>
              </p:txBody>
            </p:sp>
            <p:grpSp>
              <p:nvGrpSpPr>
                <p:cNvPr id="20" name="Group 270"/>
                <p:cNvGrpSpPr>
                  <a:grpSpLocks/>
                </p:cNvGrpSpPr>
                <p:nvPr/>
              </p:nvGrpSpPr>
              <p:grpSpPr bwMode="auto">
                <a:xfrm>
                  <a:off x="931" y="1823"/>
                  <a:ext cx="278" cy="575"/>
                  <a:chOff x="651" y="1909"/>
                  <a:chExt cx="278" cy="575"/>
                </a:xfrm>
              </p:grpSpPr>
              <p:sp>
                <p:nvSpPr>
                  <p:cNvPr id="53484" name="Rectangle 271"/>
                  <p:cNvSpPr>
                    <a:spLocks noChangeArrowheads="1"/>
                  </p:cNvSpPr>
                  <p:nvPr/>
                </p:nvSpPr>
                <p:spPr bwMode="auto">
                  <a:xfrm>
                    <a:off x="651" y="1909"/>
                    <a:ext cx="278" cy="575"/>
                  </a:xfrm>
                  <a:prstGeom prst="rect">
                    <a:avLst/>
                  </a:prstGeom>
                  <a:solidFill>
                    <a:srgbClr val="BBB0D5"/>
                  </a:solidFill>
                  <a:ln w="12700">
                    <a:solidFill>
                      <a:srgbClr val="000000"/>
                    </a:solidFill>
                    <a:miter lim="800000"/>
                    <a:headEnd/>
                    <a:tailEnd/>
                  </a:ln>
                </p:spPr>
                <p:txBody>
                  <a:bodyPr/>
                  <a:lstStyle/>
                  <a:p>
                    <a:endParaRPr lang="de-DE"/>
                  </a:p>
                </p:txBody>
              </p:sp>
              <p:grpSp>
                <p:nvGrpSpPr>
                  <p:cNvPr id="21" name="Group 272"/>
                  <p:cNvGrpSpPr>
                    <a:grpSpLocks/>
                  </p:cNvGrpSpPr>
                  <p:nvPr/>
                </p:nvGrpSpPr>
                <p:grpSpPr bwMode="auto">
                  <a:xfrm>
                    <a:off x="667" y="1928"/>
                    <a:ext cx="246" cy="537"/>
                    <a:chOff x="664" y="1934"/>
                    <a:chExt cx="246" cy="537"/>
                  </a:xfrm>
                </p:grpSpPr>
                <p:sp>
                  <p:nvSpPr>
                    <p:cNvPr id="53486" name="Rectangle 273"/>
                    <p:cNvSpPr>
                      <a:spLocks noChangeArrowheads="1"/>
                    </p:cNvSpPr>
                    <p:nvPr/>
                  </p:nvSpPr>
                  <p:spPr bwMode="auto">
                    <a:xfrm>
                      <a:off x="789" y="2070"/>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487" name="Rectangle 274"/>
                    <p:cNvSpPr>
                      <a:spLocks noChangeArrowheads="1"/>
                    </p:cNvSpPr>
                    <p:nvPr/>
                  </p:nvSpPr>
                  <p:spPr bwMode="auto">
                    <a:xfrm>
                      <a:off x="664" y="2070"/>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488" name="Rectangle 275"/>
                    <p:cNvSpPr>
                      <a:spLocks noChangeArrowheads="1"/>
                    </p:cNvSpPr>
                    <p:nvPr/>
                  </p:nvSpPr>
                  <p:spPr bwMode="auto">
                    <a:xfrm>
                      <a:off x="789" y="1934"/>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489" name="Rectangle 276"/>
                    <p:cNvSpPr>
                      <a:spLocks noChangeArrowheads="1"/>
                    </p:cNvSpPr>
                    <p:nvPr/>
                  </p:nvSpPr>
                  <p:spPr bwMode="auto">
                    <a:xfrm>
                      <a:off x="664" y="1934"/>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490" name="Rectangle 277"/>
                    <p:cNvSpPr>
                      <a:spLocks noChangeArrowheads="1"/>
                    </p:cNvSpPr>
                    <p:nvPr/>
                  </p:nvSpPr>
                  <p:spPr bwMode="auto">
                    <a:xfrm>
                      <a:off x="789" y="2344"/>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491" name="Rectangle 278"/>
                    <p:cNvSpPr>
                      <a:spLocks noChangeArrowheads="1"/>
                    </p:cNvSpPr>
                    <p:nvPr/>
                  </p:nvSpPr>
                  <p:spPr bwMode="auto">
                    <a:xfrm>
                      <a:off x="664" y="2344"/>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492" name="Rectangle 279"/>
                    <p:cNvSpPr>
                      <a:spLocks noChangeArrowheads="1"/>
                    </p:cNvSpPr>
                    <p:nvPr/>
                  </p:nvSpPr>
                  <p:spPr bwMode="auto">
                    <a:xfrm>
                      <a:off x="789" y="2207"/>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493" name="Rectangle 280"/>
                    <p:cNvSpPr>
                      <a:spLocks noChangeArrowheads="1"/>
                    </p:cNvSpPr>
                    <p:nvPr/>
                  </p:nvSpPr>
                  <p:spPr bwMode="auto">
                    <a:xfrm>
                      <a:off x="664" y="2207"/>
                      <a:ext cx="118" cy="127"/>
                    </a:xfrm>
                    <a:prstGeom prst="rect">
                      <a:avLst/>
                    </a:prstGeom>
                    <a:solidFill>
                      <a:srgbClr val="DDDDDC"/>
                    </a:solidFill>
                    <a:ln w="6350">
                      <a:solidFill>
                        <a:srgbClr val="000000"/>
                      </a:solidFill>
                      <a:miter lim="800000"/>
                      <a:headEnd/>
                      <a:tailEnd/>
                    </a:ln>
                  </p:spPr>
                  <p:txBody>
                    <a:bodyPr/>
                    <a:lstStyle/>
                    <a:p>
                      <a:endParaRPr lang="de-DE"/>
                    </a:p>
                  </p:txBody>
                </p:sp>
              </p:grpSp>
            </p:grpSp>
            <p:sp>
              <p:nvSpPr>
                <p:cNvPr id="53479" name="Rectangle 281"/>
                <p:cNvSpPr>
                  <a:spLocks noChangeArrowheads="1"/>
                </p:cNvSpPr>
                <p:nvPr/>
              </p:nvSpPr>
              <p:spPr bwMode="auto">
                <a:xfrm>
                  <a:off x="648" y="2433"/>
                  <a:ext cx="111" cy="234"/>
                </a:xfrm>
                <a:prstGeom prst="rect">
                  <a:avLst/>
                </a:prstGeom>
                <a:solidFill>
                  <a:schemeClr val="accent2"/>
                </a:solidFill>
                <a:ln w="12700" algn="ctr">
                  <a:solidFill>
                    <a:schemeClr val="tx1"/>
                  </a:solidFill>
                  <a:miter lim="800000"/>
                  <a:headEnd/>
                  <a:tailEnd/>
                </a:ln>
              </p:spPr>
              <p:txBody>
                <a:bodyPr anchor="ctr">
                  <a:spAutoFit/>
                </a:bodyPr>
                <a:lstStyle/>
                <a:p>
                  <a:endParaRPr lang="de-DE"/>
                </a:p>
              </p:txBody>
            </p:sp>
            <p:sp>
              <p:nvSpPr>
                <p:cNvPr id="53480" name="Rectangle 282"/>
                <p:cNvSpPr>
                  <a:spLocks noChangeArrowheads="1"/>
                </p:cNvSpPr>
                <p:nvPr/>
              </p:nvSpPr>
              <p:spPr bwMode="auto">
                <a:xfrm>
                  <a:off x="935" y="2433"/>
                  <a:ext cx="111" cy="234"/>
                </a:xfrm>
                <a:prstGeom prst="rect">
                  <a:avLst/>
                </a:prstGeom>
                <a:solidFill>
                  <a:schemeClr val="accent2"/>
                </a:solidFill>
                <a:ln w="12700" algn="ctr">
                  <a:solidFill>
                    <a:schemeClr val="tx1"/>
                  </a:solidFill>
                  <a:miter lim="800000"/>
                  <a:headEnd/>
                  <a:tailEnd/>
                </a:ln>
              </p:spPr>
              <p:txBody>
                <a:bodyPr anchor="ctr">
                  <a:spAutoFit/>
                </a:bodyPr>
                <a:lstStyle/>
                <a:p>
                  <a:endParaRPr lang="de-DE"/>
                </a:p>
              </p:txBody>
            </p:sp>
            <p:sp>
              <p:nvSpPr>
                <p:cNvPr id="53481" name="Rectangle 283"/>
                <p:cNvSpPr>
                  <a:spLocks noChangeArrowheads="1"/>
                </p:cNvSpPr>
                <p:nvPr/>
              </p:nvSpPr>
              <p:spPr bwMode="auto">
                <a:xfrm>
                  <a:off x="791" y="2433"/>
                  <a:ext cx="111" cy="234"/>
                </a:xfrm>
                <a:prstGeom prst="rect">
                  <a:avLst/>
                </a:prstGeom>
                <a:solidFill>
                  <a:schemeClr val="accent2"/>
                </a:solidFill>
                <a:ln w="12700" algn="ctr">
                  <a:solidFill>
                    <a:schemeClr val="tx1"/>
                  </a:solidFill>
                  <a:miter lim="800000"/>
                  <a:headEnd/>
                  <a:tailEnd/>
                </a:ln>
              </p:spPr>
              <p:txBody>
                <a:bodyPr anchor="ctr">
                  <a:spAutoFit/>
                </a:bodyPr>
                <a:lstStyle/>
                <a:p>
                  <a:endParaRPr lang="de-DE"/>
                </a:p>
              </p:txBody>
            </p:sp>
            <p:sp>
              <p:nvSpPr>
                <p:cNvPr id="53482" name="Rectangle 284"/>
                <p:cNvSpPr>
                  <a:spLocks noChangeArrowheads="1"/>
                </p:cNvSpPr>
                <p:nvPr/>
              </p:nvSpPr>
              <p:spPr bwMode="auto">
                <a:xfrm>
                  <a:off x="1079" y="2433"/>
                  <a:ext cx="111" cy="234"/>
                </a:xfrm>
                <a:prstGeom prst="rect">
                  <a:avLst/>
                </a:prstGeom>
                <a:solidFill>
                  <a:schemeClr val="accent2"/>
                </a:solidFill>
                <a:ln w="12700" algn="ctr">
                  <a:solidFill>
                    <a:schemeClr val="tx1"/>
                  </a:solidFill>
                  <a:miter lim="800000"/>
                  <a:headEnd/>
                  <a:tailEnd/>
                </a:ln>
              </p:spPr>
              <p:txBody>
                <a:bodyPr anchor="ctr">
                  <a:spAutoFit/>
                </a:bodyPr>
                <a:lstStyle/>
                <a:p>
                  <a:endParaRPr lang="de-DE"/>
                </a:p>
              </p:txBody>
            </p:sp>
            <p:sp>
              <p:nvSpPr>
                <p:cNvPr id="53483" name="Rectangle 285"/>
                <p:cNvSpPr>
                  <a:spLocks noChangeArrowheads="1"/>
                </p:cNvSpPr>
                <p:nvPr/>
              </p:nvSpPr>
              <p:spPr bwMode="auto">
                <a:xfrm>
                  <a:off x="630" y="2704"/>
                  <a:ext cx="579" cy="126"/>
                </a:xfrm>
                <a:prstGeom prst="rect">
                  <a:avLst/>
                </a:prstGeom>
                <a:solidFill>
                  <a:srgbClr val="CCCCFF"/>
                </a:solidFill>
                <a:ln w="12700" algn="ctr">
                  <a:solidFill>
                    <a:schemeClr val="tx1"/>
                  </a:solidFill>
                  <a:miter lim="800000"/>
                  <a:headEnd/>
                  <a:tailEnd/>
                </a:ln>
              </p:spPr>
              <p:txBody>
                <a:bodyPr anchor="ctr">
                  <a:spAutoFit/>
                </a:bodyPr>
                <a:lstStyle/>
                <a:p>
                  <a:endParaRPr lang="de-DE"/>
                </a:p>
              </p:txBody>
            </p:sp>
          </p:grpSp>
        </p:grpSp>
        <p:grpSp>
          <p:nvGrpSpPr>
            <p:cNvPr id="22" name="Group 286"/>
            <p:cNvGrpSpPr>
              <a:grpSpLocks/>
            </p:cNvGrpSpPr>
            <p:nvPr/>
          </p:nvGrpSpPr>
          <p:grpSpPr bwMode="auto">
            <a:xfrm>
              <a:off x="2035" y="1786"/>
              <a:ext cx="517" cy="872"/>
              <a:chOff x="430" y="1779"/>
              <a:chExt cx="627" cy="1057"/>
            </a:xfrm>
          </p:grpSpPr>
          <p:sp>
            <p:nvSpPr>
              <p:cNvPr id="53444" name="Rectangle 287"/>
              <p:cNvSpPr>
                <a:spLocks noChangeArrowheads="1"/>
              </p:cNvSpPr>
              <p:nvPr/>
            </p:nvSpPr>
            <p:spPr bwMode="auto">
              <a:xfrm>
                <a:off x="430" y="1779"/>
                <a:ext cx="627" cy="1057"/>
              </a:xfrm>
              <a:prstGeom prst="rect">
                <a:avLst/>
              </a:prstGeom>
              <a:solidFill>
                <a:schemeClr val="folHlink"/>
              </a:solidFill>
              <a:ln w="28575" algn="ctr">
                <a:solidFill>
                  <a:schemeClr val="tx1"/>
                </a:solidFill>
                <a:miter lim="800000"/>
                <a:headEnd/>
                <a:tailEnd/>
              </a:ln>
            </p:spPr>
            <p:txBody>
              <a:bodyPr wrap="none" anchor="ctr">
                <a:spAutoFit/>
              </a:bodyPr>
              <a:lstStyle/>
              <a:p>
                <a:endParaRPr lang="de-DE"/>
              </a:p>
            </p:txBody>
          </p:sp>
          <p:grpSp>
            <p:nvGrpSpPr>
              <p:cNvPr id="23" name="Group 288"/>
              <p:cNvGrpSpPr>
                <a:grpSpLocks/>
              </p:cNvGrpSpPr>
              <p:nvPr/>
            </p:nvGrpSpPr>
            <p:grpSpPr bwMode="auto">
              <a:xfrm>
                <a:off x="455" y="1801"/>
                <a:ext cx="579" cy="1007"/>
                <a:chOff x="630" y="1823"/>
                <a:chExt cx="579" cy="1007"/>
              </a:xfrm>
            </p:grpSpPr>
            <p:grpSp>
              <p:nvGrpSpPr>
                <p:cNvPr id="24" name="Group 289"/>
                <p:cNvGrpSpPr>
                  <a:grpSpLocks/>
                </p:cNvGrpSpPr>
                <p:nvPr/>
              </p:nvGrpSpPr>
              <p:grpSpPr bwMode="auto">
                <a:xfrm>
                  <a:off x="630" y="1823"/>
                  <a:ext cx="278" cy="575"/>
                  <a:chOff x="651" y="1909"/>
                  <a:chExt cx="278" cy="575"/>
                </a:xfrm>
              </p:grpSpPr>
              <p:sp>
                <p:nvSpPr>
                  <p:cNvPr id="53464" name="Rectangle 290"/>
                  <p:cNvSpPr>
                    <a:spLocks noChangeArrowheads="1"/>
                  </p:cNvSpPr>
                  <p:nvPr/>
                </p:nvSpPr>
                <p:spPr bwMode="auto">
                  <a:xfrm>
                    <a:off x="651" y="1909"/>
                    <a:ext cx="278" cy="575"/>
                  </a:xfrm>
                  <a:prstGeom prst="rect">
                    <a:avLst/>
                  </a:prstGeom>
                  <a:solidFill>
                    <a:srgbClr val="BBB0D5"/>
                  </a:solidFill>
                  <a:ln w="12700">
                    <a:solidFill>
                      <a:srgbClr val="000000"/>
                    </a:solidFill>
                    <a:miter lim="800000"/>
                    <a:headEnd/>
                    <a:tailEnd/>
                  </a:ln>
                </p:spPr>
                <p:txBody>
                  <a:bodyPr/>
                  <a:lstStyle/>
                  <a:p>
                    <a:endParaRPr lang="de-DE"/>
                  </a:p>
                </p:txBody>
              </p:sp>
              <p:grpSp>
                <p:nvGrpSpPr>
                  <p:cNvPr id="25" name="Group 291"/>
                  <p:cNvGrpSpPr>
                    <a:grpSpLocks/>
                  </p:cNvGrpSpPr>
                  <p:nvPr/>
                </p:nvGrpSpPr>
                <p:grpSpPr bwMode="auto">
                  <a:xfrm>
                    <a:off x="667" y="1928"/>
                    <a:ext cx="246" cy="537"/>
                    <a:chOff x="664" y="1934"/>
                    <a:chExt cx="246" cy="537"/>
                  </a:xfrm>
                </p:grpSpPr>
                <p:sp>
                  <p:nvSpPr>
                    <p:cNvPr id="53466" name="Rectangle 292"/>
                    <p:cNvSpPr>
                      <a:spLocks noChangeArrowheads="1"/>
                    </p:cNvSpPr>
                    <p:nvPr/>
                  </p:nvSpPr>
                  <p:spPr bwMode="auto">
                    <a:xfrm>
                      <a:off x="789" y="2070"/>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467" name="Rectangle 293"/>
                    <p:cNvSpPr>
                      <a:spLocks noChangeArrowheads="1"/>
                    </p:cNvSpPr>
                    <p:nvPr/>
                  </p:nvSpPr>
                  <p:spPr bwMode="auto">
                    <a:xfrm>
                      <a:off x="664" y="2070"/>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468" name="Rectangle 294"/>
                    <p:cNvSpPr>
                      <a:spLocks noChangeArrowheads="1"/>
                    </p:cNvSpPr>
                    <p:nvPr/>
                  </p:nvSpPr>
                  <p:spPr bwMode="auto">
                    <a:xfrm>
                      <a:off x="789" y="1934"/>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469" name="Rectangle 295"/>
                    <p:cNvSpPr>
                      <a:spLocks noChangeArrowheads="1"/>
                    </p:cNvSpPr>
                    <p:nvPr/>
                  </p:nvSpPr>
                  <p:spPr bwMode="auto">
                    <a:xfrm>
                      <a:off x="664" y="1934"/>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470" name="Rectangle 296"/>
                    <p:cNvSpPr>
                      <a:spLocks noChangeArrowheads="1"/>
                    </p:cNvSpPr>
                    <p:nvPr/>
                  </p:nvSpPr>
                  <p:spPr bwMode="auto">
                    <a:xfrm>
                      <a:off x="789" y="2344"/>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471" name="Rectangle 297"/>
                    <p:cNvSpPr>
                      <a:spLocks noChangeArrowheads="1"/>
                    </p:cNvSpPr>
                    <p:nvPr/>
                  </p:nvSpPr>
                  <p:spPr bwMode="auto">
                    <a:xfrm>
                      <a:off x="664" y="2344"/>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472" name="Rectangle 298"/>
                    <p:cNvSpPr>
                      <a:spLocks noChangeArrowheads="1"/>
                    </p:cNvSpPr>
                    <p:nvPr/>
                  </p:nvSpPr>
                  <p:spPr bwMode="auto">
                    <a:xfrm>
                      <a:off x="789" y="2207"/>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473" name="Rectangle 299"/>
                    <p:cNvSpPr>
                      <a:spLocks noChangeArrowheads="1"/>
                    </p:cNvSpPr>
                    <p:nvPr/>
                  </p:nvSpPr>
                  <p:spPr bwMode="auto">
                    <a:xfrm>
                      <a:off x="664" y="2207"/>
                      <a:ext cx="118" cy="127"/>
                    </a:xfrm>
                    <a:prstGeom prst="rect">
                      <a:avLst/>
                    </a:prstGeom>
                    <a:solidFill>
                      <a:srgbClr val="DDDDDC"/>
                    </a:solidFill>
                    <a:ln w="6350">
                      <a:solidFill>
                        <a:srgbClr val="000000"/>
                      </a:solidFill>
                      <a:miter lim="800000"/>
                      <a:headEnd/>
                      <a:tailEnd/>
                    </a:ln>
                  </p:spPr>
                  <p:txBody>
                    <a:bodyPr/>
                    <a:lstStyle/>
                    <a:p>
                      <a:endParaRPr lang="de-DE"/>
                    </a:p>
                  </p:txBody>
                </p:sp>
              </p:grpSp>
            </p:grpSp>
            <p:sp>
              <p:nvSpPr>
                <p:cNvPr id="53447" name="Rectangle 300"/>
                <p:cNvSpPr>
                  <a:spLocks noChangeArrowheads="1"/>
                </p:cNvSpPr>
                <p:nvPr/>
              </p:nvSpPr>
              <p:spPr bwMode="auto">
                <a:xfrm>
                  <a:off x="630" y="2415"/>
                  <a:ext cx="579" cy="270"/>
                </a:xfrm>
                <a:prstGeom prst="rect">
                  <a:avLst/>
                </a:prstGeom>
                <a:solidFill>
                  <a:srgbClr val="CCCCFF"/>
                </a:solidFill>
                <a:ln w="12700" algn="ctr">
                  <a:solidFill>
                    <a:schemeClr val="tx1"/>
                  </a:solidFill>
                  <a:miter lim="800000"/>
                  <a:headEnd/>
                  <a:tailEnd/>
                </a:ln>
              </p:spPr>
              <p:txBody>
                <a:bodyPr anchor="ctr">
                  <a:spAutoFit/>
                </a:bodyPr>
                <a:lstStyle/>
                <a:p>
                  <a:endParaRPr lang="de-DE"/>
                </a:p>
              </p:txBody>
            </p:sp>
            <p:grpSp>
              <p:nvGrpSpPr>
                <p:cNvPr id="26" name="Group 301"/>
                <p:cNvGrpSpPr>
                  <a:grpSpLocks/>
                </p:cNvGrpSpPr>
                <p:nvPr/>
              </p:nvGrpSpPr>
              <p:grpSpPr bwMode="auto">
                <a:xfrm>
                  <a:off x="931" y="1823"/>
                  <a:ext cx="278" cy="575"/>
                  <a:chOff x="651" y="1909"/>
                  <a:chExt cx="278" cy="575"/>
                </a:xfrm>
              </p:grpSpPr>
              <p:sp>
                <p:nvSpPr>
                  <p:cNvPr id="53454" name="Rectangle 302"/>
                  <p:cNvSpPr>
                    <a:spLocks noChangeArrowheads="1"/>
                  </p:cNvSpPr>
                  <p:nvPr/>
                </p:nvSpPr>
                <p:spPr bwMode="auto">
                  <a:xfrm>
                    <a:off x="651" y="1909"/>
                    <a:ext cx="278" cy="575"/>
                  </a:xfrm>
                  <a:prstGeom prst="rect">
                    <a:avLst/>
                  </a:prstGeom>
                  <a:solidFill>
                    <a:srgbClr val="BBB0D5"/>
                  </a:solidFill>
                  <a:ln w="12700">
                    <a:solidFill>
                      <a:srgbClr val="000000"/>
                    </a:solidFill>
                    <a:miter lim="800000"/>
                    <a:headEnd/>
                    <a:tailEnd/>
                  </a:ln>
                </p:spPr>
                <p:txBody>
                  <a:bodyPr/>
                  <a:lstStyle/>
                  <a:p>
                    <a:endParaRPr lang="de-DE"/>
                  </a:p>
                </p:txBody>
              </p:sp>
              <p:grpSp>
                <p:nvGrpSpPr>
                  <p:cNvPr id="27" name="Group 303"/>
                  <p:cNvGrpSpPr>
                    <a:grpSpLocks/>
                  </p:cNvGrpSpPr>
                  <p:nvPr/>
                </p:nvGrpSpPr>
                <p:grpSpPr bwMode="auto">
                  <a:xfrm>
                    <a:off x="667" y="1928"/>
                    <a:ext cx="246" cy="537"/>
                    <a:chOff x="664" y="1934"/>
                    <a:chExt cx="246" cy="537"/>
                  </a:xfrm>
                </p:grpSpPr>
                <p:sp>
                  <p:nvSpPr>
                    <p:cNvPr id="53456" name="Rectangle 304"/>
                    <p:cNvSpPr>
                      <a:spLocks noChangeArrowheads="1"/>
                    </p:cNvSpPr>
                    <p:nvPr/>
                  </p:nvSpPr>
                  <p:spPr bwMode="auto">
                    <a:xfrm>
                      <a:off x="789" y="2070"/>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457" name="Rectangle 305"/>
                    <p:cNvSpPr>
                      <a:spLocks noChangeArrowheads="1"/>
                    </p:cNvSpPr>
                    <p:nvPr/>
                  </p:nvSpPr>
                  <p:spPr bwMode="auto">
                    <a:xfrm>
                      <a:off x="664" y="2070"/>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458" name="Rectangle 306"/>
                    <p:cNvSpPr>
                      <a:spLocks noChangeArrowheads="1"/>
                    </p:cNvSpPr>
                    <p:nvPr/>
                  </p:nvSpPr>
                  <p:spPr bwMode="auto">
                    <a:xfrm>
                      <a:off x="789" y="1934"/>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459" name="Rectangle 307"/>
                    <p:cNvSpPr>
                      <a:spLocks noChangeArrowheads="1"/>
                    </p:cNvSpPr>
                    <p:nvPr/>
                  </p:nvSpPr>
                  <p:spPr bwMode="auto">
                    <a:xfrm>
                      <a:off x="664" y="1934"/>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460" name="Rectangle 308"/>
                    <p:cNvSpPr>
                      <a:spLocks noChangeArrowheads="1"/>
                    </p:cNvSpPr>
                    <p:nvPr/>
                  </p:nvSpPr>
                  <p:spPr bwMode="auto">
                    <a:xfrm>
                      <a:off x="789" y="2344"/>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461" name="Rectangle 309"/>
                    <p:cNvSpPr>
                      <a:spLocks noChangeArrowheads="1"/>
                    </p:cNvSpPr>
                    <p:nvPr/>
                  </p:nvSpPr>
                  <p:spPr bwMode="auto">
                    <a:xfrm>
                      <a:off x="664" y="2344"/>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462" name="Rectangle 310"/>
                    <p:cNvSpPr>
                      <a:spLocks noChangeArrowheads="1"/>
                    </p:cNvSpPr>
                    <p:nvPr/>
                  </p:nvSpPr>
                  <p:spPr bwMode="auto">
                    <a:xfrm>
                      <a:off x="789" y="2207"/>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463" name="Rectangle 311"/>
                    <p:cNvSpPr>
                      <a:spLocks noChangeArrowheads="1"/>
                    </p:cNvSpPr>
                    <p:nvPr/>
                  </p:nvSpPr>
                  <p:spPr bwMode="auto">
                    <a:xfrm>
                      <a:off x="664" y="2207"/>
                      <a:ext cx="118" cy="127"/>
                    </a:xfrm>
                    <a:prstGeom prst="rect">
                      <a:avLst/>
                    </a:prstGeom>
                    <a:solidFill>
                      <a:srgbClr val="DDDDDC"/>
                    </a:solidFill>
                    <a:ln w="6350">
                      <a:solidFill>
                        <a:srgbClr val="000000"/>
                      </a:solidFill>
                      <a:miter lim="800000"/>
                      <a:headEnd/>
                      <a:tailEnd/>
                    </a:ln>
                  </p:spPr>
                  <p:txBody>
                    <a:bodyPr/>
                    <a:lstStyle/>
                    <a:p>
                      <a:endParaRPr lang="de-DE"/>
                    </a:p>
                  </p:txBody>
                </p:sp>
              </p:grpSp>
            </p:grpSp>
            <p:sp>
              <p:nvSpPr>
                <p:cNvPr id="53449" name="Rectangle 312"/>
                <p:cNvSpPr>
                  <a:spLocks noChangeArrowheads="1"/>
                </p:cNvSpPr>
                <p:nvPr/>
              </p:nvSpPr>
              <p:spPr bwMode="auto">
                <a:xfrm>
                  <a:off x="648" y="2433"/>
                  <a:ext cx="111" cy="234"/>
                </a:xfrm>
                <a:prstGeom prst="rect">
                  <a:avLst/>
                </a:prstGeom>
                <a:solidFill>
                  <a:schemeClr val="accent2"/>
                </a:solidFill>
                <a:ln w="12700" algn="ctr">
                  <a:solidFill>
                    <a:schemeClr val="tx1"/>
                  </a:solidFill>
                  <a:miter lim="800000"/>
                  <a:headEnd/>
                  <a:tailEnd/>
                </a:ln>
              </p:spPr>
              <p:txBody>
                <a:bodyPr anchor="ctr">
                  <a:spAutoFit/>
                </a:bodyPr>
                <a:lstStyle/>
                <a:p>
                  <a:endParaRPr lang="de-DE"/>
                </a:p>
              </p:txBody>
            </p:sp>
            <p:sp>
              <p:nvSpPr>
                <p:cNvPr id="53450" name="Rectangle 313"/>
                <p:cNvSpPr>
                  <a:spLocks noChangeArrowheads="1"/>
                </p:cNvSpPr>
                <p:nvPr/>
              </p:nvSpPr>
              <p:spPr bwMode="auto">
                <a:xfrm>
                  <a:off x="935" y="2433"/>
                  <a:ext cx="111" cy="234"/>
                </a:xfrm>
                <a:prstGeom prst="rect">
                  <a:avLst/>
                </a:prstGeom>
                <a:solidFill>
                  <a:schemeClr val="accent2"/>
                </a:solidFill>
                <a:ln w="12700" algn="ctr">
                  <a:solidFill>
                    <a:schemeClr val="tx1"/>
                  </a:solidFill>
                  <a:miter lim="800000"/>
                  <a:headEnd/>
                  <a:tailEnd/>
                </a:ln>
              </p:spPr>
              <p:txBody>
                <a:bodyPr anchor="ctr">
                  <a:spAutoFit/>
                </a:bodyPr>
                <a:lstStyle/>
                <a:p>
                  <a:endParaRPr lang="de-DE"/>
                </a:p>
              </p:txBody>
            </p:sp>
            <p:sp>
              <p:nvSpPr>
                <p:cNvPr id="53451" name="Rectangle 314"/>
                <p:cNvSpPr>
                  <a:spLocks noChangeArrowheads="1"/>
                </p:cNvSpPr>
                <p:nvPr/>
              </p:nvSpPr>
              <p:spPr bwMode="auto">
                <a:xfrm>
                  <a:off x="791" y="2433"/>
                  <a:ext cx="111" cy="234"/>
                </a:xfrm>
                <a:prstGeom prst="rect">
                  <a:avLst/>
                </a:prstGeom>
                <a:solidFill>
                  <a:schemeClr val="accent2"/>
                </a:solidFill>
                <a:ln w="12700" algn="ctr">
                  <a:solidFill>
                    <a:schemeClr val="tx1"/>
                  </a:solidFill>
                  <a:miter lim="800000"/>
                  <a:headEnd/>
                  <a:tailEnd/>
                </a:ln>
              </p:spPr>
              <p:txBody>
                <a:bodyPr anchor="ctr">
                  <a:spAutoFit/>
                </a:bodyPr>
                <a:lstStyle/>
                <a:p>
                  <a:endParaRPr lang="de-DE"/>
                </a:p>
              </p:txBody>
            </p:sp>
            <p:sp>
              <p:nvSpPr>
                <p:cNvPr id="53452" name="Rectangle 315"/>
                <p:cNvSpPr>
                  <a:spLocks noChangeArrowheads="1"/>
                </p:cNvSpPr>
                <p:nvPr/>
              </p:nvSpPr>
              <p:spPr bwMode="auto">
                <a:xfrm>
                  <a:off x="1079" y="2433"/>
                  <a:ext cx="111" cy="234"/>
                </a:xfrm>
                <a:prstGeom prst="rect">
                  <a:avLst/>
                </a:prstGeom>
                <a:solidFill>
                  <a:schemeClr val="accent2"/>
                </a:solidFill>
                <a:ln w="12700" algn="ctr">
                  <a:solidFill>
                    <a:schemeClr val="tx1"/>
                  </a:solidFill>
                  <a:miter lim="800000"/>
                  <a:headEnd/>
                  <a:tailEnd/>
                </a:ln>
              </p:spPr>
              <p:txBody>
                <a:bodyPr anchor="ctr">
                  <a:spAutoFit/>
                </a:bodyPr>
                <a:lstStyle/>
                <a:p>
                  <a:endParaRPr lang="de-DE"/>
                </a:p>
              </p:txBody>
            </p:sp>
            <p:sp>
              <p:nvSpPr>
                <p:cNvPr id="53453" name="Rectangle 316"/>
                <p:cNvSpPr>
                  <a:spLocks noChangeArrowheads="1"/>
                </p:cNvSpPr>
                <p:nvPr/>
              </p:nvSpPr>
              <p:spPr bwMode="auto">
                <a:xfrm>
                  <a:off x="630" y="2704"/>
                  <a:ext cx="579" cy="126"/>
                </a:xfrm>
                <a:prstGeom prst="rect">
                  <a:avLst/>
                </a:prstGeom>
                <a:solidFill>
                  <a:srgbClr val="CCCCFF"/>
                </a:solidFill>
                <a:ln w="12700" algn="ctr">
                  <a:solidFill>
                    <a:schemeClr val="tx1"/>
                  </a:solidFill>
                  <a:miter lim="800000"/>
                  <a:headEnd/>
                  <a:tailEnd/>
                </a:ln>
              </p:spPr>
              <p:txBody>
                <a:bodyPr anchor="ctr">
                  <a:spAutoFit/>
                </a:bodyPr>
                <a:lstStyle/>
                <a:p>
                  <a:endParaRPr lang="de-DE"/>
                </a:p>
              </p:txBody>
            </p:sp>
          </p:grpSp>
        </p:grpSp>
        <p:grpSp>
          <p:nvGrpSpPr>
            <p:cNvPr id="28" name="Group 317"/>
            <p:cNvGrpSpPr>
              <a:grpSpLocks/>
            </p:cNvGrpSpPr>
            <p:nvPr/>
          </p:nvGrpSpPr>
          <p:grpSpPr bwMode="auto">
            <a:xfrm>
              <a:off x="2602" y="1786"/>
              <a:ext cx="517" cy="872"/>
              <a:chOff x="430" y="1779"/>
              <a:chExt cx="627" cy="1057"/>
            </a:xfrm>
          </p:grpSpPr>
          <p:sp>
            <p:nvSpPr>
              <p:cNvPr id="53414" name="Rectangle 318"/>
              <p:cNvSpPr>
                <a:spLocks noChangeArrowheads="1"/>
              </p:cNvSpPr>
              <p:nvPr/>
            </p:nvSpPr>
            <p:spPr bwMode="auto">
              <a:xfrm>
                <a:off x="430" y="1779"/>
                <a:ext cx="627" cy="1057"/>
              </a:xfrm>
              <a:prstGeom prst="rect">
                <a:avLst/>
              </a:prstGeom>
              <a:solidFill>
                <a:schemeClr val="folHlink"/>
              </a:solidFill>
              <a:ln w="28575" algn="ctr">
                <a:solidFill>
                  <a:schemeClr val="tx1"/>
                </a:solidFill>
                <a:miter lim="800000"/>
                <a:headEnd/>
                <a:tailEnd/>
              </a:ln>
            </p:spPr>
            <p:txBody>
              <a:bodyPr wrap="none" anchor="ctr">
                <a:spAutoFit/>
              </a:bodyPr>
              <a:lstStyle/>
              <a:p>
                <a:endParaRPr lang="de-DE"/>
              </a:p>
            </p:txBody>
          </p:sp>
          <p:grpSp>
            <p:nvGrpSpPr>
              <p:cNvPr id="29" name="Group 319"/>
              <p:cNvGrpSpPr>
                <a:grpSpLocks/>
              </p:cNvGrpSpPr>
              <p:nvPr/>
            </p:nvGrpSpPr>
            <p:grpSpPr bwMode="auto">
              <a:xfrm>
                <a:off x="455" y="1801"/>
                <a:ext cx="579" cy="1007"/>
                <a:chOff x="630" y="1823"/>
                <a:chExt cx="579" cy="1007"/>
              </a:xfrm>
            </p:grpSpPr>
            <p:grpSp>
              <p:nvGrpSpPr>
                <p:cNvPr id="30" name="Group 320"/>
                <p:cNvGrpSpPr>
                  <a:grpSpLocks/>
                </p:cNvGrpSpPr>
                <p:nvPr/>
              </p:nvGrpSpPr>
              <p:grpSpPr bwMode="auto">
                <a:xfrm>
                  <a:off x="630" y="1823"/>
                  <a:ext cx="278" cy="575"/>
                  <a:chOff x="651" y="1909"/>
                  <a:chExt cx="278" cy="575"/>
                </a:xfrm>
              </p:grpSpPr>
              <p:sp>
                <p:nvSpPr>
                  <p:cNvPr id="53434" name="Rectangle 321"/>
                  <p:cNvSpPr>
                    <a:spLocks noChangeArrowheads="1"/>
                  </p:cNvSpPr>
                  <p:nvPr/>
                </p:nvSpPr>
                <p:spPr bwMode="auto">
                  <a:xfrm>
                    <a:off x="651" y="1909"/>
                    <a:ext cx="278" cy="575"/>
                  </a:xfrm>
                  <a:prstGeom prst="rect">
                    <a:avLst/>
                  </a:prstGeom>
                  <a:solidFill>
                    <a:srgbClr val="BBB0D5"/>
                  </a:solidFill>
                  <a:ln w="12700">
                    <a:solidFill>
                      <a:srgbClr val="000000"/>
                    </a:solidFill>
                    <a:miter lim="800000"/>
                    <a:headEnd/>
                    <a:tailEnd/>
                  </a:ln>
                </p:spPr>
                <p:txBody>
                  <a:bodyPr/>
                  <a:lstStyle/>
                  <a:p>
                    <a:endParaRPr lang="de-DE"/>
                  </a:p>
                </p:txBody>
              </p:sp>
              <p:grpSp>
                <p:nvGrpSpPr>
                  <p:cNvPr id="31" name="Group 322"/>
                  <p:cNvGrpSpPr>
                    <a:grpSpLocks/>
                  </p:cNvGrpSpPr>
                  <p:nvPr/>
                </p:nvGrpSpPr>
                <p:grpSpPr bwMode="auto">
                  <a:xfrm>
                    <a:off x="667" y="1928"/>
                    <a:ext cx="246" cy="537"/>
                    <a:chOff x="664" y="1934"/>
                    <a:chExt cx="246" cy="537"/>
                  </a:xfrm>
                </p:grpSpPr>
                <p:sp>
                  <p:nvSpPr>
                    <p:cNvPr id="53436" name="Rectangle 323"/>
                    <p:cNvSpPr>
                      <a:spLocks noChangeArrowheads="1"/>
                    </p:cNvSpPr>
                    <p:nvPr/>
                  </p:nvSpPr>
                  <p:spPr bwMode="auto">
                    <a:xfrm>
                      <a:off x="789" y="2070"/>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437" name="Rectangle 324"/>
                    <p:cNvSpPr>
                      <a:spLocks noChangeArrowheads="1"/>
                    </p:cNvSpPr>
                    <p:nvPr/>
                  </p:nvSpPr>
                  <p:spPr bwMode="auto">
                    <a:xfrm>
                      <a:off x="664" y="2070"/>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438" name="Rectangle 325"/>
                    <p:cNvSpPr>
                      <a:spLocks noChangeArrowheads="1"/>
                    </p:cNvSpPr>
                    <p:nvPr/>
                  </p:nvSpPr>
                  <p:spPr bwMode="auto">
                    <a:xfrm>
                      <a:off x="789" y="1934"/>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439" name="Rectangle 326"/>
                    <p:cNvSpPr>
                      <a:spLocks noChangeArrowheads="1"/>
                    </p:cNvSpPr>
                    <p:nvPr/>
                  </p:nvSpPr>
                  <p:spPr bwMode="auto">
                    <a:xfrm>
                      <a:off x="664" y="1934"/>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440" name="Rectangle 327"/>
                    <p:cNvSpPr>
                      <a:spLocks noChangeArrowheads="1"/>
                    </p:cNvSpPr>
                    <p:nvPr/>
                  </p:nvSpPr>
                  <p:spPr bwMode="auto">
                    <a:xfrm>
                      <a:off x="789" y="2344"/>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441" name="Rectangle 328"/>
                    <p:cNvSpPr>
                      <a:spLocks noChangeArrowheads="1"/>
                    </p:cNvSpPr>
                    <p:nvPr/>
                  </p:nvSpPr>
                  <p:spPr bwMode="auto">
                    <a:xfrm>
                      <a:off x="664" y="2344"/>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442" name="Rectangle 329"/>
                    <p:cNvSpPr>
                      <a:spLocks noChangeArrowheads="1"/>
                    </p:cNvSpPr>
                    <p:nvPr/>
                  </p:nvSpPr>
                  <p:spPr bwMode="auto">
                    <a:xfrm>
                      <a:off x="789" y="2207"/>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443" name="Rectangle 330"/>
                    <p:cNvSpPr>
                      <a:spLocks noChangeArrowheads="1"/>
                    </p:cNvSpPr>
                    <p:nvPr/>
                  </p:nvSpPr>
                  <p:spPr bwMode="auto">
                    <a:xfrm>
                      <a:off x="664" y="2207"/>
                      <a:ext cx="118" cy="127"/>
                    </a:xfrm>
                    <a:prstGeom prst="rect">
                      <a:avLst/>
                    </a:prstGeom>
                    <a:solidFill>
                      <a:srgbClr val="DDDDDC"/>
                    </a:solidFill>
                    <a:ln w="6350">
                      <a:solidFill>
                        <a:srgbClr val="000000"/>
                      </a:solidFill>
                      <a:miter lim="800000"/>
                      <a:headEnd/>
                      <a:tailEnd/>
                    </a:ln>
                  </p:spPr>
                  <p:txBody>
                    <a:bodyPr/>
                    <a:lstStyle/>
                    <a:p>
                      <a:endParaRPr lang="de-DE"/>
                    </a:p>
                  </p:txBody>
                </p:sp>
              </p:grpSp>
            </p:grpSp>
            <p:sp>
              <p:nvSpPr>
                <p:cNvPr id="53417" name="Rectangle 331"/>
                <p:cNvSpPr>
                  <a:spLocks noChangeArrowheads="1"/>
                </p:cNvSpPr>
                <p:nvPr/>
              </p:nvSpPr>
              <p:spPr bwMode="auto">
                <a:xfrm>
                  <a:off x="630" y="2415"/>
                  <a:ext cx="579" cy="270"/>
                </a:xfrm>
                <a:prstGeom prst="rect">
                  <a:avLst/>
                </a:prstGeom>
                <a:solidFill>
                  <a:srgbClr val="CCCCFF"/>
                </a:solidFill>
                <a:ln w="12700" algn="ctr">
                  <a:solidFill>
                    <a:schemeClr val="tx1"/>
                  </a:solidFill>
                  <a:miter lim="800000"/>
                  <a:headEnd/>
                  <a:tailEnd/>
                </a:ln>
              </p:spPr>
              <p:txBody>
                <a:bodyPr anchor="ctr">
                  <a:spAutoFit/>
                </a:bodyPr>
                <a:lstStyle/>
                <a:p>
                  <a:endParaRPr lang="de-DE"/>
                </a:p>
              </p:txBody>
            </p:sp>
            <p:grpSp>
              <p:nvGrpSpPr>
                <p:cNvPr id="53248" name="Group 332"/>
                <p:cNvGrpSpPr>
                  <a:grpSpLocks/>
                </p:cNvGrpSpPr>
                <p:nvPr/>
              </p:nvGrpSpPr>
              <p:grpSpPr bwMode="auto">
                <a:xfrm>
                  <a:off x="931" y="1823"/>
                  <a:ext cx="278" cy="575"/>
                  <a:chOff x="651" y="1909"/>
                  <a:chExt cx="278" cy="575"/>
                </a:xfrm>
              </p:grpSpPr>
              <p:sp>
                <p:nvSpPr>
                  <p:cNvPr id="53424" name="Rectangle 333"/>
                  <p:cNvSpPr>
                    <a:spLocks noChangeArrowheads="1"/>
                  </p:cNvSpPr>
                  <p:nvPr/>
                </p:nvSpPr>
                <p:spPr bwMode="auto">
                  <a:xfrm>
                    <a:off x="651" y="1909"/>
                    <a:ext cx="278" cy="575"/>
                  </a:xfrm>
                  <a:prstGeom prst="rect">
                    <a:avLst/>
                  </a:prstGeom>
                  <a:solidFill>
                    <a:srgbClr val="BBB0D5"/>
                  </a:solidFill>
                  <a:ln w="12700">
                    <a:solidFill>
                      <a:srgbClr val="000000"/>
                    </a:solidFill>
                    <a:miter lim="800000"/>
                    <a:headEnd/>
                    <a:tailEnd/>
                  </a:ln>
                </p:spPr>
                <p:txBody>
                  <a:bodyPr/>
                  <a:lstStyle/>
                  <a:p>
                    <a:endParaRPr lang="de-DE"/>
                  </a:p>
                </p:txBody>
              </p:sp>
              <p:grpSp>
                <p:nvGrpSpPr>
                  <p:cNvPr id="53249" name="Group 334"/>
                  <p:cNvGrpSpPr>
                    <a:grpSpLocks/>
                  </p:cNvGrpSpPr>
                  <p:nvPr/>
                </p:nvGrpSpPr>
                <p:grpSpPr bwMode="auto">
                  <a:xfrm>
                    <a:off x="667" y="1928"/>
                    <a:ext cx="246" cy="537"/>
                    <a:chOff x="664" y="1934"/>
                    <a:chExt cx="246" cy="537"/>
                  </a:xfrm>
                </p:grpSpPr>
                <p:sp>
                  <p:nvSpPr>
                    <p:cNvPr id="53426" name="Rectangle 335"/>
                    <p:cNvSpPr>
                      <a:spLocks noChangeArrowheads="1"/>
                    </p:cNvSpPr>
                    <p:nvPr/>
                  </p:nvSpPr>
                  <p:spPr bwMode="auto">
                    <a:xfrm>
                      <a:off x="789" y="2070"/>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427" name="Rectangle 336"/>
                    <p:cNvSpPr>
                      <a:spLocks noChangeArrowheads="1"/>
                    </p:cNvSpPr>
                    <p:nvPr/>
                  </p:nvSpPr>
                  <p:spPr bwMode="auto">
                    <a:xfrm>
                      <a:off x="664" y="2070"/>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428" name="Rectangle 337"/>
                    <p:cNvSpPr>
                      <a:spLocks noChangeArrowheads="1"/>
                    </p:cNvSpPr>
                    <p:nvPr/>
                  </p:nvSpPr>
                  <p:spPr bwMode="auto">
                    <a:xfrm>
                      <a:off x="789" y="1934"/>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429" name="Rectangle 338"/>
                    <p:cNvSpPr>
                      <a:spLocks noChangeArrowheads="1"/>
                    </p:cNvSpPr>
                    <p:nvPr/>
                  </p:nvSpPr>
                  <p:spPr bwMode="auto">
                    <a:xfrm>
                      <a:off x="664" y="1934"/>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430" name="Rectangle 339"/>
                    <p:cNvSpPr>
                      <a:spLocks noChangeArrowheads="1"/>
                    </p:cNvSpPr>
                    <p:nvPr/>
                  </p:nvSpPr>
                  <p:spPr bwMode="auto">
                    <a:xfrm>
                      <a:off x="789" y="2344"/>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431" name="Rectangle 340"/>
                    <p:cNvSpPr>
                      <a:spLocks noChangeArrowheads="1"/>
                    </p:cNvSpPr>
                    <p:nvPr/>
                  </p:nvSpPr>
                  <p:spPr bwMode="auto">
                    <a:xfrm>
                      <a:off x="664" y="2344"/>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432" name="Rectangle 341"/>
                    <p:cNvSpPr>
                      <a:spLocks noChangeArrowheads="1"/>
                    </p:cNvSpPr>
                    <p:nvPr/>
                  </p:nvSpPr>
                  <p:spPr bwMode="auto">
                    <a:xfrm>
                      <a:off x="789" y="2207"/>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433" name="Rectangle 342"/>
                    <p:cNvSpPr>
                      <a:spLocks noChangeArrowheads="1"/>
                    </p:cNvSpPr>
                    <p:nvPr/>
                  </p:nvSpPr>
                  <p:spPr bwMode="auto">
                    <a:xfrm>
                      <a:off x="664" y="2207"/>
                      <a:ext cx="118" cy="127"/>
                    </a:xfrm>
                    <a:prstGeom prst="rect">
                      <a:avLst/>
                    </a:prstGeom>
                    <a:solidFill>
                      <a:srgbClr val="DDDDDC"/>
                    </a:solidFill>
                    <a:ln w="6350">
                      <a:solidFill>
                        <a:srgbClr val="000000"/>
                      </a:solidFill>
                      <a:miter lim="800000"/>
                      <a:headEnd/>
                      <a:tailEnd/>
                    </a:ln>
                  </p:spPr>
                  <p:txBody>
                    <a:bodyPr/>
                    <a:lstStyle/>
                    <a:p>
                      <a:endParaRPr lang="de-DE"/>
                    </a:p>
                  </p:txBody>
                </p:sp>
              </p:grpSp>
            </p:grpSp>
            <p:sp>
              <p:nvSpPr>
                <p:cNvPr id="53419" name="Rectangle 343"/>
                <p:cNvSpPr>
                  <a:spLocks noChangeArrowheads="1"/>
                </p:cNvSpPr>
                <p:nvPr/>
              </p:nvSpPr>
              <p:spPr bwMode="auto">
                <a:xfrm>
                  <a:off x="648" y="2433"/>
                  <a:ext cx="111" cy="234"/>
                </a:xfrm>
                <a:prstGeom prst="rect">
                  <a:avLst/>
                </a:prstGeom>
                <a:solidFill>
                  <a:schemeClr val="accent2"/>
                </a:solidFill>
                <a:ln w="12700" algn="ctr">
                  <a:solidFill>
                    <a:schemeClr val="tx1"/>
                  </a:solidFill>
                  <a:miter lim="800000"/>
                  <a:headEnd/>
                  <a:tailEnd/>
                </a:ln>
              </p:spPr>
              <p:txBody>
                <a:bodyPr anchor="ctr">
                  <a:spAutoFit/>
                </a:bodyPr>
                <a:lstStyle/>
                <a:p>
                  <a:endParaRPr lang="de-DE"/>
                </a:p>
              </p:txBody>
            </p:sp>
            <p:sp>
              <p:nvSpPr>
                <p:cNvPr id="53420" name="Rectangle 344"/>
                <p:cNvSpPr>
                  <a:spLocks noChangeArrowheads="1"/>
                </p:cNvSpPr>
                <p:nvPr/>
              </p:nvSpPr>
              <p:spPr bwMode="auto">
                <a:xfrm>
                  <a:off x="935" y="2433"/>
                  <a:ext cx="111" cy="234"/>
                </a:xfrm>
                <a:prstGeom prst="rect">
                  <a:avLst/>
                </a:prstGeom>
                <a:solidFill>
                  <a:schemeClr val="accent2"/>
                </a:solidFill>
                <a:ln w="12700" algn="ctr">
                  <a:solidFill>
                    <a:schemeClr val="tx1"/>
                  </a:solidFill>
                  <a:miter lim="800000"/>
                  <a:headEnd/>
                  <a:tailEnd/>
                </a:ln>
              </p:spPr>
              <p:txBody>
                <a:bodyPr anchor="ctr">
                  <a:spAutoFit/>
                </a:bodyPr>
                <a:lstStyle/>
                <a:p>
                  <a:endParaRPr lang="de-DE"/>
                </a:p>
              </p:txBody>
            </p:sp>
            <p:sp>
              <p:nvSpPr>
                <p:cNvPr id="53421" name="Rectangle 345"/>
                <p:cNvSpPr>
                  <a:spLocks noChangeArrowheads="1"/>
                </p:cNvSpPr>
                <p:nvPr/>
              </p:nvSpPr>
              <p:spPr bwMode="auto">
                <a:xfrm>
                  <a:off x="791" y="2433"/>
                  <a:ext cx="111" cy="234"/>
                </a:xfrm>
                <a:prstGeom prst="rect">
                  <a:avLst/>
                </a:prstGeom>
                <a:solidFill>
                  <a:schemeClr val="accent2"/>
                </a:solidFill>
                <a:ln w="12700" algn="ctr">
                  <a:solidFill>
                    <a:schemeClr val="tx1"/>
                  </a:solidFill>
                  <a:miter lim="800000"/>
                  <a:headEnd/>
                  <a:tailEnd/>
                </a:ln>
              </p:spPr>
              <p:txBody>
                <a:bodyPr anchor="ctr">
                  <a:spAutoFit/>
                </a:bodyPr>
                <a:lstStyle/>
                <a:p>
                  <a:endParaRPr lang="de-DE"/>
                </a:p>
              </p:txBody>
            </p:sp>
            <p:sp>
              <p:nvSpPr>
                <p:cNvPr id="53422" name="Rectangle 346"/>
                <p:cNvSpPr>
                  <a:spLocks noChangeArrowheads="1"/>
                </p:cNvSpPr>
                <p:nvPr/>
              </p:nvSpPr>
              <p:spPr bwMode="auto">
                <a:xfrm>
                  <a:off x="1079" y="2433"/>
                  <a:ext cx="111" cy="234"/>
                </a:xfrm>
                <a:prstGeom prst="rect">
                  <a:avLst/>
                </a:prstGeom>
                <a:solidFill>
                  <a:schemeClr val="accent2"/>
                </a:solidFill>
                <a:ln w="12700" algn="ctr">
                  <a:solidFill>
                    <a:schemeClr val="tx1"/>
                  </a:solidFill>
                  <a:miter lim="800000"/>
                  <a:headEnd/>
                  <a:tailEnd/>
                </a:ln>
              </p:spPr>
              <p:txBody>
                <a:bodyPr anchor="ctr">
                  <a:spAutoFit/>
                </a:bodyPr>
                <a:lstStyle/>
                <a:p>
                  <a:endParaRPr lang="de-DE"/>
                </a:p>
              </p:txBody>
            </p:sp>
            <p:sp>
              <p:nvSpPr>
                <p:cNvPr id="53423" name="Rectangle 347"/>
                <p:cNvSpPr>
                  <a:spLocks noChangeArrowheads="1"/>
                </p:cNvSpPr>
                <p:nvPr/>
              </p:nvSpPr>
              <p:spPr bwMode="auto">
                <a:xfrm>
                  <a:off x="630" y="2704"/>
                  <a:ext cx="579" cy="126"/>
                </a:xfrm>
                <a:prstGeom prst="rect">
                  <a:avLst/>
                </a:prstGeom>
                <a:solidFill>
                  <a:srgbClr val="CCCCFF"/>
                </a:solidFill>
                <a:ln w="12700" algn="ctr">
                  <a:solidFill>
                    <a:schemeClr val="tx1"/>
                  </a:solidFill>
                  <a:miter lim="800000"/>
                  <a:headEnd/>
                  <a:tailEnd/>
                </a:ln>
              </p:spPr>
              <p:txBody>
                <a:bodyPr anchor="ctr">
                  <a:spAutoFit/>
                </a:bodyPr>
                <a:lstStyle/>
                <a:p>
                  <a:endParaRPr lang="de-DE"/>
                </a:p>
              </p:txBody>
            </p:sp>
          </p:grpSp>
        </p:grpSp>
        <p:grpSp>
          <p:nvGrpSpPr>
            <p:cNvPr id="53250" name="Group 348"/>
            <p:cNvGrpSpPr>
              <a:grpSpLocks/>
            </p:cNvGrpSpPr>
            <p:nvPr/>
          </p:nvGrpSpPr>
          <p:grpSpPr bwMode="auto">
            <a:xfrm>
              <a:off x="3169" y="1786"/>
              <a:ext cx="517" cy="872"/>
              <a:chOff x="430" y="1779"/>
              <a:chExt cx="627" cy="1057"/>
            </a:xfrm>
          </p:grpSpPr>
          <p:sp>
            <p:nvSpPr>
              <p:cNvPr id="53384" name="Rectangle 349"/>
              <p:cNvSpPr>
                <a:spLocks noChangeArrowheads="1"/>
              </p:cNvSpPr>
              <p:nvPr/>
            </p:nvSpPr>
            <p:spPr bwMode="auto">
              <a:xfrm>
                <a:off x="430" y="1779"/>
                <a:ext cx="627" cy="1057"/>
              </a:xfrm>
              <a:prstGeom prst="rect">
                <a:avLst/>
              </a:prstGeom>
              <a:solidFill>
                <a:schemeClr val="folHlink"/>
              </a:solidFill>
              <a:ln w="28575" algn="ctr">
                <a:solidFill>
                  <a:schemeClr val="tx1"/>
                </a:solidFill>
                <a:miter lim="800000"/>
                <a:headEnd/>
                <a:tailEnd/>
              </a:ln>
            </p:spPr>
            <p:txBody>
              <a:bodyPr wrap="none" anchor="ctr">
                <a:spAutoFit/>
              </a:bodyPr>
              <a:lstStyle/>
              <a:p>
                <a:endParaRPr lang="de-DE"/>
              </a:p>
            </p:txBody>
          </p:sp>
          <p:grpSp>
            <p:nvGrpSpPr>
              <p:cNvPr id="53251" name="Group 350"/>
              <p:cNvGrpSpPr>
                <a:grpSpLocks/>
              </p:cNvGrpSpPr>
              <p:nvPr/>
            </p:nvGrpSpPr>
            <p:grpSpPr bwMode="auto">
              <a:xfrm>
                <a:off x="455" y="1801"/>
                <a:ext cx="579" cy="1007"/>
                <a:chOff x="630" y="1823"/>
                <a:chExt cx="579" cy="1007"/>
              </a:xfrm>
            </p:grpSpPr>
            <p:grpSp>
              <p:nvGrpSpPr>
                <p:cNvPr id="53253" name="Group 351"/>
                <p:cNvGrpSpPr>
                  <a:grpSpLocks/>
                </p:cNvGrpSpPr>
                <p:nvPr/>
              </p:nvGrpSpPr>
              <p:grpSpPr bwMode="auto">
                <a:xfrm>
                  <a:off x="630" y="1823"/>
                  <a:ext cx="278" cy="575"/>
                  <a:chOff x="651" y="1909"/>
                  <a:chExt cx="278" cy="575"/>
                </a:xfrm>
              </p:grpSpPr>
              <p:sp>
                <p:nvSpPr>
                  <p:cNvPr id="53404" name="Rectangle 352"/>
                  <p:cNvSpPr>
                    <a:spLocks noChangeArrowheads="1"/>
                  </p:cNvSpPr>
                  <p:nvPr/>
                </p:nvSpPr>
                <p:spPr bwMode="auto">
                  <a:xfrm>
                    <a:off x="651" y="1909"/>
                    <a:ext cx="278" cy="575"/>
                  </a:xfrm>
                  <a:prstGeom prst="rect">
                    <a:avLst/>
                  </a:prstGeom>
                  <a:solidFill>
                    <a:srgbClr val="BBB0D5"/>
                  </a:solidFill>
                  <a:ln w="12700">
                    <a:solidFill>
                      <a:srgbClr val="000000"/>
                    </a:solidFill>
                    <a:miter lim="800000"/>
                    <a:headEnd/>
                    <a:tailEnd/>
                  </a:ln>
                </p:spPr>
                <p:txBody>
                  <a:bodyPr/>
                  <a:lstStyle/>
                  <a:p>
                    <a:endParaRPr lang="de-DE"/>
                  </a:p>
                </p:txBody>
              </p:sp>
              <p:grpSp>
                <p:nvGrpSpPr>
                  <p:cNvPr id="53255" name="Group 353"/>
                  <p:cNvGrpSpPr>
                    <a:grpSpLocks/>
                  </p:cNvGrpSpPr>
                  <p:nvPr/>
                </p:nvGrpSpPr>
                <p:grpSpPr bwMode="auto">
                  <a:xfrm>
                    <a:off x="667" y="1928"/>
                    <a:ext cx="246" cy="537"/>
                    <a:chOff x="664" y="1934"/>
                    <a:chExt cx="246" cy="537"/>
                  </a:xfrm>
                </p:grpSpPr>
                <p:sp>
                  <p:nvSpPr>
                    <p:cNvPr id="53406" name="Rectangle 354"/>
                    <p:cNvSpPr>
                      <a:spLocks noChangeArrowheads="1"/>
                    </p:cNvSpPr>
                    <p:nvPr/>
                  </p:nvSpPr>
                  <p:spPr bwMode="auto">
                    <a:xfrm>
                      <a:off x="789" y="2070"/>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407" name="Rectangle 355"/>
                    <p:cNvSpPr>
                      <a:spLocks noChangeArrowheads="1"/>
                    </p:cNvSpPr>
                    <p:nvPr/>
                  </p:nvSpPr>
                  <p:spPr bwMode="auto">
                    <a:xfrm>
                      <a:off x="664" y="2070"/>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408" name="Rectangle 356"/>
                    <p:cNvSpPr>
                      <a:spLocks noChangeArrowheads="1"/>
                    </p:cNvSpPr>
                    <p:nvPr/>
                  </p:nvSpPr>
                  <p:spPr bwMode="auto">
                    <a:xfrm>
                      <a:off x="789" y="1934"/>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409" name="Rectangle 357"/>
                    <p:cNvSpPr>
                      <a:spLocks noChangeArrowheads="1"/>
                    </p:cNvSpPr>
                    <p:nvPr/>
                  </p:nvSpPr>
                  <p:spPr bwMode="auto">
                    <a:xfrm>
                      <a:off x="664" y="1934"/>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410" name="Rectangle 358"/>
                    <p:cNvSpPr>
                      <a:spLocks noChangeArrowheads="1"/>
                    </p:cNvSpPr>
                    <p:nvPr/>
                  </p:nvSpPr>
                  <p:spPr bwMode="auto">
                    <a:xfrm>
                      <a:off x="789" y="2344"/>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411" name="Rectangle 359"/>
                    <p:cNvSpPr>
                      <a:spLocks noChangeArrowheads="1"/>
                    </p:cNvSpPr>
                    <p:nvPr/>
                  </p:nvSpPr>
                  <p:spPr bwMode="auto">
                    <a:xfrm>
                      <a:off x="664" y="2344"/>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412" name="Rectangle 360"/>
                    <p:cNvSpPr>
                      <a:spLocks noChangeArrowheads="1"/>
                    </p:cNvSpPr>
                    <p:nvPr/>
                  </p:nvSpPr>
                  <p:spPr bwMode="auto">
                    <a:xfrm>
                      <a:off x="789" y="2207"/>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413" name="Rectangle 361"/>
                    <p:cNvSpPr>
                      <a:spLocks noChangeArrowheads="1"/>
                    </p:cNvSpPr>
                    <p:nvPr/>
                  </p:nvSpPr>
                  <p:spPr bwMode="auto">
                    <a:xfrm>
                      <a:off x="664" y="2207"/>
                      <a:ext cx="118" cy="127"/>
                    </a:xfrm>
                    <a:prstGeom prst="rect">
                      <a:avLst/>
                    </a:prstGeom>
                    <a:solidFill>
                      <a:srgbClr val="DDDDDC"/>
                    </a:solidFill>
                    <a:ln w="6350">
                      <a:solidFill>
                        <a:srgbClr val="000000"/>
                      </a:solidFill>
                      <a:miter lim="800000"/>
                      <a:headEnd/>
                      <a:tailEnd/>
                    </a:ln>
                  </p:spPr>
                  <p:txBody>
                    <a:bodyPr/>
                    <a:lstStyle/>
                    <a:p>
                      <a:endParaRPr lang="de-DE"/>
                    </a:p>
                  </p:txBody>
                </p:sp>
              </p:grpSp>
            </p:grpSp>
            <p:sp>
              <p:nvSpPr>
                <p:cNvPr id="53387" name="Rectangle 362"/>
                <p:cNvSpPr>
                  <a:spLocks noChangeArrowheads="1"/>
                </p:cNvSpPr>
                <p:nvPr/>
              </p:nvSpPr>
              <p:spPr bwMode="auto">
                <a:xfrm>
                  <a:off x="630" y="2415"/>
                  <a:ext cx="579" cy="270"/>
                </a:xfrm>
                <a:prstGeom prst="rect">
                  <a:avLst/>
                </a:prstGeom>
                <a:solidFill>
                  <a:srgbClr val="CCCCFF"/>
                </a:solidFill>
                <a:ln w="12700" algn="ctr">
                  <a:solidFill>
                    <a:schemeClr val="tx1"/>
                  </a:solidFill>
                  <a:miter lim="800000"/>
                  <a:headEnd/>
                  <a:tailEnd/>
                </a:ln>
              </p:spPr>
              <p:txBody>
                <a:bodyPr anchor="ctr">
                  <a:spAutoFit/>
                </a:bodyPr>
                <a:lstStyle/>
                <a:p>
                  <a:endParaRPr lang="de-DE"/>
                </a:p>
              </p:txBody>
            </p:sp>
            <p:grpSp>
              <p:nvGrpSpPr>
                <p:cNvPr id="53256" name="Group 363"/>
                <p:cNvGrpSpPr>
                  <a:grpSpLocks/>
                </p:cNvGrpSpPr>
                <p:nvPr/>
              </p:nvGrpSpPr>
              <p:grpSpPr bwMode="auto">
                <a:xfrm>
                  <a:off x="931" y="1823"/>
                  <a:ext cx="278" cy="575"/>
                  <a:chOff x="651" y="1909"/>
                  <a:chExt cx="278" cy="575"/>
                </a:xfrm>
              </p:grpSpPr>
              <p:sp>
                <p:nvSpPr>
                  <p:cNvPr id="53394" name="Rectangle 364"/>
                  <p:cNvSpPr>
                    <a:spLocks noChangeArrowheads="1"/>
                  </p:cNvSpPr>
                  <p:nvPr/>
                </p:nvSpPr>
                <p:spPr bwMode="auto">
                  <a:xfrm>
                    <a:off x="651" y="1909"/>
                    <a:ext cx="278" cy="575"/>
                  </a:xfrm>
                  <a:prstGeom prst="rect">
                    <a:avLst/>
                  </a:prstGeom>
                  <a:solidFill>
                    <a:srgbClr val="BBB0D5"/>
                  </a:solidFill>
                  <a:ln w="12700">
                    <a:solidFill>
                      <a:srgbClr val="000000"/>
                    </a:solidFill>
                    <a:miter lim="800000"/>
                    <a:headEnd/>
                    <a:tailEnd/>
                  </a:ln>
                </p:spPr>
                <p:txBody>
                  <a:bodyPr/>
                  <a:lstStyle/>
                  <a:p>
                    <a:endParaRPr lang="de-DE"/>
                  </a:p>
                </p:txBody>
              </p:sp>
              <p:grpSp>
                <p:nvGrpSpPr>
                  <p:cNvPr id="53257" name="Group 365"/>
                  <p:cNvGrpSpPr>
                    <a:grpSpLocks/>
                  </p:cNvGrpSpPr>
                  <p:nvPr/>
                </p:nvGrpSpPr>
                <p:grpSpPr bwMode="auto">
                  <a:xfrm>
                    <a:off x="667" y="1928"/>
                    <a:ext cx="246" cy="537"/>
                    <a:chOff x="664" y="1934"/>
                    <a:chExt cx="246" cy="537"/>
                  </a:xfrm>
                </p:grpSpPr>
                <p:sp>
                  <p:nvSpPr>
                    <p:cNvPr id="53396" name="Rectangle 366"/>
                    <p:cNvSpPr>
                      <a:spLocks noChangeArrowheads="1"/>
                    </p:cNvSpPr>
                    <p:nvPr/>
                  </p:nvSpPr>
                  <p:spPr bwMode="auto">
                    <a:xfrm>
                      <a:off x="789" y="2070"/>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397" name="Rectangle 367"/>
                    <p:cNvSpPr>
                      <a:spLocks noChangeArrowheads="1"/>
                    </p:cNvSpPr>
                    <p:nvPr/>
                  </p:nvSpPr>
                  <p:spPr bwMode="auto">
                    <a:xfrm>
                      <a:off x="664" y="2070"/>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398" name="Rectangle 368"/>
                    <p:cNvSpPr>
                      <a:spLocks noChangeArrowheads="1"/>
                    </p:cNvSpPr>
                    <p:nvPr/>
                  </p:nvSpPr>
                  <p:spPr bwMode="auto">
                    <a:xfrm>
                      <a:off x="789" y="1934"/>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399" name="Rectangle 369"/>
                    <p:cNvSpPr>
                      <a:spLocks noChangeArrowheads="1"/>
                    </p:cNvSpPr>
                    <p:nvPr/>
                  </p:nvSpPr>
                  <p:spPr bwMode="auto">
                    <a:xfrm>
                      <a:off x="664" y="1934"/>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400" name="Rectangle 370"/>
                    <p:cNvSpPr>
                      <a:spLocks noChangeArrowheads="1"/>
                    </p:cNvSpPr>
                    <p:nvPr/>
                  </p:nvSpPr>
                  <p:spPr bwMode="auto">
                    <a:xfrm>
                      <a:off x="789" y="2344"/>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401" name="Rectangle 371"/>
                    <p:cNvSpPr>
                      <a:spLocks noChangeArrowheads="1"/>
                    </p:cNvSpPr>
                    <p:nvPr/>
                  </p:nvSpPr>
                  <p:spPr bwMode="auto">
                    <a:xfrm>
                      <a:off x="664" y="2344"/>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402" name="Rectangle 372"/>
                    <p:cNvSpPr>
                      <a:spLocks noChangeArrowheads="1"/>
                    </p:cNvSpPr>
                    <p:nvPr/>
                  </p:nvSpPr>
                  <p:spPr bwMode="auto">
                    <a:xfrm>
                      <a:off x="789" y="2207"/>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403" name="Rectangle 373"/>
                    <p:cNvSpPr>
                      <a:spLocks noChangeArrowheads="1"/>
                    </p:cNvSpPr>
                    <p:nvPr/>
                  </p:nvSpPr>
                  <p:spPr bwMode="auto">
                    <a:xfrm>
                      <a:off x="664" y="2207"/>
                      <a:ext cx="118" cy="127"/>
                    </a:xfrm>
                    <a:prstGeom prst="rect">
                      <a:avLst/>
                    </a:prstGeom>
                    <a:solidFill>
                      <a:srgbClr val="DDDDDC"/>
                    </a:solidFill>
                    <a:ln w="6350">
                      <a:solidFill>
                        <a:srgbClr val="000000"/>
                      </a:solidFill>
                      <a:miter lim="800000"/>
                      <a:headEnd/>
                      <a:tailEnd/>
                    </a:ln>
                  </p:spPr>
                  <p:txBody>
                    <a:bodyPr/>
                    <a:lstStyle/>
                    <a:p>
                      <a:endParaRPr lang="de-DE"/>
                    </a:p>
                  </p:txBody>
                </p:sp>
              </p:grpSp>
            </p:grpSp>
            <p:sp>
              <p:nvSpPr>
                <p:cNvPr id="53389" name="Rectangle 374"/>
                <p:cNvSpPr>
                  <a:spLocks noChangeArrowheads="1"/>
                </p:cNvSpPr>
                <p:nvPr/>
              </p:nvSpPr>
              <p:spPr bwMode="auto">
                <a:xfrm>
                  <a:off x="648" y="2433"/>
                  <a:ext cx="111" cy="234"/>
                </a:xfrm>
                <a:prstGeom prst="rect">
                  <a:avLst/>
                </a:prstGeom>
                <a:solidFill>
                  <a:schemeClr val="accent2"/>
                </a:solidFill>
                <a:ln w="12700" algn="ctr">
                  <a:solidFill>
                    <a:schemeClr val="tx1"/>
                  </a:solidFill>
                  <a:miter lim="800000"/>
                  <a:headEnd/>
                  <a:tailEnd/>
                </a:ln>
              </p:spPr>
              <p:txBody>
                <a:bodyPr anchor="ctr">
                  <a:spAutoFit/>
                </a:bodyPr>
                <a:lstStyle/>
                <a:p>
                  <a:endParaRPr lang="de-DE"/>
                </a:p>
              </p:txBody>
            </p:sp>
            <p:sp>
              <p:nvSpPr>
                <p:cNvPr id="53390" name="Rectangle 375"/>
                <p:cNvSpPr>
                  <a:spLocks noChangeArrowheads="1"/>
                </p:cNvSpPr>
                <p:nvPr/>
              </p:nvSpPr>
              <p:spPr bwMode="auto">
                <a:xfrm>
                  <a:off x="935" y="2433"/>
                  <a:ext cx="111" cy="234"/>
                </a:xfrm>
                <a:prstGeom prst="rect">
                  <a:avLst/>
                </a:prstGeom>
                <a:solidFill>
                  <a:schemeClr val="accent2"/>
                </a:solidFill>
                <a:ln w="12700" algn="ctr">
                  <a:solidFill>
                    <a:schemeClr val="tx1"/>
                  </a:solidFill>
                  <a:miter lim="800000"/>
                  <a:headEnd/>
                  <a:tailEnd/>
                </a:ln>
              </p:spPr>
              <p:txBody>
                <a:bodyPr anchor="ctr">
                  <a:spAutoFit/>
                </a:bodyPr>
                <a:lstStyle/>
                <a:p>
                  <a:endParaRPr lang="de-DE"/>
                </a:p>
              </p:txBody>
            </p:sp>
            <p:sp>
              <p:nvSpPr>
                <p:cNvPr id="53391" name="Rectangle 376"/>
                <p:cNvSpPr>
                  <a:spLocks noChangeArrowheads="1"/>
                </p:cNvSpPr>
                <p:nvPr/>
              </p:nvSpPr>
              <p:spPr bwMode="auto">
                <a:xfrm>
                  <a:off x="791" y="2433"/>
                  <a:ext cx="111" cy="234"/>
                </a:xfrm>
                <a:prstGeom prst="rect">
                  <a:avLst/>
                </a:prstGeom>
                <a:solidFill>
                  <a:schemeClr val="accent2"/>
                </a:solidFill>
                <a:ln w="12700" algn="ctr">
                  <a:solidFill>
                    <a:schemeClr val="tx1"/>
                  </a:solidFill>
                  <a:miter lim="800000"/>
                  <a:headEnd/>
                  <a:tailEnd/>
                </a:ln>
              </p:spPr>
              <p:txBody>
                <a:bodyPr anchor="ctr">
                  <a:spAutoFit/>
                </a:bodyPr>
                <a:lstStyle/>
                <a:p>
                  <a:endParaRPr lang="de-DE"/>
                </a:p>
              </p:txBody>
            </p:sp>
            <p:sp>
              <p:nvSpPr>
                <p:cNvPr id="53392" name="Rectangle 377"/>
                <p:cNvSpPr>
                  <a:spLocks noChangeArrowheads="1"/>
                </p:cNvSpPr>
                <p:nvPr/>
              </p:nvSpPr>
              <p:spPr bwMode="auto">
                <a:xfrm>
                  <a:off x="1079" y="2433"/>
                  <a:ext cx="111" cy="234"/>
                </a:xfrm>
                <a:prstGeom prst="rect">
                  <a:avLst/>
                </a:prstGeom>
                <a:solidFill>
                  <a:schemeClr val="accent2"/>
                </a:solidFill>
                <a:ln w="12700" algn="ctr">
                  <a:solidFill>
                    <a:schemeClr val="tx1"/>
                  </a:solidFill>
                  <a:miter lim="800000"/>
                  <a:headEnd/>
                  <a:tailEnd/>
                </a:ln>
              </p:spPr>
              <p:txBody>
                <a:bodyPr anchor="ctr">
                  <a:spAutoFit/>
                </a:bodyPr>
                <a:lstStyle/>
                <a:p>
                  <a:endParaRPr lang="de-DE"/>
                </a:p>
              </p:txBody>
            </p:sp>
            <p:sp>
              <p:nvSpPr>
                <p:cNvPr id="53393" name="Rectangle 378"/>
                <p:cNvSpPr>
                  <a:spLocks noChangeArrowheads="1"/>
                </p:cNvSpPr>
                <p:nvPr/>
              </p:nvSpPr>
              <p:spPr bwMode="auto">
                <a:xfrm>
                  <a:off x="630" y="2704"/>
                  <a:ext cx="579" cy="126"/>
                </a:xfrm>
                <a:prstGeom prst="rect">
                  <a:avLst/>
                </a:prstGeom>
                <a:solidFill>
                  <a:srgbClr val="CCCCFF"/>
                </a:solidFill>
                <a:ln w="12700" algn="ctr">
                  <a:solidFill>
                    <a:schemeClr val="tx1"/>
                  </a:solidFill>
                  <a:miter lim="800000"/>
                  <a:headEnd/>
                  <a:tailEnd/>
                </a:ln>
              </p:spPr>
              <p:txBody>
                <a:bodyPr anchor="ctr">
                  <a:spAutoFit/>
                </a:bodyPr>
                <a:lstStyle/>
                <a:p>
                  <a:endParaRPr lang="de-DE"/>
                </a:p>
              </p:txBody>
            </p:sp>
          </p:grpSp>
        </p:grpSp>
        <p:grpSp>
          <p:nvGrpSpPr>
            <p:cNvPr id="53258" name="Group 379"/>
            <p:cNvGrpSpPr>
              <a:grpSpLocks/>
            </p:cNvGrpSpPr>
            <p:nvPr/>
          </p:nvGrpSpPr>
          <p:grpSpPr bwMode="auto">
            <a:xfrm>
              <a:off x="3736" y="1786"/>
              <a:ext cx="517" cy="872"/>
              <a:chOff x="430" y="1779"/>
              <a:chExt cx="627" cy="1057"/>
            </a:xfrm>
          </p:grpSpPr>
          <p:sp>
            <p:nvSpPr>
              <p:cNvPr id="53354" name="Rectangle 380"/>
              <p:cNvSpPr>
                <a:spLocks noChangeArrowheads="1"/>
              </p:cNvSpPr>
              <p:nvPr/>
            </p:nvSpPr>
            <p:spPr bwMode="auto">
              <a:xfrm>
                <a:off x="430" y="1779"/>
                <a:ext cx="627" cy="1057"/>
              </a:xfrm>
              <a:prstGeom prst="rect">
                <a:avLst/>
              </a:prstGeom>
              <a:solidFill>
                <a:schemeClr val="folHlink"/>
              </a:solidFill>
              <a:ln w="28575" algn="ctr">
                <a:solidFill>
                  <a:schemeClr val="tx1"/>
                </a:solidFill>
                <a:miter lim="800000"/>
                <a:headEnd/>
                <a:tailEnd/>
              </a:ln>
            </p:spPr>
            <p:txBody>
              <a:bodyPr wrap="none" anchor="ctr">
                <a:spAutoFit/>
              </a:bodyPr>
              <a:lstStyle/>
              <a:p>
                <a:endParaRPr lang="de-DE"/>
              </a:p>
            </p:txBody>
          </p:sp>
          <p:grpSp>
            <p:nvGrpSpPr>
              <p:cNvPr id="53259" name="Group 381"/>
              <p:cNvGrpSpPr>
                <a:grpSpLocks/>
              </p:cNvGrpSpPr>
              <p:nvPr/>
            </p:nvGrpSpPr>
            <p:grpSpPr bwMode="auto">
              <a:xfrm>
                <a:off x="455" y="1801"/>
                <a:ext cx="579" cy="1007"/>
                <a:chOff x="630" y="1823"/>
                <a:chExt cx="579" cy="1007"/>
              </a:xfrm>
            </p:grpSpPr>
            <p:grpSp>
              <p:nvGrpSpPr>
                <p:cNvPr id="53260" name="Group 382"/>
                <p:cNvGrpSpPr>
                  <a:grpSpLocks/>
                </p:cNvGrpSpPr>
                <p:nvPr/>
              </p:nvGrpSpPr>
              <p:grpSpPr bwMode="auto">
                <a:xfrm>
                  <a:off x="630" y="1823"/>
                  <a:ext cx="278" cy="575"/>
                  <a:chOff x="651" y="1909"/>
                  <a:chExt cx="278" cy="575"/>
                </a:xfrm>
              </p:grpSpPr>
              <p:sp>
                <p:nvSpPr>
                  <p:cNvPr id="53374" name="Rectangle 383"/>
                  <p:cNvSpPr>
                    <a:spLocks noChangeArrowheads="1"/>
                  </p:cNvSpPr>
                  <p:nvPr/>
                </p:nvSpPr>
                <p:spPr bwMode="auto">
                  <a:xfrm>
                    <a:off x="651" y="1909"/>
                    <a:ext cx="278" cy="575"/>
                  </a:xfrm>
                  <a:prstGeom prst="rect">
                    <a:avLst/>
                  </a:prstGeom>
                  <a:solidFill>
                    <a:srgbClr val="BBB0D5"/>
                  </a:solidFill>
                  <a:ln w="12700">
                    <a:solidFill>
                      <a:srgbClr val="000000"/>
                    </a:solidFill>
                    <a:miter lim="800000"/>
                    <a:headEnd/>
                    <a:tailEnd/>
                  </a:ln>
                </p:spPr>
                <p:txBody>
                  <a:bodyPr/>
                  <a:lstStyle/>
                  <a:p>
                    <a:endParaRPr lang="de-DE"/>
                  </a:p>
                </p:txBody>
              </p:sp>
              <p:grpSp>
                <p:nvGrpSpPr>
                  <p:cNvPr id="53261" name="Group 384"/>
                  <p:cNvGrpSpPr>
                    <a:grpSpLocks/>
                  </p:cNvGrpSpPr>
                  <p:nvPr/>
                </p:nvGrpSpPr>
                <p:grpSpPr bwMode="auto">
                  <a:xfrm>
                    <a:off x="667" y="1928"/>
                    <a:ext cx="246" cy="537"/>
                    <a:chOff x="664" y="1934"/>
                    <a:chExt cx="246" cy="537"/>
                  </a:xfrm>
                </p:grpSpPr>
                <p:sp>
                  <p:nvSpPr>
                    <p:cNvPr id="53376" name="Rectangle 385"/>
                    <p:cNvSpPr>
                      <a:spLocks noChangeArrowheads="1"/>
                    </p:cNvSpPr>
                    <p:nvPr/>
                  </p:nvSpPr>
                  <p:spPr bwMode="auto">
                    <a:xfrm>
                      <a:off x="789" y="2070"/>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377" name="Rectangle 386"/>
                    <p:cNvSpPr>
                      <a:spLocks noChangeArrowheads="1"/>
                    </p:cNvSpPr>
                    <p:nvPr/>
                  </p:nvSpPr>
                  <p:spPr bwMode="auto">
                    <a:xfrm>
                      <a:off x="664" y="2070"/>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378" name="Rectangle 387"/>
                    <p:cNvSpPr>
                      <a:spLocks noChangeArrowheads="1"/>
                    </p:cNvSpPr>
                    <p:nvPr/>
                  </p:nvSpPr>
                  <p:spPr bwMode="auto">
                    <a:xfrm>
                      <a:off x="789" y="1934"/>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379" name="Rectangle 388"/>
                    <p:cNvSpPr>
                      <a:spLocks noChangeArrowheads="1"/>
                    </p:cNvSpPr>
                    <p:nvPr/>
                  </p:nvSpPr>
                  <p:spPr bwMode="auto">
                    <a:xfrm>
                      <a:off x="664" y="1934"/>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380" name="Rectangle 389"/>
                    <p:cNvSpPr>
                      <a:spLocks noChangeArrowheads="1"/>
                    </p:cNvSpPr>
                    <p:nvPr/>
                  </p:nvSpPr>
                  <p:spPr bwMode="auto">
                    <a:xfrm>
                      <a:off x="789" y="2344"/>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381" name="Rectangle 390"/>
                    <p:cNvSpPr>
                      <a:spLocks noChangeArrowheads="1"/>
                    </p:cNvSpPr>
                    <p:nvPr/>
                  </p:nvSpPr>
                  <p:spPr bwMode="auto">
                    <a:xfrm>
                      <a:off x="664" y="2344"/>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382" name="Rectangle 391"/>
                    <p:cNvSpPr>
                      <a:spLocks noChangeArrowheads="1"/>
                    </p:cNvSpPr>
                    <p:nvPr/>
                  </p:nvSpPr>
                  <p:spPr bwMode="auto">
                    <a:xfrm>
                      <a:off x="789" y="2207"/>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383" name="Rectangle 392"/>
                    <p:cNvSpPr>
                      <a:spLocks noChangeArrowheads="1"/>
                    </p:cNvSpPr>
                    <p:nvPr/>
                  </p:nvSpPr>
                  <p:spPr bwMode="auto">
                    <a:xfrm>
                      <a:off x="664" y="2207"/>
                      <a:ext cx="118" cy="127"/>
                    </a:xfrm>
                    <a:prstGeom prst="rect">
                      <a:avLst/>
                    </a:prstGeom>
                    <a:solidFill>
                      <a:srgbClr val="DDDDDC"/>
                    </a:solidFill>
                    <a:ln w="6350">
                      <a:solidFill>
                        <a:srgbClr val="000000"/>
                      </a:solidFill>
                      <a:miter lim="800000"/>
                      <a:headEnd/>
                      <a:tailEnd/>
                    </a:ln>
                  </p:spPr>
                  <p:txBody>
                    <a:bodyPr/>
                    <a:lstStyle/>
                    <a:p>
                      <a:endParaRPr lang="de-DE"/>
                    </a:p>
                  </p:txBody>
                </p:sp>
              </p:grpSp>
            </p:grpSp>
            <p:sp>
              <p:nvSpPr>
                <p:cNvPr id="53357" name="Rectangle 393"/>
                <p:cNvSpPr>
                  <a:spLocks noChangeArrowheads="1"/>
                </p:cNvSpPr>
                <p:nvPr/>
              </p:nvSpPr>
              <p:spPr bwMode="auto">
                <a:xfrm>
                  <a:off x="630" y="2415"/>
                  <a:ext cx="579" cy="270"/>
                </a:xfrm>
                <a:prstGeom prst="rect">
                  <a:avLst/>
                </a:prstGeom>
                <a:solidFill>
                  <a:srgbClr val="CCCCFF"/>
                </a:solidFill>
                <a:ln w="12700" algn="ctr">
                  <a:solidFill>
                    <a:schemeClr val="tx1"/>
                  </a:solidFill>
                  <a:miter lim="800000"/>
                  <a:headEnd/>
                  <a:tailEnd/>
                </a:ln>
              </p:spPr>
              <p:txBody>
                <a:bodyPr anchor="ctr">
                  <a:spAutoFit/>
                </a:bodyPr>
                <a:lstStyle/>
                <a:p>
                  <a:endParaRPr lang="de-DE"/>
                </a:p>
              </p:txBody>
            </p:sp>
            <p:grpSp>
              <p:nvGrpSpPr>
                <p:cNvPr id="53262" name="Group 394"/>
                <p:cNvGrpSpPr>
                  <a:grpSpLocks/>
                </p:cNvGrpSpPr>
                <p:nvPr/>
              </p:nvGrpSpPr>
              <p:grpSpPr bwMode="auto">
                <a:xfrm>
                  <a:off x="931" y="1823"/>
                  <a:ext cx="278" cy="575"/>
                  <a:chOff x="651" y="1909"/>
                  <a:chExt cx="278" cy="575"/>
                </a:xfrm>
              </p:grpSpPr>
              <p:sp>
                <p:nvSpPr>
                  <p:cNvPr id="53364" name="Rectangle 395"/>
                  <p:cNvSpPr>
                    <a:spLocks noChangeArrowheads="1"/>
                  </p:cNvSpPr>
                  <p:nvPr/>
                </p:nvSpPr>
                <p:spPr bwMode="auto">
                  <a:xfrm>
                    <a:off x="651" y="1909"/>
                    <a:ext cx="278" cy="575"/>
                  </a:xfrm>
                  <a:prstGeom prst="rect">
                    <a:avLst/>
                  </a:prstGeom>
                  <a:solidFill>
                    <a:srgbClr val="BBB0D5"/>
                  </a:solidFill>
                  <a:ln w="12700">
                    <a:solidFill>
                      <a:srgbClr val="000000"/>
                    </a:solidFill>
                    <a:miter lim="800000"/>
                    <a:headEnd/>
                    <a:tailEnd/>
                  </a:ln>
                </p:spPr>
                <p:txBody>
                  <a:bodyPr/>
                  <a:lstStyle/>
                  <a:p>
                    <a:endParaRPr lang="de-DE"/>
                  </a:p>
                </p:txBody>
              </p:sp>
              <p:grpSp>
                <p:nvGrpSpPr>
                  <p:cNvPr id="53272" name="Group 396"/>
                  <p:cNvGrpSpPr>
                    <a:grpSpLocks/>
                  </p:cNvGrpSpPr>
                  <p:nvPr/>
                </p:nvGrpSpPr>
                <p:grpSpPr bwMode="auto">
                  <a:xfrm>
                    <a:off x="667" y="1928"/>
                    <a:ext cx="246" cy="537"/>
                    <a:chOff x="664" y="1934"/>
                    <a:chExt cx="246" cy="537"/>
                  </a:xfrm>
                </p:grpSpPr>
                <p:sp>
                  <p:nvSpPr>
                    <p:cNvPr id="53366" name="Rectangle 397"/>
                    <p:cNvSpPr>
                      <a:spLocks noChangeArrowheads="1"/>
                    </p:cNvSpPr>
                    <p:nvPr/>
                  </p:nvSpPr>
                  <p:spPr bwMode="auto">
                    <a:xfrm>
                      <a:off x="789" y="2070"/>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367" name="Rectangle 398"/>
                    <p:cNvSpPr>
                      <a:spLocks noChangeArrowheads="1"/>
                    </p:cNvSpPr>
                    <p:nvPr/>
                  </p:nvSpPr>
                  <p:spPr bwMode="auto">
                    <a:xfrm>
                      <a:off x="664" y="2070"/>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368" name="Rectangle 399"/>
                    <p:cNvSpPr>
                      <a:spLocks noChangeArrowheads="1"/>
                    </p:cNvSpPr>
                    <p:nvPr/>
                  </p:nvSpPr>
                  <p:spPr bwMode="auto">
                    <a:xfrm>
                      <a:off x="789" y="1934"/>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369" name="Rectangle 400"/>
                    <p:cNvSpPr>
                      <a:spLocks noChangeArrowheads="1"/>
                    </p:cNvSpPr>
                    <p:nvPr/>
                  </p:nvSpPr>
                  <p:spPr bwMode="auto">
                    <a:xfrm>
                      <a:off x="664" y="1934"/>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370" name="Rectangle 401"/>
                    <p:cNvSpPr>
                      <a:spLocks noChangeArrowheads="1"/>
                    </p:cNvSpPr>
                    <p:nvPr/>
                  </p:nvSpPr>
                  <p:spPr bwMode="auto">
                    <a:xfrm>
                      <a:off x="789" y="2344"/>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371" name="Rectangle 402"/>
                    <p:cNvSpPr>
                      <a:spLocks noChangeArrowheads="1"/>
                    </p:cNvSpPr>
                    <p:nvPr/>
                  </p:nvSpPr>
                  <p:spPr bwMode="auto">
                    <a:xfrm>
                      <a:off x="664" y="2344"/>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372" name="Rectangle 403"/>
                    <p:cNvSpPr>
                      <a:spLocks noChangeArrowheads="1"/>
                    </p:cNvSpPr>
                    <p:nvPr/>
                  </p:nvSpPr>
                  <p:spPr bwMode="auto">
                    <a:xfrm>
                      <a:off x="789" y="2207"/>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373" name="Rectangle 404"/>
                    <p:cNvSpPr>
                      <a:spLocks noChangeArrowheads="1"/>
                    </p:cNvSpPr>
                    <p:nvPr/>
                  </p:nvSpPr>
                  <p:spPr bwMode="auto">
                    <a:xfrm>
                      <a:off x="664" y="2207"/>
                      <a:ext cx="118" cy="127"/>
                    </a:xfrm>
                    <a:prstGeom prst="rect">
                      <a:avLst/>
                    </a:prstGeom>
                    <a:solidFill>
                      <a:srgbClr val="DDDDDC"/>
                    </a:solidFill>
                    <a:ln w="6350">
                      <a:solidFill>
                        <a:srgbClr val="000000"/>
                      </a:solidFill>
                      <a:miter lim="800000"/>
                      <a:headEnd/>
                      <a:tailEnd/>
                    </a:ln>
                  </p:spPr>
                  <p:txBody>
                    <a:bodyPr/>
                    <a:lstStyle/>
                    <a:p>
                      <a:endParaRPr lang="de-DE"/>
                    </a:p>
                  </p:txBody>
                </p:sp>
              </p:grpSp>
            </p:grpSp>
            <p:sp>
              <p:nvSpPr>
                <p:cNvPr id="53359" name="Rectangle 405"/>
                <p:cNvSpPr>
                  <a:spLocks noChangeArrowheads="1"/>
                </p:cNvSpPr>
                <p:nvPr/>
              </p:nvSpPr>
              <p:spPr bwMode="auto">
                <a:xfrm>
                  <a:off x="648" y="2433"/>
                  <a:ext cx="111" cy="234"/>
                </a:xfrm>
                <a:prstGeom prst="rect">
                  <a:avLst/>
                </a:prstGeom>
                <a:solidFill>
                  <a:schemeClr val="accent2"/>
                </a:solidFill>
                <a:ln w="12700" algn="ctr">
                  <a:solidFill>
                    <a:schemeClr val="tx1"/>
                  </a:solidFill>
                  <a:miter lim="800000"/>
                  <a:headEnd/>
                  <a:tailEnd/>
                </a:ln>
              </p:spPr>
              <p:txBody>
                <a:bodyPr anchor="ctr">
                  <a:spAutoFit/>
                </a:bodyPr>
                <a:lstStyle/>
                <a:p>
                  <a:endParaRPr lang="de-DE"/>
                </a:p>
              </p:txBody>
            </p:sp>
            <p:sp>
              <p:nvSpPr>
                <p:cNvPr id="53360" name="Rectangle 406"/>
                <p:cNvSpPr>
                  <a:spLocks noChangeArrowheads="1"/>
                </p:cNvSpPr>
                <p:nvPr/>
              </p:nvSpPr>
              <p:spPr bwMode="auto">
                <a:xfrm>
                  <a:off x="935" y="2433"/>
                  <a:ext cx="111" cy="234"/>
                </a:xfrm>
                <a:prstGeom prst="rect">
                  <a:avLst/>
                </a:prstGeom>
                <a:solidFill>
                  <a:schemeClr val="accent2"/>
                </a:solidFill>
                <a:ln w="12700" algn="ctr">
                  <a:solidFill>
                    <a:schemeClr val="tx1"/>
                  </a:solidFill>
                  <a:miter lim="800000"/>
                  <a:headEnd/>
                  <a:tailEnd/>
                </a:ln>
              </p:spPr>
              <p:txBody>
                <a:bodyPr anchor="ctr">
                  <a:spAutoFit/>
                </a:bodyPr>
                <a:lstStyle/>
                <a:p>
                  <a:endParaRPr lang="de-DE"/>
                </a:p>
              </p:txBody>
            </p:sp>
            <p:sp>
              <p:nvSpPr>
                <p:cNvPr id="53361" name="Rectangle 407"/>
                <p:cNvSpPr>
                  <a:spLocks noChangeArrowheads="1"/>
                </p:cNvSpPr>
                <p:nvPr/>
              </p:nvSpPr>
              <p:spPr bwMode="auto">
                <a:xfrm>
                  <a:off x="791" y="2433"/>
                  <a:ext cx="111" cy="234"/>
                </a:xfrm>
                <a:prstGeom prst="rect">
                  <a:avLst/>
                </a:prstGeom>
                <a:solidFill>
                  <a:schemeClr val="accent2"/>
                </a:solidFill>
                <a:ln w="12700" algn="ctr">
                  <a:solidFill>
                    <a:schemeClr val="tx1"/>
                  </a:solidFill>
                  <a:miter lim="800000"/>
                  <a:headEnd/>
                  <a:tailEnd/>
                </a:ln>
              </p:spPr>
              <p:txBody>
                <a:bodyPr anchor="ctr">
                  <a:spAutoFit/>
                </a:bodyPr>
                <a:lstStyle/>
                <a:p>
                  <a:endParaRPr lang="de-DE"/>
                </a:p>
              </p:txBody>
            </p:sp>
            <p:sp>
              <p:nvSpPr>
                <p:cNvPr id="53362" name="Rectangle 408"/>
                <p:cNvSpPr>
                  <a:spLocks noChangeArrowheads="1"/>
                </p:cNvSpPr>
                <p:nvPr/>
              </p:nvSpPr>
              <p:spPr bwMode="auto">
                <a:xfrm>
                  <a:off x="1079" y="2433"/>
                  <a:ext cx="111" cy="234"/>
                </a:xfrm>
                <a:prstGeom prst="rect">
                  <a:avLst/>
                </a:prstGeom>
                <a:solidFill>
                  <a:schemeClr val="accent2"/>
                </a:solidFill>
                <a:ln w="12700" algn="ctr">
                  <a:solidFill>
                    <a:schemeClr val="tx1"/>
                  </a:solidFill>
                  <a:miter lim="800000"/>
                  <a:headEnd/>
                  <a:tailEnd/>
                </a:ln>
              </p:spPr>
              <p:txBody>
                <a:bodyPr anchor="ctr">
                  <a:spAutoFit/>
                </a:bodyPr>
                <a:lstStyle/>
                <a:p>
                  <a:endParaRPr lang="de-DE"/>
                </a:p>
              </p:txBody>
            </p:sp>
            <p:sp>
              <p:nvSpPr>
                <p:cNvPr id="53363" name="Rectangle 409"/>
                <p:cNvSpPr>
                  <a:spLocks noChangeArrowheads="1"/>
                </p:cNvSpPr>
                <p:nvPr/>
              </p:nvSpPr>
              <p:spPr bwMode="auto">
                <a:xfrm>
                  <a:off x="630" y="2704"/>
                  <a:ext cx="579" cy="126"/>
                </a:xfrm>
                <a:prstGeom prst="rect">
                  <a:avLst/>
                </a:prstGeom>
                <a:solidFill>
                  <a:srgbClr val="CCCCFF"/>
                </a:solidFill>
                <a:ln w="12700" algn="ctr">
                  <a:solidFill>
                    <a:schemeClr val="tx1"/>
                  </a:solidFill>
                  <a:miter lim="800000"/>
                  <a:headEnd/>
                  <a:tailEnd/>
                </a:ln>
              </p:spPr>
              <p:txBody>
                <a:bodyPr anchor="ctr">
                  <a:spAutoFit/>
                </a:bodyPr>
                <a:lstStyle/>
                <a:p>
                  <a:endParaRPr lang="de-DE"/>
                </a:p>
              </p:txBody>
            </p:sp>
          </p:grpSp>
        </p:grpSp>
        <p:grpSp>
          <p:nvGrpSpPr>
            <p:cNvPr id="53273" name="Group 410"/>
            <p:cNvGrpSpPr>
              <a:grpSpLocks/>
            </p:cNvGrpSpPr>
            <p:nvPr/>
          </p:nvGrpSpPr>
          <p:grpSpPr bwMode="auto">
            <a:xfrm>
              <a:off x="4303" y="1786"/>
              <a:ext cx="517" cy="872"/>
              <a:chOff x="430" y="1779"/>
              <a:chExt cx="627" cy="1057"/>
            </a:xfrm>
          </p:grpSpPr>
          <p:sp>
            <p:nvSpPr>
              <p:cNvPr id="53324" name="Rectangle 411"/>
              <p:cNvSpPr>
                <a:spLocks noChangeArrowheads="1"/>
              </p:cNvSpPr>
              <p:nvPr/>
            </p:nvSpPr>
            <p:spPr bwMode="auto">
              <a:xfrm>
                <a:off x="430" y="1779"/>
                <a:ext cx="627" cy="1057"/>
              </a:xfrm>
              <a:prstGeom prst="rect">
                <a:avLst/>
              </a:prstGeom>
              <a:solidFill>
                <a:schemeClr val="folHlink"/>
              </a:solidFill>
              <a:ln w="28575" algn="ctr">
                <a:solidFill>
                  <a:schemeClr val="tx1"/>
                </a:solidFill>
                <a:miter lim="800000"/>
                <a:headEnd/>
                <a:tailEnd/>
              </a:ln>
            </p:spPr>
            <p:txBody>
              <a:bodyPr wrap="none" anchor="ctr">
                <a:spAutoFit/>
              </a:bodyPr>
              <a:lstStyle/>
              <a:p>
                <a:endParaRPr lang="de-DE"/>
              </a:p>
            </p:txBody>
          </p:sp>
          <p:grpSp>
            <p:nvGrpSpPr>
              <p:cNvPr id="53275" name="Group 412"/>
              <p:cNvGrpSpPr>
                <a:grpSpLocks/>
              </p:cNvGrpSpPr>
              <p:nvPr/>
            </p:nvGrpSpPr>
            <p:grpSpPr bwMode="auto">
              <a:xfrm>
                <a:off x="455" y="1801"/>
                <a:ext cx="579" cy="1007"/>
                <a:chOff x="630" y="1823"/>
                <a:chExt cx="579" cy="1007"/>
              </a:xfrm>
            </p:grpSpPr>
            <p:grpSp>
              <p:nvGrpSpPr>
                <p:cNvPr id="53279" name="Group 413"/>
                <p:cNvGrpSpPr>
                  <a:grpSpLocks/>
                </p:cNvGrpSpPr>
                <p:nvPr/>
              </p:nvGrpSpPr>
              <p:grpSpPr bwMode="auto">
                <a:xfrm>
                  <a:off x="630" y="1823"/>
                  <a:ext cx="278" cy="575"/>
                  <a:chOff x="651" y="1909"/>
                  <a:chExt cx="278" cy="575"/>
                </a:xfrm>
              </p:grpSpPr>
              <p:sp>
                <p:nvSpPr>
                  <p:cNvPr id="53344" name="Rectangle 414"/>
                  <p:cNvSpPr>
                    <a:spLocks noChangeArrowheads="1"/>
                  </p:cNvSpPr>
                  <p:nvPr/>
                </p:nvSpPr>
                <p:spPr bwMode="auto">
                  <a:xfrm>
                    <a:off x="651" y="1909"/>
                    <a:ext cx="278" cy="575"/>
                  </a:xfrm>
                  <a:prstGeom prst="rect">
                    <a:avLst/>
                  </a:prstGeom>
                  <a:solidFill>
                    <a:srgbClr val="BBB0D5"/>
                  </a:solidFill>
                  <a:ln w="12700">
                    <a:solidFill>
                      <a:srgbClr val="000000"/>
                    </a:solidFill>
                    <a:miter lim="800000"/>
                    <a:headEnd/>
                    <a:tailEnd/>
                  </a:ln>
                </p:spPr>
                <p:txBody>
                  <a:bodyPr/>
                  <a:lstStyle/>
                  <a:p>
                    <a:endParaRPr lang="de-DE"/>
                  </a:p>
                </p:txBody>
              </p:sp>
              <p:grpSp>
                <p:nvGrpSpPr>
                  <p:cNvPr id="53280" name="Group 415"/>
                  <p:cNvGrpSpPr>
                    <a:grpSpLocks/>
                  </p:cNvGrpSpPr>
                  <p:nvPr/>
                </p:nvGrpSpPr>
                <p:grpSpPr bwMode="auto">
                  <a:xfrm>
                    <a:off x="667" y="1928"/>
                    <a:ext cx="246" cy="537"/>
                    <a:chOff x="664" y="1934"/>
                    <a:chExt cx="246" cy="537"/>
                  </a:xfrm>
                </p:grpSpPr>
                <p:sp>
                  <p:nvSpPr>
                    <p:cNvPr id="53346" name="Rectangle 416"/>
                    <p:cNvSpPr>
                      <a:spLocks noChangeArrowheads="1"/>
                    </p:cNvSpPr>
                    <p:nvPr/>
                  </p:nvSpPr>
                  <p:spPr bwMode="auto">
                    <a:xfrm>
                      <a:off x="789" y="2070"/>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347" name="Rectangle 417"/>
                    <p:cNvSpPr>
                      <a:spLocks noChangeArrowheads="1"/>
                    </p:cNvSpPr>
                    <p:nvPr/>
                  </p:nvSpPr>
                  <p:spPr bwMode="auto">
                    <a:xfrm>
                      <a:off x="664" y="2070"/>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348" name="Rectangle 418"/>
                    <p:cNvSpPr>
                      <a:spLocks noChangeArrowheads="1"/>
                    </p:cNvSpPr>
                    <p:nvPr/>
                  </p:nvSpPr>
                  <p:spPr bwMode="auto">
                    <a:xfrm>
                      <a:off x="789" y="1934"/>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349" name="Rectangle 419"/>
                    <p:cNvSpPr>
                      <a:spLocks noChangeArrowheads="1"/>
                    </p:cNvSpPr>
                    <p:nvPr/>
                  </p:nvSpPr>
                  <p:spPr bwMode="auto">
                    <a:xfrm>
                      <a:off x="664" y="1934"/>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350" name="Rectangle 420"/>
                    <p:cNvSpPr>
                      <a:spLocks noChangeArrowheads="1"/>
                    </p:cNvSpPr>
                    <p:nvPr/>
                  </p:nvSpPr>
                  <p:spPr bwMode="auto">
                    <a:xfrm>
                      <a:off x="789" y="2344"/>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351" name="Rectangle 421"/>
                    <p:cNvSpPr>
                      <a:spLocks noChangeArrowheads="1"/>
                    </p:cNvSpPr>
                    <p:nvPr/>
                  </p:nvSpPr>
                  <p:spPr bwMode="auto">
                    <a:xfrm>
                      <a:off x="664" y="2344"/>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352" name="Rectangle 422"/>
                    <p:cNvSpPr>
                      <a:spLocks noChangeArrowheads="1"/>
                    </p:cNvSpPr>
                    <p:nvPr/>
                  </p:nvSpPr>
                  <p:spPr bwMode="auto">
                    <a:xfrm>
                      <a:off x="789" y="2207"/>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353" name="Rectangle 423"/>
                    <p:cNvSpPr>
                      <a:spLocks noChangeArrowheads="1"/>
                    </p:cNvSpPr>
                    <p:nvPr/>
                  </p:nvSpPr>
                  <p:spPr bwMode="auto">
                    <a:xfrm>
                      <a:off x="664" y="2207"/>
                      <a:ext cx="118" cy="127"/>
                    </a:xfrm>
                    <a:prstGeom prst="rect">
                      <a:avLst/>
                    </a:prstGeom>
                    <a:solidFill>
                      <a:srgbClr val="DDDDDC"/>
                    </a:solidFill>
                    <a:ln w="6350">
                      <a:solidFill>
                        <a:srgbClr val="000000"/>
                      </a:solidFill>
                      <a:miter lim="800000"/>
                      <a:headEnd/>
                      <a:tailEnd/>
                    </a:ln>
                  </p:spPr>
                  <p:txBody>
                    <a:bodyPr/>
                    <a:lstStyle/>
                    <a:p>
                      <a:endParaRPr lang="de-DE"/>
                    </a:p>
                  </p:txBody>
                </p:sp>
              </p:grpSp>
            </p:grpSp>
            <p:sp>
              <p:nvSpPr>
                <p:cNvPr id="53327" name="Rectangle 424"/>
                <p:cNvSpPr>
                  <a:spLocks noChangeArrowheads="1"/>
                </p:cNvSpPr>
                <p:nvPr/>
              </p:nvSpPr>
              <p:spPr bwMode="auto">
                <a:xfrm>
                  <a:off x="630" y="2415"/>
                  <a:ext cx="579" cy="270"/>
                </a:xfrm>
                <a:prstGeom prst="rect">
                  <a:avLst/>
                </a:prstGeom>
                <a:solidFill>
                  <a:srgbClr val="CCCCFF"/>
                </a:solidFill>
                <a:ln w="12700" algn="ctr">
                  <a:solidFill>
                    <a:schemeClr val="tx1"/>
                  </a:solidFill>
                  <a:miter lim="800000"/>
                  <a:headEnd/>
                  <a:tailEnd/>
                </a:ln>
              </p:spPr>
              <p:txBody>
                <a:bodyPr anchor="ctr">
                  <a:spAutoFit/>
                </a:bodyPr>
                <a:lstStyle/>
                <a:p>
                  <a:endParaRPr lang="de-DE"/>
                </a:p>
              </p:txBody>
            </p:sp>
            <p:grpSp>
              <p:nvGrpSpPr>
                <p:cNvPr id="53291" name="Group 425"/>
                <p:cNvGrpSpPr>
                  <a:grpSpLocks/>
                </p:cNvGrpSpPr>
                <p:nvPr/>
              </p:nvGrpSpPr>
              <p:grpSpPr bwMode="auto">
                <a:xfrm>
                  <a:off x="931" y="1823"/>
                  <a:ext cx="278" cy="575"/>
                  <a:chOff x="651" y="1909"/>
                  <a:chExt cx="278" cy="575"/>
                </a:xfrm>
              </p:grpSpPr>
              <p:sp>
                <p:nvSpPr>
                  <p:cNvPr id="53334" name="Rectangle 426"/>
                  <p:cNvSpPr>
                    <a:spLocks noChangeArrowheads="1"/>
                  </p:cNvSpPr>
                  <p:nvPr/>
                </p:nvSpPr>
                <p:spPr bwMode="auto">
                  <a:xfrm>
                    <a:off x="651" y="1909"/>
                    <a:ext cx="278" cy="575"/>
                  </a:xfrm>
                  <a:prstGeom prst="rect">
                    <a:avLst/>
                  </a:prstGeom>
                  <a:solidFill>
                    <a:srgbClr val="BBB0D5"/>
                  </a:solidFill>
                  <a:ln w="12700">
                    <a:solidFill>
                      <a:srgbClr val="000000"/>
                    </a:solidFill>
                    <a:miter lim="800000"/>
                    <a:headEnd/>
                    <a:tailEnd/>
                  </a:ln>
                </p:spPr>
                <p:txBody>
                  <a:bodyPr/>
                  <a:lstStyle/>
                  <a:p>
                    <a:endParaRPr lang="de-DE"/>
                  </a:p>
                </p:txBody>
              </p:sp>
              <p:grpSp>
                <p:nvGrpSpPr>
                  <p:cNvPr id="53325" name="Group 427"/>
                  <p:cNvGrpSpPr>
                    <a:grpSpLocks/>
                  </p:cNvGrpSpPr>
                  <p:nvPr/>
                </p:nvGrpSpPr>
                <p:grpSpPr bwMode="auto">
                  <a:xfrm>
                    <a:off x="667" y="1928"/>
                    <a:ext cx="246" cy="537"/>
                    <a:chOff x="664" y="1934"/>
                    <a:chExt cx="246" cy="537"/>
                  </a:xfrm>
                </p:grpSpPr>
                <p:sp>
                  <p:nvSpPr>
                    <p:cNvPr id="53336" name="Rectangle 428"/>
                    <p:cNvSpPr>
                      <a:spLocks noChangeArrowheads="1"/>
                    </p:cNvSpPr>
                    <p:nvPr/>
                  </p:nvSpPr>
                  <p:spPr bwMode="auto">
                    <a:xfrm>
                      <a:off x="789" y="2070"/>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337" name="Rectangle 429"/>
                    <p:cNvSpPr>
                      <a:spLocks noChangeArrowheads="1"/>
                    </p:cNvSpPr>
                    <p:nvPr/>
                  </p:nvSpPr>
                  <p:spPr bwMode="auto">
                    <a:xfrm>
                      <a:off x="664" y="2070"/>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338" name="Rectangle 430"/>
                    <p:cNvSpPr>
                      <a:spLocks noChangeArrowheads="1"/>
                    </p:cNvSpPr>
                    <p:nvPr/>
                  </p:nvSpPr>
                  <p:spPr bwMode="auto">
                    <a:xfrm>
                      <a:off x="789" y="1934"/>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339" name="Rectangle 431"/>
                    <p:cNvSpPr>
                      <a:spLocks noChangeArrowheads="1"/>
                    </p:cNvSpPr>
                    <p:nvPr/>
                  </p:nvSpPr>
                  <p:spPr bwMode="auto">
                    <a:xfrm>
                      <a:off x="664" y="1934"/>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340" name="Rectangle 432"/>
                    <p:cNvSpPr>
                      <a:spLocks noChangeArrowheads="1"/>
                    </p:cNvSpPr>
                    <p:nvPr/>
                  </p:nvSpPr>
                  <p:spPr bwMode="auto">
                    <a:xfrm>
                      <a:off x="789" y="2344"/>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341" name="Rectangle 433"/>
                    <p:cNvSpPr>
                      <a:spLocks noChangeArrowheads="1"/>
                    </p:cNvSpPr>
                    <p:nvPr/>
                  </p:nvSpPr>
                  <p:spPr bwMode="auto">
                    <a:xfrm>
                      <a:off x="664" y="2344"/>
                      <a:ext cx="118" cy="127"/>
                    </a:xfrm>
                    <a:prstGeom prst="rect">
                      <a:avLst/>
                    </a:prstGeom>
                    <a:solidFill>
                      <a:srgbClr val="DDDDDC"/>
                    </a:solidFill>
                    <a:ln w="6350">
                      <a:solidFill>
                        <a:srgbClr val="000000"/>
                      </a:solidFill>
                      <a:miter lim="800000"/>
                      <a:headEnd/>
                      <a:tailEnd/>
                    </a:ln>
                  </p:spPr>
                  <p:txBody>
                    <a:bodyPr/>
                    <a:lstStyle/>
                    <a:p>
                      <a:endParaRPr lang="de-DE"/>
                    </a:p>
                  </p:txBody>
                </p:sp>
                <p:sp>
                  <p:nvSpPr>
                    <p:cNvPr id="53342" name="Rectangle 434"/>
                    <p:cNvSpPr>
                      <a:spLocks noChangeArrowheads="1"/>
                    </p:cNvSpPr>
                    <p:nvPr/>
                  </p:nvSpPr>
                  <p:spPr bwMode="auto">
                    <a:xfrm>
                      <a:off x="789" y="2207"/>
                      <a:ext cx="121" cy="127"/>
                    </a:xfrm>
                    <a:prstGeom prst="rect">
                      <a:avLst/>
                    </a:prstGeom>
                    <a:solidFill>
                      <a:srgbClr val="DDDDDC"/>
                    </a:solidFill>
                    <a:ln w="6350">
                      <a:solidFill>
                        <a:srgbClr val="000000"/>
                      </a:solidFill>
                      <a:miter lim="800000"/>
                      <a:headEnd/>
                      <a:tailEnd/>
                    </a:ln>
                  </p:spPr>
                  <p:txBody>
                    <a:bodyPr/>
                    <a:lstStyle/>
                    <a:p>
                      <a:endParaRPr lang="de-DE"/>
                    </a:p>
                  </p:txBody>
                </p:sp>
                <p:sp>
                  <p:nvSpPr>
                    <p:cNvPr id="53343" name="Rectangle 435"/>
                    <p:cNvSpPr>
                      <a:spLocks noChangeArrowheads="1"/>
                    </p:cNvSpPr>
                    <p:nvPr/>
                  </p:nvSpPr>
                  <p:spPr bwMode="auto">
                    <a:xfrm>
                      <a:off x="664" y="2207"/>
                      <a:ext cx="118" cy="127"/>
                    </a:xfrm>
                    <a:prstGeom prst="rect">
                      <a:avLst/>
                    </a:prstGeom>
                    <a:solidFill>
                      <a:srgbClr val="DDDDDC"/>
                    </a:solidFill>
                    <a:ln w="6350">
                      <a:solidFill>
                        <a:srgbClr val="000000"/>
                      </a:solidFill>
                      <a:miter lim="800000"/>
                      <a:headEnd/>
                      <a:tailEnd/>
                    </a:ln>
                  </p:spPr>
                  <p:txBody>
                    <a:bodyPr/>
                    <a:lstStyle/>
                    <a:p>
                      <a:endParaRPr lang="de-DE"/>
                    </a:p>
                  </p:txBody>
                </p:sp>
              </p:grpSp>
            </p:grpSp>
            <p:sp>
              <p:nvSpPr>
                <p:cNvPr id="53329" name="Rectangle 436"/>
                <p:cNvSpPr>
                  <a:spLocks noChangeArrowheads="1"/>
                </p:cNvSpPr>
                <p:nvPr/>
              </p:nvSpPr>
              <p:spPr bwMode="auto">
                <a:xfrm>
                  <a:off x="648" y="2433"/>
                  <a:ext cx="111" cy="234"/>
                </a:xfrm>
                <a:prstGeom prst="rect">
                  <a:avLst/>
                </a:prstGeom>
                <a:solidFill>
                  <a:schemeClr val="accent2"/>
                </a:solidFill>
                <a:ln w="12700" algn="ctr">
                  <a:solidFill>
                    <a:schemeClr val="tx1"/>
                  </a:solidFill>
                  <a:miter lim="800000"/>
                  <a:headEnd/>
                  <a:tailEnd/>
                </a:ln>
              </p:spPr>
              <p:txBody>
                <a:bodyPr anchor="ctr">
                  <a:spAutoFit/>
                </a:bodyPr>
                <a:lstStyle/>
                <a:p>
                  <a:endParaRPr lang="de-DE"/>
                </a:p>
              </p:txBody>
            </p:sp>
            <p:sp>
              <p:nvSpPr>
                <p:cNvPr id="53330" name="Rectangle 437"/>
                <p:cNvSpPr>
                  <a:spLocks noChangeArrowheads="1"/>
                </p:cNvSpPr>
                <p:nvPr/>
              </p:nvSpPr>
              <p:spPr bwMode="auto">
                <a:xfrm>
                  <a:off x="935" y="2433"/>
                  <a:ext cx="111" cy="234"/>
                </a:xfrm>
                <a:prstGeom prst="rect">
                  <a:avLst/>
                </a:prstGeom>
                <a:solidFill>
                  <a:schemeClr val="accent2"/>
                </a:solidFill>
                <a:ln w="12700" algn="ctr">
                  <a:solidFill>
                    <a:schemeClr val="tx1"/>
                  </a:solidFill>
                  <a:miter lim="800000"/>
                  <a:headEnd/>
                  <a:tailEnd/>
                </a:ln>
              </p:spPr>
              <p:txBody>
                <a:bodyPr anchor="ctr">
                  <a:spAutoFit/>
                </a:bodyPr>
                <a:lstStyle/>
                <a:p>
                  <a:endParaRPr lang="de-DE"/>
                </a:p>
              </p:txBody>
            </p:sp>
            <p:sp>
              <p:nvSpPr>
                <p:cNvPr id="53331" name="Rectangle 438"/>
                <p:cNvSpPr>
                  <a:spLocks noChangeArrowheads="1"/>
                </p:cNvSpPr>
                <p:nvPr/>
              </p:nvSpPr>
              <p:spPr bwMode="auto">
                <a:xfrm>
                  <a:off x="791" y="2433"/>
                  <a:ext cx="111" cy="234"/>
                </a:xfrm>
                <a:prstGeom prst="rect">
                  <a:avLst/>
                </a:prstGeom>
                <a:solidFill>
                  <a:schemeClr val="accent2"/>
                </a:solidFill>
                <a:ln w="12700" algn="ctr">
                  <a:solidFill>
                    <a:schemeClr val="tx1"/>
                  </a:solidFill>
                  <a:miter lim="800000"/>
                  <a:headEnd/>
                  <a:tailEnd/>
                </a:ln>
              </p:spPr>
              <p:txBody>
                <a:bodyPr anchor="ctr">
                  <a:spAutoFit/>
                </a:bodyPr>
                <a:lstStyle/>
                <a:p>
                  <a:endParaRPr lang="de-DE"/>
                </a:p>
              </p:txBody>
            </p:sp>
            <p:sp>
              <p:nvSpPr>
                <p:cNvPr id="53332" name="Rectangle 439"/>
                <p:cNvSpPr>
                  <a:spLocks noChangeArrowheads="1"/>
                </p:cNvSpPr>
                <p:nvPr/>
              </p:nvSpPr>
              <p:spPr bwMode="auto">
                <a:xfrm>
                  <a:off x="1079" y="2433"/>
                  <a:ext cx="111" cy="234"/>
                </a:xfrm>
                <a:prstGeom prst="rect">
                  <a:avLst/>
                </a:prstGeom>
                <a:solidFill>
                  <a:schemeClr val="accent2"/>
                </a:solidFill>
                <a:ln w="12700" algn="ctr">
                  <a:solidFill>
                    <a:schemeClr val="tx1"/>
                  </a:solidFill>
                  <a:miter lim="800000"/>
                  <a:headEnd/>
                  <a:tailEnd/>
                </a:ln>
              </p:spPr>
              <p:txBody>
                <a:bodyPr anchor="ctr">
                  <a:spAutoFit/>
                </a:bodyPr>
                <a:lstStyle/>
                <a:p>
                  <a:endParaRPr lang="de-DE"/>
                </a:p>
              </p:txBody>
            </p:sp>
            <p:sp>
              <p:nvSpPr>
                <p:cNvPr id="53333" name="Rectangle 440"/>
                <p:cNvSpPr>
                  <a:spLocks noChangeArrowheads="1"/>
                </p:cNvSpPr>
                <p:nvPr/>
              </p:nvSpPr>
              <p:spPr bwMode="auto">
                <a:xfrm>
                  <a:off x="630" y="2704"/>
                  <a:ext cx="579" cy="126"/>
                </a:xfrm>
                <a:prstGeom prst="rect">
                  <a:avLst/>
                </a:prstGeom>
                <a:solidFill>
                  <a:srgbClr val="CCCCFF"/>
                </a:solidFill>
                <a:ln w="12700" algn="ctr">
                  <a:solidFill>
                    <a:schemeClr val="tx1"/>
                  </a:solidFill>
                  <a:miter lim="800000"/>
                  <a:headEnd/>
                  <a:tailEnd/>
                </a:ln>
              </p:spPr>
              <p:txBody>
                <a:bodyPr anchor="ctr">
                  <a:spAutoFit/>
                </a:bodyPr>
                <a:lstStyle/>
                <a:p>
                  <a:endParaRPr lang="de-DE"/>
                </a:p>
              </p:txBody>
            </p:sp>
          </p:grpSp>
        </p:grpSp>
        <p:sp>
          <p:nvSpPr>
            <p:cNvPr id="53263" name="Line 486"/>
            <p:cNvSpPr>
              <a:spLocks noChangeShapeType="1"/>
            </p:cNvSpPr>
            <p:nvPr/>
          </p:nvSpPr>
          <p:spPr bwMode="auto">
            <a:xfrm>
              <a:off x="584" y="1635"/>
              <a:ext cx="0" cy="153"/>
            </a:xfrm>
            <a:prstGeom prst="line">
              <a:avLst/>
            </a:prstGeom>
            <a:noFill/>
            <a:ln w="28575">
              <a:solidFill>
                <a:schemeClr val="folHlink"/>
              </a:solidFill>
              <a:round/>
              <a:headEnd/>
              <a:tailEnd type="triangle" w="med" len="med"/>
            </a:ln>
          </p:spPr>
          <p:txBody>
            <a:bodyPr>
              <a:spAutoFit/>
            </a:bodyPr>
            <a:lstStyle/>
            <a:p>
              <a:endParaRPr lang="de-DE"/>
            </a:p>
          </p:txBody>
        </p:sp>
        <p:sp>
          <p:nvSpPr>
            <p:cNvPr id="53264" name="Line 488"/>
            <p:cNvSpPr>
              <a:spLocks noChangeShapeType="1"/>
            </p:cNvSpPr>
            <p:nvPr/>
          </p:nvSpPr>
          <p:spPr bwMode="auto">
            <a:xfrm>
              <a:off x="1160" y="1635"/>
              <a:ext cx="0" cy="153"/>
            </a:xfrm>
            <a:prstGeom prst="line">
              <a:avLst/>
            </a:prstGeom>
            <a:noFill/>
            <a:ln w="28575">
              <a:solidFill>
                <a:schemeClr val="folHlink"/>
              </a:solidFill>
              <a:round/>
              <a:headEnd/>
              <a:tailEnd type="triangle" w="med" len="med"/>
            </a:ln>
          </p:spPr>
          <p:txBody>
            <a:bodyPr>
              <a:spAutoFit/>
            </a:bodyPr>
            <a:lstStyle/>
            <a:p>
              <a:endParaRPr lang="de-DE"/>
            </a:p>
          </p:txBody>
        </p:sp>
        <p:sp>
          <p:nvSpPr>
            <p:cNvPr id="53265" name="Line 489"/>
            <p:cNvSpPr>
              <a:spLocks noChangeShapeType="1"/>
            </p:cNvSpPr>
            <p:nvPr/>
          </p:nvSpPr>
          <p:spPr bwMode="auto">
            <a:xfrm>
              <a:off x="1721" y="1635"/>
              <a:ext cx="0" cy="153"/>
            </a:xfrm>
            <a:prstGeom prst="line">
              <a:avLst/>
            </a:prstGeom>
            <a:noFill/>
            <a:ln w="28575">
              <a:solidFill>
                <a:schemeClr val="folHlink"/>
              </a:solidFill>
              <a:round/>
              <a:headEnd/>
              <a:tailEnd type="triangle" w="med" len="med"/>
            </a:ln>
          </p:spPr>
          <p:txBody>
            <a:bodyPr>
              <a:spAutoFit/>
            </a:bodyPr>
            <a:lstStyle/>
            <a:p>
              <a:endParaRPr lang="de-DE"/>
            </a:p>
          </p:txBody>
        </p:sp>
        <p:sp>
          <p:nvSpPr>
            <p:cNvPr id="53266" name="Line 490"/>
            <p:cNvSpPr>
              <a:spLocks noChangeShapeType="1"/>
            </p:cNvSpPr>
            <p:nvPr/>
          </p:nvSpPr>
          <p:spPr bwMode="auto">
            <a:xfrm>
              <a:off x="2297" y="1635"/>
              <a:ext cx="0" cy="153"/>
            </a:xfrm>
            <a:prstGeom prst="line">
              <a:avLst/>
            </a:prstGeom>
            <a:noFill/>
            <a:ln w="28575">
              <a:solidFill>
                <a:schemeClr val="folHlink"/>
              </a:solidFill>
              <a:round/>
              <a:headEnd/>
              <a:tailEnd type="triangle" w="med" len="med"/>
            </a:ln>
          </p:spPr>
          <p:txBody>
            <a:bodyPr>
              <a:spAutoFit/>
            </a:bodyPr>
            <a:lstStyle/>
            <a:p>
              <a:endParaRPr lang="de-DE"/>
            </a:p>
          </p:txBody>
        </p:sp>
        <p:sp>
          <p:nvSpPr>
            <p:cNvPr id="53267" name="Line 491"/>
            <p:cNvSpPr>
              <a:spLocks noChangeShapeType="1"/>
            </p:cNvSpPr>
            <p:nvPr/>
          </p:nvSpPr>
          <p:spPr bwMode="auto">
            <a:xfrm>
              <a:off x="2851" y="1635"/>
              <a:ext cx="0" cy="153"/>
            </a:xfrm>
            <a:prstGeom prst="line">
              <a:avLst/>
            </a:prstGeom>
            <a:noFill/>
            <a:ln w="28575">
              <a:solidFill>
                <a:schemeClr val="folHlink"/>
              </a:solidFill>
              <a:round/>
              <a:headEnd/>
              <a:tailEnd type="triangle" w="med" len="med"/>
            </a:ln>
          </p:spPr>
          <p:txBody>
            <a:bodyPr>
              <a:spAutoFit/>
            </a:bodyPr>
            <a:lstStyle/>
            <a:p>
              <a:endParaRPr lang="de-DE"/>
            </a:p>
          </p:txBody>
        </p:sp>
        <p:sp>
          <p:nvSpPr>
            <p:cNvPr id="53268" name="Line 492"/>
            <p:cNvSpPr>
              <a:spLocks noChangeShapeType="1"/>
            </p:cNvSpPr>
            <p:nvPr/>
          </p:nvSpPr>
          <p:spPr bwMode="auto">
            <a:xfrm>
              <a:off x="3427" y="1635"/>
              <a:ext cx="0" cy="153"/>
            </a:xfrm>
            <a:prstGeom prst="line">
              <a:avLst/>
            </a:prstGeom>
            <a:noFill/>
            <a:ln w="28575">
              <a:solidFill>
                <a:schemeClr val="folHlink"/>
              </a:solidFill>
              <a:round/>
              <a:headEnd/>
              <a:tailEnd type="triangle" w="med" len="med"/>
            </a:ln>
          </p:spPr>
          <p:txBody>
            <a:bodyPr>
              <a:spAutoFit/>
            </a:bodyPr>
            <a:lstStyle/>
            <a:p>
              <a:endParaRPr lang="de-DE"/>
            </a:p>
          </p:txBody>
        </p:sp>
        <p:sp>
          <p:nvSpPr>
            <p:cNvPr id="53269" name="Line 493"/>
            <p:cNvSpPr>
              <a:spLocks noChangeShapeType="1"/>
            </p:cNvSpPr>
            <p:nvPr/>
          </p:nvSpPr>
          <p:spPr bwMode="auto">
            <a:xfrm>
              <a:off x="3988" y="1635"/>
              <a:ext cx="0" cy="153"/>
            </a:xfrm>
            <a:prstGeom prst="line">
              <a:avLst/>
            </a:prstGeom>
            <a:noFill/>
            <a:ln w="28575">
              <a:solidFill>
                <a:schemeClr val="folHlink"/>
              </a:solidFill>
              <a:round/>
              <a:headEnd/>
              <a:tailEnd type="triangle" w="med" len="med"/>
            </a:ln>
          </p:spPr>
          <p:txBody>
            <a:bodyPr>
              <a:spAutoFit/>
            </a:bodyPr>
            <a:lstStyle/>
            <a:p>
              <a:endParaRPr lang="de-DE"/>
            </a:p>
          </p:txBody>
        </p:sp>
        <p:sp>
          <p:nvSpPr>
            <p:cNvPr id="53270" name="Line 494"/>
            <p:cNvSpPr>
              <a:spLocks noChangeShapeType="1"/>
            </p:cNvSpPr>
            <p:nvPr/>
          </p:nvSpPr>
          <p:spPr bwMode="auto">
            <a:xfrm>
              <a:off x="4564" y="1635"/>
              <a:ext cx="0" cy="153"/>
            </a:xfrm>
            <a:prstGeom prst="line">
              <a:avLst/>
            </a:prstGeom>
            <a:noFill/>
            <a:ln w="28575">
              <a:solidFill>
                <a:schemeClr val="folHlink"/>
              </a:solidFill>
              <a:round/>
              <a:headEnd/>
              <a:tailEnd type="triangle" w="med" len="med"/>
            </a:ln>
          </p:spPr>
          <p:txBody>
            <a:bodyPr>
              <a:spAutoFit/>
            </a:bodyPr>
            <a:lstStyle/>
            <a:p>
              <a:endParaRPr lang="de-DE"/>
            </a:p>
          </p:txBody>
        </p:sp>
        <p:sp>
          <p:nvSpPr>
            <p:cNvPr id="53271" name="Line 496"/>
            <p:cNvSpPr>
              <a:spLocks noChangeShapeType="1"/>
            </p:cNvSpPr>
            <p:nvPr/>
          </p:nvSpPr>
          <p:spPr bwMode="auto">
            <a:xfrm>
              <a:off x="583" y="1641"/>
              <a:ext cx="3981" cy="0"/>
            </a:xfrm>
            <a:prstGeom prst="line">
              <a:avLst/>
            </a:prstGeom>
            <a:noFill/>
            <a:ln w="28575">
              <a:solidFill>
                <a:schemeClr val="folHlink"/>
              </a:solidFill>
              <a:round/>
              <a:headEnd/>
              <a:tailEnd/>
            </a:ln>
          </p:spPr>
          <p:txBody>
            <a:bodyPr>
              <a:spAutoFit/>
            </a:bodyPr>
            <a:lstStyle/>
            <a:p>
              <a:endParaRPr lang="de-DE"/>
            </a:p>
          </p:txBody>
        </p:sp>
        <p:grpSp>
          <p:nvGrpSpPr>
            <p:cNvPr id="53326" name="Group 483"/>
            <p:cNvGrpSpPr>
              <a:grpSpLocks/>
            </p:cNvGrpSpPr>
            <p:nvPr/>
          </p:nvGrpSpPr>
          <p:grpSpPr bwMode="auto">
            <a:xfrm>
              <a:off x="2049" y="1039"/>
              <a:ext cx="675" cy="151"/>
              <a:chOff x="800" y="1039"/>
              <a:chExt cx="675" cy="151"/>
            </a:xfrm>
          </p:grpSpPr>
          <p:sp>
            <p:nvSpPr>
              <p:cNvPr id="53321" name="Freeform 28"/>
              <p:cNvSpPr>
                <a:spLocks/>
              </p:cNvSpPr>
              <p:nvPr/>
            </p:nvSpPr>
            <p:spPr bwMode="auto">
              <a:xfrm>
                <a:off x="804" y="1042"/>
                <a:ext cx="667" cy="145"/>
              </a:xfrm>
              <a:custGeom>
                <a:avLst/>
                <a:gdLst>
                  <a:gd name="T0" fmla="*/ 12 w 248"/>
                  <a:gd name="T1" fmla="*/ 0 h 54"/>
                  <a:gd name="T2" fmla="*/ 236 w 248"/>
                  <a:gd name="T3" fmla="*/ 0 h 54"/>
                  <a:gd name="T4" fmla="*/ 248 w 248"/>
                  <a:gd name="T5" fmla="*/ 16 h 54"/>
                  <a:gd name="T6" fmla="*/ 248 w 248"/>
                  <a:gd name="T7" fmla="*/ 38 h 54"/>
                  <a:gd name="T8" fmla="*/ 236 w 248"/>
                  <a:gd name="T9" fmla="*/ 54 h 54"/>
                  <a:gd name="T10" fmla="*/ 12 w 248"/>
                  <a:gd name="T11" fmla="*/ 54 h 54"/>
                  <a:gd name="T12" fmla="*/ 0 w 248"/>
                  <a:gd name="T13" fmla="*/ 38 h 54"/>
                  <a:gd name="T14" fmla="*/ 0 w 248"/>
                  <a:gd name="T15" fmla="*/ 16 h 54"/>
                  <a:gd name="T16" fmla="*/ 12 w 248"/>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8"/>
                  <a:gd name="T28" fmla="*/ 0 h 54"/>
                  <a:gd name="T29" fmla="*/ 248 w 248"/>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8" h="54">
                    <a:moveTo>
                      <a:pt x="12" y="0"/>
                    </a:moveTo>
                    <a:lnTo>
                      <a:pt x="236" y="0"/>
                    </a:lnTo>
                    <a:cubicBezTo>
                      <a:pt x="243" y="0"/>
                      <a:pt x="248" y="7"/>
                      <a:pt x="248" y="16"/>
                    </a:cubicBezTo>
                    <a:lnTo>
                      <a:pt x="248" y="38"/>
                    </a:lnTo>
                    <a:cubicBezTo>
                      <a:pt x="248" y="47"/>
                      <a:pt x="243" y="54"/>
                      <a:pt x="236" y="54"/>
                    </a:cubicBezTo>
                    <a:lnTo>
                      <a:pt x="12" y="54"/>
                    </a:lnTo>
                    <a:cubicBezTo>
                      <a:pt x="6" y="54"/>
                      <a:pt x="0" y="47"/>
                      <a:pt x="0" y="38"/>
                    </a:cubicBezTo>
                    <a:lnTo>
                      <a:pt x="0" y="16"/>
                    </a:lnTo>
                    <a:cubicBezTo>
                      <a:pt x="0" y="7"/>
                      <a:pt x="6" y="0"/>
                      <a:pt x="12" y="0"/>
                    </a:cubicBezTo>
                    <a:close/>
                  </a:path>
                </a:pathLst>
              </a:custGeom>
              <a:solidFill>
                <a:srgbClr val="62C2A1"/>
              </a:solidFill>
              <a:ln w="9525">
                <a:noFill/>
                <a:round/>
                <a:headEnd/>
                <a:tailEnd/>
              </a:ln>
            </p:spPr>
            <p:txBody>
              <a:bodyPr/>
              <a:lstStyle/>
              <a:p>
                <a:endParaRPr lang="de-DE"/>
              </a:p>
            </p:txBody>
          </p:sp>
          <p:sp>
            <p:nvSpPr>
              <p:cNvPr id="53322" name="Freeform 29"/>
              <p:cNvSpPr>
                <a:spLocks noEditPoints="1"/>
              </p:cNvSpPr>
              <p:nvPr/>
            </p:nvSpPr>
            <p:spPr bwMode="auto">
              <a:xfrm>
                <a:off x="800" y="1039"/>
                <a:ext cx="675" cy="151"/>
              </a:xfrm>
              <a:custGeom>
                <a:avLst/>
                <a:gdLst>
                  <a:gd name="T0" fmla="*/ 237 w 251"/>
                  <a:gd name="T1" fmla="*/ 0 h 56"/>
                  <a:gd name="T2" fmla="*/ 13 w 251"/>
                  <a:gd name="T3" fmla="*/ 3 h 56"/>
                  <a:gd name="T4" fmla="*/ 237 w 251"/>
                  <a:gd name="T5" fmla="*/ 0 h 56"/>
                  <a:gd name="T6" fmla="*/ 237 w 251"/>
                  <a:gd name="T7" fmla="*/ 3 h 56"/>
                  <a:gd name="T8" fmla="*/ 237 w 251"/>
                  <a:gd name="T9" fmla="*/ 0 h 56"/>
                  <a:gd name="T10" fmla="*/ 247 w 251"/>
                  <a:gd name="T11" fmla="*/ 5 h 56"/>
                  <a:gd name="T12" fmla="*/ 237 w 251"/>
                  <a:gd name="T13" fmla="*/ 3 h 56"/>
                  <a:gd name="T14" fmla="*/ 247 w 251"/>
                  <a:gd name="T15" fmla="*/ 5 h 56"/>
                  <a:gd name="T16" fmla="*/ 247 w 251"/>
                  <a:gd name="T17" fmla="*/ 17 h 56"/>
                  <a:gd name="T18" fmla="*/ 247 w 251"/>
                  <a:gd name="T19" fmla="*/ 5 h 56"/>
                  <a:gd name="T20" fmla="*/ 251 w 251"/>
                  <a:gd name="T21" fmla="*/ 17 h 56"/>
                  <a:gd name="T22" fmla="*/ 247 w 251"/>
                  <a:gd name="T23" fmla="*/ 17 h 56"/>
                  <a:gd name="T24" fmla="*/ 251 w 251"/>
                  <a:gd name="T25" fmla="*/ 17 h 56"/>
                  <a:gd name="T26" fmla="*/ 247 w 251"/>
                  <a:gd name="T27" fmla="*/ 39 h 56"/>
                  <a:gd name="T28" fmla="*/ 251 w 251"/>
                  <a:gd name="T29" fmla="*/ 17 h 56"/>
                  <a:gd name="T30" fmla="*/ 251 w 251"/>
                  <a:gd name="T31" fmla="*/ 39 h 56"/>
                  <a:gd name="T32" fmla="*/ 247 w 251"/>
                  <a:gd name="T33" fmla="*/ 39 h 56"/>
                  <a:gd name="T34" fmla="*/ 251 w 251"/>
                  <a:gd name="T35" fmla="*/ 39 h 56"/>
                  <a:gd name="T36" fmla="*/ 244 w 251"/>
                  <a:gd name="T37" fmla="*/ 49 h 56"/>
                  <a:gd name="T38" fmla="*/ 251 w 251"/>
                  <a:gd name="T39" fmla="*/ 39 h 56"/>
                  <a:gd name="T40" fmla="*/ 237 w 251"/>
                  <a:gd name="T41" fmla="*/ 56 h 56"/>
                  <a:gd name="T42" fmla="*/ 244 w 251"/>
                  <a:gd name="T43" fmla="*/ 49 h 56"/>
                  <a:gd name="T44" fmla="*/ 237 w 251"/>
                  <a:gd name="T45" fmla="*/ 56 h 56"/>
                  <a:gd name="T46" fmla="*/ 237 w 251"/>
                  <a:gd name="T47" fmla="*/ 53 h 56"/>
                  <a:gd name="T48" fmla="*/ 237 w 251"/>
                  <a:gd name="T49" fmla="*/ 56 h 56"/>
                  <a:gd name="T50" fmla="*/ 13 w 251"/>
                  <a:gd name="T51" fmla="*/ 56 h 56"/>
                  <a:gd name="T52" fmla="*/ 237 w 251"/>
                  <a:gd name="T53" fmla="*/ 53 h 56"/>
                  <a:gd name="T54" fmla="*/ 13 w 251"/>
                  <a:gd name="T55" fmla="*/ 56 h 56"/>
                  <a:gd name="T56" fmla="*/ 13 w 251"/>
                  <a:gd name="T57" fmla="*/ 53 h 56"/>
                  <a:gd name="T58" fmla="*/ 13 w 251"/>
                  <a:gd name="T59" fmla="*/ 56 h 56"/>
                  <a:gd name="T60" fmla="*/ 3 w 251"/>
                  <a:gd name="T61" fmla="*/ 51 h 56"/>
                  <a:gd name="T62" fmla="*/ 13 w 251"/>
                  <a:gd name="T63" fmla="*/ 53 h 56"/>
                  <a:gd name="T64" fmla="*/ 3 w 251"/>
                  <a:gd name="T65" fmla="*/ 51 h 56"/>
                  <a:gd name="T66" fmla="*/ 3 w 251"/>
                  <a:gd name="T67" fmla="*/ 39 h 56"/>
                  <a:gd name="T68" fmla="*/ 3 w 251"/>
                  <a:gd name="T69" fmla="*/ 51 h 56"/>
                  <a:gd name="T70" fmla="*/ 0 w 251"/>
                  <a:gd name="T71" fmla="*/ 39 h 56"/>
                  <a:gd name="T72" fmla="*/ 3 w 251"/>
                  <a:gd name="T73" fmla="*/ 39 h 56"/>
                  <a:gd name="T74" fmla="*/ 0 w 251"/>
                  <a:gd name="T75" fmla="*/ 39 h 56"/>
                  <a:gd name="T76" fmla="*/ 3 w 251"/>
                  <a:gd name="T77" fmla="*/ 17 h 56"/>
                  <a:gd name="T78" fmla="*/ 0 w 251"/>
                  <a:gd name="T79" fmla="*/ 39 h 56"/>
                  <a:gd name="T80" fmla="*/ 0 w 251"/>
                  <a:gd name="T81" fmla="*/ 17 h 56"/>
                  <a:gd name="T82" fmla="*/ 3 w 251"/>
                  <a:gd name="T83" fmla="*/ 17 h 56"/>
                  <a:gd name="T84" fmla="*/ 0 w 251"/>
                  <a:gd name="T85" fmla="*/ 17 h 56"/>
                  <a:gd name="T86" fmla="*/ 6 w 251"/>
                  <a:gd name="T87" fmla="*/ 7 h 56"/>
                  <a:gd name="T88" fmla="*/ 0 w 251"/>
                  <a:gd name="T89" fmla="*/ 17 h 56"/>
                  <a:gd name="T90" fmla="*/ 13 w 251"/>
                  <a:gd name="T91" fmla="*/ 0 h 56"/>
                  <a:gd name="T92" fmla="*/ 6 w 251"/>
                  <a:gd name="T93" fmla="*/ 7 h 56"/>
                  <a:gd name="T94" fmla="*/ 13 w 251"/>
                  <a:gd name="T95" fmla="*/ 0 h 56"/>
                  <a:gd name="T96" fmla="*/ 13 w 251"/>
                  <a:gd name="T97" fmla="*/ 3 h 56"/>
                  <a:gd name="T98" fmla="*/ 13 w 251"/>
                  <a:gd name="T99" fmla="*/ 0 h 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1"/>
                  <a:gd name="T151" fmla="*/ 0 h 56"/>
                  <a:gd name="T152" fmla="*/ 251 w 251"/>
                  <a:gd name="T153" fmla="*/ 56 h 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1" h="56">
                    <a:moveTo>
                      <a:pt x="13" y="0"/>
                    </a:moveTo>
                    <a:lnTo>
                      <a:pt x="237" y="0"/>
                    </a:lnTo>
                    <a:lnTo>
                      <a:pt x="237" y="3"/>
                    </a:lnTo>
                    <a:lnTo>
                      <a:pt x="13" y="3"/>
                    </a:lnTo>
                    <a:lnTo>
                      <a:pt x="13" y="0"/>
                    </a:lnTo>
                    <a:close/>
                    <a:moveTo>
                      <a:pt x="237" y="0"/>
                    </a:moveTo>
                    <a:lnTo>
                      <a:pt x="237" y="0"/>
                    </a:lnTo>
                    <a:lnTo>
                      <a:pt x="237" y="3"/>
                    </a:lnTo>
                    <a:lnTo>
                      <a:pt x="237" y="0"/>
                    </a:lnTo>
                    <a:close/>
                    <a:moveTo>
                      <a:pt x="237" y="0"/>
                    </a:moveTo>
                    <a:cubicBezTo>
                      <a:pt x="241" y="0"/>
                      <a:pt x="244" y="2"/>
                      <a:pt x="247" y="5"/>
                    </a:cubicBezTo>
                    <a:lnTo>
                      <a:pt x="244" y="7"/>
                    </a:lnTo>
                    <a:cubicBezTo>
                      <a:pt x="242" y="4"/>
                      <a:pt x="240" y="3"/>
                      <a:pt x="237" y="3"/>
                    </a:cubicBezTo>
                    <a:lnTo>
                      <a:pt x="237" y="0"/>
                    </a:lnTo>
                    <a:close/>
                    <a:moveTo>
                      <a:pt x="247" y="5"/>
                    </a:moveTo>
                    <a:cubicBezTo>
                      <a:pt x="249" y="8"/>
                      <a:pt x="250" y="12"/>
                      <a:pt x="251" y="17"/>
                    </a:cubicBezTo>
                    <a:lnTo>
                      <a:pt x="247" y="17"/>
                    </a:lnTo>
                    <a:cubicBezTo>
                      <a:pt x="247" y="13"/>
                      <a:pt x="246" y="9"/>
                      <a:pt x="244" y="7"/>
                    </a:cubicBezTo>
                    <a:lnTo>
                      <a:pt x="247" y="5"/>
                    </a:lnTo>
                    <a:close/>
                    <a:moveTo>
                      <a:pt x="251" y="17"/>
                    </a:moveTo>
                    <a:lnTo>
                      <a:pt x="251" y="17"/>
                    </a:lnTo>
                    <a:lnTo>
                      <a:pt x="247" y="17"/>
                    </a:lnTo>
                    <a:lnTo>
                      <a:pt x="251" y="17"/>
                    </a:lnTo>
                    <a:close/>
                    <a:moveTo>
                      <a:pt x="251" y="17"/>
                    </a:moveTo>
                    <a:lnTo>
                      <a:pt x="251" y="39"/>
                    </a:lnTo>
                    <a:lnTo>
                      <a:pt x="247" y="39"/>
                    </a:lnTo>
                    <a:lnTo>
                      <a:pt x="247" y="17"/>
                    </a:lnTo>
                    <a:lnTo>
                      <a:pt x="251" y="17"/>
                    </a:lnTo>
                    <a:close/>
                    <a:moveTo>
                      <a:pt x="251" y="39"/>
                    </a:moveTo>
                    <a:lnTo>
                      <a:pt x="251" y="39"/>
                    </a:lnTo>
                    <a:lnTo>
                      <a:pt x="247" y="39"/>
                    </a:lnTo>
                    <a:lnTo>
                      <a:pt x="251" y="39"/>
                    </a:lnTo>
                    <a:close/>
                    <a:moveTo>
                      <a:pt x="251" y="39"/>
                    </a:moveTo>
                    <a:cubicBezTo>
                      <a:pt x="251" y="44"/>
                      <a:pt x="249" y="48"/>
                      <a:pt x="247" y="51"/>
                    </a:cubicBezTo>
                    <a:lnTo>
                      <a:pt x="244" y="49"/>
                    </a:lnTo>
                    <a:cubicBezTo>
                      <a:pt x="246" y="47"/>
                      <a:pt x="247" y="43"/>
                      <a:pt x="247" y="39"/>
                    </a:cubicBezTo>
                    <a:lnTo>
                      <a:pt x="251" y="39"/>
                    </a:lnTo>
                    <a:close/>
                    <a:moveTo>
                      <a:pt x="247" y="51"/>
                    </a:moveTo>
                    <a:cubicBezTo>
                      <a:pt x="244" y="54"/>
                      <a:pt x="241" y="56"/>
                      <a:pt x="237" y="56"/>
                    </a:cubicBezTo>
                    <a:lnTo>
                      <a:pt x="237" y="53"/>
                    </a:lnTo>
                    <a:cubicBezTo>
                      <a:pt x="240" y="53"/>
                      <a:pt x="242" y="51"/>
                      <a:pt x="244" y="49"/>
                    </a:cubicBezTo>
                    <a:lnTo>
                      <a:pt x="247" y="51"/>
                    </a:lnTo>
                    <a:close/>
                    <a:moveTo>
                      <a:pt x="237" y="56"/>
                    </a:moveTo>
                    <a:lnTo>
                      <a:pt x="237" y="56"/>
                    </a:lnTo>
                    <a:lnTo>
                      <a:pt x="237" y="53"/>
                    </a:lnTo>
                    <a:lnTo>
                      <a:pt x="237" y="56"/>
                    </a:lnTo>
                    <a:close/>
                    <a:moveTo>
                      <a:pt x="237" y="56"/>
                    </a:moveTo>
                    <a:lnTo>
                      <a:pt x="13" y="56"/>
                    </a:lnTo>
                    <a:lnTo>
                      <a:pt x="13" y="53"/>
                    </a:lnTo>
                    <a:lnTo>
                      <a:pt x="237" y="53"/>
                    </a:lnTo>
                    <a:lnTo>
                      <a:pt x="237" y="56"/>
                    </a:lnTo>
                    <a:close/>
                    <a:moveTo>
                      <a:pt x="13" y="56"/>
                    </a:moveTo>
                    <a:lnTo>
                      <a:pt x="13" y="56"/>
                    </a:lnTo>
                    <a:lnTo>
                      <a:pt x="13" y="53"/>
                    </a:lnTo>
                    <a:lnTo>
                      <a:pt x="13" y="56"/>
                    </a:lnTo>
                    <a:close/>
                    <a:moveTo>
                      <a:pt x="13" y="56"/>
                    </a:moveTo>
                    <a:cubicBezTo>
                      <a:pt x="9" y="56"/>
                      <a:pt x="6" y="54"/>
                      <a:pt x="3" y="51"/>
                    </a:cubicBezTo>
                    <a:lnTo>
                      <a:pt x="6" y="49"/>
                    </a:lnTo>
                    <a:cubicBezTo>
                      <a:pt x="8" y="51"/>
                      <a:pt x="10" y="53"/>
                      <a:pt x="13" y="53"/>
                    </a:cubicBezTo>
                    <a:lnTo>
                      <a:pt x="13" y="56"/>
                    </a:lnTo>
                    <a:close/>
                    <a:moveTo>
                      <a:pt x="3" y="51"/>
                    </a:moveTo>
                    <a:cubicBezTo>
                      <a:pt x="1" y="48"/>
                      <a:pt x="0" y="44"/>
                      <a:pt x="0" y="39"/>
                    </a:cubicBezTo>
                    <a:lnTo>
                      <a:pt x="3" y="39"/>
                    </a:lnTo>
                    <a:cubicBezTo>
                      <a:pt x="3" y="43"/>
                      <a:pt x="4" y="47"/>
                      <a:pt x="6" y="49"/>
                    </a:cubicBezTo>
                    <a:lnTo>
                      <a:pt x="3" y="51"/>
                    </a:lnTo>
                    <a:close/>
                    <a:moveTo>
                      <a:pt x="0" y="39"/>
                    </a:moveTo>
                    <a:lnTo>
                      <a:pt x="0" y="39"/>
                    </a:lnTo>
                    <a:lnTo>
                      <a:pt x="3" y="39"/>
                    </a:lnTo>
                    <a:lnTo>
                      <a:pt x="0" y="39"/>
                    </a:lnTo>
                    <a:close/>
                    <a:moveTo>
                      <a:pt x="0" y="39"/>
                    </a:moveTo>
                    <a:lnTo>
                      <a:pt x="0" y="17"/>
                    </a:lnTo>
                    <a:lnTo>
                      <a:pt x="3" y="17"/>
                    </a:lnTo>
                    <a:lnTo>
                      <a:pt x="3" y="39"/>
                    </a:lnTo>
                    <a:lnTo>
                      <a:pt x="0" y="39"/>
                    </a:lnTo>
                    <a:close/>
                    <a:moveTo>
                      <a:pt x="0" y="17"/>
                    </a:moveTo>
                    <a:lnTo>
                      <a:pt x="0" y="17"/>
                    </a:lnTo>
                    <a:lnTo>
                      <a:pt x="3" y="17"/>
                    </a:lnTo>
                    <a:lnTo>
                      <a:pt x="0" y="17"/>
                    </a:lnTo>
                    <a:close/>
                    <a:moveTo>
                      <a:pt x="0" y="17"/>
                    </a:moveTo>
                    <a:cubicBezTo>
                      <a:pt x="0" y="12"/>
                      <a:pt x="1" y="8"/>
                      <a:pt x="3" y="5"/>
                    </a:cubicBezTo>
                    <a:lnTo>
                      <a:pt x="6" y="7"/>
                    </a:lnTo>
                    <a:cubicBezTo>
                      <a:pt x="4" y="9"/>
                      <a:pt x="3" y="13"/>
                      <a:pt x="3" y="17"/>
                    </a:cubicBezTo>
                    <a:lnTo>
                      <a:pt x="0" y="17"/>
                    </a:lnTo>
                    <a:close/>
                    <a:moveTo>
                      <a:pt x="3" y="5"/>
                    </a:moveTo>
                    <a:cubicBezTo>
                      <a:pt x="6" y="2"/>
                      <a:pt x="9" y="0"/>
                      <a:pt x="13" y="0"/>
                    </a:cubicBezTo>
                    <a:lnTo>
                      <a:pt x="13" y="3"/>
                    </a:lnTo>
                    <a:cubicBezTo>
                      <a:pt x="10" y="3"/>
                      <a:pt x="8" y="4"/>
                      <a:pt x="6" y="7"/>
                    </a:cubicBezTo>
                    <a:lnTo>
                      <a:pt x="3" y="5"/>
                    </a:lnTo>
                    <a:close/>
                    <a:moveTo>
                      <a:pt x="13" y="0"/>
                    </a:moveTo>
                    <a:lnTo>
                      <a:pt x="13" y="0"/>
                    </a:lnTo>
                    <a:lnTo>
                      <a:pt x="13" y="3"/>
                    </a:lnTo>
                    <a:lnTo>
                      <a:pt x="13" y="0"/>
                    </a:lnTo>
                    <a:close/>
                  </a:path>
                </a:pathLst>
              </a:custGeom>
              <a:solidFill>
                <a:srgbClr val="24211D"/>
              </a:solidFill>
              <a:ln w="9525">
                <a:noFill/>
                <a:round/>
                <a:headEnd/>
                <a:tailEnd/>
              </a:ln>
            </p:spPr>
            <p:txBody>
              <a:bodyPr/>
              <a:lstStyle/>
              <a:p>
                <a:endParaRPr lang="de-DE"/>
              </a:p>
            </p:txBody>
          </p:sp>
          <p:sp>
            <p:nvSpPr>
              <p:cNvPr id="53323" name="Rectangle 30"/>
              <p:cNvSpPr>
                <a:spLocks noChangeArrowheads="1"/>
              </p:cNvSpPr>
              <p:nvPr/>
            </p:nvSpPr>
            <p:spPr bwMode="auto">
              <a:xfrm>
                <a:off x="878" y="1072"/>
                <a:ext cx="520" cy="86"/>
              </a:xfrm>
              <a:prstGeom prst="rect">
                <a:avLst/>
              </a:prstGeom>
              <a:noFill/>
              <a:ln w="9525">
                <a:noFill/>
                <a:miter lim="800000"/>
                <a:headEnd/>
                <a:tailEnd/>
              </a:ln>
            </p:spPr>
            <p:txBody>
              <a:bodyPr wrap="none" lIns="0" tIns="0" rIns="0" bIns="0">
                <a:spAutoFit/>
              </a:bodyPr>
              <a:lstStyle/>
              <a:p>
                <a:pPr defTabSz="915988">
                  <a:spcBef>
                    <a:spcPct val="50000"/>
                  </a:spcBef>
                </a:pPr>
                <a:r>
                  <a:rPr lang="de-DE" sz="900" b="0">
                    <a:solidFill>
                      <a:srgbClr val="24211D"/>
                    </a:solidFill>
                    <a:latin typeface="Arial" charset="0"/>
                  </a:rPr>
                  <a:t>Input Assembler</a:t>
                </a:r>
                <a:endParaRPr lang="de-DE" sz="1700" b="0">
                  <a:solidFill>
                    <a:schemeClr val="tx1"/>
                  </a:solidFill>
                </a:endParaRPr>
              </a:p>
            </p:txBody>
          </p:sp>
        </p:grpSp>
        <p:grpSp>
          <p:nvGrpSpPr>
            <p:cNvPr id="53328" name="Group 481"/>
            <p:cNvGrpSpPr>
              <a:grpSpLocks/>
            </p:cNvGrpSpPr>
            <p:nvPr/>
          </p:nvGrpSpPr>
          <p:grpSpPr bwMode="auto">
            <a:xfrm>
              <a:off x="1838" y="1330"/>
              <a:ext cx="1098" cy="157"/>
              <a:chOff x="751" y="1330"/>
              <a:chExt cx="675" cy="150"/>
            </a:xfrm>
          </p:grpSpPr>
          <p:sp>
            <p:nvSpPr>
              <p:cNvPr id="53319" name="Freeform 31"/>
              <p:cNvSpPr>
                <a:spLocks/>
              </p:cNvSpPr>
              <p:nvPr/>
            </p:nvSpPr>
            <p:spPr bwMode="auto">
              <a:xfrm>
                <a:off x="754" y="1332"/>
                <a:ext cx="666" cy="145"/>
              </a:xfrm>
              <a:custGeom>
                <a:avLst/>
                <a:gdLst>
                  <a:gd name="T0" fmla="*/ 12 w 248"/>
                  <a:gd name="T1" fmla="*/ 0 h 54"/>
                  <a:gd name="T2" fmla="*/ 236 w 248"/>
                  <a:gd name="T3" fmla="*/ 0 h 54"/>
                  <a:gd name="T4" fmla="*/ 248 w 248"/>
                  <a:gd name="T5" fmla="*/ 16 h 54"/>
                  <a:gd name="T6" fmla="*/ 248 w 248"/>
                  <a:gd name="T7" fmla="*/ 38 h 54"/>
                  <a:gd name="T8" fmla="*/ 236 w 248"/>
                  <a:gd name="T9" fmla="*/ 54 h 54"/>
                  <a:gd name="T10" fmla="*/ 12 w 248"/>
                  <a:gd name="T11" fmla="*/ 54 h 54"/>
                  <a:gd name="T12" fmla="*/ 0 w 248"/>
                  <a:gd name="T13" fmla="*/ 38 h 54"/>
                  <a:gd name="T14" fmla="*/ 0 w 248"/>
                  <a:gd name="T15" fmla="*/ 16 h 54"/>
                  <a:gd name="T16" fmla="*/ 12 w 248"/>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8"/>
                  <a:gd name="T28" fmla="*/ 0 h 54"/>
                  <a:gd name="T29" fmla="*/ 248 w 248"/>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8" h="54">
                    <a:moveTo>
                      <a:pt x="12" y="0"/>
                    </a:moveTo>
                    <a:lnTo>
                      <a:pt x="236" y="0"/>
                    </a:lnTo>
                    <a:cubicBezTo>
                      <a:pt x="243" y="0"/>
                      <a:pt x="248" y="7"/>
                      <a:pt x="248" y="16"/>
                    </a:cubicBezTo>
                    <a:lnTo>
                      <a:pt x="248" y="38"/>
                    </a:lnTo>
                    <a:cubicBezTo>
                      <a:pt x="248" y="47"/>
                      <a:pt x="243" y="54"/>
                      <a:pt x="236" y="54"/>
                    </a:cubicBezTo>
                    <a:lnTo>
                      <a:pt x="12" y="54"/>
                    </a:lnTo>
                    <a:cubicBezTo>
                      <a:pt x="6" y="54"/>
                      <a:pt x="0" y="47"/>
                      <a:pt x="0" y="38"/>
                    </a:cubicBezTo>
                    <a:lnTo>
                      <a:pt x="0" y="16"/>
                    </a:lnTo>
                    <a:cubicBezTo>
                      <a:pt x="0" y="7"/>
                      <a:pt x="6" y="0"/>
                      <a:pt x="12" y="0"/>
                    </a:cubicBezTo>
                    <a:close/>
                  </a:path>
                </a:pathLst>
              </a:custGeom>
              <a:solidFill>
                <a:srgbClr val="FF9900"/>
              </a:solidFill>
              <a:ln w="9525">
                <a:solidFill>
                  <a:schemeClr val="tx1"/>
                </a:solidFill>
                <a:round/>
                <a:headEnd/>
                <a:tailEnd/>
              </a:ln>
            </p:spPr>
            <p:txBody>
              <a:bodyPr/>
              <a:lstStyle/>
              <a:p>
                <a:endParaRPr lang="de-DE"/>
              </a:p>
            </p:txBody>
          </p:sp>
          <p:sp>
            <p:nvSpPr>
              <p:cNvPr id="53320" name="Freeform 32"/>
              <p:cNvSpPr>
                <a:spLocks noEditPoints="1"/>
              </p:cNvSpPr>
              <p:nvPr/>
            </p:nvSpPr>
            <p:spPr bwMode="auto">
              <a:xfrm>
                <a:off x="751" y="1330"/>
                <a:ext cx="675" cy="150"/>
              </a:xfrm>
              <a:custGeom>
                <a:avLst/>
                <a:gdLst>
                  <a:gd name="T0" fmla="*/ 237 w 251"/>
                  <a:gd name="T1" fmla="*/ 0 h 56"/>
                  <a:gd name="T2" fmla="*/ 13 w 251"/>
                  <a:gd name="T3" fmla="*/ 3 h 56"/>
                  <a:gd name="T4" fmla="*/ 237 w 251"/>
                  <a:gd name="T5" fmla="*/ 0 h 56"/>
                  <a:gd name="T6" fmla="*/ 237 w 251"/>
                  <a:gd name="T7" fmla="*/ 3 h 56"/>
                  <a:gd name="T8" fmla="*/ 237 w 251"/>
                  <a:gd name="T9" fmla="*/ 0 h 56"/>
                  <a:gd name="T10" fmla="*/ 247 w 251"/>
                  <a:gd name="T11" fmla="*/ 5 h 56"/>
                  <a:gd name="T12" fmla="*/ 237 w 251"/>
                  <a:gd name="T13" fmla="*/ 3 h 56"/>
                  <a:gd name="T14" fmla="*/ 247 w 251"/>
                  <a:gd name="T15" fmla="*/ 5 h 56"/>
                  <a:gd name="T16" fmla="*/ 248 w 251"/>
                  <a:gd name="T17" fmla="*/ 17 h 56"/>
                  <a:gd name="T18" fmla="*/ 247 w 251"/>
                  <a:gd name="T19" fmla="*/ 5 h 56"/>
                  <a:gd name="T20" fmla="*/ 251 w 251"/>
                  <a:gd name="T21" fmla="*/ 17 h 56"/>
                  <a:gd name="T22" fmla="*/ 248 w 251"/>
                  <a:gd name="T23" fmla="*/ 17 h 56"/>
                  <a:gd name="T24" fmla="*/ 251 w 251"/>
                  <a:gd name="T25" fmla="*/ 17 h 56"/>
                  <a:gd name="T26" fmla="*/ 248 w 251"/>
                  <a:gd name="T27" fmla="*/ 39 h 56"/>
                  <a:gd name="T28" fmla="*/ 251 w 251"/>
                  <a:gd name="T29" fmla="*/ 17 h 56"/>
                  <a:gd name="T30" fmla="*/ 251 w 251"/>
                  <a:gd name="T31" fmla="*/ 39 h 56"/>
                  <a:gd name="T32" fmla="*/ 248 w 251"/>
                  <a:gd name="T33" fmla="*/ 39 h 56"/>
                  <a:gd name="T34" fmla="*/ 251 w 251"/>
                  <a:gd name="T35" fmla="*/ 39 h 56"/>
                  <a:gd name="T36" fmla="*/ 244 w 251"/>
                  <a:gd name="T37" fmla="*/ 49 h 56"/>
                  <a:gd name="T38" fmla="*/ 251 w 251"/>
                  <a:gd name="T39" fmla="*/ 39 h 56"/>
                  <a:gd name="T40" fmla="*/ 237 w 251"/>
                  <a:gd name="T41" fmla="*/ 56 h 56"/>
                  <a:gd name="T42" fmla="*/ 244 w 251"/>
                  <a:gd name="T43" fmla="*/ 49 h 56"/>
                  <a:gd name="T44" fmla="*/ 237 w 251"/>
                  <a:gd name="T45" fmla="*/ 56 h 56"/>
                  <a:gd name="T46" fmla="*/ 237 w 251"/>
                  <a:gd name="T47" fmla="*/ 53 h 56"/>
                  <a:gd name="T48" fmla="*/ 237 w 251"/>
                  <a:gd name="T49" fmla="*/ 56 h 56"/>
                  <a:gd name="T50" fmla="*/ 13 w 251"/>
                  <a:gd name="T51" fmla="*/ 56 h 56"/>
                  <a:gd name="T52" fmla="*/ 237 w 251"/>
                  <a:gd name="T53" fmla="*/ 53 h 56"/>
                  <a:gd name="T54" fmla="*/ 13 w 251"/>
                  <a:gd name="T55" fmla="*/ 56 h 56"/>
                  <a:gd name="T56" fmla="*/ 13 w 251"/>
                  <a:gd name="T57" fmla="*/ 53 h 56"/>
                  <a:gd name="T58" fmla="*/ 13 w 251"/>
                  <a:gd name="T59" fmla="*/ 56 h 56"/>
                  <a:gd name="T60" fmla="*/ 4 w 251"/>
                  <a:gd name="T61" fmla="*/ 51 h 56"/>
                  <a:gd name="T62" fmla="*/ 13 w 251"/>
                  <a:gd name="T63" fmla="*/ 53 h 56"/>
                  <a:gd name="T64" fmla="*/ 4 w 251"/>
                  <a:gd name="T65" fmla="*/ 51 h 56"/>
                  <a:gd name="T66" fmla="*/ 3 w 251"/>
                  <a:gd name="T67" fmla="*/ 39 h 56"/>
                  <a:gd name="T68" fmla="*/ 4 w 251"/>
                  <a:gd name="T69" fmla="*/ 51 h 56"/>
                  <a:gd name="T70" fmla="*/ 0 w 251"/>
                  <a:gd name="T71" fmla="*/ 39 h 56"/>
                  <a:gd name="T72" fmla="*/ 3 w 251"/>
                  <a:gd name="T73" fmla="*/ 39 h 56"/>
                  <a:gd name="T74" fmla="*/ 0 w 251"/>
                  <a:gd name="T75" fmla="*/ 39 h 56"/>
                  <a:gd name="T76" fmla="*/ 3 w 251"/>
                  <a:gd name="T77" fmla="*/ 17 h 56"/>
                  <a:gd name="T78" fmla="*/ 0 w 251"/>
                  <a:gd name="T79" fmla="*/ 39 h 56"/>
                  <a:gd name="T80" fmla="*/ 0 w 251"/>
                  <a:gd name="T81" fmla="*/ 17 h 56"/>
                  <a:gd name="T82" fmla="*/ 3 w 251"/>
                  <a:gd name="T83" fmla="*/ 17 h 56"/>
                  <a:gd name="T84" fmla="*/ 0 w 251"/>
                  <a:gd name="T85" fmla="*/ 17 h 56"/>
                  <a:gd name="T86" fmla="*/ 6 w 251"/>
                  <a:gd name="T87" fmla="*/ 7 h 56"/>
                  <a:gd name="T88" fmla="*/ 0 w 251"/>
                  <a:gd name="T89" fmla="*/ 17 h 56"/>
                  <a:gd name="T90" fmla="*/ 13 w 251"/>
                  <a:gd name="T91" fmla="*/ 0 h 56"/>
                  <a:gd name="T92" fmla="*/ 6 w 251"/>
                  <a:gd name="T93" fmla="*/ 7 h 56"/>
                  <a:gd name="T94" fmla="*/ 13 w 251"/>
                  <a:gd name="T95" fmla="*/ 0 h 56"/>
                  <a:gd name="T96" fmla="*/ 13 w 251"/>
                  <a:gd name="T97" fmla="*/ 3 h 56"/>
                  <a:gd name="T98" fmla="*/ 13 w 251"/>
                  <a:gd name="T99" fmla="*/ 0 h 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1"/>
                  <a:gd name="T151" fmla="*/ 0 h 56"/>
                  <a:gd name="T152" fmla="*/ 251 w 251"/>
                  <a:gd name="T153" fmla="*/ 56 h 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1" h="56">
                    <a:moveTo>
                      <a:pt x="13" y="0"/>
                    </a:moveTo>
                    <a:lnTo>
                      <a:pt x="237" y="0"/>
                    </a:lnTo>
                    <a:lnTo>
                      <a:pt x="237" y="3"/>
                    </a:lnTo>
                    <a:lnTo>
                      <a:pt x="13" y="3"/>
                    </a:lnTo>
                    <a:lnTo>
                      <a:pt x="13" y="0"/>
                    </a:lnTo>
                    <a:close/>
                    <a:moveTo>
                      <a:pt x="237" y="0"/>
                    </a:moveTo>
                    <a:lnTo>
                      <a:pt x="237" y="0"/>
                    </a:lnTo>
                    <a:lnTo>
                      <a:pt x="237" y="3"/>
                    </a:lnTo>
                    <a:lnTo>
                      <a:pt x="237" y="0"/>
                    </a:lnTo>
                    <a:close/>
                    <a:moveTo>
                      <a:pt x="237" y="0"/>
                    </a:moveTo>
                    <a:cubicBezTo>
                      <a:pt x="241" y="0"/>
                      <a:pt x="244" y="2"/>
                      <a:pt x="247" y="5"/>
                    </a:cubicBezTo>
                    <a:lnTo>
                      <a:pt x="244" y="7"/>
                    </a:lnTo>
                    <a:cubicBezTo>
                      <a:pt x="242" y="4"/>
                      <a:pt x="240" y="3"/>
                      <a:pt x="237" y="3"/>
                    </a:cubicBezTo>
                    <a:lnTo>
                      <a:pt x="237" y="0"/>
                    </a:lnTo>
                    <a:close/>
                    <a:moveTo>
                      <a:pt x="247" y="5"/>
                    </a:moveTo>
                    <a:cubicBezTo>
                      <a:pt x="249" y="8"/>
                      <a:pt x="251" y="12"/>
                      <a:pt x="251" y="17"/>
                    </a:cubicBezTo>
                    <a:lnTo>
                      <a:pt x="248" y="17"/>
                    </a:lnTo>
                    <a:cubicBezTo>
                      <a:pt x="248" y="13"/>
                      <a:pt x="246" y="9"/>
                      <a:pt x="244" y="7"/>
                    </a:cubicBezTo>
                    <a:lnTo>
                      <a:pt x="247" y="5"/>
                    </a:lnTo>
                    <a:close/>
                    <a:moveTo>
                      <a:pt x="251" y="17"/>
                    </a:moveTo>
                    <a:lnTo>
                      <a:pt x="251" y="17"/>
                    </a:lnTo>
                    <a:lnTo>
                      <a:pt x="248" y="17"/>
                    </a:lnTo>
                    <a:lnTo>
                      <a:pt x="251" y="17"/>
                    </a:lnTo>
                    <a:close/>
                    <a:moveTo>
                      <a:pt x="251" y="17"/>
                    </a:moveTo>
                    <a:lnTo>
                      <a:pt x="251" y="39"/>
                    </a:lnTo>
                    <a:lnTo>
                      <a:pt x="248" y="39"/>
                    </a:lnTo>
                    <a:lnTo>
                      <a:pt x="248" y="17"/>
                    </a:lnTo>
                    <a:lnTo>
                      <a:pt x="251" y="17"/>
                    </a:lnTo>
                    <a:close/>
                    <a:moveTo>
                      <a:pt x="251" y="39"/>
                    </a:moveTo>
                    <a:lnTo>
                      <a:pt x="251" y="39"/>
                    </a:lnTo>
                    <a:lnTo>
                      <a:pt x="248" y="39"/>
                    </a:lnTo>
                    <a:lnTo>
                      <a:pt x="251" y="39"/>
                    </a:lnTo>
                    <a:close/>
                    <a:moveTo>
                      <a:pt x="251" y="39"/>
                    </a:moveTo>
                    <a:cubicBezTo>
                      <a:pt x="251" y="44"/>
                      <a:pt x="249" y="48"/>
                      <a:pt x="247" y="51"/>
                    </a:cubicBezTo>
                    <a:lnTo>
                      <a:pt x="244" y="49"/>
                    </a:lnTo>
                    <a:cubicBezTo>
                      <a:pt x="246" y="47"/>
                      <a:pt x="248" y="43"/>
                      <a:pt x="248" y="39"/>
                    </a:cubicBezTo>
                    <a:lnTo>
                      <a:pt x="251" y="39"/>
                    </a:lnTo>
                    <a:close/>
                    <a:moveTo>
                      <a:pt x="247" y="51"/>
                    </a:moveTo>
                    <a:cubicBezTo>
                      <a:pt x="244" y="54"/>
                      <a:pt x="241" y="56"/>
                      <a:pt x="237" y="56"/>
                    </a:cubicBezTo>
                    <a:lnTo>
                      <a:pt x="237" y="53"/>
                    </a:lnTo>
                    <a:cubicBezTo>
                      <a:pt x="240" y="53"/>
                      <a:pt x="242" y="52"/>
                      <a:pt x="244" y="49"/>
                    </a:cubicBezTo>
                    <a:lnTo>
                      <a:pt x="247" y="51"/>
                    </a:lnTo>
                    <a:close/>
                    <a:moveTo>
                      <a:pt x="237" y="56"/>
                    </a:moveTo>
                    <a:lnTo>
                      <a:pt x="237" y="56"/>
                    </a:lnTo>
                    <a:lnTo>
                      <a:pt x="237" y="53"/>
                    </a:lnTo>
                    <a:lnTo>
                      <a:pt x="237" y="56"/>
                    </a:lnTo>
                    <a:close/>
                    <a:moveTo>
                      <a:pt x="237" y="56"/>
                    </a:moveTo>
                    <a:lnTo>
                      <a:pt x="13" y="56"/>
                    </a:lnTo>
                    <a:lnTo>
                      <a:pt x="13" y="53"/>
                    </a:lnTo>
                    <a:lnTo>
                      <a:pt x="237" y="53"/>
                    </a:lnTo>
                    <a:lnTo>
                      <a:pt x="237" y="56"/>
                    </a:lnTo>
                    <a:close/>
                    <a:moveTo>
                      <a:pt x="13" y="56"/>
                    </a:moveTo>
                    <a:lnTo>
                      <a:pt x="13" y="56"/>
                    </a:lnTo>
                    <a:lnTo>
                      <a:pt x="13" y="53"/>
                    </a:lnTo>
                    <a:lnTo>
                      <a:pt x="13" y="56"/>
                    </a:lnTo>
                    <a:close/>
                    <a:moveTo>
                      <a:pt x="13" y="56"/>
                    </a:moveTo>
                    <a:cubicBezTo>
                      <a:pt x="9" y="56"/>
                      <a:pt x="6" y="54"/>
                      <a:pt x="4" y="51"/>
                    </a:cubicBezTo>
                    <a:lnTo>
                      <a:pt x="6" y="49"/>
                    </a:lnTo>
                    <a:cubicBezTo>
                      <a:pt x="8" y="52"/>
                      <a:pt x="10" y="53"/>
                      <a:pt x="13" y="53"/>
                    </a:cubicBezTo>
                    <a:lnTo>
                      <a:pt x="13" y="56"/>
                    </a:lnTo>
                    <a:close/>
                    <a:moveTo>
                      <a:pt x="4" y="51"/>
                    </a:moveTo>
                    <a:cubicBezTo>
                      <a:pt x="1" y="48"/>
                      <a:pt x="0" y="44"/>
                      <a:pt x="0" y="39"/>
                    </a:cubicBezTo>
                    <a:lnTo>
                      <a:pt x="3" y="39"/>
                    </a:lnTo>
                    <a:cubicBezTo>
                      <a:pt x="3" y="43"/>
                      <a:pt x="4" y="47"/>
                      <a:pt x="6" y="49"/>
                    </a:cubicBezTo>
                    <a:lnTo>
                      <a:pt x="4" y="51"/>
                    </a:lnTo>
                    <a:close/>
                    <a:moveTo>
                      <a:pt x="0" y="39"/>
                    </a:moveTo>
                    <a:lnTo>
                      <a:pt x="0" y="39"/>
                    </a:lnTo>
                    <a:lnTo>
                      <a:pt x="3" y="39"/>
                    </a:lnTo>
                    <a:lnTo>
                      <a:pt x="0" y="39"/>
                    </a:lnTo>
                    <a:close/>
                    <a:moveTo>
                      <a:pt x="0" y="39"/>
                    </a:moveTo>
                    <a:lnTo>
                      <a:pt x="0" y="17"/>
                    </a:lnTo>
                    <a:lnTo>
                      <a:pt x="3" y="17"/>
                    </a:lnTo>
                    <a:lnTo>
                      <a:pt x="3" y="39"/>
                    </a:lnTo>
                    <a:lnTo>
                      <a:pt x="0" y="39"/>
                    </a:lnTo>
                    <a:close/>
                    <a:moveTo>
                      <a:pt x="0" y="17"/>
                    </a:moveTo>
                    <a:lnTo>
                      <a:pt x="0" y="17"/>
                    </a:lnTo>
                    <a:lnTo>
                      <a:pt x="3" y="17"/>
                    </a:lnTo>
                    <a:lnTo>
                      <a:pt x="0" y="17"/>
                    </a:lnTo>
                    <a:close/>
                    <a:moveTo>
                      <a:pt x="0" y="17"/>
                    </a:moveTo>
                    <a:cubicBezTo>
                      <a:pt x="0" y="12"/>
                      <a:pt x="1" y="8"/>
                      <a:pt x="4" y="5"/>
                    </a:cubicBezTo>
                    <a:lnTo>
                      <a:pt x="6" y="7"/>
                    </a:lnTo>
                    <a:cubicBezTo>
                      <a:pt x="4" y="9"/>
                      <a:pt x="3" y="13"/>
                      <a:pt x="3" y="17"/>
                    </a:cubicBezTo>
                    <a:lnTo>
                      <a:pt x="0" y="17"/>
                    </a:lnTo>
                    <a:close/>
                    <a:moveTo>
                      <a:pt x="4" y="5"/>
                    </a:moveTo>
                    <a:cubicBezTo>
                      <a:pt x="6" y="2"/>
                      <a:pt x="9" y="0"/>
                      <a:pt x="13" y="0"/>
                    </a:cubicBezTo>
                    <a:lnTo>
                      <a:pt x="13" y="3"/>
                    </a:lnTo>
                    <a:cubicBezTo>
                      <a:pt x="10" y="3"/>
                      <a:pt x="8" y="4"/>
                      <a:pt x="6" y="7"/>
                    </a:cubicBezTo>
                    <a:lnTo>
                      <a:pt x="4" y="5"/>
                    </a:lnTo>
                    <a:close/>
                    <a:moveTo>
                      <a:pt x="13" y="0"/>
                    </a:moveTo>
                    <a:lnTo>
                      <a:pt x="13" y="0"/>
                    </a:lnTo>
                    <a:lnTo>
                      <a:pt x="13" y="3"/>
                    </a:lnTo>
                    <a:lnTo>
                      <a:pt x="13" y="0"/>
                    </a:lnTo>
                    <a:close/>
                  </a:path>
                </a:pathLst>
              </a:custGeom>
              <a:solidFill>
                <a:srgbClr val="FF9900"/>
              </a:solidFill>
              <a:ln w="9525">
                <a:solidFill>
                  <a:schemeClr val="tx1"/>
                </a:solidFill>
                <a:round/>
                <a:headEnd/>
                <a:tailEnd/>
              </a:ln>
            </p:spPr>
            <p:txBody>
              <a:bodyPr/>
              <a:lstStyle/>
              <a:p>
                <a:endParaRPr lang="de-DE"/>
              </a:p>
            </p:txBody>
          </p:sp>
        </p:grpSp>
        <p:sp>
          <p:nvSpPr>
            <p:cNvPr id="53274" name="Rectangle 33"/>
            <p:cNvSpPr>
              <a:spLocks noChangeArrowheads="1"/>
            </p:cNvSpPr>
            <p:nvPr/>
          </p:nvSpPr>
          <p:spPr bwMode="auto">
            <a:xfrm>
              <a:off x="1954" y="1366"/>
              <a:ext cx="868" cy="86"/>
            </a:xfrm>
            <a:prstGeom prst="rect">
              <a:avLst/>
            </a:prstGeom>
            <a:noFill/>
            <a:ln w="9525">
              <a:noFill/>
              <a:miter lim="800000"/>
              <a:headEnd/>
              <a:tailEnd/>
            </a:ln>
          </p:spPr>
          <p:txBody>
            <a:bodyPr wrap="none" lIns="0" tIns="0" rIns="0" bIns="0">
              <a:spAutoFit/>
            </a:bodyPr>
            <a:lstStyle/>
            <a:p>
              <a:pPr defTabSz="915988">
                <a:spcBef>
                  <a:spcPct val="50000"/>
                </a:spcBef>
              </a:pPr>
              <a:r>
                <a:rPr lang="de-DE" sz="900" b="0">
                  <a:solidFill>
                    <a:srgbClr val="24211D"/>
                  </a:solidFill>
                  <a:latin typeface="Arial" charset="0"/>
                </a:rPr>
                <a:t>Thread Execution Manager</a:t>
              </a:r>
              <a:endParaRPr lang="de-DE" sz="1700" b="0">
                <a:solidFill>
                  <a:schemeClr val="tx1"/>
                </a:solidFill>
              </a:endParaRPr>
            </a:p>
          </p:txBody>
        </p:sp>
        <p:grpSp>
          <p:nvGrpSpPr>
            <p:cNvPr id="53335" name="Group 477"/>
            <p:cNvGrpSpPr>
              <a:grpSpLocks/>
            </p:cNvGrpSpPr>
            <p:nvPr/>
          </p:nvGrpSpPr>
          <p:grpSpPr bwMode="auto">
            <a:xfrm>
              <a:off x="2050" y="756"/>
              <a:ext cx="675" cy="151"/>
              <a:chOff x="3972" y="4706"/>
              <a:chExt cx="675" cy="151"/>
            </a:xfrm>
          </p:grpSpPr>
          <p:sp>
            <p:nvSpPr>
              <p:cNvPr id="53316" name="Freeform 478"/>
              <p:cNvSpPr>
                <a:spLocks/>
              </p:cNvSpPr>
              <p:nvPr/>
            </p:nvSpPr>
            <p:spPr bwMode="auto">
              <a:xfrm>
                <a:off x="3975" y="4709"/>
                <a:ext cx="667" cy="145"/>
              </a:xfrm>
              <a:custGeom>
                <a:avLst/>
                <a:gdLst>
                  <a:gd name="T0" fmla="*/ 12 w 248"/>
                  <a:gd name="T1" fmla="*/ 0 h 54"/>
                  <a:gd name="T2" fmla="*/ 236 w 248"/>
                  <a:gd name="T3" fmla="*/ 0 h 54"/>
                  <a:gd name="T4" fmla="*/ 248 w 248"/>
                  <a:gd name="T5" fmla="*/ 16 h 54"/>
                  <a:gd name="T6" fmla="*/ 248 w 248"/>
                  <a:gd name="T7" fmla="*/ 38 h 54"/>
                  <a:gd name="T8" fmla="*/ 236 w 248"/>
                  <a:gd name="T9" fmla="*/ 54 h 54"/>
                  <a:gd name="T10" fmla="*/ 12 w 248"/>
                  <a:gd name="T11" fmla="*/ 54 h 54"/>
                  <a:gd name="T12" fmla="*/ 0 w 248"/>
                  <a:gd name="T13" fmla="*/ 38 h 54"/>
                  <a:gd name="T14" fmla="*/ 0 w 248"/>
                  <a:gd name="T15" fmla="*/ 16 h 54"/>
                  <a:gd name="T16" fmla="*/ 12 w 248"/>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8"/>
                  <a:gd name="T28" fmla="*/ 0 h 54"/>
                  <a:gd name="T29" fmla="*/ 248 w 248"/>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8" h="54">
                    <a:moveTo>
                      <a:pt x="12" y="0"/>
                    </a:moveTo>
                    <a:lnTo>
                      <a:pt x="236" y="0"/>
                    </a:lnTo>
                    <a:cubicBezTo>
                      <a:pt x="243" y="0"/>
                      <a:pt x="248" y="7"/>
                      <a:pt x="248" y="16"/>
                    </a:cubicBezTo>
                    <a:lnTo>
                      <a:pt x="248" y="38"/>
                    </a:lnTo>
                    <a:cubicBezTo>
                      <a:pt x="248" y="47"/>
                      <a:pt x="243" y="54"/>
                      <a:pt x="236" y="54"/>
                    </a:cubicBezTo>
                    <a:lnTo>
                      <a:pt x="12" y="54"/>
                    </a:lnTo>
                    <a:cubicBezTo>
                      <a:pt x="6" y="54"/>
                      <a:pt x="0" y="47"/>
                      <a:pt x="0" y="38"/>
                    </a:cubicBezTo>
                    <a:lnTo>
                      <a:pt x="0" y="16"/>
                    </a:lnTo>
                    <a:cubicBezTo>
                      <a:pt x="0" y="7"/>
                      <a:pt x="6" y="0"/>
                      <a:pt x="12" y="0"/>
                    </a:cubicBezTo>
                    <a:close/>
                  </a:path>
                </a:pathLst>
              </a:custGeom>
              <a:solidFill>
                <a:srgbClr val="62C2A1"/>
              </a:solidFill>
              <a:ln w="9525">
                <a:noFill/>
                <a:round/>
                <a:headEnd/>
                <a:tailEnd/>
              </a:ln>
            </p:spPr>
            <p:txBody>
              <a:bodyPr/>
              <a:lstStyle/>
              <a:p>
                <a:endParaRPr lang="de-DE"/>
              </a:p>
            </p:txBody>
          </p:sp>
          <p:sp>
            <p:nvSpPr>
              <p:cNvPr id="53317" name="Freeform 479"/>
              <p:cNvSpPr>
                <a:spLocks noEditPoints="1"/>
              </p:cNvSpPr>
              <p:nvPr/>
            </p:nvSpPr>
            <p:spPr bwMode="auto">
              <a:xfrm>
                <a:off x="3972" y="4706"/>
                <a:ext cx="675" cy="151"/>
              </a:xfrm>
              <a:custGeom>
                <a:avLst/>
                <a:gdLst>
                  <a:gd name="T0" fmla="*/ 237 w 251"/>
                  <a:gd name="T1" fmla="*/ 0 h 56"/>
                  <a:gd name="T2" fmla="*/ 13 w 251"/>
                  <a:gd name="T3" fmla="*/ 3 h 56"/>
                  <a:gd name="T4" fmla="*/ 237 w 251"/>
                  <a:gd name="T5" fmla="*/ 0 h 56"/>
                  <a:gd name="T6" fmla="*/ 237 w 251"/>
                  <a:gd name="T7" fmla="*/ 3 h 56"/>
                  <a:gd name="T8" fmla="*/ 237 w 251"/>
                  <a:gd name="T9" fmla="*/ 0 h 56"/>
                  <a:gd name="T10" fmla="*/ 247 w 251"/>
                  <a:gd name="T11" fmla="*/ 5 h 56"/>
                  <a:gd name="T12" fmla="*/ 237 w 251"/>
                  <a:gd name="T13" fmla="*/ 3 h 56"/>
                  <a:gd name="T14" fmla="*/ 247 w 251"/>
                  <a:gd name="T15" fmla="*/ 5 h 56"/>
                  <a:gd name="T16" fmla="*/ 247 w 251"/>
                  <a:gd name="T17" fmla="*/ 17 h 56"/>
                  <a:gd name="T18" fmla="*/ 247 w 251"/>
                  <a:gd name="T19" fmla="*/ 5 h 56"/>
                  <a:gd name="T20" fmla="*/ 251 w 251"/>
                  <a:gd name="T21" fmla="*/ 17 h 56"/>
                  <a:gd name="T22" fmla="*/ 247 w 251"/>
                  <a:gd name="T23" fmla="*/ 17 h 56"/>
                  <a:gd name="T24" fmla="*/ 251 w 251"/>
                  <a:gd name="T25" fmla="*/ 17 h 56"/>
                  <a:gd name="T26" fmla="*/ 247 w 251"/>
                  <a:gd name="T27" fmla="*/ 39 h 56"/>
                  <a:gd name="T28" fmla="*/ 251 w 251"/>
                  <a:gd name="T29" fmla="*/ 17 h 56"/>
                  <a:gd name="T30" fmla="*/ 251 w 251"/>
                  <a:gd name="T31" fmla="*/ 39 h 56"/>
                  <a:gd name="T32" fmla="*/ 247 w 251"/>
                  <a:gd name="T33" fmla="*/ 39 h 56"/>
                  <a:gd name="T34" fmla="*/ 251 w 251"/>
                  <a:gd name="T35" fmla="*/ 39 h 56"/>
                  <a:gd name="T36" fmla="*/ 244 w 251"/>
                  <a:gd name="T37" fmla="*/ 49 h 56"/>
                  <a:gd name="T38" fmla="*/ 251 w 251"/>
                  <a:gd name="T39" fmla="*/ 39 h 56"/>
                  <a:gd name="T40" fmla="*/ 237 w 251"/>
                  <a:gd name="T41" fmla="*/ 56 h 56"/>
                  <a:gd name="T42" fmla="*/ 244 w 251"/>
                  <a:gd name="T43" fmla="*/ 49 h 56"/>
                  <a:gd name="T44" fmla="*/ 237 w 251"/>
                  <a:gd name="T45" fmla="*/ 56 h 56"/>
                  <a:gd name="T46" fmla="*/ 237 w 251"/>
                  <a:gd name="T47" fmla="*/ 53 h 56"/>
                  <a:gd name="T48" fmla="*/ 237 w 251"/>
                  <a:gd name="T49" fmla="*/ 56 h 56"/>
                  <a:gd name="T50" fmla="*/ 13 w 251"/>
                  <a:gd name="T51" fmla="*/ 56 h 56"/>
                  <a:gd name="T52" fmla="*/ 237 w 251"/>
                  <a:gd name="T53" fmla="*/ 53 h 56"/>
                  <a:gd name="T54" fmla="*/ 13 w 251"/>
                  <a:gd name="T55" fmla="*/ 56 h 56"/>
                  <a:gd name="T56" fmla="*/ 13 w 251"/>
                  <a:gd name="T57" fmla="*/ 53 h 56"/>
                  <a:gd name="T58" fmla="*/ 13 w 251"/>
                  <a:gd name="T59" fmla="*/ 56 h 56"/>
                  <a:gd name="T60" fmla="*/ 3 w 251"/>
                  <a:gd name="T61" fmla="*/ 51 h 56"/>
                  <a:gd name="T62" fmla="*/ 13 w 251"/>
                  <a:gd name="T63" fmla="*/ 53 h 56"/>
                  <a:gd name="T64" fmla="*/ 3 w 251"/>
                  <a:gd name="T65" fmla="*/ 51 h 56"/>
                  <a:gd name="T66" fmla="*/ 3 w 251"/>
                  <a:gd name="T67" fmla="*/ 39 h 56"/>
                  <a:gd name="T68" fmla="*/ 3 w 251"/>
                  <a:gd name="T69" fmla="*/ 51 h 56"/>
                  <a:gd name="T70" fmla="*/ 0 w 251"/>
                  <a:gd name="T71" fmla="*/ 39 h 56"/>
                  <a:gd name="T72" fmla="*/ 3 w 251"/>
                  <a:gd name="T73" fmla="*/ 39 h 56"/>
                  <a:gd name="T74" fmla="*/ 0 w 251"/>
                  <a:gd name="T75" fmla="*/ 39 h 56"/>
                  <a:gd name="T76" fmla="*/ 3 w 251"/>
                  <a:gd name="T77" fmla="*/ 17 h 56"/>
                  <a:gd name="T78" fmla="*/ 0 w 251"/>
                  <a:gd name="T79" fmla="*/ 39 h 56"/>
                  <a:gd name="T80" fmla="*/ 0 w 251"/>
                  <a:gd name="T81" fmla="*/ 17 h 56"/>
                  <a:gd name="T82" fmla="*/ 3 w 251"/>
                  <a:gd name="T83" fmla="*/ 17 h 56"/>
                  <a:gd name="T84" fmla="*/ 0 w 251"/>
                  <a:gd name="T85" fmla="*/ 17 h 56"/>
                  <a:gd name="T86" fmla="*/ 6 w 251"/>
                  <a:gd name="T87" fmla="*/ 7 h 56"/>
                  <a:gd name="T88" fmla="*/ 0 w 251"/>
                  <a:gd name="T89" fmla="*/ 17 h 56"/>
                  <a:gd name="T90" fmla="*/ 13 w 251"/>
                  <a:gd name="T91" fmla="*/ 0 h 56"/>
                  <a:gd name="T92" fmla="*/ 6 w 251"/>
                  <a:gd name="T93" fmla="*/ 7 h 56"/>
                  <a:gd name="T94" fmla="*/ 13 w 251"/>
                  <a:gd name="T95" fmla="*/ 0 h 56"/>
                  <a:gd name="T96" fmla="*/ 13 w 251"/>
                  <a:gd name="T97" fmla="*/ 3 h 56"/>
                  <a:gd name="T98" fmla="*/ 13 w 251"/>
                  <a:gd name="T99" fmla="*/ 0 h 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1"/>
                  <a:gd name="T151" fmla="*/ 0 h 56"/>
                  <a:gd name="T152" fmla="*/ 251 w 251"/>
                  <a:gd name="T153" fmla="*/ 56 h 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1" h="56">
                    <a:moveTo>
                      <a:pt x="13" y="0"/>
                    </a:moveTo>
                    <a:lnTo>
                      <a:pt x="237" y="0"/>
                    </a:lnTo>
                    <a:lnTo>
                      <a:pt x="237" y="3"/>
                    </a:lnTo>
                    <a:lnTo>
                      <a:pt x="13" y="3"/>
                    </a:lnTo>
                    <a:lnTo>
                      <a:pt x="13" y="0"/>
                    </a:lnTo>
                    <a:close/>
                    <a:moveTo>
                      <a:pt x="237" y="0"/>
                    </a:moveTo>
                    <a:lnTo>
                      <a:pt x="237" y="0"/>
                    </a:lnTo>
                    <a:lnTo>
                      <a:pt x="237" y="3"/>
                    </a:lnTo>
                    <a:lnTo>
                      <a:pt x="237" y="0"/>
                    </a:lnTo>
                    <a:close/>
                    <a:moveTo>
                      <a:pt x="237" y="0"/>
                    </a:moveTo>
                    <a:cubicBezTo>
                      <a:pt x="241" y="0"/>
                      <a:pt x="244" y="2"/>
                      <a:pt x="247" y="5"/>
                    </a:cubicBezTo>
                    <a:lnTo>
                      <a:pt x="244" y="7"/>
                    </a:lnTo>
                    <a:cubicBezTo>
                      <a:pt x="242" y="4"/>
                      <a:pt x="240" y="3"/>
                      <a:pt x="237" y="3"/>
                    </a:cubicBezTo>
                    <a:lnTo>
                      <a:pt x="237" y="0"/>
                    </a:lnTo>
                    <a:close/>
                    <a:moveTo>
                      <a:pt x="247" y="5"/>
                    </a:moveTo>
                    <a:cubicBezTo>
                      <a:pt x="249" y="8"/>
                      <a:pt x="250" y="12"/>
                      <a:pt x="251" y="17"/>
                    </a:cubicBezTo>
                    <a:lnTo>
                      <a:pt x="247" y="17"/>
                    </a:lnTo>
                    <a:cubicBezTo>
                      <a:pt x="247" y="13"/>
                      <a:pt x="246" y="9"/>
                      <a:pt x="244" y="7"/>
                    </a:cubicBezTo>
                    <a:lnTo>
                      <a:pt x="247" y="5"/>
                    </a:lnTo>
                    <a:close/>
                    <a:moveTo>
                      <a:pt x="251" y="17"/>
                    </a:moveTo>
                    <a:lnTo>
                      <a:pt x="251" y="17"/>
                    </a:lnTo>
                    <a:lnTo>
                      <a:pt x="247" y="17"/>
                    </a:lnTo>
                    <a:lnTo>
                      <a:pt x="251" y="17"/>
                    </a:lnTo>
                    <a:close/>
                    <a:moveTo>
                      <a:pt x="251" y="17"/>
                    </a:moveTo>
                    <a:lnTo>
                      <a:pt x="251" y="39"/>
                    </a:lnTo>
                    <a:lnTo>
                      <a:pt x="247" y="39"/>
                    </a:lnTo>
                    <a:lnTo>
                      <a:pt x="247" y="17"/>
                    </a:lnTo>
                    <a:lnTo>
                      <a:pt x="251" y="17"/>
                    </a:lnTo>
                    <a:close/>
                    <a:moveTo>
                      <a:pt x="251" y="39"/>
                    </a:moveTo>
                    <a:lnTo>
                      <a:pt x="251" y="39"/>
                    </a:lnTo>
                    <a:lnTo>
                      <a:pt x="247" y="39"/>
                    </a:lnTo>
                    <a:lnTo>
                      <a:pt x="251" y="39"/>
                    </a:lnTo>
                    <a:close/>
                    <a:moveTo>
                      <a:pt x="251" y="39"/>
                    </a:moveTo>
                    <a:cubicBezTo>
                      <a:pt x="251" y="44"/>
                      <a:pt x="249" y="48"/>
                      <a:pt x="247" y="51"/>
                    </a:cubicBezTo>
                    <a:lnTo>
                      <a:pt x="244" y="49"/>
                    </a:lnTo>
                    <a:cubicBezTo>
                      <a:pt x="246" y="47"/>
                      <a:pt x="247" y="43"/>
                      <a:pt x="247" y="39"/>
                    </a:cubicBezTo>
                    <a:lnTo>
                      <a:pt x="251" y="39"/>
                    </a:lnTo>
                    <a:close/>
                    <a:moveTo>
                      <a:pt x="247" y="51"/>
                    </a:moveTo>
                    <a:cubicBezTo>
                      <a:pt x="244" y="54"/>
                      <a:pt x="241" y="56"/>
                      <a:pt x="237" y="56"/>
                    </a:cubicBezTo>
                    <a:lnTo>
                      <a:pt x="237" y="53"/>
                    </a:lnTo>
                    <a:cubicBezTo>
                      <a:pt x="240" y="53"/>
                      <a:pt x="242" y="51"/>
                      <a:pt x="244" y="49"/>
                    </a:cubicBezTo>
                    <a:lnTo>
                      <a:pt x="247" y="51"/>
                    </a:lnTo>
                    <a:close/>
                    <a:moveTo>
                      <a:pt x="237" y="56"/>
                    </a:moveTo>
                    <a:lnTo>
                      <a:pt x="237" y="56"/>
                    </a:lnTo>
                    <a:lnTo>
                      <a:pt x="237" y="53"/>
                    </a:lnTo>
                    <a:lnTo>
                      <a:pt x="237" y="56"/>
                    </a:lnTo>
                    <a:close/>
                    <a:moveTo>
                      <a:pt x="237" y="56"/>
                    </a:moveTo>
                    <a:lnTo>
                      <a:pt x="13" y="56"/>
                    </a:lnTo>
                    <a:lnTo>
                      <a:pt x="13" y="53"/>
                    </a:lnTo>
                    <a:lnTo>
                      <a:pt x="237" y="53"/>
                    </a:lnTo>
                    <a:lnTo>
                      <a:pt x="237" y="56"/>
                    </a:lnTo>
                    <a:close/>
                    <a:moveTo>
                      <a:pt x="13" y="56"/>
                    </a:moveTo>
                    <a:lnTo>
                      <a:pt x="13" y="56"/>
                    </a:lnTo>
                    <a:lnTo>
                      <a:pt x="13" y="53"/>
                    </a:lnTo>
                    <a:lnTo>
                      <a:pt x="13" y="56"/>
                    </a:lnTo>
                    <a:close/>
                    <a:moveTo>
                      <a:pt x="13" y="56"/>
                    </a:moveTo>
                    <a:cubicBezTo>
                      <a:pt x="9" y="56"/>
                      <a:pt x="6" y="54"/>
                      <a:pt x="3" y="51"/>
                    </a:cubicBezTo>
                    <a:lnTo>
                      <a:pt x="6" y="49"/>
                    </a:lnTo>
                    <a:cubicBezTo>
                      <a:pt x="8" y="51"/>
                      <a:pt x="10" y="53"/>
                      <a:pt x="13" y="53"/>
                    </a:cubicBezTo>
                    <a:lnTo>
                      <a:pt x="13" y="56"/>
                    </a:lnTo>
                    <a:close/>
                    <a:moveTo>
                      <a:pt x="3" y="51"/>
                    </a:moveTo>
                    <a:cubicBezTo>
                      <a:pt x="1" y="48"/>
                      <a:pt x="0" y="44"/>
                      <a:pt x="0" y="39"/>
                    </a:cubicBezTo>
                    <a:lnTo>
                      <a:pt x="3" y="39"/>
                    </a:lnTo>
                    <a:cubicBezTo>
                      <a:pt x="3" y="43"/>
                      <a:pt x="4" y="47"/>
                      <a:pt x="6" y="49"/>
                    </a:cubicBezTo>
                    <a:lnTo>
                      <a:pt x="3" y="51"/>
                    </a:lnTo>
                    <a:close/>
                    <a:moveTo>
                      <a:pt x="0" y="39"/>
                    </a:moveTo>
                    <a:lnTo>
                      <a:pt x="0" y="39"/>
                    </a:lnTo>
                    <a:lnTo>
                      <a:pt x="3" y="39"/>
                    </a:lnTo>
                    <a:lnTo>
                      <a:pt x="0" y="39"/>
                    </a:lnTo>
                    <a:close/>
                    <a:moveTo>
                      <a:pt x="0" y="39"/>
                    </a:moveTo>
                    <a:lnTo>
                      <a:pt x="0" y="17"/>
                    </a:lnTo>
                    <a:lnTo>
                      <a:pt x="3" y="17"/>
                    </a:lnTo>
                    <a:lnTo>
                      <a:pt x="3" y="39"/>
                    </a:lnTo>
                    <a:lnTo>
                      <a:pt x="0" y="39"/>
                    </a:lnTo>
                    <a:close/>
                    <a:moveTo>
                      <a:pt x="0" y="17"/>
                    </a:moveTo>
                    <a:lnTo>
                      <a:pt x="0" y="17"/>
                    </a:lnTo>
                    <a:lnTo>
                      <a:pt x="3" y="17"/>
                    </a:lnTo>
                    <a:lnTo>
                      <a:pt x="0" y="17"/>
                    </a:lnTo>
                    <a:close/>
                    <a:moveTo>
                      <a:pt x="0" y="17"/>
                    </a:moveTo>
                    <a:cubicBezTo>
                      <a:pt x="0" y="12"/>
                      <a:pt x="1" y="8"/>
                      <a:pt x="3" y="5"/>
                    </a:cubicBezTo>
                    <a:lnTo>
                      <a:pt x="6" y="7"/>
                    </a:lnTo>
                    <a:cubicBezTo>
                      <a:pt x="4" y="9"/>
                      <a:pt x="3" y="13"/>
                      <a:pt x="3" y="17"/>
                    </a:cubicBezTo>
                    <a:lnTo>
                      <a:pt x="0" y="17"/>
                    </a:lnTo>
                    <a:close/>
                    <a:moveTo>
                      <a:pt x="3" y="5"/>
                    </a:moveTo>
                    <a:cubicBezTo>
                      <a:pt x="6" y="2"/>
                      <a:pt x="9" y="0"/>
                      <a:pt x="13" y="0"/>
                    </a:cubicBezTo>
                    <a:lnTo>
                      <a:pt x="13" y="3"/>
                    </a:lnTo>
                    <a:cubicBezTo>
                      <a:pt x="10" y="3"/>
                      <a:pt x="8" y="4"/>
                      <a:pt x="6" y="7"/>
                    </a:cubicBezTo>
                    <a:lnTo>
                      <a:pt x="3" y="5"/>
                    </a:lnTo>
                    <a:close/>
                    <a:moveTo>
                      <a:pt x="13" y="0"/>
                    </a:moveTo>
                    <a:lnTo>
                      <a:pt x="13" y="0"/>
                    </a:lnTo>
                    <a:lnTo>
                      <a:pt x="13" y="3"/>
                    </a:lnTo>
                    <a:lnTo>
                      <a:pt x="13" y="0"/>
                    </a:lnTo>
                    <a:close/>
                  </a:path>
                </a:pathLst>
              </a:custGeom>
              <a:solidFill>
                <a:srgbClr val="24211D"/>
              </a:solidFill>
              <a:ln w="9525">
                <a:noFill/>
                <a:round/>
                <a:headEnd/>
                <a:tailEnd/>
              </a:ln>
            </p:spPr>
            <p:txBody>
              <a:bodyPr/>
              <a:lstStyle/>
              <a:p>
                <a:endParaRPr lang="de-DE"/>
              </a:p>
            </p:txBody>
          </p:sp>
          <p:sp>
            <p:nvSpPr>
              <p:cNvPr id="53318" name="Rectangle 480"/>
              <p:cNvSpPr>
                <a:spLocks noChangeArrowheads="1"/>
              </p:cNvSpPr>
              <p:nvPr/>
            </p:nvSpPr>
            <p:spPr bwMode="auto">
              <a:xfrm>
                <a:off x="4225" y="4744"/>
                <a:ext cx="148" cy="86"/>
              </a:xfrm>
              <a:prstGeom prst="rect">
                <a:avLst/>
              </a:prstGeom>
              <a:noFill/>
              <a:ln w="9525">
                <a:noFill/>
                <a:miter lim="800000"/>
                <a:headEnd/>
                <a:tailEnd/>
              </a:ln>
            </p:spPr>
            <p:txBody>
              <a:bodyPr wrap="none" lIns="0" tIns="0" rIns="0" bIns="0">
                <a:spAutoFit/>
              </a:bodyPr>
              <a:lstStyle/>
              <a:p>
                <a:pPr defTabSz="915988">
                  <a:spcBef>
                    <a:spcPct val="50000"/>
                  </a:spcBef>
                </a:pPr>
                <a:r>
                  <a:rPr lang="de-DE" sz="900" b="0">
                    <a:solidFill>
                      <a:srgbClr val="24211D"/>
                    </a:solidFill>
                    <a:latin typeface="Arial" charset="0"/>
                  </a:rPr>
                  <a:t>Host</a:t>
                </a:r>
                <a:endParaRPr lang="de-DE" sz="1700" b="0">
                  <a:solidFill>
                    <a:schemeClr val="tx1"/>
                  </a:solidFill>
                </a:endParaRPr>
              </a:p>
            </p:txBody>
          </p:sp>
        </p:grpSp>
        <p:sp>
          <p:nvSpPr>
            <p:cNvPr id="53276" name="Line 497"/>
            <p:cNvSpPr>
              <a:spLocks noChangeShapeType="1"/>
            </p:cNvSpPr>
            <p:nvPr/>
          </p:nvSpPr>
          <p:spPr bwMode="auto">
            <a:xfrm>
              <a:off x="2387" y="1486"/>
              <a:ext cx="0" cy="153"/>
            </a:xfrm>
            <a:prstGeom prst="line">
              <a:avLst/>
            </a:prstGeom>
            <a:noFill/>
            <a:ln w="28575">
              <a:solidFill>
                <a:schemeClr val="folHlink"/>
              </a:solidFill>
              <a:round/>
              <a:headEnd/>
              <a:tailEnd type="triangle" w="med" len="med"/>
            </a:ln>
          </p:spPr>
          <p:txBody>
            <a:bodyPr>
              <a:spAutoFit/>
            </a:bodyPr>
            <a:lstStyle/>
            <a:p>
              <a:endParaRPr lang="de-DE"/>
            </a:p>
          </p:txBody>
        </p:sp>
        <p:sp>
          <p:nvSpPr>
            <p:cNvPr id="53277" name="Line 498"/>
            <p:cNvSpPr>
              <a:spLocks noChangeShapeType="1"/>
            </p:cNvSpPr>
            <p:nvPr/>
          </p:nvSpPr>
          <p:spPr bwMode="auto">
            <a:xfrm>
              <a:off x="2387" y="1180"/>
              <a:ext cx="0" cy="153"/>
            </a:xfrm>
            <a:prstGeom prst="line">
              <a:avLst/>
            </a:prstGeom>
            <a:noFill/>
            <a:ln w="28575">
              <a:solidFill>
                <a:schemeClr val="tx1"/>
              </a:solidFill>
              <a:round/>
              <a:headEnd/>
              <a:tailEnd type="triangle" w="med" len="med"/>
            </a:ln>
          </p:spPr>
          <p:txBody>
            <a:bodyPr>
              <a:spAutoFit/>
            </a:bodyPr>
            <a:lstStyle/>
            <a:p>
              <a:endParaRPr lang="de-DE"/>
            </a:p>
          </p:txBody>
        </p:sp>
        <p:sp>
          <p:nvSpPr>
            <p:cNvPr id="53278" name="Line 499"/>
            <p:cNvSpPr>
              <a:spLocks noChangeShapeType="1"/>
            </p:cNvSpPr>
            <p:nvPr/>
          </p:nvSpPr>
          <p:spPr bwMode="auto">
            <a:xfrm>
              <a:off x="2387" y="881"/>
              <a:ext cx="0" cy="153"/>
            </a:xfrm>
            <a:prstGeom prst="line">
              <a:avLst/>
            </a:prstGeom>
            <a:noFill/>
            <a:ln w="28575">
              <a:solidFill>
                <a:schemeClr val="tx1"/>
              </a:solidFill>
              <a:round/>
              <a:headEnd/>
              <a:tailEnd type="triangle" w="med" len="med"/>
            </a:ln>
          </p:spPr>
          <p:txBody>
            <a:bodyPr>
              <a:spAutoFit/>
            </a:bodyPr>
            <a:lstStyle/>
            <a:p>
              <a:endParaRPr lang="de-DE"/>
            </a:p>
          </p:txBody>
        </p:sp>
        <p:grpSp>
          <p:nvGrpSpPr>
            <p:cNvPr id="53345" name="Group 513"/>
            <p:cNvGrpSpPr>
              <a:grpSpLocks/>
            </p:cNvGrpSpPr>
            <p:nvPr/>
          </p:nvGrpSpPr>
          <p:grpSpPr bwMode="auto">
            <a:xfrm>
              <a:off x="676" y="2653"/>
              <a:ext cx="3980" cy="248"/>
              <a:chOff x="585" y="2657"/>
              <a:chExt cx="3980" cy="153"/>
            </a:xfrm>
          </p:grpSpPr>
          <p:sp>
            <p:nvSpPr>
              <p:cNvPr id="53308" name="Line 514"/>
              <p:cNvSpPr>
                <a:spLocks noChangeShapeType="1"/>
              </p:cNvSpPr>
              <p:nvPr/>
            </p:nvSpPr>
            <p:spPr bwMode="auto">
              <a:xfrm>
                <a:off x="585" y="2657"/>
                <a:ext cx="0" cy="153"/>
              </a:xfrm>
              <a:prstGeom prst="line">
                <a:avLst/>
              </a:prstGeom>
              <a:noFill/>
              <a:ln w="28575">
                <a:solidFill>
                  <a:schemeClr val="tx1"/>
                </a:solidFill>
                <a:round/>
                <a:headEnd/>
                <a:tailEnd/>
              </a:ln>
            </p:spPr>
            <p:txBody>
              <a:bodyPr>
                <a:spAutoFit/>
              </a:bodyPr>
              <a:lstStyle/>
              <a:p>
                <a:endParaRPr lang="de-DE"/>
              </a:p>
            </p:txBody>
          </p:sp>
          <p:sp>
            <p:nvSpPr>
              <p:cNvPr id="53309" name="Line 515"/>
              <p:cNvSpPr>
                <a:spLocks noChangeShapeType="1"/>
              </p:cNvSpPr>
              <p:nvPr/>
            </p:nvSpPr>
            <p:spPr bwMode="auto">
              <a:xfrm>
                <a:off x="1161" y="2657"/>
                <a:ext cx="0" cy="153"/>
              </a:xfrm>
              <a:prstGeom prst="line">
                <a:avLst/>
              </a:prstGeom>
              <a:noFill/>
              <a:ln w="28575">
                <a:solidFill>
                  <a:schemeClr val="tx1"/>
                </a:solidFill>
                <a:round/>
                <a:headEnd/>
                <a:tailEnd/>
              </a:ln>
            </p:spPr>
            <p:txBody>
              <a:bodyPr>
                <a:spAutoFit/>
              </a:bodyPr>
              <a:lstStyle/>
              <a:p>
                <a:endParaRPr lang="de-DE"/>
              </a:p>
            </p:txBody>
          </p:sp>
          <p:sp>
            <p:nvSpPr>
              <p:cNvPr id="53310" name="Line 516"/>
              <p:cNvSpPr>
                <a:spLocks noChangeShapeType="1"/>
              </p:cNvSpPr>
              <p:nvPr/>
            </p:nvSpPr>
            <p:spPr bwMode="auto">
              <a:xfrm>
                <a:off x="1722" y="2657"/>
                <a:ext cx="0" cy="153"/>
              </a:xfrm>
              <a:prstGeom prst="line">
                <a:avLst/>
              </a:prstGeom>
              <a:noFill/>
              <a:ln w="28575">
                <a:solidFill>
                  <a:schemeClr val="tx1"/>
                </a:solidFill>
                <a:round/>
                <a:headEnd/>
                <a:tailEnd/>
              </a:ln>
            </p:spPr>
            <p:txBody>
              <a:bodyPr>
                <a:spAutoFit/>
              </a:bodyPr>
              <a:lstStyle/>
              <a:p>
                <a:endParaRPr lang="de-DE"/>
              </a:p>
            </p:txBody>
          </p:sp>
          <p:sp>
            <p:nvSpPr>
              <p:cNvPr id="53311" name="Line 517"/>
              <p:cNvSpPr>
                <a:spLocks noChangeShapeType="1"/>
              </p:cNvSpPr>
              <p:nvPr/>
            </p:nvSpPr>
            <p:spPr bwMode="auto">
              <a:xfrm>
                <a:off x="2298" y="2657"/>
                <a:ext cx="0" cy="153"/>
              </a:xfrm>
              <a:prstGeom prst="line">
                <a:avLst/>
              </a:prstGeom>
              <a:noFill/>
              <a:ln w="28575">
                <a:solidFill>
                  <a:schemeClr val="tx1"/>
                </a:solidFill>
                <a:round/>
                <a:headEnd/>
                <a:tailEnd/>
              </a:ln>
            </p:spPr>
            <p:txBody>
              <a:bodyPr>
                <a:spAutoFit/>
              </a:bodyPr>
              <a:lstStyle/>
              <a:p>
                <a:endParaRPr lang="de-DE"/>
              </a:p>
            </p:txBody>
          </p:sp>
          <p:sp>
            <p:nvSpPr>
              <p:cNvPr id="53312" name="Line 518"/>
              <p:cNvSpPr>
                <a:spLocks noChangeShapeType="1"/>
              </p:cNvSpPr>
              <p:nvPr/>
            </p:nvSpPr>
            <p:spPr bwMode="auto">
              <a:xfrm>
                <a:off x="2852" y="2657"/>
                <a:ext cx="0" cy="153"/>
              </a:xfrm>
              <a:prstGeom prst="line">
                <a:avLst/>
              </a:prstGeom>
              <a:noFill/>
              <a:ln w="28575">
                <a:solidFill>
                  <a:schemeClr val="tx1"/>
                </a:solidFill>
                <a:round/>
                <a:headEnd/>
                <a:tailEnd/>
              </a:ln>
            </p:spPr>
            <p:txBody>
              <a:bodyPr>
                <a:spAutoFit/>
              </a:bodyPr>
              <a:lstStyle/>
              <a:p>
                <a:endParaRPr lang="de-DE"/>
              </a:p>
            </p:txBody>
          </p:sp>
          <p:sp>
            <p:nvSpPr>
              <p:cNvPr id="53313" name="Line 519"/>
              <p:cNvSpPr>
                <a:spLocks noChangeShapeType="1"/>
              </p:cNvSpPr>
              <p:nvPr/>
            </p:nvSpPr>
            <p:spPr bwMode="auto">
              <a:xfrm>
                <a:off x="3428" y="2657"/>
                <a:ext cx="0" cy="153"/>
              </a:xfrm>
              <a:prstGeom prst="line">
                <a:avLst/>
              </a:prstGeom>
              <a:noFill/>
              <a:ln w="28575">
                <a:solidFill>
                  <a:schemeClr val="tx1"/>
                </a:solidFill>
                <a:round/>
                <a:headEnd/>
                <a:tailEnd/>
              </a:ln>
            </p:spPr>
            <p:txBody>
              <a:bodyPr>
                <a:spAutoFit/>
              </a:bodyPr>
              <a:lstStyle/>
              <a:p>
                <a:endParaRPr lang="de-DE"/>
              </a:p>
            </p:txBody>
          </p:sp>
          <p:sp>
            <p:nvSpPr>
              <p:cNvPr id="53314" name="Line 520"/>
              <p:cNvSpPr>
                <a:spLocks noChangeShapeType="1"/>
              </p:cNvSpPr>
              <p:nvPr/>
            </p:nvSpPr>
            <p:spPr bwMode="auto">
              <a:xfrm>
                <a:off x="3989" y="2657"/>
                <a:ext cx="0" cy="153"/>
              </a:xfrm>
              <a:prstGeom prst="line">
                <a:avLst/>
              </a:prstGeom>
              <a:noFill/>
              <a:ln w="28575">
                <a:solidFill>
                  <a:schemeClr val="tx1"/>
                </a:solidFill>
                <a:round/>
                <a:headEnd/>
                <a:tailEnd/>
              </a:ln>
            </p:spPr>
            <p:txBody>
              <a:bodyPr>
                <a:spAutoFit/>
              </a:bodyPr>
              <a:lstStyle/>
              <a:p>
                <a:endParaRPr lang="de-DE"/>
              </a:p>
            </p:txBody>
          </p:sp>
          <p:sp>
            <p:nvSpPr>
              <p:cNvPr id="53315" name="Line 521"/>
              <p:cNvSpPr>
                <a:spLocks noChangeShapeType="1"/>
              </p:cNvSpPr>
              <p:nvPr/>
            </p:nvSpPr>
            <p:spPr bwMode="auto">
              <a:xfrm>
                <a:off x="4565" y="2657"/>
                <a:ext cx="0" cy="153"/>
              </a:xfrm>
              <a:prstGeom prst="line">
                <a:avLst/>
              </a:prstGeom>
              <a:noFill/>
              <a:ln w="28575">
                <a:solidFill>
                  <a:schemeClr val="tx1"/>
                </a:solidFill>
                <a:round/>
                <a:headEnd/>
                <a:tailEnd/>
              </a:ln>
            </p:spPr>
            <p:txBody>
              <a:bodyPr>
                <a:spAutoFit/>
              </a:bodyPr>
              <a:lstStyle/>
              <a:p>
                <a:endParaRPr lang="de-DE"/>
              </a:p>
            </p:txBody>
          </p:sp>
        </p:grpSp>
        <p:grpSp>
          <p:nvGrpSpPr>
            <p:cNvPr id="53355" name="Group 522"/>
            <p:cNvGrpSpPr>
              <a:grpSpLocks/>
            </p:cNvGrpSpPr>
            <p:nvPr/>
          </p:nvGrpSpPr>
          <p:grpSpPr bwMode="auto">
            <a:xfrm>
              <a:off x="767" y="2904"/>
              <a:ext cx="3980" cy="102"/>
              <a:chOff x="585" y="2657"/>
              <a:chExt cx="3980" cy="153"/>
            </a:xfrm>
          </p:grpSpPr>
          <p:sp>
            <p:nvSpPr>
              <p:cNvPr id="53300" name="Line 523"/>
              <p:cNvSpPr>
                <a:spLocks noChangeShapeType="1"/>
              </p:cNvSpPr>
              <p:nvPr/>
            </p:nvSpPr>
            <p:spPr bwMode="auto">
              <a:xfrm>
                <a:off x="585" y="2657"/>
                <a:ext cx="0" cy="153"/>
              </a:xfrm>
              <a:prstGeom prst="line">
                <a:avLst/>
              </a:prstGeom>
              <a:noFill/>
              <a:ln w="28575">
                <a:solidFill>
                  <a:schemeClr val="tx1"/>
                </a:solidFill>
                <a:round/>
                <a:headEnd/>
                <a:tailEnd/>
              </a:ln>
            </p:spPr>
            <p:txBody>
              <a:bodyPr>
                <a:spAutoFit/>
              </a:bodyPr>
              <a:lstStyle/>
              <a:p>
                <a:endParaRPr lang="de-DE"/>
              </a:p>
            </p:txBody>
          </p:sp>
          <p:sp>
            <p:nvSpPr>
              <p:cNvPr id="53301" name="Line 524"/>
              <p:cNvSpPr>
                <a:spLocks noChangeShapeType="1"/>
              </p:cNvSpPr>
              <p:nvPr/>
            </p:nvSpPr>
            <p:spPr bwMode="auto">
              <a:xfrm>
                <a:off x="1161" y="2657"/>
                <a:ext cx="0" cy="153"/>
              </a:xfrm>
              <a:prstGeom prst="line">
                <a:avLst/>
              </a:prstGeom>
              <a:noFill/>
              <a:ln w="28575">
                <a:solidFill>
                  <a:schemeClr val="tx1"/>
                </a:solidFill>
                <a:round/>
                <a:headEnd/>
                <a:tailEnd/>
              </a:ln>
            </p:spPr>
            <p:txBody>
              <a:bodyPr>
                <a:spAutoFit/>
              </a:bodyPr>
              <a:lstStyle/>
              <a:p>
                <a:endParaRPr lang="de-DE"/>
              </a:p>
            </p:txBody>
          </p:sp>
          <p:sp>
            <p:nvSpPr>
              <p:cNvPr id="53302" name="Line 525"/>
              <p:cNvSpPr>
                <a:spLocks noChangeShapeType="1"/>
              </p:cNvSpPr>
              <p:nvPr/>
            </p:nvSpPr>
            <p:spPr bwMode="auto">
              <a:xfrm>
                <a:off x="1722" y="2657"/>
                <a:ext cx="0" cy="153"/>
              </a:xfrm>
              <a:prstGeom prst="line">
                <a:avLst/>
              </a:prstGeom>
              <a:noFill/>
              <a:ln w="28575">
                <a:solidFill>
                  <a:schemeClr val="tx1"/>
                </a:solidFill>
                <a:round/>
                <a:headEnd/>
                <a:tailEnd/>
              </a:ln>
            </p:spPr>
            <p:txBody>
              <a:bodyPr>
                <a:spAutoFit/>
              </a:bodyPr>
              <a:lstStyle/>
              <a:p>
                <a:endParaRPr lang="de-DE"/>
              </a:p>
            </p:txBody>
          </p:sp>
          <p:sp>
            <p:nvSpPr>
              <p:cNvPr id="53303" name="Line 526"/>
              <p:cNvSpPr>
                <a:spLocks noChangeShapeType="1"/>
              </p:cNvSpPr>
              <p:nvPr/>
            </p:nvSpPr>
            <p:spPr bwMode="auto">
              <a:xfrm>
                <a:off x="2298" y="2657"/>
                <a:ext cx="0" cy="153"/>
              </a:xfrm>
              <a:prstGeom prst="line">
                <a:avLst/>
              </a:prstGeom>
              <a:noFill/>
              <a:ln w="28575">
                <a:solidFill>
                  <a:schemeClr val="tx1"/>
                </a:solidFill>
                <a:round/>
                <a:headEnd/>
                <a:tailEnd/>
              </a:ln>
            </p:spPr>
            <p:txBody>
              <a:bodyPr>
                <a:spAutoFit/>
              </a:bodyPr>
              <a:lstStyle/>
              <a:p>
                <a:endParaRPr lang="de-DE"/>
              </a:p>
            </p:txBody>
          </p:sp>
          <p:sp>
            <p:nvSpPr>
              <p:cNvPr id="53304" name="Line 527"/>
              <p:cNvSpPr>
                <a:spLocks noChangeShapeType="1"/>
              </p:cNvSpPr>
              <p:nvPr/>
            </p:nvSpPr>
            <p:spPr bwMode="auto">
              <a:xfrm>
                <a:off x="2852" y="2657"/>
                <a:ext cx="0" cy="153"/>
              </a:xfrm>
              <a:prstGeom prst="line">
                <a:avLst/>
              </a:prstGeom>
              <a:noFill/>
              <a:ln w="28575">
                <a:solidFill>
                  <a:schemeClr val="tx1"/>
                </a:solidFill>
                <a:round/>
                <a:headEnd/>
                <a:tailEnd/>
              </a:ln>
            </p:spPr>
            <p:txBody>
              <a:bodyPr>
                <a:spAutoFit/>
              </a:bodyPr>
              <a:lstStyle/>
              <a:p>
                <a:endParaRPr lang="de-DE"/>
              </a:p>
            </p:txBody>
          </p:sp>
          <p:sp>
            <p:nvSpPr>
              <p:cNvPr id="53305" name="Line 528"/>
              <p:cNvSpPr>
                <a:spLocks noChangeShapeType="1"/>
              </p:cNvSpPr>
              <p:nvPr/>
            </p:nvSpPr>
            <p:spPr bwMode="auto">
              <a:xfrm>
                <a:off x="3428" y="2657"/>
                <a:ext cx="0" cy="153"/>
              </a:xfrm>
              <a:prstGeom prst="line">
                <a:avLst/>
              </a:prstGeom>
              <a:noFill/>
              <a:ln w="28575">
                <a:solidFill>
                  <a:schemeClr val="tx1"/>
                </a:solidFill>
                <a:round/>
                <a:headEnd/>
                <a:tailEnd/>
              </a:ln>
            </p:spPr>
            <p:txBody>
              <a:bodyPr>
                <a:spAutoFit/>
              </a:bodyPr>
              <a:lstStyle/>
              <a:p>
                <a:endParaRPr lang="de-DE"/>
              </a:p>
            </p:txBody>
          </p:sp>
          <p:sp>
            <p:nvSpPr>
              <p:cNvPr id="53306" name="Line 529"/>
              <p:cNvSpPr>
                <a:spLocks noChangeShapeType="1"/>
              </p:cNvSpPr>
              <p:nvPr/>
            </p:nvSpPr>
            <p:spPr bwMode="auto">
              <a:xfrm>
                <a:off x="3989" y="2657"/>
                <a:ext cx="0" cy="153"/>
              </a:xfrm>
              <a:prstGeom prst="line">
                <a:avLst/>
              </a:prstGeom>
              <a:noFill/>
              <a:ln w="28575">
                <a:solidFill>
                  <a:schemeClr val="tx1"/>
                </a:solidFill>
                <a:round/>
                <a:headEnd/>
                <a:tailEnd/>
              </a:ln>
            </p:spPr>
            <p:txBody>
              <a:bodyPr>
                <a:spAutoFit/>
              </a:bodyPr>
              <a:lstStyle/>
              <a:p>
                <a:endParaRPr lang="de-DE"/>
              </a:p>
            </p:txBody>
          </p:sp>
          <p:sp>
            <p:nvSpPr>
              <p:cNvPr id="53307" name="Line 530"/>
              <p:cNvSpPr>
                <a:spLocks noChangeShapeType="1"/>
              </p:cNvSpPr>
              <p:nvPr/>
            </p:nvSpPr>
            <p:spPr bwMode="auto">
              <a:xfrm>
                <a:off x="4565" y="2657"/>
                <a:ext cx="0" cy="153"/>
              </a:xfrm>
              <a:prstGeom prst="line">
                <a:avLst/>
              </a:prstGeom>
              <a:noFill/>
              <a:ln w="28575">
                <a:solidFill>
                  <a:schemeClr val="tx1"/>
                </a:solidFill>
                <a:round/>
                <a:headEnd/>
                <a:tailEnd/>
              </a:ln>
            </p:spPr>
            <p:txBody>
              <a:bodyPr>
                <a:spAutoFit/>
              </a:bodyPr>
              <a:lstStyle/>
              <a:p>
                <a:endParaRPr lang="de-DE"/>
              </a:p>
            </p:txBody>
          </p:sp>
        </p:grpSp>
        <p:sp>
          <p:nvSpPr>
            <p:cNvPr id="53281" name="Line 531"/>
            <p:cNvSpPr>
              <a:spLocks noChangeShapeType="1"/>
            </p:cNvSpPr>
            <p:nvPr/>
          </p:nvSpPr>
          <p:spPr bwMode="auto">
            <a:xfrm>
              <a:off x="671" y="2895"/>
              <a:ext cx="4085" cy="0"/>
            </a:xfrm>
            <a:prstGeom prst="line">
              <a:avLst/>
            </a:prstGeom>
            <a:noFill/>
            <a:ln w="28575">
              <a:solidFill>
                <a:schemeClr val="tx1"/>
              </a:solidFill>
              <a:round/>
              <a:headEnd/>
              <a:tailEnd/>
            </a:ln>
          </p:spPr>
          <p:txBody>
            <a:bodyPr>
              <a:spAutoFit/>
            </a:bodyPr>
            <a:lstStyle/>
            <a:p>
              <a:endParaRPr lang="de-DE"/>
            </a:p>
          </p:txBody>
        </p:sp>
        <p:sp>
          <p:nvSpPr>
            <p:cNvPr id="53282" name="Text Box 532"/>
            <p:cNvSpPr txBox="1">
              <a:spLocks noChangeArrowheads="1"/>
            </p:cNvSpPr>
            <p:nvPr/>
          </p:nvSpPr>
          <p:spPr bwMode="auto">
            <a:xfrm>
              <a:off x="387" y="3008"/>
              <a:ext cx="500" cy="172"/>
            </a:xfrm>
            <a:prstGeom prst="rect">
              <a:avLst/>
            </a:prstGeom>
            <a:noFill/>
            <a:ln w="28575" algn="ctr">
              <a:solidFill>
                <a:schemeClr val="tx1"/>
              </a:solidFill>
              <a:miter lim="800000"/>
              <a:headEnd/>
              <a:tailEnd/>
            </a:ln>
          </p:spPr>
          <p:txBody>
            <a:bodyPr wrap="none">
              <a:spAutoFit/>
            </a:bodyPr>
            <a:lstStyle/>
            <a:p>
              <a:pPr marL="342900" indent="-342900"/>
              <a:r>
                <a:rPr lang="de-DE" sz="1000"/>
                <a:t>Load/Store</a:t>
              </a:r>
            </a:p>
          </p:txBody>
        </p:sp>
        <p:sp>
          <p:nvSpPr>
            <p:cNvPr id="53283" name="Text Box 533"/>
            <p:cNvSpPr txBox="1">
              <a:spLocks noChangeArrowheads="1"/>
            </p:cNvSpPr>
            <p:nvPr/>
          </p:nvSpPr>
          <p:spPr bwMode="auto">
            <a:xfrm>
              <a:off x="4513" y="3008"/>
              <a:ext cx="500" cy="172"/>
            </a:xfrm>
            <a:prstGeom prst="rect">
              <a:avLst/>
            </a:prstGeom>
            <a:noFill/>
            <a:ln w="28575" algn="ctr">
              <a:solidFill>
                <a:schemeClr val="tx1"/>
              </a:solidFill>
              <a:miter lim="800000"/>
              <a:headEnd/>
              <a:tailEnd/>
            </a:ln>
          </p:spPr>
          <p:txBody>
            <a:bodyPr>
              <a:spAutoFit/>
            </a:bodyPr>
            <a:lstStyle/>
            <a:p>
              <a:pPr marL="342900" indent="-342900"/>
              <a:r>
                <a:rPr lang="de-DE" sz="1000"/>
                <a:t>Load/Store</a:t>
              </a:r>
            </a:p>
          </p:txBody>
        </p:sp>
        <p:sp>
          <p:nvSpPr>
            <p:cNvPr id="53284" name="Text Box 534"/>
            <p:cNvSpPr txBox="1">
              <a:spLocks noChangeArrowheads="1"/>
            </p:cNvSpPr>
            <p:nvPr/>
          </p:nvSpPr>
          <p:spPr bwMode="auto">
            <a:xfrm>
              <a:off x="3923" y="3008"/>
              <a:ext cx="500" cy="172"/>
            </a:xfrm>
            <a:prstGeom prst="rect">
              <a:avLst/>
            </a:prstGeom>
            <a:noFill/>
            <a:ln w="28575" algn="ctr">
              <a:solidFill>
                <a:schemeClr val="tx1"/>
              </a:solidFill>
              <a:miter lim="800000"/>
              <a:headEnd/>
              <a:tailEnd/>
            </a:ln>
          </p:spPr>
          <p:txBody>
            <a:bodyPr>
              <a:spAutoFit/>
            </a:bodyPr>
            <a:lstStyle/>
            <a:p>
              <a:pPr marL="342900" indent="-342900"/>
              <a:r>
                <a:rPr lang="de-DE" sz="1000"/>
                <a:t>Load/Store</a:t>
              </a:r>
            </a:p>
          </p:txBody>
        </p:sp>
        <p:sp>
          <p:nvSpPr>
            <p:cNvPr id="53285" name="Text Box 535"/>
            <p:cNvSpPr txBox="1">
              <a:spLocks noChangeArrowheads="1"/>
            </p:cNvSpPr>
            <p:nvPr/>
          </p:nvSpPr>
          <p:spPr bwMode="auto">
            <a:xfrm>
              <a:off x="3334" y="3008"/>
              <a:ext cx="500" cy="172"/>
            </a:xfrm>
            <a:prstGeom prst="rect">
              <a:avLst/>
            </a:prstGeom>
            <a:noFill/>
            <a:ln w="28575" algn="ctr">
              <a:solidFill>
                <a:schemeClr val="tx1"/>
              </a:solidFill>
              <a:miter lim="800000"/>
              <a:headEnd/>
              <a:tailEnd/>
            </a:ln>
          </p:spPr>
          <p:txBody>
            <a:bodyPr>
              <a:spAutoFit/>
            </a:bodyPr>
            <a:lstStyle/>
            <a:p>
              <a:pPr marL="342900" indent="-342900"/>
              <a:r>
                <a:rPr lang="de-DE" sz="1000"/>
                <a:t>Load/Store</a:t>
              </a:r>
            </a:p>
          </p:txBody>
        </p:sp>
        <p:sp>
          <p:nvSpPr>
            <p:cNvPr id="53286" name="Text Box 536"/>
            <p:cNvSpPr txBox="1">
              <a:spLocks noChangeArrowheads="1"/>
            </p:cNvSpPr>
            <p:nvPr/>
          </p:nvSpPr>
          <p:spPr bwMode="auto">
            <a:xfrm>
              <a:off x="2744" y="3008"/>
              <a:ext cx="500" cy="172"/>
            </a:xfrm>
            <a:prstGeom prst="rect">
              <a:avLst/>
            </a:prstGeom>
            <a:noFill/>
            <a:ln w="28575" algn="ctr">
              <a:solidFill>
                <a:schemeClr val="tx1"/>
              </a:solidFill>
              <a:miter lim="800000"/>
              <a:headEnd/>
              <a:tailEnd/>
            </a:ln>
          </p:spPr>
          <p:txBody>
            <a:bodyPr>
              <a:spAutoFit/>
            </a:bodyPr>
            <a:lstStyle/>
            <a:p>
              <a:pPr marL="342900" indent="-342900"/>
              <a:r>
                <a:rPr lang="de-DE" sz="1000"/>
                <a:t>Load/Store</a:t>
              </a:r>
            </a:p>
          </p:txBody>
        </p:sp>
        <p:sp>
          <p:nvSpPr>
            <p:cNvPr id="53287" name="Text Box 537"/>
            <p:cNvSpPr txBox="1">
              <a:spLocks noChangeArrowheads="1"/>
            </p:cNvSpPr>
            <p:nvPr/>
          </p:nvSpPr>
          <p:spPr bwMode="auto">
            <a:xfrm>
              <a:off x="2155" y="3008"/>
              <a:ext cx="500" cy="172"/>
            </a:xfrm>
            <a:prstGeom prst="rect">
              <a:avLst/>
            </a:prstGeom>
            <a:noFill/>
            <a:ln w="28575" algn="ctr">
              <a:solidFill>
                <a:schemeClr val="tx1"/>
              </a:solidFill>
              <a:miter lim="800000"/>
              <a:headEnd/>
              <a:tailEnd/>
            </a:ln>
          </p:spPr>
          <p:txBody>
            <a:bodyPr>
              <a:spAutoFit/>
            </a:bodyPr>
            <a:lstStyle/>
            <a:p>
              <a:pPr marL="342900" indent="-342900"/>
              <a:r>
                <a:rPr lang="de-DE" sz="1000"/>
                <a:t>Load/Store</a:t>
              </a:r>
            </a:p>
          </p:txBody>
        </p:sp>
        <p:sp>
          <p:nvSpPr>
            <p:cNvPr id="53288" name="Text Box 538"/>
            <p:cNvSpPr txBox="1">
              <a:spLocks noChangeArrowheads="1"/>
            </p:cNvSpPr>
            <p:nvPr/>
          </p:nvSpPr>
          <p:spPr bwMode="auto">
            <a:xfrm>
              <a:off x="1565" y="3008"/>
              <a:ext cx="500" cy="172"/>
            </a:xfrm>
            <a:prstGeom prst="rect">
              <a:avLst/>
            </a:prstGeom>
            <a:noFill/>
            <a:ln w="28575" algn="ctr">
              <a:solidFill>
                <a:schemeClr val="tx1"/>
              </a:solidFill>
              <a:miter lim="800000"/>
              <a:headEnd/>
              <a:tailEnd/>
            </a:ln>
          </p:spPr>
          <p:txBody>
            <a:bodyPr>
              <a:spAutoFit/>
            </a:bodyPr>
            <a:lstStyle/>
            <a:p>
              <a:pPr marL="342900" indent="-342900"/>
              <a:r>
                <a:rPr lang="de-DE" sz="1000"/>
                <a:t>Load/Store</a:t>
              </a:r>
            </a:p>
          </p:txBody>
        </p:sp>
        <p:sp>
          <p:nvSpPr>
            <p:cNvPr id="53289" name="Text Box 539"/>
            <p:cNvSpPr txBox="1">
              <a:spLocks noChangeArrowheads="1"/>
            </p:cNvSpPr>
            <p:nvPr/>
          </p:nvSpPr>
          <p:spPr bwMode="auto">
            <a:xfrm>
              <a:off x="976" y="3008"/>
              <a:ext cx="500" cy="172"/>
            </a:xfrm>
            <a:prstGeom prst="rect">
              <a:avLst/>
            </a:prstGeom>
            <a:noFill/>
            <a:ln w="28575" algn="ctr">
              <a:solidFill>
                <a:schemeClr val="tx1"/>
              </a:solidFill>
              <a:miter lim="800000"/>
              <a:headEnd/>
              <a:tailEnd/>
            </a:ln>
          </p:spPr>
          <p:txBody>
            <a:bodyPr>
              <a:spAutoFit/>
            </a:bodyPr>
            <a:lstStyle/>
            <a:p>
              <a:pPr marL="342900" indent="-342900"/>
              <a:r>
                <a:rPr lang="de-DE" sz="1000"/>
                <a:t>Load/Store</a:t>
              </a:r>
            </a:p>
          </p:txBody>
        </p:sp>
        <p:sp>
          <p:nvSpPr>
            <p:cNvPr id="53290" name="Text Box 540"/>
            <p:cNvSpPr txBox="1">
              <a:spLocks noChangeArrowheads="1"/>
            </p:cNvSpPr>
            <p:nvPr/>
          </p:nvSpPr>
          <p:spPr bwMode="auto">
            <a:xfrm>
              <a:off x="381" y="3376"/>
              <a:ext cx="4626" cy="172"/>
            </a:xfrm>
            <a:prstGeom prst="rect">
              <a:avLst/>
            </a:prstGeom>
            <a:noFill/>
            <a:ln w="28575" algn="ctr">
              <a:solidFill>
                <a:schemeClr val="tx1"/>
              </a:solidFill>
              <a:miter lim="800000"/>
              <a:headEnd/>
              <a:tailEnd/>
            </a:ln>
          </p:spPr>
          <p:txBody>
            <a:bodyPr>
              <a:spAutoFit/>
            </a:bodyPr>
            <a:lstStyle/>
            <a:p>
              <a:pPr marL="342900" indent="-342900" algn="ctr"/>
              <a:r>
                <a:rPr lang="de-DE" sz="1000"/>
                <a:t>GLOBAL MEMORY</a:t>
              </a:r>
            </a:p>
          </p:txBody>
        </p:sp>
        <p:grpSp>
          <p:nvGrpSpPr>
            <p:cNvPr id="53356" name="Group 541"/>
            <p:cNvGrpSpPr>
              <a:grpSpLocks/>
            </p:cNvGrpSpPr>
            <p:nvPr/>
          </p:nvGrpSpPr>
          <p:grpSpPr bwMode="auto">
            <a:xfrm>
              <a:off x="767" y="3177"/>
              <a:ext cx="3980" cy="204"/>
              <a:chOff x="585" y="2657"/>
              <a:chExt cx="3980" cy="153"/>
            </a:xfrm>
          </p:grpSpPr>
          <p:sp>
            <p:nvSpPr>
              <p:cNvPr id="53292" name="Line 542"/>
              <p:cNvSpPr>
                <a:spLocks noChangeShapeType="1"/>
              </p:cNvSpPr>
              <p:nvPr/>
            </p:nvSpPr>
            <p:spPr bwMode="auto">
              <a:xfrm>
                <a:off x="585" y="2657"/>
                <a:ext cx="0" cy="153"/>
              </a:xfrm>
              <a:prstGeom prst="line">
                <a:avLst/>
              </a:prstGeom>
              <a:noFill/>
              <a:ln w="28575">
                <a:solidFill>
                  <a:schemeClr val="tx1"/>
                </a:solidFill>
                <a:round/>
                <a:headEnd type="triangle" w="med" len="med"/>
                <a:tailEnd type="triangle" w="med" len="med"/>
              </a:ln>
            </p:spPr>
            <p:txBody>
              <a:bodyPr>
                <a:spAutoFit/>
              </a:bodyPr>
              <a:lstStyle/>
              <a:p>
                <a:endParaRPr lang="de-DE"/>
              </a:p>
            </p:txBody>
          </p:sp>
          <p:sp>
            <p:nvSpPr>
              <p:cNvPr id="53293" name="Line 543"/>
              <p:cNvSpPr>
                <a:spLocks noChangeShapeType="1"/>
              </p:cNvSpPr>
              <p:nvPr/>
            </p:nvSpPr>
            <p:spPr bwMode="auto">
              <a:xfrm>
                <a:off x="1161" y="2657"/>
                <a:ext cx="0" cy="153"/>
              </a:xfrm>
              <a:prstGeom prst="line">
                <a:avLst/>
              </a:prstGeom>
              <a:noFill/>
              <a:ln w="28575">
                <a:solidFill>
                  <a:schemeClr val="tx1"/>
                </a:solidFill>
                <a:round/>
                <a:headEnd type="triangle" w="med" len="med"/>
                <a:tailEnd type="triangle" w="med" len="med"/>
              </a:ln>
            </p:spPr>
            <p:txBody>
              <a:bodyPr>
                <a:spAutoFit/>
              </a:bodyPr>
              <a:lstStyle/>
              <a:p>
                <a:endParaRPr lang="de-DE"/>
              </a:p>
            </p:txBody>
          </p:sp>
          <p:sp>
            <p:nvSpPr>
              <p:cNvPr id="53294" name="Line 544"/>
              <p:cNvSpPr>
                <a:spLocks noChangeShapeType="1"/>
              </p:cNvSpPr>
              <p:nvPr/>
            </p:nvSpPr>
            <p:spPr bwMode="auto">
              <a:xfrm>
                <a:off x="1722" y="2657"/>
                <a:ext cx="0" cy="153"/>
              </a:xfrm>
              <a:prstGeom prst="line">
                <a:avLst/>
              </a:prstGeom>
              <a:noFill/>
              <a:ln w="28575">
                <a:solidFill>
                  <a:schemeClr val="tx1"/>
                </a:solidFill>
                <a:round/>
                <a:headEnd type="triangle" w="med" len="med"/>
                <a:tailEnd type="triangle" w="med" len="med"/>
              </a:ln>
            </p:spPr>
            <p:txBody>
              <a:bodyPr>
                <a:spAutoFit/>
              </a:bodyPr>
              <a:lstStyle/>
              <a:p>
                <a:endParaRPr lang="de-DE"/>
              </a:p>
            </p:txBody>
          </p:sp>
          <p:sp>
            <p:nvSpPr>
              <p:cNvPr id="53295" name="Line 545"/>
              <p:cNvSpPr>
                <a:spLocks noChangeShapeType="1"/>
              </p:cNvSpPr>
              <p:nvPr/>
            </p:nvSpPr>
            <p:spPr bwMode="auto">
              <a:xfrm>
                <a:off x="2298" y="2657"/>
                <a:ext cx="0" cy="153"/>
              </a:xfrm>
              <a:prstGeom prst="line">
                <a:avLst/>
              </a:prstGeom>
              <a:noFill/>
              <a:ln w="28575">
                <a:solidFill>
                  <a:schemeClr val="tx1"/>
                </a:solidFill>
                <a:round/>
                <a:headEnd type="triangle" w="med" len="med"/>
                <a:tailEnd type="triangle" w="med" len="med"/>
              </a:ln>
            </p:spPr>
            <p:txBody>
              <a:bodyPr>
                <a:spAutoFit/>
              </a:bodyPr>
              <a:lstStyle/>
              <a:p>
                <a:endParaRPr lang="de-DE"/>
              </a:p>
            </p:txBody>
          </p:sp>
          <p:sp>
            <p:nvSpPr>
              <p:cNvPr id="53296" name="Line 546"/>
              <p:cNvSpPr>
                <a:spLocks noChangeShapeType="1"/>
              </p:cNvSpPr>
              <p:nvPr/>
            </p:nvSpPr>
            <p:spPr bwMode="auto">
              <a:xfrm>
                <a:off x="2852" y="2657"/>
                <a:ext cx="0" cy="153"/>
              </a:xfrm>
              <a:prstGeom prst="line">
                <a:avLst/>
              </a:prstGeom>
              <a:noFill/>
              <a:ln w="28575">
                <a:solidFill>
                  <a:schemeClr val="tx1"/>
                </a:solidFill>
                <a:round/>
                <a:headEnd type="triangle" w="med" len="med"/>
                <a:tailEnd type="triangle" w="med" len="med"/>
              </a:ln>
            </p:spPr>
            <p:txBody>
              <a:bodyPr>
                <a:spAutoFit/>
              </a:bodyPr>
              <a:lstStyle/>
              <a:p>
                <a:endParaRPr lang="de-DE"/>
              </a:p>
            </p:txBody>
          </p:sp>
          <p:sp>
            <p:nvSpPr>
              <p:cNvPr id="53297" name="Line 547"/>
              <p:cNvSpPr>
                <a:spLocks noChangeShapeType="1"/>
              </p:cNvSpPr>
              <p:nvPr/>
            </p:nvSpPr>
            <p:spPr bwMode="auto">
              <a:xfrm>
                <a:off x="3428" y="2657"/>
                <a:ext cx="0" cy="153"/>
              </a:xfrm>
              <a:prstGeom prst="line">
                <a:avLst/>
              </a:prstGeom>
              <a:noFill/>
              <a:ln w="28575">
                <a:solidFill>
                  <a:schemeClr val="tx1"/>
                </a:solidFill>
                <a:round/>
                <a:headEnd type="triangle" w="med" len="med"/>
                <a:tailEnd type="triangle" w="med" len="med"/>
              </a:ln>
            </p:spPr>
            <p:txBody>
              <a:bodyPr>
                <a:spAutoFit/>
              </a:bodyPr>
              <a:lstStyle/>
              <a:p>
                <a:endParaRPr lang="de-DE"/>
              </a:p>
            </p:txBody>
          </p:sp>
          <p:sp>
            <p:nvSpPr>
              <p:cNvPr id="53298" name="Line 548"/>
              <p:cNvSpPr>
                <a:spLocks noChangeShapeType="1"/>
              </p:cNvSpPr>
              <p:nvPr/>
            </p:nvSpPr>
            <p:spPr bwMode="auto">
              <a:xfrm>
                <a:off x="3989" y="2657"/>
                <a:ext cx="0" cy="153"/>
              </a:xfrm>
              <a:prstGeom prst="line">
                <a:avLst/>
              </a:prstGeom>
              <a:noFill/>
              <a:ln w="28575">
                <a:solidFill>
                  <a:schemeClr val="tx1"/>
                </a:solidFill>
                <a:round/>
                <a:headEnd type="triangle" w="med" len="med"/>
                <a:tailEnd type="triangle" w="med" len="med"/>
              </a:ln>
            </p:spPr>
            <p:txBody>
              <a:bodyPr>
                <a:spAutoFit/>
              </a:bodyPr>
              <a:lstStyle/>
              <a:p>
                <a:endParaRPr lang="de-DE"/>
              </a:p>
            </p:txBody>
          </p:sp>
          <p:sp>
            <p:nvSpPr>
              <p:cNvPr id="53299" name="Line 549"/>
              <p:cNvSpPr>
                <a:spLocks noChangeShapeType="1"/>
              </p:cNvSpPr>
              <p:nvPr/>
            </p:nvSpPr>
            <p:spPr bwMode="auto">
              <a:xfrm>
                <a:off x="4565" y="2657"/>
                <a:ext cx="0" cy="153"/>
              </a:xfrm>
              <a:prstGeom prst="line">
                <a:avLst/>
              </a:prstGeom>
              <a:noFill/>
              <a:ln w="28575">
                <a:solidFill>
                  <a:schemeClr val="tx1"/>
                </a:solidFill>
                <a:round/>
                <a:headEnd type="triangle" w="med" len="med"/>
                <a:tailEnd type="triangle" w="med" len="med"/>
              </a:ln>
            </p:spPr>
            <p:txBody>
              <a:bodyPr>
                <a:spAutoFit/>
              </a:bodyPr>
              <a:lstStyle/>
              <a:p>
                <a:endParaRPr lang="de-DE"/>
              </a:p>
            </p:txBody>
          </p:sp>
        </p:grpSp>
      </p:grpSp>
      <p:sp>
        <p:nvSpPr>
          <p:cNvPr id="53252" name="Text Box 551"/>
          <p:cNvSpPr txBox="1">
            <a:spLocks noChangeArrowheads="1"/>
          </p:cNvSpPr>
          <p:nvPr/>
        </p:nvSpPr>
        <p:spPr bwMode="auto">
          <a:xfrm>
            <a:off x="6684963" y="1214438"/>
            <a:ext cx="1866900" cy="998537"/>
          </a:xfrm>
          <a:prstGeom prst="rect">
            <a:avLst/>
          </a:prstGeom>
          <a:noFill/>
          <a:ln w="3175" algn="ctr">
            <a:noFill/>
            <a:miter lim="800000"/>
            <a:headEnd/>
            <a:tailEnd/>
          </a:ln>
        </p:spPr>
        <p:txBody>
          <a:bodyPr wrap="none">
            <a:spAutoFit/>
          </a:bodyPr>
          <a:lstStyle/>
          <a:p>
            <a:pPr algn="r" defTabSz="915988">
              <a:spcBef>
                <a:spcPct val="50000"/>
              </a:spcBef>
            </a:pPr>
            <a:r>
              <a:rPr lang="de-DE" sz="1700" b="0">
                <a:solidFill>
                  <a:schemeClr val="tx1"/>
                </a:solidFill>
              </a:rPr>
              <a:t>Example</a:t>
            </a:r>
            <a:br>
              <a:rPr lang="de-DE" sz="1700" b="0">
                <a:solidFill>
                  <a:schemeClr val="tx1"/>
                </a:solidFill>
              </a:rPr>
            </a:br>
            <a:r>
              <a:rPr lang="de-DE" sz="1700" b="0">
                <a:solidFill>
                  <a:schemeClr val="tx1"/>
                </a:solidFill>
              </a:rPr>
              <a:t>NVidia Geforce 8</a:t>
            </a:r>
          </a:p>
          <a:p>
            <a:pPr algn="r" defTabSz="915988">
              <a:spcBef>
                <a:spcPct val="50000"/>
              </a:spcBef>
            </a:pPr>
            <a:r>
              <a:rPr lang="de-DE" sz="1700" i="1">
                <a:solidFill>
                  <a:schemeClr val="tx1"/>
                </a:solidFill>
              </a:rPr>
              <a:t>= Shader Model 4</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p:txBody>
          <a:bodyPr/>
          <a:lstStyle/>
          <a:p>
            <a:pPr eaLnBrk="1" hangingPunct="1">
              <a:defRPr/>
            </a:pPr>
            <a:r>
              <a:rPr lang="de-DE" sz="4000" smtClean="0"/>
              <a:t>Unified Shader Model</a:t>
            </a:r>
          </a:p>
        </p:txBody>
      </p:sp>
      <p:pic>
        <p:nvPicPr>
          <p:cNvPr id="54275" name="Picture 3"/>
          <p:cNvPicPr>
            <a:picLocks noGrp="1" noChangeAspect="1" noChangeArrowheads="1"/>
          </p:cNvPicPr>
          <p:nvPr>
            <p:ph type="body" idx="1"/>
          </p:nvPr>
        </p:nvPicPr>
        <p:blipFill>
          <a:blip r:embed="rId2">
            <a:clrChange>
              <a:clrFrom>
                <a:srgbClr val="FFFFFF"/>
              </a:clrFrom>
              <a:clrTo>
                <a:srgbClr val="FFFFFF">
                  <a:alpha val="0"/>
                </a:srgbClr>
              </a:clrTo>
            </a:clrChange>
          </a:blip>
          <a:srcRect l="13744" t="12041" r="18336" b="19733"/>
          <a:stretch>
            <a:fillRect/>
          </a:stretch>
        </p:blipFill>
        <p:spPr>
          <a:xfrm>
            <a:off x="877888" y="1211263"/>
            <a:ext cx="7183437" cy="4291012"/>
          </a:xfrm>
          <a:noFill/>
        </p:spPr>
      </p:pic>
      <p:sp>
        <p:nvSpPr>
          <p:cNvPr id="54276" name="Text Box 4"/>
          <p:cNvSpPr txBox="1">
            <a:spLocks noChangeArrowheads="1"/>
          </p:cNvSpPr>
          <p:nvPr/>
        </p:nvSpPr>
        <p:spPr bwMode="auto">
          <a:xfrm>
            <a:off x="742950" y="5470525"/>
            <a:ext cx="7596188" cy="366713"/>
          </a:xfrm>
          <a:prstGeom prst="rect">
            <a:avLst/>
          </a:prstGeom>
          <a:noFill/>
          <a:ln w="28575" algn="ctr">
            <a:noFill/>
            <a:miter lim="800000"/>
            <a:headEnd/>
            <a:tailEnd/>
          </a:ln>
        </p:spPr>
        <p:txBody>
          <a:bodyPr wrap="none">
            <a:spAutoFit/>
          </a:bodyPr>
          <a:lstStyle/>
          <a:p>
            <a:pPr marL="342900" indent="-342900"/>
            <a:r>
              <a:rPr lang="de-DE"/>
              <a:t>Typische Auslastung von Vertex-Prozessor und Fragment-Prozessor zur Laufzeit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p:txBody>
          <a:bodyPr/>
          <a:lstStyle/>
          <a:p>
            <a:pPr eaLnBrk="1" hangingPunct="1">
              <a:defRPr/>
            </a:pPr>
            <a:r>
              <a:rPr lang="de-DE" sz="4000" smtClean="0"/>
              <a:t>GPGPU</a:t>
            </a:r>
          </a:p>
        </p:txBody>
      </p:sp>
      <p:sp>
        <p:nvSpPr>
          <p:cNvPr id="55299" name="Rectangle 3"/>
          <p:cNvSpPr>
            <a:spLocks noGrp="1" noChangeArrowheads="1"/>
          </p:cNvSpPr>
          <p:nvPr>
            <p:ph type="body" idx="1"/>
          </p:nvPr>
        </p:nvSpPr>
        <p:spPr/>
        <p:txBody>
          <a:bodyPr/>
          <a:lstStyle/>
          <a:p>
            <a:pPr eaLnBrk="1" hangingPunct="1">
              <a:buFont typeface="Wingdings" pitchFamily="2" charset="2"/>
              <a:buNone/>
            </a:pPr>
            <a:r>
              <a:rPr lang="de-DE" b="1" u="sng" smtClean="0"/>
              <a:t>G</a:t>
            </a:r>
            <a:r>
              <a:rPr lang="de-DE" smtClean="0"/>
              <a:t>eneral </a:t>
            </a:r>
            <a:r>
              <a:rPr lang="de-DE" b="1" u="sng" smtClean="0"/>
              <a:t>P</a:t>
            </a:r>
            <a:r>
              <a:rPr lang="de-DE" smtClean="0"/>
              <a:t>urpose Computation on </a:t>
            </a:r>
            <a:r>
              <a:rPr lang="de-DE" u="sng" smtClean="0"/>
              <a:t>GPU</a:t>
            </a:r>
          </a:p>
          <a:p>
            <a:pPr eaLnBrk="1" hangingPunct="1"/>
            <a:r>
              <a:rPr lang="de-DE" sz="2400" smtClean="0"/>
              <a:t>Nutzung der GPU für Anwendungen, die nichts mit Grafik zu tun haben</a:t>
            </a:r>
          </a:p>
          <a:p>
            <a:pPr eaLnBrk="1" hangingPunct="1"/>
            <a:r>
              <a:rPr lang="de-DE" sz="2400" smtClean="0"/>
              <a:t>z.B. Physik Simulation, Mechanik (Deformationen), Thermodynamik, Naturphänomene (Rauch, Wasser, Feuer)</a:t>
            </a:r>
          </a:p>
          <a:p>
            <a:pPr eaLnBrk="1" hangingPunct="1"/>
            <a:r>
              <a:rPr lang="de-DE" smtClean="0"/>
              <a:t>Compute Unified Device Architecture (CUDA)</a:t>
            </a:r>
          </a:p>
          <a:p>
            <a:pPr lvl="1" eaLnBrk="1" hangingPunct="1"/>
            <a:r>
              <a:rPr lang="de-DE" smtClean="0"/>
              <a:t>C-Compiler für GPU und CPU</a:t>
            </a:r>
          </a:p>
          <a:p>
            <a:pPr lvl="1" eaLnBrk="1" hangingPunct="1"/>
            <a:r>
              <a:rPr lang="de-DE" smtClean="0"/>
              <a:t>Abkehr von der Graphik-API</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ctrTitle"/>
          </p:nvPr>
        </p:nvSpPr>
        <p:spPr/>
        <p:txBody>
          <a:bodyPr/>
          <a:lstStyle/>
          <a:p>
            <a:r>
              <a:rPr lang="de-DE" dirty="0" smtClean="0"/>
              <a:t>Performance</a:t>
            </a:r>
            <a:endParaRPr lang="de-DE" dirty="0"/>
          </a:p>
        </p:txBody>
      </p:sp>
      <p:sp>
        <p:nvSpPr>
          <p:cNvPr id="244739" name="Rectangle 3"/>
          <p:cNvSpPr>
            <a:spLocks noGrp="1" noChangeArrowheads="1"/>
          </p:cNvSpPr>
          <p:nvPr>
            <p:ph type="subTitle" idx="1"/>
          </p:nvPr>
        </p:nvSpPr>
        <p:spPr/>
        <p:txBody>
          <a:bodyPr/>
          <a:lstStyle/>
          <a:p>
            <a:r>
              <a:rPr lang="de-DE" dirty="0"/>
              <a:t>Dr. Christof Rezk-Salama</a:t>
            </a:r>
            <a:endParaRPr lang="de-DE" sz="3600" dirty="0"/>
          </a:p>
          <a:p>
            <a:endParaRPr lang="de-DE" sz="2000" b="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p:txBody>
          <a:bodyPr/>
          <a:lstStyle/>
          <a:p>
            <a:r>
              <a:rPr lang="de-DE"/>
              <a:t>Mögliche Flaschenhälse</a:t>
            </a:r>
          </a:p>
        </p:txBody>
      </p:sp>
      <p:sp>
        <p:nvSpPr>
          <p:cNvPr id="420867" name="Rectangle 3"/>
          <p:cNvSpPr>
            <a:spLocks noGrp="1" noChangeArrowheads="1"/>
          </p:cNvSpPr>
          <p:nvPr>
            <p:ph type="body" idx="1"/>
          </p:nvPr>
        </p:nvSpPr>
        <p:spPr/>
        <p:txBody>
          <a:bodyPr/>
          <a:lstStyle/>
          <a:p>
            <a:pPr>
              <a:spcBef>
                <a:spcPct val="0"/>
              </a:spcBef>
            </a:pPr>
            <a:r>
              <a:rPr lang="de-DE" b="1" i="1" dirty="0"/>
              <a:t>Speicherbandbreite:</a:t>
            </a:r>
            <a:br>
              <a:rPr lang="de-DE" b="1" i="1" dirty="0"/>
            </a:br>
            <a:r>
              <a:rPr lang="de-DE" sz="2400" b="1" i="1" dirty="0"/>
              <a:t>Mögliche Ursachen</a:t>
            </a:r>
            <a:r>
              <a:rPr lang="de-DE" sz="2800" b="1" i="1" dirty="0"/>
              <a:t>: </a:t>
            </a:r>
          </a:p>
          <a:p>
            <a:pPr lvl="1">
              <a:spcBef>
                <a:spcPct val="0"/>
              </a:spcBef>
            </a:pPr>
            <a:r>
              <a:rPr lang="de-DE" sz="2400" dirty="0"/>
              <a:t>Zu große Texturen werden verwendet.</a:t>
            </a:r>
          </a:p>
          <a:p>
            <a:pPr lvl="1">
              <a:spcBef>
                <a:spcPct val="0"/>
              </a:spcBef>
            </a:pPr>
            <a:r>
              <a:rPr lang="de-DE" sz="2400" dirty="0"/>
              <a:t>Texturen werden zu oft gewechselt</a:t>
            </a:r>
            <a:br>
              <a:rPr lang="de-DE" sz="2400" dirty="0"/>
            </a:br>
            <a:r>
              <a:rPr lang="de-DE" sz="2400" dirty="0"/>
              <a:t>	(Cache-</a:t>
            </a:r>
            <a:r>
              <a:rPr lang="de-DE" sz="2400" dirty="0" err="1"/>
              <a:t>Thrashing</a:t>
            </a:r>
            <a:r>
              <a:rPr lang="de-DE" sz="2400" dirty="0"/>
              <a:t>)</a:t>
            </a:r>
          </a:p>
          <a:p>
            <a:pPr>
              <a:spcBef>
                <a:spcPct val="0"/>
              </a:spcBef>
              <a:buFont typeface="Wingdings" pitchFamily="2" charset="2"/>
              <a:buNone/>
            </a:pPr>
            <a:r>
              <a:rPr lang="de-DE" dirty="0"/>
              <a:t>	</a:t>
            </a:r>
            <a:r>
              <a:rPr lang="de-DE" sz="2800" b="1" i="1" dirty="0"/>
              <a:t>Wie finde ich das heraus? </a:t>
            </a:r>
          </a:p>
          <a:p>
            <a:pPr lvl="1">
              <a:spcBef>
                <a:spcPct val="0"/>
              </a:spcBef>
            </a:pPr>
            <a:r>
              <a:rPr lang="de-DE" sz="2400" dirty="0"/>
              <a:t> Kleinere Texturen verwenden und sehen ob's besser </a:t>
            </a:r>
            <a:br>
              <a:rPr lang="de-DE" sz="2400" dirty="0"/>
            </a:br>
            <a:r>
              <a:rPr lang="de-DE" sz="2400" dirty="0"/>
              <a:t> wird.</a:t>
            </a:r>
          </a:p>
          <a:p>
            <a:pPr lvl="1">
              <a:spcBef>
                <a:spcPct val="0"/>
              </a:spcBef>
              <a:buFont typeface="Wingdings" pitchFamily="2" charset="2"/>
              <a:buNone/>
            </a:pPr>
            <a:r>
              <a:rPr lang="de-DE" b="1" i="1" dirty="0"/>
              <a:t>Abhilfe:</a:t>
            </a:r>
            <a:r>
              <a:rPr lang="de-DE" sz="2400" dirty="0"/>
              <a:t> </a:t>
            </a:r>
          </a:p>
          <a:p>
            <a:pPr lvl="1">
              <a:spcBef>
                <a:spcPct val="0"/>
              </a:spcBef>
            </a:pPr>
            <a:r>
              <a:rPr lang="de-DE" sz="2400" dirty="0" err="1"/>
              <a:t>Texturenauflösung</a:t>
            </a:r>
            <a:r>
              <a:rPr lang="de-DE" sz="2400" dirty="0"/>
              <a:t> </a:t>
            </a:r>
            <a:r>
              <a:rPr lang="de-DE" sz="2400" dirty="0" smtClean="0"/>
              <a:t>reduzieren</a:t>
            </a:r>
          </a:p>
          <a:p>
            <a:pPr lvl="1">
              <a:spcBef>
                <a:spcPct val="0"/>
              </a:spcBef>
            </a:pPr>
            <a:r>
              <a:rPr lang="de-DE" sz="2400" dirty="0" smtClean="0"/>
              <a:t>Billigeres </a:t>
            </a:r>
            <a:r>
              <a:rPr lang="de-DE" sz="2400" dirty="0" err="1" smtClean="0"/>
              <a:t>Filtering</a:t>
            </a:r>
            <a:r>
              <a:rPr lang="de-DE" sz="2400" dirty="0" smtClean="0"/>
              <a:t> (</a:t>
            </a:r>
            <a:r>
              <a:rPr lang="de-DE" sz="2400" dirty="0" err="1" smtClean="0"/>
              <a:t>Anisotropic</a:t>
            </a:r>
            <a:r>
              <a:rPr lang="de-DE" sz="2400" dirty="0" smtClean="0"/>
              <a:t> </a:t>
            </a:r>
            <a:r>
              <a:rPr lang="de-DE" sz="2400" dirty="0" err="1" smtClean="0"/>
              <a:t>Filtering</a:t>
            </a:r>
            <a:r>
              <a:rPr lang="de-DE" sz="2400" dirty="0" smtClean="0"/>
              <a:t> ausschalten)</a:t>
            </a:r>
          </a:p>
          <a:p>
            <a:pPr lvl="1">
              <a:spcBef>
                <a:spcPct val="0"/>
              </a:spcBef>
            </a:pPr>
            <a:r>
              <a:rPr lang="de-DE" sz="2400" dirty="0" smtClean="0"/>
              <a:t>Objekte nach Textur sortieren (Cache Optimierung)</a:t>
            </a:r>
            <a:endParaRPr lang="de-DE" sz="2400" b="1" i="1"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p:txBody>
          <a:bodyPr/>
          <a:lstStyle/>
          <a:p>
            <a:r>
              <a:rPr lang="de-DE"/>
              <a:t>Mögliche Flaschenhälse</a:t>
            </a:r>
          </a:p>
        </p:txBody>
      </p:sp>
      <p:sp>
        <p:nvSpPr>
          <p:cNvPr id="424963" name="Rectangle 3"/>
          <p:cNvSpPr>
            <a:spLocks noGrp="1" noChangeArrowheads="1"/>
          </p:cNvSpPr>
          <p:nvPr>
            <p:ph type="body" idx="1"/>
          </p:nvPr>
        </p:nvSpPr>
        <p:spPr/>
        <p:txBody>
          <a:bodyPr/>
          <a:lstStyle/>
          <a:p>
            <a:pPr>
              <a:spcBef>
                <a:spcPct val="0"/>
              </a:spcBef>
            </a:pPr>
            <a:r>
              <a:rPr lang="de-DE" b="1" i="1" dirty="0"/>
              <a:t>Geometrieverarbeitung:</a:t>
            </a:r>
            <a:br>
              <a:rPr lang="de-DE" b="1" i="1" dirty="0"/>
            </a:br>
            <a:r>
              <a:rPr lang="de-DE" sz="2400" b="1" i="1" dirty="0"/>
              <a:t>Mögliche Ursachen</a:t>
            </a:r>
            <a:r>
              <a:rPr lang="de-DE" sz="2800" b="1" i="1" dirty="0"/>
              <a:t>: </a:t>
            </a:r>
          </a:p>
          <a:p>
            <a:pPr lvl="1">
              <a:spcBef>
                <a:spcPct val="0"/>
              </a:spcBef>
            </a:pPr>
            <a:r>
              <a:rPr lang="de-DE" sz="2400" dirty="0"/>
              <a:t>Zu viele kleine Dreiecke.</a:t>
            </a:r>
          </a:p>
          <a:p>
            <a:pPr lvl="1">
              <a:spcBef>
                <a:spcPct val="0"/>
              </a:spcBef>
            </a:pPr>
            <a:r>
              <a:rPr lang="de-DE" sz="2400" dirty="0"/>
              <a:t>Zu aufwändige Vertex </a:t>
            </a:r>
            <a:r>
              <a:rPr lang="de-DE" sz="2400" dirty="0" err="1" smtClean="0"/>
              <a:t>Shader</a:t>
            </a:r>
            <a:endParaRPr lang="de-DE" sz="2400" dirty="0"/>
          </a:p>
          <a:p>
            <a:pPr lvl="1">
              <a:spcBef>
                <a:spcPct val="0"/>
              </a:spcBef>
              <a:buFont typeface="Wingdings" pitchFamily="2" charset="2"/>
              <a:buNone/>
            </a:pPr>
            <a:r>
              <a:rPr lang="de-DE" sz="2400" b="1" i="1" dirty="0"/>
              <a:t>Wie finde ich das heraus? </a:t>
            </a:r>
          </a:p>
          <a:p>
            <a:pPr lvl="1">
              <a:spcBef>
                <a:spcPct val="0"/>
              </a:spcBef>
            </a:pPr>
            <a:r>
              <a:rPr lang="de-DE" sz="2400" dirty="0"/>
              <a:t> Vertex </a:t>
            </a:r>
            <a:r>
              <a:rPr lang="de-DE" sz="2400" dirty="0" err="1"/>
              <a:t>Shader</a:t>
            </a:r>
            <a:r>
              <a:rPr lang="de-DE" sz="2400" dirty="0"/>
              <a:t> vereinfachen und sehen ob's besser wird</a:t>
            </a:r>
          </a:p>
          <a:p>
            <a:pPr lvl="1">
              <a:spcBef>
                <a:spcPct val="0"/>
              </a:spcBef>
            </a:pPr>
            <a:r>
              <a:rPr lang="de-DE" sz="2400" dirty="0"/>
              <a:t> </a:t>
            </a:r>
            <a:r>
              <a:rPr lang="de-DE" sz="2400" dirty="0" smtClean="0"/>
              <a:t>Geometrie reduzieren</a:t>
            </a:r>
            <a:endParaRPr lang="de-DE" sz="2400" dirty="0"/>
          </a:p>
          <a:p>
            <a:pPr lvl="1">
              <a:spcBef>
                <a:spcPct val="0"/>
              </a:spcBef>
              <a:buFont typeface="Wingdings" pitchFamily="2" charset="2"/>
              <a:buNone/>
            </a:pPr>
            <a:r>
              <a:rPr lang="de-DE" b="1" i="1" dirty="0"/>
              <a:t>Abhilfe:</a:t>
            </a:r>
            <a:r>
              <a:rPr lang="de-DE" sz="2400" dirty="0"/>
              <a:t> </a:t>
            </a:r>
          </a:p>
          <a:p>
            <a:pPr lvl="1">
              <a:spcBef>
                <a:spcPct val="0"/>
              </a:spcBef>
            </a:pPr>
            <a:r>
              <a:rPr lang="de-DE" sz="2400" dirty="0"/>
              <a:t> Weniger, dafür größere Dreiecke </a:t>
            </a:r>
            <a:r>
              <a:rPr lang="de-DE" sz="2400" dirty="0" smtClean="0"/>
              <a:t>verwenden (LOD).</a:t>
            </a:r>
            <a:endParaRPr lang="de-DE" sz="2400" dirty="0"/>
          </a:p>
          <a:p>
            <a:pPr lvl="1">
              <a:spcBef>
                <a:spcPct val="0"/>
              </a:spcBef>
            </a:pPr>
            <a:r>
              <a:rPr lang="de-DE" sz="2400" dirty="0"/>
              <a:t> Vertex </a:t>
            </a:r>
            <a:r>
              <a:rPr lang="de-DE" sz="2400" dirty="0" err="1"/>
              <a:t>Shader</a:t>
            </a:r>
            <a:r>
              <a:rPr lang="de-DE" sz="2400" dirty="0"/>
              <a:t> </a:t>
            </a:r>
            <a:r>
              <a:rPr lang="de-DE" sz="2400" dirty="0" smtClean="0"/>
              <a:t>vereinfachen</a:t>
            </a:r>
            <a:endParaRPr lang="de-DE" sz="2400" b="1" i="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p:txBody>
          <a:bodyPr/>
          <a:lstStyle/>
          <a:p>
            <a:r>
              <a:rPr lang="de-DE"/>
              <a:t>Mögliche Flaschenhälse</a:t>
            </a:r>
          </a:p>
        </p:txBody>
      </p:sp>
      <p:sp>
        <p:nvSpPr>
          <p:cNvPr id="425987" name="Rectangle 3"/>
          <p:cNvSpPr>
            <a:spLocks noGrp="1" noChangeArrowheads="1"/>
          </p:cNvSpPr>
          <p:nvPr>
            <p:ph type="body" idx="1"/>
          </p:nvPr>
        </p:nvSpPr>
        <p:spPr/>
        <p:txBody>
          <a:bodyPr/>
          <a:lstStyle/>
          <a:p>
            <a:pPr>
              <a:spcBef>
                <a:spcPct val="0"/>
              </a:spcBef>
            </a:pPr>
            <a:r>
              <a:rPr lang="de-DE" b="1" i="1"/>
              <a:t>Rasterisierung:</a:t>
            </a:r>
            <a:br>
              <a:rPr lang="de-DE" b="1" i="1"/>
            </a:br>
            <a:r>
              <a:rPr lang="de-DE" sz="2400" b="1" i="1"/>
              <a:t>Mögliche Ursachen</a:t>
            </a:r>
            <a:r>
              <a:rPr lang="de-DE" sz="2800" b="1" i="1"/>
              <a:t>: </a:t>
            </a:r>
          </a:p>
          <a:p>
            <a:pPr lvl="1">
              <a:spcBef>
                <a:spcPct val="0"/>
              </a:spcBef>
            </a:pPr>
            <a:r>
              <a:rPr lang="de-DE" sz="2400"/>
              <a:t>Zu hohe Depth-Complexity (Overdraw)</a:t>
            </a:r>
          </a:p>
          <a:p>
            <a:pPr lvl="1">
              <a:spcBef>
                <a:spcPct val="0"/>
              </a:spcBef>
            </a:pPr>
            <a:r>
              <a:rPr lang="de-DE" sz="2400"/>
              <a:t>Zu aufwändige Fragment Shader</a:t>
            </a:r>
          </a:p>
          <a:p>
            <a:pPr lvl="1">
              <a:spcBef>
                <a:spcPct val="0"/>
              </a:spcBef>
            </a:pPr>
            <a:r>
              <a:rPr lang="de-DE" sz="2400"/>
              <a:t>Zu viele Multi-Texturen</a:t>
            </a:r>
          </a:p>
          <a:p>
            <a:pPr lvl="1">
              <a:spcBef>
                <a:spcPct val="0"/>
              </a:spcBef>
              <a:buFont typeface="Wingdings" pitchFamily="2" charset="2"/>
              <a:buNone/>
            </a:pPr>
            <a:r>
              <a:rPr lang="de-DE" sz="2400" b="1" i="1"/>
              <a:t>Wie finde ich das heraus? </a:t>
            </a:r>
          </a:p>
          <a:p>
            <a:pPr lvl="1">
              <a:spcBef>
                <a:spcPct val="0"/>
              </a:spcBef>
            </a:pPr>
            <a:r>
              <a:rPr lang="de-DE" sz="2400"/>
              <a:t> Einfach: Bildschirmauflösung reduzieren und sehen     </a:t>
            </a:r>
            <a:br>
              <a:rPr lang="de-DE" sz="2400"/>
            </a:br>
            <a:r>
              <a:rPr lang="de-DE" sz="2400"/>
              <a:t> ob's schneller wird</a:t>
            </a:r>
          </a:p>
          <a:p>
            <a:pPr lvl="1">
              <a:spcBef>
                <a:spcPct val="0"/>
              </a:spcBef>
              <a:buFont typeface="Wingdings" pitchFamily="2" charset="2"/>
              <a:buNone/>
            </a:pPr>
            <a:r>
              <a:rPr lang="de-DE" b="1" i="1"/>
              <a:t>Abhilfe:</a:t>
            </a:r>
            <a:r>
              <a:rPr lang="de-DE" sz="2400"/>
              <a:t> </a:t>
            </a:r>
          </a:p>
          <a:p>
            <a:pPr lvl="1">
              <a:spcBef>
                <a:spcPct val="0"/>
              </a:spcBef>
            </a:pPr>
            <a:r>
              <a:rPr lang="de-DE" sz="2400"/>
              <a:t> Depth-Complexity reduzieren, Occlusion Culling (BSP-Trees) verwenden, Early z-Test verwenden.</a:t>
            </a:r>
          </a:p>
          <a:p>
            <a:pPr lvl="1">
              <a:spcBef>
                <a:spcPct val="0"/>
              </a:spcBef>
            </a:pPr>
            <a:r>
              <a:rPr lang="de-DE" sz="2400"/>
              <a:t> Fragment Shader vereinfachen oder Anzahl der Texturen reduzieren</a:t>
            </a:r>
            <a:endParaRPr lang="de-DE" sz="2400" b="1" i="1"/>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ctrTitle"/>
          </p:nvPr>
        </p:nvSpPr>
        <p:spPr/>
        <p:txBody>
          <a:bodyPr/>
          <a:lstStyle/>
          <a:p>
            <a:r>
              <a:rPr lang="de-DE" dirty="0" smtClean="0"/>
              <a:t>Vertex Programs</a:t>
            </a:r>
            <a:endParaRPr lang="de-DE" dirty="0"/>
          </a:p>
        </p:txBody>
      </p:sp>
      <p:sp>
        <p:nvSpPr>
          <p:cNvPr id="244739" name="Rectangle 3"/>
          <p:cNvSpPr>
            <a:spLocks noGrp="1" noChangeArrowheads="1"/>
          </p:cNvSpPr>
          <p:nvPr>
            <p:ph type="subTitle" idx="1"/>
          </p:nvPr>
        </p:nvSpPr>
        <p:spPr/>
        <p:txBody>
          <a:bodyPr/>
          <a:lstStyle/>
          <a:p>
            <a:r>
              <a:rPr lang="de-DE" dirty="0"/>
              <a:t>Dr. Christof Rezk-Salama</a:t>
            </a:r>
            <a:endParaRPr lang="de-DE" sz="3600" dirty="0"/>
          </a:p>
          <a:p>
            <a:endParaRPr lang="de-DE" sz="2000" b="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1"/>
          <p:cNvGrpSpPr>
            <a:grpSpLocks/>
          </p:cNvGrpSpPr>
          <p:nvPr/>
        </p:nvGrpSpPr>
        <p:grpSpPr bwMode="auto">
          <a:xfrm>
            <a:off x="2533650" y="3049588"/>
            <a:ext cx="581025" cy="609600"/>
            <a:chOff x="3640" y="1884"/>
            <a:chExt cx="366" cy="384"/>
          </a:xfrm>
        </p:grpSpPr>
        <p:pic>
          <p:nvPicPr>
            <p:cNvPr id="385060" name="Picture 36" descr="texture03"/>
            <p:cNvPicPr>
              <a:picLocks noChangeAspect="1" noChangeArrowheads="1"/>
            </p:cNvPicPr>
            <p:nvPr/>
          </p:nvPicPr>
          <p:blipFill>
            <a:blip r:embed="rId2"/>
            <a:srcRect l="40689" t="40198" r="40688" b="40199"/>
            <a:stretch>
              <a:fillRect/>
            </a:stretch>
          </p:blipFill>
          <p:spPr bwMode="auto">
            <a:xfrm>
              <a:off x="3644" y="1888"/>
              <a:ext cx="357" cy="376"/>
            </a:xfrm>
            <a:prstGeom prst="rect">
              <a:avLst/>
            </a:prstGeom>
            <a:noFill/>
            <a:ln w="9525">
              <a:solidFill>
                <a:srgbClr val="000000"/>
              </a:solidFill>
              <a:miter lim="800000"/>
              <a:headEnd/>
              <a:tailEnd/>
            </a:ln>
            <a:effectLst/>
          </p:spPr>
        </p:pic>
        <p:sp>
          <p:nvSpPr>
            <p:cNvPr id="385073" name="Line 49"/>
            <p:cNvSpPr>
              <a:spLocks noChangeShapeType="1"/>
            </p:cNvSpPr>
            <p:nvPr/>
          </p:nvSpPr>
          <p:spPr bwMode="auto">
            <a:xfrm>
              <a:off x="3824" y="1884"/>
              <a:ext cx="0" cy="384"/>
            </a:xfrm>
            <a:prstGeom prst="line">
              <a:avLst/>
            </a:prstGeom>
            <a:noFill/>
            <a:ln w="3175">
              <a:solidFill>
                <a:schemeClr val="tx1"/>
              </a:solidFill>
              <a:round/>
              <a:headEnd/>
              <a:tailEnd/>
            </a:ln>
            <a:effectLst/>
          </p:spPr>
          <p:txBody>
            <a:bodyPr>
              <a:spAutoFit/>
            </a:bodyPr>
            <a:lstStyle/>
            <a:p>
              <a:endParaRPr lang="de-DE"/>
            </a:p>
          </p:txBody>
        </p:sp>
        <p:sp>
          <p:nvSpPr>
            <p:cNvPr id="385074" name="Line 50"/>
            <p:cNvSpPr>
              <a:spLocks noChangeShapeType="1"/>
            </p:cNvSpPr>
            <p:nvPr/>
          </p:nvSpPr>
          <p:spPr bwMode="auto">
            <a:xfrm>
              <a:off x="3640" y="2074"/>
              <a:ext cx="366" cy="0"/>
            </a:xfrm>
            <a:prstGeom prst="line">
              <a:avLst/>
            </a:prstGeom>
            <a:noFill/>
            <a:ln w="3175">
              <a:solidFill>
                <a:schemeClr val="tx1"/>
              </a:solidFill>
              <a:round/>
              <a:headEnd/>
              <a:tailEnd/>
            </a:ln>
            <a:effectLst/>
          </p:spPr>
          <p:txBody>
            <a:bodyPr>
              <a:spAutoFit/>
            </a:bodyPr>
            <a:lstStyle/>
            <a:p>
              <a:endParaRPr lang="de-DE"/>
            </a:p>
          </p:txBody>
        </p:sp>
      </p:grpSp>
      <p:sp>
        <p:nvSpPr>
          <p:cNvPr id="385026" name="Rectangle 2"/>
          <p:cNvSpPr>
            <a:spLocks noGrp="1" noChangeArrowheads="1"/>
          </p:cNvSpPr>
          <p:nvPr>
            <p:ph type="title"/>
          </p:nvPr>
        </p:nvSpPr>
        <p:spPr/>
        <p:txBody>
          <a:bodyPr/>
          <a:lstStyle/>
          <a:p>
            <a:r>
              <a:rPr lang="de-DE"/>
              <a:t>Textur-Interpolation</a:t>
            </a:r>
          </a:p>
        </p:txBody>
      </p:sp>
      <p:pic>
        <p:nvPicPr>
          <p:cNvPr id="385030" name="Picture 6" descr="texture03"/>
          <p:cNvPicPr>
            <a:picLocks noGrp="1" noChangeAspect="1" noChangeArrowheads="1"/>
          </p:cNvPicPr>
          <p:nvPr>
            <p:ph sz="quarter" idx="4294967295"/>
          </p:nvPr>
        </p:nvPicPr>
        <p:blipFill>
          <a:blip r:embed="rId2"/>
          <a:srcRect/>
          <a:stretch>
            <a:fillRect/>
          </a:stretch>
        </p:blipFill>
        <p:spPr bwMode="auto">
          <a:xfrm>
            <a:off x="1008063" y="1817688"/>
            <a:ext cx="3043237" cy="3044825"/>
          </a:xfrm>
          <a:prstGeom prst="rect">
            <a:avLst/>
          </a:prstGeom>
          <a:noFill/>
          <a:ln>
            <a:solidFill>
              <a:srgbClr val="000000"/>
            </a:solidFill>
            <a:miter lim="800000"/>
            <a:headEnd/>
            <a:tailEnd/>
          </a:ln>
        </p:spPr>
      </p:pic>
      <p:grpSp>
        <p:nvGrpSpPr>
          <p:cNvPr id="3" name="Group 7"/>
          <p:cNvGrpSpPr>
            <a:grpSpLocks/>
          </p:cNvGrpSpPr>
          <p:nvPr/>
        </p:nvGrpSpPr>
        <p:grpSpPr bwMode="auto">
          <a:xfrm>
            <a:off x="987425" y="1803400"/>
            <a:ext cx="3059113" cy="3070225"/>
            <a:chOff x="2880" y="2160"/>
            <a:chExt cx="907" cy="907"/>
          </a:xfrm>
        </p:grpSpPr>
        <p:sp>
          <p:nvSpPr>
            <p:cNvPr id="385032" name="Rectangle 8"/>
            <p:cNvSpPr>
              <a:spLocks noChangeArrowheads="1"/>
            </p:cNvSpPr>
            <p:nvPr/>
          </p:nvSpPr>
          <p:spPr bwMode="auto">
            <a:xfrm>
              <a:off x="3061" y="2160"/>
              <a:ext cx="91" cy="907"/>
            </a:xfrm>
            <a:prstGeom prst="rect">
              <a:avLst/>
            </a:prstGeom>
            <a:noFill/>
            <a:ln w="9525" algn="ctr">
              <a:solidFill>
                <a:srgbClr val="000000"/>
              </a:solidFill>
              <a:miter lim="800000"/>
              <a:headEnd/>
              <a:tailEnd/>
            </a:ln>
            <a:effectLst/>
          </p:spPr>
          <p:txBody>
            <a:bodyPr wrap="none" anchor="ctr">
              <a:spAutoFit/>
            </a:bodyPr>
            <a:lstStyle/>
            <a:p>
              <a:endParaRPr lang="de-DE"/>
            </a:p>
          </p:txBody>
        </p:sp>
        <p:sp>
          <p:nvSpPr>
            <p:cNvPr id="385033" name="Rectangle 9"/>
            <p:cNvSpPr>
              <a:spLocks noChangeArrowheads="1"/>
            </p:cNvSpPr>
            <p:nvPr/>
          </p:nvSpPr>
          <p:spPr bwMode="auto">
            <a:xfrm>
              <a:off x="2880" y="2160"/>
              <a:ext cx="91" cy="907"/>
            </a:xfrm>
            <a:prstGeom prst="rect">
              <a:avLst/>
            </a:prstGeom>
            <a:noFill/>
            <a:ln w="9525" algn="ctr">
              <a:solidFill>
                <a:srgbClr val="000000"/>
              </a:solidFill>
              <a:miter lim="800000"/>
              <a:headEnd/>
              <a:tailEnd/>
            </a:ln>
            <a:effectLst/>
          </p:spPr>
          <p:txBody>
            <a:bodyPr wrap="none" anchor="ctr">
              <a:spAutoFit/>
            </a:bodyPr>
            <a:lstStyle/>
            <a:p>
              <a:endParaRPr lang="de-DE"/>
            </a:p>
          </p:txBody>
        </p:sp>
        <p:sp>
          <p:nvSpPr>
            <p:cNvPr id="385034" name="Rectangle 10"/>
            <p:cNvSpPr>
              <a:spLocks noChangeArrowheads="1"/>
            </p:cNvSpPr>
            <p:nvPr/>
          </p:nvSpPr>
          <p:spPr bwMode="auto">
            <a:xfrm>
              <a:off x="3424" y="2160"/>
              <a:ext cx="91" cy="907"/>
            </a:xfrm>
            <a:prstGeom prst="rect">
              <a:avLst/>
            </a:prstGeom>
            <a:noFill/>
            <a:ln w="9525" algn="ctr">
              <a:solidFill>
                <a:srgbClr val="000000"/>
              </a:solidFill>
              <a:miter lim="800000"/>
              <a:headEnd/>
              <a:tailEnd/>
            </a:ln>
            <a:effectLst/>
          </p:spPr>
          <p:txBody>
            <a:bodyPr wrap="none" anchor="ctr">
              <a:spAutoFit/>
            </a:bodyPr>
            <a:lstStyle/>
            <a:p>
              <a:endParaRPr lang="de-DE"/>
            </a:p>
          </p:txBody>
        </p:sp>
        <p:sp>
          <p:nvSpPr>
            <p:cNvPr id="385035" name="Rectangle 11"/>
            <p:cNvSpPr>
              <a:spLocks noChangeArrowheads="1"/>
            </p:cNvSpPr>
            <p:nvPr/>
          </p:nvSpPr>
          <p:spPr bwMode="auto">
            <a:xfrm>
              <a:off x="3243" y="2160"/>
              <a:ext cx="91" cy="907"/>
            </a:xfrm>
            <a:prstGeom prst="rect">
              <a:avLst/>
            </a:prstGeom>
            <a:noFill/>
            <a:ln w="9525" algn="ctr">
              <a:solidFill>
                <a:srgbClr val="000000"/>
              </a:solidFill>
              <a:miter lim="800000"/>
              <a:headEnd/>
              <a:tailEnd/>
            </a:ln>
            <a:effectLst/>
          </p:spPr>
          <p:txBody>
            <a:bodyPr wrap="none" anchor="ctr">
              <a:spAutoFit/>
            </a:bodyPr>
            <a:lstStyle/>
            <a:p>
              <a:endParaRPr lang="de-DE"/>
            </a:p>
          </p:txBody>
        </p:sp>
        <p:sp>
          <p:nvSpPr>
            <p:cNvPr id="385036" name="Rectangle 12"/>
            <p:cNvSpPr>
              <a:spLocks noChangeArrowheads="1"/>
            </p:cNvSpPr>
            <p:nvPr/>
          </p:nvSpPr>
          <p:spPr bwMode="auto">
            <a:xfrm>
              <a:off x="2880" y="2886"/>
              <a:ext cx="907" cy="90"/>
            </a:xfrm>
            <a:prstGeom prst="rect">
              <a:avLst/>
            </a:prstGeom>
            <a:noFill/>
            <a:ln w="9525" algn="ctr">
              <a:solidFill>
                <a:srgbClr val="000000"/>
              </a:solidFill>
              <a:miter lim="800000"/>
              <a:headEnd/>
              <a:tailEnd/>
            </a:ln>
            <a:effectLst/>
          </p:spPr>
          <p:txBody>
            <a:bodyPr anchor="ctr">
              <a:spAutoFit/>
            </a:bodyPr>
            <a:lstStyle/>
            <a:p>
              <a:endParaRPr lang="de-DE"/>
            </a:p>
          </p:txBody>
        </p:sp>
        <p:sp>
          <p:nvSpPr>
            <p:cNvPr id="385037" name="Rectangle 13"/>
            <p:cNvSpPr>
              <a:spLocks noChangeArrowheads="1"/>
            </p:cNvSpPr>
            <p:nvPr/>
          </p:nvSpPr>
          <p:spPr bwMode="auto">
            <a:xfrm>
              <a:off x="3606" y="2160"/>
              <a:ext cx="91" cy="907"/>
            </a:xfrm>
            <a:prstGeom prst="rect">
              <a:avLst/>
            </a:prstGeom>
            <a:noFill/>
            <a:ln w="9525" algn="ctr">
              <a:solidFill>
                <a:srgbClr val="000000"/>
              </a:solidFill>
              <a:miter lim="800000"/>
              <a:headEnd/>
              <a:tailEnd/>
            </a:ln>
            <a:effectLst/>
          </p:spPr>
          <p:txBody>
            <a:bodyPr wrap="none" anchor="ctr">
              <a:spAutoFit/>
            </a:bodyPr>
            <a:lstStyle/>
            <a:p>
              <a:endParaRPr lang="de-DE"/>
            </a:p>
          </p:txBody>
        </p:sp>
        <p:sp>
          <p:nvSpPr>
            <p:cNvPr id="385038" name="Rectangle 14"/>
            <p:cNvSpPr>
              <a:spLocks noChangeArrowheads="1"/>
            </p:cNvSpPr>
            <p:nvPr/>
          </p:nvSpPr>
          <p:spPr bwMode="auto">
            <a:xfrm>
              <a:off x="2880" y="2704"/>
              <a:ext cx="907" cy="90"/>
            </a:xfrm>
            <a:prstGeom prst="rect">
              <a:avLst/>
            </a:prstGeom>
            <a:noFill/>
            <a:ln w="9525" algn="ctr">
              <a:solidFill>
                <a:srgbClr val="000000"/>
              </a:solidFill>
              <a:miter lim="800000"/>
              <a:headEnd/>
              <a:tailEnd/>
            </a:ln>
            <a:effectLst/>
          </p:spPr>
          <p:txBody>
            <a:bodyPr anchor="ctr">
              <a:spAutoFit/>
            </a:bodyPr>
            <a:lstStyle/>
            <a:p>
              <a:endParaRPr lang="de-DE"/>
            </a:p>
          </p:txBody>
        </p:sp>
        <p:sp>
          <p:nvSpPr>
            <p:cNvPr id="385039" name="Rectangle 15"/>
            <p:cNvSpPr>
              <a:spLocks noChangeArrowheads="1"/>
            </p:cNvSpPr>
            <p:nvPr/>
          </p:nvSpPr>
          <p:spPr bwMode="auto">
            <a:xfrm>
              <a:off x="2880" y="2523"/>
              <a:ext cx="907" cy="90"/>
            </a:xfrm>
            <a:prstGeom prst="rect">
              <a:avLst/>
            </a:prstGeom>
            <a:noFill/>
            <a:ln w="9525" algn="ctr">
              <a:solidFill>
                <a:srgbClr val="000000"/>
              </a:solidFill>
              <a:miter lim="800000"/>
              <a:headEnd/>
              <a:tailEnd/>
            </a:ln>
            <a:effectLst/>
          </p:spPr>
          <p:txBody>
            <a:bodyPr anchor="ctr">
              <a:spAutoFit/>
            </a:bodyPr>
            <a:lstStyle/>
            <a:p>
              <a:endParaRPr lang="de-DE"/>
            </a:p>
          </p:txBody>
        </p:sp>
        <p:sp>
          <p:nvSpPr>
            <p:cNvPr id="385040" name="Rectangle 16"/>
            <p:cNvSpPr>
              <a:spLocks noChangeArrowheads="1"/>
            </p:cNvSpPr>
            <p:nvPr/>
          </p:nvSpPr>
          <p:spPr bwMode="auto">
            <a:xfrm>
              <a:off x="2880" y="2341"/>
              <a:ext cx="907" cy="90"/>
            </a:xfrm>
            <a:prstGeom prst="rect">
              <a:avLst/>
            </a:prstGeom>
            <a:noFill/>
            <a:ln w="9525" algn="ctr">
              <a:solidFill>
                <a:srgbClr val="000000"/>
              </a:solidFill>
              <a:miter lim="800000"/>
              <a:headEnd/>
              <a:tailEnd/>
            </a:ln>
            <a:effectLst/>
          </p:spPr>
          <p:txBody>
            <a:bodyPr anchor="ctr">
              <a:spAutoFit/>
            </a:bodyPr>
            <a:lstStyle/>
            <a:p>
              <a:endParaRPr lang="de-DE"/>
            </a:p>
          </p:txBody>
        </p:sp>
        <p:sp>
          <p:nvSpPr>
            <p:cNvPr id="385041" name="Rectangle 17"/>
            <p:cNvSpPr>
              <a:spLocks noChangeArrowheads="1"/>
            </p:cNvSpPr>
            <p:nvPr/>
          </p:nvSpPr>
          <p:spPr bwMode="auto">
            <a:xfrm>
              <a:off x="2880" y="2160"/>
              <a:ext cx="907" cy="90"/>
            </a:xfrm>
            <a:prstGeom prst="rect">
              <a:avLst/>
            </a:prstGeom>
            <a:noFill/>
            <a:ln w="9525" algn="ctr">
              <a:solidFill>
                <a:srgbClr val="000000"/>
              </a:solidFill>
              <a:miter lim="800000"/>
              <a:headEnd/>
              <a:tailEnd/>
            </a:ln>
            <a:effectLst/>
          </p:spPr>
          <p:txBody>
            <a:bodyPr anchor="ctr">
              <a:spAutoFit/>
            </a:bodyPr>
            <a:lstStyle/>
            <a:p>
              <a:endParaRPr lang="de-DE"/>
            </a:p>
          </p:txBody>
        </p:sp>
        <p:sp>
          <p:nvSpPr>
            <p:cNvPr id="385042" name="Rectangle 18"/>
            <p:cNvSpPr>
              <a:spLocks noChangeArrowheads="1"/>
            </p:cNvSpPr>
            <p:nvPr/>
          </p:nvSpPr>
          <p:spPr bwMode="auto">
            <a:xfrm>
              <a:off x="2880" y="2160"/>
              <a:ext cx="907" cy="906"/>
            </a:xfrm>
            <a:prstGeom prst="rect">
              <a:avLst/>
            </a:prstGeom>
            <a:noFill/>
            <a:ln w="19050" algn="ctr">
              <a:solidFill>
                <a:srgbClr val="000000"/>
              </a:solidFill>
              <a:miter lim="800000"/>
              <a:headEnd/>
              <a:tailEnd/>
            </a:ln>
            <a:effectLst/>
          </p:spPr>
          <p:txBody>
            <a:bodyPr anchor="ctr">
              <a:spAutoFit/>
            </a:bodyPr>
            <a:lstStyle/>
            <a:p>
              <a:endParaRPr lang="de-DE"/>
            </a:p>
          </p:txBody>
        </p:sp>
      </p:grpSp>
      <p:sp>
        <p:nvSpPr>
          <p:cNvPr id="385043" name="Text Box 19"/>
          <p:cNvSpPr txBox="1">
            <a:spLocks noChangeArrowheads="1"/>
          </p:cNvSpPr>
          <p:nvPr/>
        </p:nvSpPr>
        <p:spPr bwMode="auto">
          <a:xfrm>
            <a:off x="1008063" y="1222375"/>
            <a:ext cx="3038475" cy="396875"/>
          </a:xfrm>
          <a:prstGeom prst="rect">
            <a:avLst/>
          </a:prstGeom>
          <a:noFill/>
          <a:ln w="9525" algn="ctr">
            <a:noFill/>
            <a:miter lim="800000"/>
            <a:headEnd/>
            <a:tailEnd/>
          </a:ln>
          <a:effectLst/>
        </p:spPr>
        <p:txBody>
          <a:bodyPr>
            <a:spAutoFit/>
          </a:bodyPr>
          <a:lstStyle/>
          <a:p>
            <a:pPr marL="342900" indent="-342900" algn="ctr">
              <a:spcBef>
                <a:spcPct val="50000"/>
              </a:spcBef>
              <a:buSzPct val="75000"/>
            </a:pPr>
            <a:r>
              <a:rPr lang="de-DE" sz="2000" i="0">
                <a:solidFill>
                  <a:srgbClr val="000000"/>
                </a:solidFill>
                <a:latin typeface="Futura Md BT" pitchFamily="34" charset="0"/>
              </a:rPr>
              <a:t>Textur im Speicher</a:t>
            </a:r>
          </a:p>
        </p:txBody>
      </p:sp>
      <p:sp>
        <p:nvSpPr>
          <p:cNvPr id="385058" name="Text Box 34"/>
          <p:cNvSpPr txBox="1">
            <a:spLocks noChangeArrowheads="1"/>
          </p:cNvSpPr>
          <p:nvPr/>
        </p:nvSpPr>
        <p:spPr bwMode="auto">
          <a:xfrm>
            <a:off x="4524375" y="1651000"/>
            <a:ext cx="3370263" cy="1127125"/>
          </a:xfrm>
          <a:prstGeom prst="rect">
            <a:avLst/>
          </a:prstGeom>
          <a:noFill/>
          <a:ln w="28575" algn="ctr">
            <a:noFill/>
            <a:miter lim="800000"/>
            <a:headEnd/>
            <a:tailEnd/>
          </a:ln>
          <a:effectLst/>
        </p:spPr>
        <p:txBody>
          <a:bodyPr wrap="none">
            <a:spAutoFit/>
          </a:bodyPr>
          <a:lstStyle/>
          <a:p>
            <a:pPr marL="342900" indent="-342900"/>
            <a:r>
              <a:rPr lang="de-DE"/>
              <a:t>Texture Fetch</a:t>
            </a:r>
          </a:p>
          <a:p>
            <a:pPr marL="342900" indent="-342900"/>
            <a:r>
              <a:rPr lang="de-DE" sz="2000" b="0" i="0"/>
              <a:t>Hole die benötigten Textur-</a:t>
            </a:r>
            <a:br>
              <a:rPr lang="de-DE" sz="2000" b="0" i="0"/>
            </a:br>
            <a:r>
              <a:rPr lang="de-DE" sz="2000" b="0" i="0"/>
              <a:t>Samples aus dem Speicher</a:t>
            </a:r>
          </a:p>
        </p:txBody>
      </p:sp>
      <p:sp>
        <p:nvSpPr>
          <p:cNvPr id="385059" name="Text Box 35"/>
          <p:cNvSpPr txBox="1">
            <a:spLocks noChangeArrowheads="1"/>
          </p:cNvSpPr>
          <p:nvPr/>
        </p:nvSpPr>
        <p:spPr bwMode="auto">
          <a:xfrm>
            <a:off x="4524375" y="3721100"/>
            <a:ext cx="3859213" cy="1127125"/>
          </a:xfrm>
          <a:prstGeom prst="rect">
            <a:avLst/>
          </a:prstGeom>
          <a:noFill/>
          <a:ln w="28575" algn="ctr">
            <a:noFill/>
            <a:miter lim="800000"/>
            <a:headEnd/>
            <a:tailEnd/>
          </a:ln>
          <a:effectLst/>
        </p:spPr>
        <p:txBody>
          <a:bodyPr wrap="none">
            <a:spAutoFit/>
          </a:bodyPr>
          <a:lstStyle/>
          <a:p>
            <a:pPr marL="342900" indent="-342900"/>
            <a:r>
              <a:rPr lang="de-DE"/>
              <a:t>Texture Filtering</a:t>
            </a:r>
          </a:p>
          <a:p>
            <a:pPr marL="342900" indent="-342900"/>
            <a:r>
              <a:rPr lang="de-DE" sz="2000" b="0" i="0"/>
              <a:t>Interpoliere den Texel bilinear (2D)</a:t>
            </a:r>
            <a:br>
              <a:rPr lang="de-DE" sz="2000" b="0" i="0"/>
            </a:br>
            <a:r>
              <a:rPr lang="de-DE" sz="2000" b="0" i="0"/>
              <a:t>[linear (1D), bzw trilinear (3D)]</a:t>
            </a:r>
            <a:endParaRPr lang="de-DE" sz="2000"/>
          </a:p>
        </p:txBody>
      </p:sp>
      <p:sp>
        <p:nvSpPr>
          <p:cNvPr id="385055" name="Line 31"/>
          <p:cNvSpPr>
            <a:spLocks noChangeShapeType="1"/>
          </p:cNvSpPr>
          <p:nvPr/>
        </p:nvSpPr>
        <p:spPr bwMode="auto">
          <a:xfrm flipV="1">
            <a:off x="2781300" y="1798638"/>
            <a:ext cx="0" cy="3082925"/>
          </a:xfrm>
          <a:prstGeom prst="line">
            <a:avLst/>
          </a:prstGeom>
          <a:noFill/>
          <a:ln w="38100" cap="rnd">
            <a:solidFill>
              <a:schemeClr val="bg1"/>
            </a:solidFill>
            <a:prstDash val="sysDot"/>
            <a:round/>
            <a:headEnd/>
            <a:tailEnd/>
          </a:ln>
          <a:effectLst/>
        </p:spPr>
        <p:txBody>
          <a:bodyPr>
            <a:spAutoFit/>
          </a:bodyPr>
          <a:lstStyle/>
          <a:p>
            <a:endParaRPr lang="de-DE"/>
          </a:p>
        </p:txBody>
      </p:sp>
      <p:sp>
        <p:nvSpPr>
          <p:cNvPr id="385051" name="Freeform 27"/>
          <p:cNvSpPr>
            <a:spLocks/>
          </p:cNvSpPr>
          <p:nvPr/>
        </p:nvSpPr>
        <p:spPr bwMode="auto">
          <a:xfrm>
            <a:off x="2674938" y="4846638"/>
            <a:ext cx="206375" cy="98425"/>
          </a:xfrm>
          <a:custGeom>
            <a:avLst/>
            <a:gdLst/>
            <a:ahLst/>
            <a:cxnLst>
              <a:cxn ang="0">
                <a:pos x="92" y="0"/>
              </a:cxn>
              <a:cxn ang="0">
                <a:pos x="0" y="92"/>
              </a:cxn>
              <a:cxn ang="0">
                <a:pos x="184" y="92"/>
              </a:cxn>
              <a:cxn ang="0">
                <a:pos x="92" y="0"/>
              </a:cxn>
            </a:cxnLst>
            <a:rect l="0" t="0" r="r" b="b"/>
            <a:pathLst>
              <a:path w="184" h="92">
                <a:moveTo>
                  <a:pt x="92" y="0"/>
                </a:moveTo>
                <a:lnTo>
                  <a:pt x="0" y="92"/>
                </a:lnTo>
                <a:lnTo>
                  <a:pt x="184" y="92"/>
                </a:lnTo>
                <a:lnTo>
                  <a:pt x="92" y="0"/>
                </a:lnTo>
                <a:close/>
              </a:path>
            </a:pathLst>
          </a:custGeom>
          <a:solidFill>
            <a:schemeClr val="bg1"/>
          </a:solidFill>
          <a:ln w="19050" cap="flat" cmpd="sng">
            <a:solidFill>
              <a:schemeClr val="tx1"/>
            </a:solidFill>
            <a:prstDash val="solid"/>
            <a:round/>
            <a:headEnd/>
            <a:tailEnd/>
          </a:ln>
          <a:effectLst/>
        </p:spPr>
        <p:txBody>
          <a:bodyPr>
            <a:spAutoFit/>
          </a:bodyPr>
          <a:lstStyle/>
          <a:p>
            <a:endParaRPr lang="de-DE"/>
          </a:p>
        </p:txBody>
      </p:sp>
      <p:pic>
        <p:nvPicPr>
          <p:cNvPr id="385057" name="Picture 33" descr="t"/>
          <p:cNvPicPr>
            <a:picLocks noChangeAspect="1" noChangeArrowheads="1"/>
          </p:cNvPicPr>
          <p:nvPr/>
        </p:nvPicPr>
        <p:blipFill>
          <a:blip r:embed="rId3"/>
          <a:srcRect/>
          <a:stretch>
            <a:fillRect/>
          </a:stretch>
        </p:blipFill>
        <p:spPr bwMode="auto">
          <a:xfrm>
            <a:off x="2662238" y="4984750"/>
            <a:ext cx="201612" cy="333375"/>
          </a:xfrm>
          <a:prstGeom prst="rect">
            <a:avLst/>
          </a:prstGeom>
          <a:noFill/>
        </p:spPr>
      </p:pic>
      <p:pic>
        <p:nvPicPr>
          <p:cNvPr id="385054" name="Picture 30" descr="s"/>
          <p:cNvPicPr>
            <a:picLocks noChangeAspect="1" noChangeArrowheads="1"/>
          </p:cNvPicPr>
          <p:nvPr/>
        </p:nvPicPr>
        <p:blipFill>
          <a:blip r:embed="rId4"/>
          <a:srcRect/>
          <a:stretch>
            <a:fillRect/>
          </a:stretch>
        </p:blipFill>
        <p:spPr bwMode="auto">
          <a:xfrm>
            <a:off x="588963" y="3254375"/>
            <a:ext cx="263525" cy="280988"/>
          </a:xfrm>
          <a:prstGeom prst="rect">
            <a:avLst/>
          </a:prstGeom>
          <a:noFill/>
        </p:spPr>
      </p:pic>
      <p:sp>
        <p:nvSpPr>
          <p:cNvPr id="385056" name="Line 32"/>
          <p:cNvSpPr>
            <a:spLocks noChangeShapeType="1"/>
          </p:cNvSpPr>
          <p:nvPr/>
        </p:nvSpPr>
        <p:spPr bwMode="auto">
          <a:xfrm>
            <a:off x="985838" y="3395663"/>
            <a:ext cx="3067050" cy="0"/>
          </a:xfrm>
          <a:prstGeom prst="line">
            <a:avLst/>
          </a:prstGeom>
          <a:noFill/>
          <a:ln w="38100" cap="rnd">
            <a:solidFill>
              <a:schemeClr val="bg1"/>
            </a:solidFill>
            <a:prstDash val="sysDot"/>
            <a:round/>
            <a:headEnd/>
            <a:tailEnd/>
          </a:ln>
          <a:effectLst/>
        </p:spPr>
        <p:txBody>
          <a:bodyPr>
            <a:spAutoFit/>
          </a:bodyPr>
          <a:lstStyle/>
          <a:p>
            <a:endParaRPr lang="de-DE"/>
          </a:p>
        </p:txBody>
      </p:sp>
      <p:sp>
        <p:nvSpPr>
          <p:cNvPr id="385053" name="Freeform 29"/>
          <p:cNvSpPr>
            <a:spLocks/>
          </p:cNvSpPr>
          <p:nvPr/>
        </p:nvSpPr>
        <p:spPr bwMode="auto">
          <a:xfrm rot="5400000">
            <a:off x="879475" y="3343275"/>
            <a:ext cx="206375" cy="98425"/>
          </a:xfrm>
          <a:custGeom>
            <a:avLst/>
            <a:gdLst/>
            <a:ahLst/>
            <a:cxnLst>
              <a:cxn ang="0">
                <a:pos x="92" y="0"/>
              </a:cxn>
              <a:cxn ang="0">
                <a:pos x="0" y="92"/>
              </a:cxn>
              <a:cxn ang="0">
                <a:pos x="184" y="92"/>
              </a:cxn>
              <a:cxn ang="0">
                <a:pos x="92" y="0"/>
              </a:cxn>
            </a:cxnLst>
            <a:rect l="0" t="0" r="r" b="b"/>
            <a:pathLst>
              <a:path w="184" h="92">
                <a:moveTo>
                  <a:pt x="92" y="0"/>
                </a:moveTo>
                <a:lnTo>
                  <a:pt x="0" y="92"/>
                </a:lnTo>
                <a:lnTo>
                  <a:pt x="184" y="92"/>
                </a:lnTo>
                <a:lnTo>
                  <a:pt x="92" y="0"/>
                </a:lnTo>
                <a:close/>
              </a:path>
            </a:pathLst>
          </a:custGeom>
          <a:solidFill>
            <a:schemeClr val="bg1"/>
          </a:solidFill>
          <a:ln w="19050" cap="flat" cmpd="sng">
            <a:solidFill>
              <a:schemeClr val="tx1"/>
            </a:solidFill>
            <a:prstDash val="solid"/>
            <a:round/>
            <a:headEnd/>
            <a:tailEnd/>
          </a:ln>
          <a:effectLst/>
        </p:spPr>
        <p:txBody>
          <a:bodyPr>
            <a:spAutoFit/>
          </a:bodyPr>
          <a:lstStyle/>
          <a:p>
            <a:endParaRPr lang="de-DE"/>
          </a:p>
        </p:txBody>
      </p:sp>
      <p:sp>
        <p:nvSpPr>
          <p:cNvPr id="385045" name="Oval 21"/>
          <p:cNvSpPr>
            <a:spLocks noChangeArrowheads="1"/>
          </p:cNvSpPr>
          <p:nvPr/>
        </p:nvSpPr>
        <p:spPr bwMode="auto">
          <a:xfrm>
            <a:off x="2708275" y="3336925"/>
            <a:ext cx="120650" cy="120650"/>
          </a:xfrm>
          <a:prstGeom prst="ellipse">
            <a:avLst/>
          </a:prstGeom>
          <a:solidFill>
            <a:srgbClr val="FFCC00"/>
          </a:solidFill>
          <a:ln w="28575" algn="ctr">
            <a:solidFill>
              <a:schemeClr val="tx1"/>
            </a:solidFill>
            <a:round/>
            <a:headEnd/>
            <a:tailEnd/>
          </a:ln>
          <a:effectLst/>
        </p:spPr>
        <p:txBody>
          <a:bodyPr wrap="none" anchor="ctr">
            <a:spAutoFit/>
          </a:bodyPr>
          <a:lstStyle/>
          <a:p>
            <a:endParaRPr lang="de-DE"/>
          </a:p>
        </p:txBody>
      </p:sp>
      <p:sp>
        <p:nvSpPr>
          <p:cNvPr id="385076" name="Rectangle 52"/>
          <p:cNvSpPr>
            <a:spLocks noChangeArrowheads="1"/>
          </p:cNvSpPr>
          <p:nvPr/>
        </p:nvSpPr>
        <p:spPr bwMode="auto">
          <a:xfrm>
            <a:off x="2530475" y="3038475"/>
            <a:ext cx="596900" cy="604838"/>
          </a:xfrm>
          <a:prstGeom prst="rect">
            <a:avLst/>
          </a:prstGeom>
          <a:noFill/>
          <a:ln w="38100" algn="ctr">
            <a:solidFill>
              <a:schemeClr val="tx1"/>
            </a:solidFill>
            <a:miter lim="800000"/>
            <a:headEnd/>
            <a:tailEnd/>
          </a:ln>
          <a:effectLst/>
        </p:spPr>
        <p:txBody>
          <a:bodyPr anchor="ctr">
            <a:spAutoFit/>
          </a:bodyPr>
          <a:lstStyle/>
          <a:p>
            <a:endParaRPr lang="de-DE"/>
          </a:p>
        </p:txBody>
      </p:sp>
      <p:grpSp>
        <p:nvGrpSpPr>
          <p:cNvPr id="4" name="Group 67"/>
          <p:cNvGrpSpPr>
            <a:grpSpLocks/>
          </p:cNvGrpSpPr>
          <p:nvPr/>
        </p:nvGrpSpPr>
        <p:grpSpPr bwMode="auto">
          <a:xfrm>
            <a:off x="4610100" y="4933950"/>
            <a:ext cx="1143000" cy="1150938"/>
            <a:chOff x="2904" y="3225"/>
            <a:chExt cx="720" cy="725"/>
          </a:xfrm>
        </p:grpSpPr>
        <p:grpSp>
          <p:nvGrpSpPr>
            <p:cNvPr id="5" name="Group 58"/>
            <p:cNvGrpSpPr>
              <a:grpSpLocks/>
            </p:cNvGrpSpPr>
            <p:nvPr/>
          </p:nvGrpSpPr>
          <p:grpSpPr bwMode="auto">
            <a:xfrm>
              <a:off x="2933" y="3225"/>
              <a:ext cx="691" cy="725"/>
              <a:chOff x="3640" y="1884"/>
              <a:chExt cx="366" cy="384"/>
            </a:xfrm>
          </p:grpSpPr>
          <p:pic>
            <p:nvPicPr>
              <p:cNvPr id="385083" name="Picture 59" descr="texture03"/>
              <p:cNvPicPr>
                <a:picLocks noChangeAspect="1" noChangeArrowheads="1"/>
              </p:cNvPicPr>
              <p:nvPr/>
            </p:nvPicPr>
            <p:blipFill>
              <a:blip r:embed="rId2"/>
              <a:srcRect l="40689" t="40198" r="40688" b="40199"/>
              <a:stretch>
                <a:fillRect/>
              </a:stretch>
            </p:blipFill>
            <p:spPr bwMode="auto">
              <a:xfrm>
                <a:off x="3644" y="1888"/>
                <a:ext cx="357" cy="376"/>
              </a:xfrm>
              <a:prstGeom prst="rect">
                <a:avLst/>
              </a:prstGeom>
              <a:noFill/>
              <a:ln w="9525">
                <a:solidFill>
                  <a:srgbClr val="000000"/>
                </a:solidFill>
                <a:miter lim="800000"/>
                <a:headEnd/>
                <a:tailEnd/>
              </a:ln>
              <a:effectLst/>
            </p:spPr>
          </p:pic>
          <p:sp>
            <p:nvSpPr>
              <p:cNvPr id="385084" name="Line 60"/>
              <p:cNvSpPr>
                <a:spLocks noChangeShapeType="1"/>
              </p:cNvSpPr>
              <p:nvPr/>
            </p:nvSpPr>
            <p:spPr bwMode="auto">
              <a:xfrm>
                <a:off x="3824" y="1884"/>
                <a:ext cx="0" cy="384"/>
              </a:xfrm>
              <a:prstGeom prst="line">
                <a:avLst/>
              </a:prstGeom>
              <a:noFill/>
              <a:ln w="3175">
                <a:solidFill>
                  <a:schemeClr val="tx1"/>
                </a:solidFill>
                <a:round/>
                <a:headEnd/>
                <a:tailEnd/>
              </a:ln>
              <a:effectLst/>
            </p:spPr>
            <p:txBody>
              <a:bodyPr>
                <a:spAutoFit/>
              </a:bodyPr>
              <a:lstStyle/>
              <a:p>
                <a:endParaRPr lang="de-DE"/>
              </a:p>
            </p:txBody>
          </p:sp>
          <p:sp>
            <p:nvSpPr>
              <p:cNvPr id="385085" name="Line 61"/>
              <p:cNvSpPr>
                <a:spLocks noChangeShapeType="1"/>
              </p:cNvSpPr>
              <p:nvPr/>
            </p:nvSpPr>
            <p:spPr bwMode="auto">
              <a:xfrm>
                <a:off x="3640" y="2074"/>
                <a:ext cx="366" cy="0"/>
              </a:xfrm>
              <a:prstGeom prst="line">
                <a:avLst/>
              </a:prstGeom>
              <a:noFill/>
              <a:ln w="3175">
                <a:solidFill>
                  <a:schemeClr val="tx1"/>
                </a:solidFill>
                <a:round/>
                <a:headEnd/>
                <a:tailEnd/>
              </a:ln>
              <a:effectLst/>
            </p:spPr>
            <p:txBody>
              <a:bodyPr>
                <a:spAutoFit/>
              </a:bodyPr>
              <a:lstStyle/>
              <a:p>
                <a:endParaRPr lang="de-DE"/>
              </a:p>
            </p:txBody>
          </p:sp>
        </p:grpSp>
        <p:sp>
          <p:nvSpPr>
            <p:cNvPr id="385086" name="Text Box 62"/>
            <p:cNvSpPr txBox="1">
              <a:spLocks noChangeArrowheads="1"/>
            </p:cNvSpPr>
            <p:nvPr/>
          </p:nvSpPr>
          <p:spPr bwMode="auto">
            <a:xfrm>
              <a:off x="2904" y="3277"/>
              <a:ext cx="375" cy="212"/>
            </a:xfrm>
            <a:prstGeom prst="rect">
              <a:avLst/>
            </a:prstGeom>
            <a:noFill/>
            <a:ln w="28575" algn="ctr">
              <a:noFill/>
              <a:miter lim="800000"/>
              <a:headEnd/>
              <a:tailEnd/>
            </a:ln>
            <a:effectLst/>
          </p:spPr>
          <p:txBody>
            <a:bodyPr wrap="none">
              <a:spAutoFit/>
            </a:bodyPr>
            <a:lstStyle/>
            <a:p>
              <a:pPr marL="342900" indent="-342900"/>
              <a:r>
                <a:rPr lang="de-DE" sz="1600" i="0"/>
                <a:t>0.18</a:t>
              </a:r>
            </a:p>
          </p:txBody>
        </p:sp>
        <p:sp>
          <p:nvSpPr>
            <p:cNvPr id="385087" name="Text Box 63"/>
            <p:cNvSpPr txBox="1">
              <a:spLocks noChangeArrowheads="1"/>
            </p:cNvSpPr>
            <p:nvPr/>
          </p:nvSpPr>
          <p:spPr bwMode="auto">
            <a:xfrm>
              <a:off x="3248" y="3277"/>
              <a:ext cx="375" cy="212"/>
            </a:xfrm>
            <a:prstGeom prst="rect">
              <a:avLst/>
            </a:prstGeom>
            <a:noFill/>
            <a:ln w="28575" algn="ctr">
              <a:noFill/>
              <a:miter lim="800000"/>
              <a:headEnd/>
              <a:tailEnd/>
            </a:ln>
            <a:effectLst/>
          </p:spPr>
          <p:txBody>
            <a:bodyPr wrap="none">
              <a:spAutoFit/>
            </a:bodyPr>
            <a:lstStyle/>
            <a:p>
              <a:pPr marL="342900" indent="-342900"/>
              <a:r>
                <a:rPr lang="de-DE" sz="1600" i="0"/>
                <a:t>0.22</a:t>
              </a:r>
            </a:p>
          </p:txBody>
        </p:sp>
        <p:sp>
          <p:nvSpPr>
            <p:cNvPr id="385088" name="Text Box 64"/>
            <p:cNvSpPr txBox="1">
              <a:spLocks noChangeArrowheads="1"/>
            </p:cNvSpPr>
            <p:nvPr/>
          </p:nvSpPr>
          <p:spPr bwMode="auto">
            <a:xfrm>
              <a:off x="3248" y="3684"/>
              <a:ext cx="375" cy="212"/>
            </a:xfrm>
            <a:prstGeom prst="rect">
              <a:avLst/>
            </a:prstGeom>
            <a:noFill/>
            <a:ln w="28575" algn="ctr">
              <a:noFill/>
              <a:miter lim="800000"/>
              <a:headEnd/>
              <a:tailEnd/>
            </a:ln>
            <a:effectLst/>
          </p:spPr>
          <p:txBody>
            <a:bodyPr wrap="none">
              <a:spAutoFit/>
            </a:bodyPr>
            <a:lstStyle/>
            <a:p>
              <a:pPr marL="342900" indent="-342900"/>
              <a:r>
                <a:rPr lang="de-DE" sz="1600" i="0"/>
                <a:t>0.33</a:t>
              </a:r>
            </a:p>
          </p:txBody>
        </p:sp>
        <p:sp>
          <p:nvSpPr>
            <p:cNvPr id="385089" name="Text Box 65"/>
            <p:cNvSpPr txBox="1">
              <a:spLocks noChangeArrowheads="1"/>
            </p:cNvSpPr>
            <p:nvPr/>
          </p:nvSpPr>
          <p:spPr bwMode="auto">
            <a:xfrm>
              <a:off x="2932" y="3684"/>
              <a:ext cx="375" cy="212"/>
            </a:xfrm>
            <a:prstGeom prst="rect">
              <a:avLst/>
            </a:prstGeom>
            <a:noFill/>
            <a:ln w="28575" algn="ctr">
              <a:noFill/>
              <a:miter lim="800000"/>
              <a:headEnd/>
              <a:tailEnd/>
            </a:ln>
            <a:effectLst/>
          </p:spPr>
          <p:txBody>
            <a:bodyPr wrap="none">
              <a:spAutoFit/>
            </a:bodyPr>
            <a:lstStyle/>
            <a:p>
              <a:pPr marL="342900" indent="-342900"/>
              <a:r>
                <a:rPr lang="de-DE" sz="1600" i="0"/>
                <a:t>0.27</a:t>
              </a:r>
            </a:p>
          </p:txBody>
        </p:sp>
        <p:sp>
          <p:nvSpPr>
            <p:cNvPr id="385090" name="Oval 66"/>
            <p:cNvSpPr>
              <a:spLocks noChangeArrowheads="1"/>
            </p:cNvSpPr>
            <p:nvPr/>
          </p:nvSpPr>
          <p:spPr bwMode="auto">
            <a:xfrm>
              <a:off x="3279" y="3595"/>
              <a:ext cx="103" cy="103"/>
            </a:xfrm>
            <a:prstGeom prst="ellipse">
              <a:avLst/>
            </a:prstGeom>
            <a:solidFill>
              <a:srgbClr val="FF9900"/>
            </a:solidFill>
            <a:ln w="28575" algn="ctr">
              <a:solidFill>
                <a:schemeClr val="tx1"/>
              </a:solidFill>
              <a:round/>
              <a:headEnd/>
              <a:tailEnd/>
            </a:ln>
            <a:effectLst/>
          </p:spPr>
          <p:txBody>
            <a:bodyPr wrap="none" anchor="ctr">
              <a:spAutoFit/>
            </a:bodyPr>
            <a:lstStyle/>
            <a:p>
              <a:endParaRPr lang="de-DE"/>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5076"/>
                                        </p:tgtEl>
                                        <p:attrNameLst>
                                          <p:attrName>style.visibility</p:attrName>
                                        </p:attrNameLst>
                                      </p:cBhvr>
                                      <p:to>
                                        <p:strVal val="visible"/>
                                      </p:to>
                                    </p:set>
                                    <p:animEffect transition="in" filter="fade">
                                      <p:cBhvr>
                                        <p:cTn id="7" dur="500"/>
                                        <p:tgtEl>
                                          <p:spTgt spid="3850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5058"/>
                                        </p:tgtEl>
                                        <p:attrNameLst>
                                          <p:attrName>style.visibility</p:attrName>
                                        </p:attrNameLst>
                                      </p:cBhvr>
                                      <p:to>
                                        <p:strVal val="visible"/>
                                      </p:to>
                                    </p:set>
                                    <p:animEffect transition="in" filter="fade">
                                      <p:cBhvr>
                                        <p:cTn id="12" dur="500"/>
                                        <p:tgtEl>
                                          <p:spTgt spid="385058"/>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par>
                          <p:cTn id="16" fill="hold">
                            <p:stCondLst>
                              <p:cond delay="500"/>
                            </p:stCondLst>
                            <p:childTnLst>
                              <p:par>
                                <p:cTn id="17" presetID="0" presetClass="path" presetSubtype="0" accel="50000" decel="50000" fill="hold" nodeType="afterEffect">
                                  <p:stCondLst>
                                    <p:cond delay="0"/>
                                  </p:stCondLst>
                                  <p:childTnLst>
                                    <p:animMotion origin="layout" path="M -4.16667E-6 -3.7037E-7 L 0.24514 -0.00648 " pathEditMode="relative" rAng="0" ptsTypes="AA">
                                      <p:cBhvr>
                                        <p:cTn id="18" dur="1000" fill="hold"/>
                                        <p:tgtEl>
                                          <p:spTgt spid="2"/>
                                        </p:tgtEl>
                                        <p:attrNameLst>
                                          <p:attrName>ppt_x</p:attrName>
                                          <p:attrName>ppt_y</p:attrName>
                                        </p:attrNameLst>
                                      </p:cBhvr>
                                      <p:rCtr x="123" y="-3"/>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85059"/>
                                        </p:tgtEl>
                                        <p:attrNameLst>
                                          <p:attrName>style.visibility</p:attrName>
                                        </p:attrNameLst>
                                      </p:cBhvr>
                                      <p:to>
                                        <p:strVal val="visible"/>
                                      </p:to>
                                    </p:set>
                                    <p:animEffect transition="in" filter="fade">
                                      <p:cBhvr>
                                        <p:cTn id="23" dur="500"/>
                                        <p:tgtEl>
                                          <p:spTgt spid="38505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58" grpId="0"/>
      <p:bldP spid="385059" grpId="0"/>
      <p:bldP spid="38507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VP 01</a:t>
            </a:r>
            <a:endParaRPr lang="de-DE" dirty="0"/>
          </a:p>
        </p:txBody>
      </p:sp>
      <p:sp>
        <p:nvSpPr>
          <p:cNvPr id="3" name="Inhaltsplatzhalter 2"/>
          <p:cNvSpPr>
            <a:spLocks noGrp="1"/>
          </p:cNvSpPr>
          <p:nvPr>
            <p:ph idx="1"/>
          </p:nvPr>
        </p:nvSpPr>
        <p:spPr/>
        <p:txBody>
          <a:bodyPr/>
          <a:lstStyle/>
          <a:p>
            <a:r>
              <a:rPr lang="de-DE" dirty="0" smtClean="0"/>
              <a:t>Prozedurale Vertex </a:t>
            </a:r>
            <a:r>
              <a:rPr lang="de-DE" dirty="0" err="1" smtClean="0"/>
              <a:t>Effects</a:t>
            </a:r>
            <a:endParaRPr lang="de-DE"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p:txBody>
          <a:bodyPr/>
          <a:lstStyle/>
          <a:p>
            <a:r>
              <a:rPr lang="de-DE" sz="4000"/>
              <a:t>Beispiel: Vertex Blending</a:t>
            </a:r>
          </a:p>
        </p:txBody>
      </p:sp>
      <p:pic>
        <p:nvPicPr>
          <p:cNvPr id="318469" name="Picture 5" descr="BlendShapes"/>
          <p:cNvPicPr>
            <a:picLocks noChangeAspect="1" noChangeArrowheads="1"/>
          </p:cNvPicPr>
          <p:nvPr/>
        </p:nvPicPr>
        <p:blipFill>
          <a:blip r:embed="rId2"/>
          <a:srcRect/>
          <a:stretch>
            <a:fillRect/>
          </a:stretch>
        </p:blipFill>
        <p:spPr bwMode="auto">
          <a:xfrm>
            <a:off x="466725" y="1052513"/>
            <a:ext cx="5187950" cy="3221037"/>
          </a:xfrm>
          <a:prstGeom prst="rect">
            <a:avLst/>
          </a:prstGeom>
          <a:noFill/>
        </p:spPr>
      </p:pic>
      <p:sp>
        <p:nvSpPr>
          <p:cNvPr id="318470" name="Text Box 6"/>
          <p:cNvSpPr txBox="1">
            <a:spLocks noChangeArrowheads="1"/>
          </p:cNvSpPr>
          <p:nvPr/>
        </p:nvSpPr>
        <p:spPr bwMode="auto">
          <a:xfrm>
            <a:off x="5651500" y="1123950"/>
            <a:ext cx="3009900" cy="1917700"/>
          </a:xfrm>
          <a:prstGeom prst="rect">
            <a:avLst/>
          </a:prstGeom>
          <a:noFill/>
          <a:ln w="28575" algn="ctr">
            <a:noFill/>
            <a:miter lim="800000"/>
            <a:headEnd/>
            <a:tailEnd/>
          </a:ln>
          <a:effectLst/>
        </p:spPr>
        <p:txBody>
          <a:bodyPr wrap="none">
            <a:spAutoFit/>
          </a:bodyPr>
          <a:lstStyle/>
          <a:p>
            <a:pPr marL="342900" indent="-342900"/>
            <a:r>
              <a:rPr lang="de-DE" sz="2400" b="1" i="1"/>
              <a:t>Facial Animation:</a:t>
            </a:r>
          </a:p>
          <a:p>
            <a:pPr marL="342900" indent="-342900">
              <a:spcBef>
                <a:spcPct val="0"/>
              </a:spcBef>
            </a:pPr>
            <a:r>
              <a:rPr lang="de-DE" sz="2400"/>
              <a:t>Mehrere Posen, die </a:t>
            </a:r>
          </a:p>
          <a:p>
            <a:pPr marL="342900" indent="-342900">
              <a:spcBef>
                <a:spcPct val="0"/>
              </a:spcBef>
            </a:pPr>
            <a:r>
              <a:rPr lang="de-DE" sz="2400"/>
              <a:t>allmählich ineinander </a:t>
            </a:r>
          </a:p>
          <a:p>
            <a:pPr marL="342900" indent="-342900">
              <a:spcBef>
                <a:spcPct val="0"/>
              </a:spcBef>
            </a:pPr>
            <a:r>
              <a:rPr lang="de-DE" sz="2400"/>
              <a:t>überblendet werden </a:t>
            </a:r>
          </a:p>
          <a:p>
            <a:pPr marL="342900" indent="-342900">
              <a:spcBef>
                <a:spcPct val="0"/>
              </a:spcBef>
            </a:pPr>
            <a:r>
              <a:rPr lang="de-DE" sz="2400"/>
              <a:t>sollen </a:t>
            </a:r>
          </a:p>
        </p:txBody>
      </p:sp>
      <p:sp>
        <p:nvSpPr>
          <p:cNvPr id="318472" name="Text Box 8"/>
          <p:cNvSpPr txBox="1">
            <a:spLocks noChangeArrowheads="1"/>
          </p:cNvSpPr>
          <p:nvPr/>
        </p:nvSpPr>
        <p:spPr bwMode="auto">
          <a:xfrm>
            <a:off x="569913" y="4275138"/>
            <a:ext cx="7916862" cy="1990725"/>
          </a:xfrm>
          <a:prstGeom prst="rect">
            <a:avLst/>
          </a:prstGeom>
          <a:noFill/>
          <a:ln w="28575" algn="ctr">
            <a:noFill/>
            <a:miter lim="800000"/>
            <a:headEnd/>
            <a:tailEnd/>
          </a:ln>
          <a:effectLst/>
        </p:spPr>
        <p:txBody>
          <a:bodyPr>
            <a:spAutoFit/>
          </a:bodyPr>
          <a:lstStyle/>
          <a:p>
            <a:pPr marL="342900" indent="-342900"/>
            <a:r>
              <a:rPr lang="de-DE" sz="2400" b="1" i="1"/>
              <a:t>Idee:</a:t>
            </a:r>
            <a:r>
              <a:rPr lang="de-DE" sz="2400"/>
              <a:t> Mehrere Keyframes des Dreiecksnetzes werden in Vertex-Buffern auf der Hardware gespeichert. Der Vertex-Shader interpoliert zwischen beiden Meshes. </a:t>
            </a:r>
          </a:p>
          <a:p>
            <a:pPr marL="342900" indent="-342900"/>
            <a:r>
              <a:rPr lang="de-DE" sz="2400" b="1" i="1"/>
              <a:t>Vorteil: </a:t>
            </a:r>
            <a:r>
              <a:rPr lang="de-DE" sz="2400"/>
              <a:t>Geometrie muß nicht über den Bus transferiert werden.</a:t>
            </a:r>
          </a:p>
        </p:txBody>
      </p:sp>
      <p:grpSp>
        <p:nvGrpSpPr>
          <p:cNvPr id="2" name="Group 17"/>
          <p:cNvGrpSpPr>
            <a:grpSpLocks/>
          </p:cNvGrpSpPr>
          <p:nvPr/>
        </p:nvGrpSpPr>
        <p:grpSpPr bwMode="auto">
          <a:xfrm>
            <a:off x="5905500" y="3106738"/>
            <a:ext cx="2686050" cy="1139825"/>
            <a:chOff x="3720" y="1957"/>
            <a:chExt cx="1692" cy="718"/>
          </a:xfrm>
        </p:grpSpPr>
        <p:sp>
          <p:nvSpPr>
            <p:cNvPr id="318475" name="Line 11"/>
            <p:cNvSpPr>
              <a:spLocks noChangeShapeType="1"/>
            </p:cNvSpPr>
            <p:nvPr/>
          </p:nvSpPr>
          <p:spPr bwMode="auto">
            <a:xfrm flipV="1">
              <a:off x="3776" y="2048"/>
              <a:ext cx="1408" cy="366"/>
            </a:xfrm>
            <a:prstGeom prst="line">
              <a:avLst/>
            </a:prstGeom>
            <a:noFill/>
            <a:ln w="57150">
              <a:solidFill>
                <a:schemeClr val="tx1"/>
              </a:solidFill>
              <a:round/>
              <a:headEnd/>
              <a:tailEnd/>
            </a:ln>
            <a:effectLst/>
          </p:spPr>
          <p:txBody>
            <a:bodyPr>
              <a:spAutoFit/>
            </a:bodyPr>
            <a:lstStyle/>
            <a:p>
              <a:endParaRPr lang="de-DE"/>
            </a:p>
          </p:txBody>
        </p:sp>
        <p:sp>
          <p:nvSpPr>
            <p:cNvPr id="318474" name="Oval 10"/>
            <p:cNvSpPr>
              <a:spLocks noChangeArrowheads="1"/>
            </p:cNvSpPr>
            <p:nvPr/>
          </p:nvSpPr>
          <p:spPr bwMode="auto">
            <a:xfrm>
              <a:off x="3720" y="2331"/>
              <a:ext cx="137" cy="137"/>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sp>
          <p:nvSpPr>
            <p:cNvPr id="318473" name="Oval 9"/>
            <p:cNvSpPr>
              <a:spLocks noChangeArrowheads="1"/>
            </p:cNvSpPr>
            <p:nvPr/>
          </p:nvSpPr>
          <p:spPr bwMode="auto">
            <a:xfrm>
              <a:off x="5129" y="1957"/>
              <a:ext cx="137" cy="137"/>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pic>
          <p:nvPicPr>
            <p:cNvPr id="318477" name="Picture 13" descr="P0"/>
            <p:cNvPicPr>
              <a:picLocks noChangeAspect="1" noChangeArrowheads="1"/>
            </p:cNvPicPr>
            <p:nvPr/>
          </p:nvPicPr>
          <p:blipFill>
            <a:blip r:embed="rId3"/>
            <a:srcRect/>
            <a:stretch>
              <a:fillRect/>
            </a:stretch>
          </p:blipFill>
          <p:spPr bwMode="auto">
            <a:xfrm>
              <a:off x="3836" y="2411"/>
              <a:ext cx="275" cy="264"/>
            </a:xfrm>
            <a:prstGeom prst="rect">
              <a:avLst/>
            </a:prstGeom>
            <a:noFill/>
          </p:spPr>
        </p:pic>
        <p:pic>
          <p:nvPicPr>
            <p:cNvPr id="318478" name="Picture 14" descr="P1"/>
            <p:cNvPicPr>
              <a:picLocks noChangeAspect="1" noChangeArrowheads="1"/>
            </p:cNvPicPr>
            <p:nvPr/>
          </p:nvPicPr>
          <p:blipFill>
            <a:blip r:embed="rId4"/>
            <a:srcRect/>
            <a:stretch>
              <a:fillRect/>
            </a:stretch>
          </p:blipFill>
          <p:spPr bwMode="auto">
            <a:xfrm>
              <a:off x="5117" y="2146"/>
              <a:ext cx="295" cy="306"/>
            </a:xfrm>
            <a:prstGeom prst="rect">
              <a:avLst/>
            </a:prstGeom>
            <a:noFill/>
          </p:spPr>
        </p:pic>
      </p:grpSp>
      <p:grpSp>
        <p:nvGrpSpPr>
          <p:cNvPr id="3" name="Group 16"/>
          <p:cNvGrpSpPr>
            <a:grpSpLocks/>
          </p:cNvGrpSpPr>
          <p:nvPr/>
        </p:nvGrpSpPr>
        <p:grpSpPr bwMode="auto">
          <a:xfrm>
            <a:off x="6913563" y="2913063"/>
            <a:ext cx="412750" cy="727075"/>
            <a:chOff x="3703" y="1991"/>
            <a:chExt cx="260" cy="458"/>
          </a:xfrm>
        </p:grpSpPr>
        <p:pic>
          <p:nvPicPr>
            <p:cNvPr id="318476" name="Picture 12" descr="P_black"/>
            <p:cNvPicPr>
              <a:picLocks noChangeAspect="1" noChangeArrowheads="1"/>
            </p:cNvPicPr>
            <p:nvPr/>
          </p:nvPicPr>
          <p:blipFill>
            <a:blip r:embed="rId5"/>
            <a:srcRect/>
            <a:stretch>
              <a:fillRect/>
            </a:stretch>
          </p:blipFill>
          <p:spPr bwMode="auto">
            <a:xfrm>
              <a:off x="3703" y="1991"/>
              <a:ext cx="260" cy="325"/>
            </a:xfrm>
            <a:prstGeom prst="rect">
              <a:avLst/>
            </a:prstGeom>
            <a:noFill/>
          </p:spPr>
        </p:pic>
        <p:sp>
          <p:nvSpPr>
            <p:cNvPr id="318479" name="Oval 15"/>
            <p:cNvSpPr>
              <a:spLocks noChangeArrowheads="1"/>
            </p:cNvSpPr>
            <p:nvPr/>
          </p:nvSpPr>
          <p:spPr bwMode="auto">
            <a:xfrm>
              <a:off x="3739" y="2348"/>
              <a:ext cx="101" cy="101"/>
            </a:xfrm>
            <a:prstGeom prst="ellipse">
              <a:avLst/>
            </a:prstGeom>
            <a:solidFill>
              <a:srgbClr val="FF9900"/>
            </a:solidFill>
            <a:ln w="28575" algn="ctr">
              <a:solidFill>
                <a:schemeClr val="tx1"/>
              </a:solidFill>
              <a:round/>
              <a:headEnd/>
              <a:tailEnd/>
            </a:ln>
            <a:effectLst/>
          </p:spPr>
          <p:txBody>
            <a:bodyPr anchor="ctr">
              <a:spAutoFit/>
            </a:bodyPr>
            <a:lstStyle/>
            <a:p>
              <a:endParaRPr lang="de-DE"/>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0" presetClass="path" presetSubtype="0" accel="50000" decel="50000" fill="hold" nodeType="afterEffect">
                                  <p:stCondLst>
                                    <p:cond delay="0"/>
                                  </p:stCondLst>
                                  <p:childTnLst>
                                    <p:animMotion origin="layout" path="M -3.05556E-6 -6.66667E-6 L -0.1125 0.03796 L 0.13264 -0.04723 L -0.11667 0.03888 L 0.07014 -0.02501 " pathEditMode="relative" ptsTypes="AAAAA">
                                      <p:cBhvr>
                                        <p:cTn id="15" dur="3000" fill="hold"/>
                                        <p:tgtEl>
                                          <p:spTgt spid="3"/>
                                        </p:tgtEl>
                                        <p:attrNameLst>
                                          <p:attrName>ppt_x</p:attrName>
                                          <p:attrName>ppt_y</p:attrName>
                                        </p:attrNameLst>
                                      </p:cBhvr>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18472">
                                            <p:txEl>
                                              <p:pRg st="0" end="0"/>
                                            </p:txEl>
                                          </p:spTgt>
                                        </p:tgtEl>
                                        <p:attrNameLst>
                                          <p:attrName>style.visibility</p:attrName>
                                        </p:attrNameLst>
                                      </p:cBhvr>
                                      <p:to>
                                        <p:strVal val="visible"/>
                                      </p:to>
                                    </p:set>
                                    <p:animEffect transition="in" filter="fade">
                                      <p:cBhvr>
                                        <p:cTn id="20" dur="500"/>
                                        <p:tgtEl>
                                          <p:spTgt spid="31847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8472">
                                            <p:txEl>
                                              <p:pRg st="1" end="1"/>
                                            </p:txEl>
                                          </p:spTgt>
                                        </p:tgtEl>
                                        <p:attrNameLst>
                                          <p:attrName>style.visibility</p:attrName>
                                        </p:attrNameLst>
                                      </p:cBhvr>
                                      <p:to>
                                        <p:strVal val="visible"/>
                                      </p:to>
                                    </p:set>
                                    <p:animEffect transition="in" filter="fade">
                                      <p:cBhvr>
                                        <p:cTn id="25" dur="500"/>
                                        <p:tgtEl>
                                          <p:spTgt spid="31847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p:txBody>
          <a:bodyPr/>
          <a:lstStyle/>
          <a:p>
            <a:r>
              <a:rPr lang="de-DE" sz="4000"/>
              <a:t>Beispiel: Vertex Blending</a:t>
            </a:r>
          </a:p>
        </p:txBody>
      </p:sp>
      <p:sp>
        <p:nvSpPr>
          <p:cNvPr id="319491" name="Rectangle 3"/>
          <p:cNvSpPr>
            <a:spLocks noGrp="1" noChangeArrowheads="1"/>
          </p:cNvSpPr>
          <p:nvPr>
            <p:ph type="body" idx="1"/>
          </p:nvPr>
        </p:nvSpPr>
        <p:spPr>
          <a:xfrm>
            <a:off x="581025" y="5746750"/>
            <a:ext cx="7981950" cy="485775"/>
          </a:xfrm>
        </p:spPr>
        <p:txBody>
          <a:bodyPr/>
          <a:lstStyle/>
          <a:p>
            <a:r>
              <a:rPr lang="de-DE" sz="2800"/>
              <a:t>Die Semantik der Register ist hinfällig.</a:t>
            </a:r>
          </a:p>
        </p:txBody>
      </p:sp>
      <p:sp>
        <p:nvSpPr>
          <p:cNvPr id="319492" name="Rectangle 4"/>
          <p:cNvSpPr>
            <a:spLocks noChangeArrowheads="1"/>
          </p:cNvSpPr>
          <p:nvPr/>
        </p:nvSpPr>
        <p:spPr bwMode="auto">
          <a:xfrm>
            <a:off x="581025" y="1187450"/>
            <a:ext cx="7981950" cy="485775"/>
          </a:xfrm>
          <a:prstGeom prst="rect">
            <a:avLst/>
          </a:prstGeom>
          <a:noFill/>
          <a:ln w="9525">
            <a:noFill/>
            <a:miter lim="800000"/>
            <a:headEnd/>
            <a:tailEnd/>
          </a:ln>
          <a:effectLst/>
        </p:spPr>
        <p:txBody>
          <a:bodyPr/>
          <a:lstStyle/>
          <a:p>
            <a:pPr marL="342900" indent="-342900">
              <a:buFont typeface="Wingdings" pitchFamily="2" charset="2"/>
              <a:buBlip>
                <a:blip r:embed="rId2"/>
              </a:buBlip>
            </a:pPr>
            <a:r>
              <a:rPr lang="de-DE" sz="2800">
                <a:solidFill>
                  <a:schemeClr val="tx1"/>
                </a:solidFill>
              </a:rPr>
              <a:t>Blend Shapes mit Keyframe Animation</a:t>
            </a:r>
          </a:p>
        </p:txBody>
      </p:sp>
      <p:sp>
        <p:nvSpPr>
          <p:cNvPr id="319494" name="Text Box 6"/>
          <p:cNvSpPr txBox="1">
            <a:spLocks noChangeArrowheads="1"/>
          </p:cNvSpPr>
          <p:nvPr/>
        </p:nvSpPr>
        <p:spPr bwMode="auto">
          <a:xfrm>
            <a:off x="900113" y="1816100"/>
            <a:ext cx="7272337" cy="3690938"/>
          </a:xfrm>
          <a:prstGeom prst="rect">
            <a:avLst/>
          </a:prstGeom>
          <a:solidFill>
            <a:srgbClr val="FFCC00"/>
          </a:solidFill>
          <a:ln w="28575" algn="ctr">
            <a:solidFill>
              <a:schemeClr val="tx1"/>
            </a:solidFill>
            <a:miter lim="800000"/>
            <a:headEnd/>
            <a:tailEnd/>
          </a:ln>
          <a:effectLst/>
        </p:spPr>
        <p:txBody>
          <a:bodyPr>
            <a:spAutoFit/>
          </a:bodyPr>
          <a:lstStyle/>
          <a:p>
            <a:pPr marL="342900" indent="-342900">
              <a:spcBef>
                <a:spcPct val="0"/>
              </a:spcBef>
            </a:pPr>
            <a:r>
              <a:rPr lang="de-DE" sz="1800" b="1">
                <a:latin typeface="Courier New" pitchFamily="49" charset="0"/>
              </a:rPr>
              <a:t>void main(</a:t>
            </a:r>
            <a:r>
              <a:rPr lang="de-DE" sz="1800" b="1">
                <a:solidFill>
                  <a:schemeClr val="accent2"/>
                </a:solidFill>
                <a:latin typeface="Courier New" pitchFamily="49" charset="0"/>
              </a:rPr>
              <a:t>float4 </a:t>
            </a:r>
            <a:r>
              <a:rPr lang="de-DE" sz="1800" b="1">
                <a:latin typeface="Courier New" pitchFamily="49" charset="0"/>
              </a:rPr>
              <a:t>pos1  : </a:t>
            </a:r>
            <a:r>
              <a:rPr lang="de-DE" sz="1800" b="1">
                <a:solidFill>
                  <a:srgbClr val="A50021"/>
                </a:solidFill>
                <a:latin typeface="Courier New" pitchFamily="49" charset="0"/>
              </a:rPr>
              <a:t>POSITION</a:t>
            </a:r>
            <a:r>
              <a:rPr lang="de-DE" sz="1800" b="1">
                <a:latin typeface="Courier New" pitchFamily="49" charset="0"/>
              </a:rPr>
              <a:t>, </a:t>
            </a:r>
          </a:p>
          <a:p>
            <a:pPr marL="342900" indent="-342900">
              <a:spcBef>
                <a:spcPct val="0"/>
              </a:spcBef>
            </a:pPr>
            <a:r>
              <a:rPr lang="de-DE" sz="1800" b="1">
                <a:latin typeface="Courier New" pitchFamily="49" charset="0"/>
              </a:rPr>
              <a:t>          </a:t>
            </a:r>
            <a:r>
              <a:rPr lang="de-DE" sz="1800" b="1">
                <a:solidFill>
                  <a:schemeClr val="accent2"/>
                </a:solidFill>
                <a:latin typeface="Courier New" pitchFamily="49" charset="0"/>
              </a:rPr>
              <a:t>float4 </a:t>
            </a:r>
            <a:r>
              <a:rPr lang="de-DE" sz="1800" b="1">
                <a:latin typeface="Courier New" pitchFamily="49" charset="0"/>
              </a:rPr>
              <a:t>pos2  : </a:t>
            </a:r>
            <a:r>
              <a:rPr lang="de-DE" sz="1800" b="1">
                <a:solidFill>
                  <a:srgbClr val="A50021"/>
                </a:solidFill>
                <a:latin typeface="Courier New" pitchFamily="49" charset="0"/>
              </a:rPr>
              <a:t>TEXCOORD1,</a:t>
            </a:r>
            <a:endParaRPr lang="de-DE" sz="1800" b="1">
              <a:latin typeface="Courier New" pitchFamily="49" charset="0"/>
            </a:endParaRPr>
          </a:p>
          <a:p>
            <a:pPr marL="342900" indent="-342900">
              <a:spcBef>
                <a:spcPct val="0"/>
              </a:spcBef>
            </a:pPr>
            <a:r>
              <a:rPr lang="de-DE" sz="1800" b="1">
                <a:latin typeface="Courier New" pitchFamily="49" charset="0"/>
              </a:rPr>
              <a:t>                   </a:t>
            </a:r>
          </a:p>
          <a:p>
            <a:pPr marL="342900" indent="-342900">
              <a:spcBef>
                <a:spcPct val="0"/>
              </a:spcBef>
            </a:pPr>
            <a:r>
              <a:rPr lang="de-DE" sz="1800" b="1">
                <a:latin typeface="Courier New" pitchFamily="49" charset="0"/>
              </a:rPr>
              <a:t>  </a:t>
            </a:r>
            <a:r>
              <a:rPr lang="de-DE" sz="1800" b="1">
                <a:solidFill>
                  <a:schemeClr val="accent2"/>
                </a:solidFill>
                <a:latin typeface="Courier New" pitchFamily="49" charset="0"/>
              </a:rPr>
              <a:t>uniform float4x4</a:t>
            </a:r>
            <a:r>
              <a:rPr lang="de-DE" sz="1800" b="1">
                <a:latin typeface="Courier New" pitchFamily="49" charset="0"/>
              </a:rPr>
              <a:t> modelViewProj, </a:t>
            </a:r>
          </a:p>
          <a:p>
            <a:pPr marL="342900" indent="-342900">
              <a:spcBef>
                <a:spcPct val="0"/>
              </a:spcBef>
            </a:pPr>
            <a:r>
              <a:rPr lang="de-DE" sz="1800" b="1">
                <a:latin typeface="Courier New" pitchFamily="49" charset="0"/>
              </a:rPr>
              <a:t>  </a:t>
            </a:r>
            <a:r>
              <a:rPr lang="de-DE" sz="1800" b="1">
                <a:solidFill>
                  <a:schemeClr val="accent2"/>
                </a:solidFill>
                <a:latin typeface="Courier New" pitchFamily="49" charset="0"/>
              </a:rPr>
              <a:t>uniform float   </a:t>
            </a:r>
            <a:r>
              <a:rPr lang="de-DE" sz="1800" b="1">
                <a:latin typeface="Courier New" pitchFamily="49" charset="0"/>
              </a:rPr>
              <a:t> blendweight, </a:t>
            </a:r>
          </a:p>
          <a:p>
            <a:pPr marL="342900" indent="-342900">
              <a:spcBef>
                <a:spcPct val="0"/>
              </a:spcBef>
            </a:pPr>
            <a:endParaRPr lang="de-DE" sz="1800" b="1">
              <a:latin typeface="Courier New" pitchFamily="49" charset="0"/>
            </a:endParaRPr>
          </a:p>
          <a:p>
            <a:pPr marL="342900" indent="-342900">
              <a:spcBef>
                <a:spcPct val="0"/>
              </a:spcBef>
            </a:pPr>
            <a:r>
              <a:rPr lang="de-DE" sz="1800" b="1">
                <a:latin typeface="Courier New" pitchFamily="49" charset="0"/>
              </a:rPr>
              <a:t>  out float4 oPosition  : </a:t>
            </a:r>
            <a:r>
              <a:rPr lang="de-DE" sz="1800" b="1">
                <a:solidFill>
                  <a:srgbClr val="A50021"/>
                </a:solidFill>
                <a:latin typeface="Courier New" pitchFamily="49" charset="0"/>
              </a:rPr>
              <a:t>POSITION</a:t>
            </a:r>
            <a:r>
              <a:rPr lang="de-DE" sz="1800" b="1">
                <a:latin typeface="Courier New" pitchFamily="49" charset="0"/>
              </a:rPr>
              <a:t>)</a:t>
            </a:r>
          </a:p>
          <a:p>
            <a:pPr marL="342900" indent="-342900">
              <a:spcBef>
                <a:spcPct val="0"/>
              </a:spcBef>
            </a:pPr>
            <a:endParaRPr lang="de-DE" sz="1800" b="1">
              <a:latin typeface="Courier New" pitchFamily="49" charset="0"/>
            </a:endParaRPr>
          </a:p>
          <a:p>
            <a:pPr marL="342900" indent="-342900">
              <a:spcBef>
                <a:spcPct val="0"/>
              </a:spcBef>
            </a:pPr>
            <a:r>
              <a:rPr lang="de-DE" sz="1800" b="1">
                <a:latin typeface="Courier New" pitchFamily="49" charset="0"/>
              </a:rPr>
              <a:t>{</a:t>
            </a:r>
          </a:p>
          <a:p>
            <a:pPr marL="342900" indent="-342900">
              <a:spcBef>
                <a:spcPct val="0"/>
              </a:spcBef>
            </a:pPr>
            <a:r>
              <a:rPr lang="de-DE" sz="1800" b="1">
                <a:latin typeface="Courier New" pitchFamily="49" charset="0"/>
              </a:rPr>
              <a:t>  float4 position =</a:t>
            </a:r>
            <a:r>
              <a:rPr lang="de-DE" sz="1800" b="1">
                <a:solidFill>
                  <a:schemeClr val="accent2"/>
                </a:solidFill>
                <a:latin typeface="Courier New" pitchFamily="49" charset="0"/>
              </a:rPr>
              <a:t> lerp(</a:t>
            </a:r>
            <a:r>
              <a:rPr lang="de-DE" sz="1800" b="1">
                <a:solidFill>
                  <a:schemeClr val="tx1"/>
                </a:solidFill>
                <a:latin typeface="Courier New" pitchFamily="49" charset="0"/>
              </a:rPr>
              <a:t>pos1, pos2, blendweight);</a:t>
            </a:r>
          </a:p>
          <a:p>
            <a:pPr marL="342900" indent="-342900">
              <a:spcBef>
                <a:spcPct val="0"/>
              </a:spcBef>
            </a:pPr>
            <a:endParaRPr lang="de-DE" sz="1800" b="1">
              <a:latin typeface="Courier New" pitchFamily="49" charset="0"/>
            </a:endParaRPr>
          </a:p>
          <a:p>
            <a:pPr marL="342900" indent="-342900">
              <a:spcBef>
                <a:spcPct val="0"/>
              </a:spcBef>
            </a:pPr>
            <a:r>
              <a:rPr lang="de-DE" sz="1800" b="1">
                <a:latin typeface="Courier New" pitchFamily="49" charset="0"/>
              </a:rPr>
              <a:t>  oPosition = </a:t>
            </a:r>
            <a:r>
              <a:rPr lang="de-DE" sz="1800" b="1">
                <a:solidFill>
                  <a:schemeClr val="accent2"/>
                </a:solidFill>
                <a:latin typeface="Courier New" pitchFamily="49" charset="0"/>
              </a:rPr>
              <a:t>mul</a:t>
            </a:r>
            <a:r>
              <a:rPr lang="de-DE" sz="1800" b="1">
                <a:latin typeface="Courier New" pitchFamily="49" charset="0"/>
              </a:rPr>
              <a:t>(modelViewProj, position);</a:t>
            </a:r>
          </a:p>
          <a:p>
            <a:pPr marL="342900" indent="-342900">
              <a:spcBef>
                <a:spcPct val="0"/>
              </a:spcBef>
            </a:pPr>
            <a:r>
              <a:rPr lang="de-DE" sz="1800" b="1">
                <a:latin typeface="Courier New" pitchFamily="49" charset="0"/>
              </a:rPr>
              <a:t>}</a:t>
            </a:r>
          </a:p>
        </p:txBody>
      </p:sp>
      <p:sp>
        <p:nvSpPr>
          <p:cNvPr id="319496" name="AutoShape 8"/>
          <p:cNvSpPr>
            <a:spLocks noChangeArrowheads="1"/>
          </p:cNvSpPr>
          <p:nvPr/>
        </p:nvSpPr>
        <p:spPr bwMode="auto">
          <a:xfrm>
            <a:off x="5187950" y="3376613"/>
            <a:ext cx="3721100" cy="1235075"/>
          </a:xfrm>
          <a:prstGeom prst="wedgeRectCallout">
            <a:avLst>
              <a:gd name="adj1" fmla="val -41722"/>
              <a:gd name="adj2" fmla="val -123648"/>
            </a:avLst>
          </a:prstGeom>
          <a:gradFill rotWithShape="1">
            <a:gsLst>
              <a:gs pos="0">
                <a:srgbClr val="FFFF00"/>
              </a:gs>
              <a:gs pos="100000">
                <a:srgbClr val="FFCC00"/>
              </a:gs>
            </a:gsLst>
            <a:lin ang="5400000" scaled="1"/>
          </a:gradFill>
          <a:ln w="28575" algn="ctr">
            <a:solidFill>
              <a:srgbClr val="A50021"/>
            </a:solidFill>
            <a:miter lim="800000"/>
            <a:headEnd/>
            <a:tailEnd/>
          </a:ln>
          <a:effectLst/>
        </p:spPr>
        <p:txBody>
          <a:bodyPr/>
          <a:lstStyle/>
          <a:p>
            <a:pPr marL="342900" indent="-342900">
              <a:spcBef>
                <a:spcPct val="0"/>
              </a:spcBef>
            </a:pPr>
            <a:r>
              <a:rPr lang="de-DE" sz="2400" b="1" i="1"/>
              <a:t>Die Position des zweiten</a:t>
            </a:r>
          </a:p>
          <a:p>
            <a:pPr marL="342900" indent="-342900">
              <a:spcBef>
                <a:spcPct val="0"/>
              </a:spcBef>
            </a:pPr>
            <a:r>
              <a:rPr lang="de-DE" sz="2400" b="1" i="1"/>
              <a:t>Vertex wird hier als Textur-</a:t>
            </a:r>
          </a:p>
          <a:p>
            <a:pPr marL="342900" indent="-342900">
              <a:spcBef>
                <a:spcPct val="0"/>
              </a:spcBef>
            </a:pPr>
            <a:r>
              <a:rPr lang="de-DE" sz="2400" b="1" i="1"/>
              <a:t>koordinate übergeben!</a:t>
            </a:r>
          </a:p>
        </p:txBody>
      </p:sp>
      <p:sp>
        <p:nvSpPr>
          <p:cNvPr id="319497" name="AutoShape 9"/>
          <p:cNvSpPr>
            <a:spLocks noChangeArrowheads="1"/>
          </p:cNvSpPr>
          <p:nvPr/>
        </p:nvSpPr>
        <p:spPr bwMode="auto">
          <a:xfrm>
            <a:off x="4548188" y="1660525"/>
            <a:ext cx="3983037" cy="1235075"/>
          </a:xfrm>
          <a:prstGeom prst="wedgeRectCallout">
            <a:avLst>
              <a:gd name="adj1" fmla="val -62356"/>
              <a:gd name="adj2" fmla="val 167097"/>
            </a:avLst>
          </a:prstGeom>
          <a:gradFill rotWithShape="1">
            <a:gsLst>
              <a:gs pos="0">
                <a:srgbClr val="FFFF00"/>
              </a:gs>
              <a:gs pos="100000">
                <a:srgbClr val="FFCC00"/>
              </a:gs>
            </a:gsLst>
            <a:lin ang="5400000" scaled="1"/>
          </a:gradFill>
          <a:ln w="28575" algn="ctr">
            <a:solidFill>
              <a:srgbClr val="A50021"/>
            </a:solidFill>
            <a:miter lim="800000"/>
            <a:headEnd/>
            <a:tailEnd/>
          </a:ln>
          <a:effectLst/>
        </p:spPr>
        <p:txBody>
          <a:bodyPr/>
          <a:lstStyle/>
          <a:p>
            <a:pPr marL="342900" indent="-342900">
              <a:spcBef>
                <a:spcPct val="0"/>
              </a:spcBef>
            </a:pPr>
            <a:r>
              <a:rPr lang="de-DE" sz="2400" b="1" i="1"/>
              <a:t>Die lerp- Funktion berechnet </a:t>
            </a:r>
          </a:p>
          <a:p>
            <a:pPr marL="342900" indent="-342900">
              <a:spcBef>
                <a:spcPct val="0"/>
              </a:spcBef>
            </a:pPr>
            <a:r>
              <a:rPr lang="de-DE" sz="2400" b="1" i="1"/>
              <a:t>lineare Interpolation:</a:t>
            </a:r>
          </a:p>
          <a:p>
            <a:pPr marL="342900" indent="-342900">
              <a:spcBef>
                <a:spcPct val="0"/>
              </a:spcBef>
            </a:pPr>
            <a:r>
              <a:rPr lang="de-DE" sz="2400" b="1" i="1"/>
              <a:t>	lerp(a,b,t) = a(1- t) + b t</a:t>
            </a:r>
          </a:p>
        </p:txBody>
      </p:sp>
      <p:sp>
        <p:nvSpPr>
          <p:cNvPr id="319498" name="AutoShape 10"/>
          <p:cNvSpPr>
            <a:spLocks noChangeArrowheads="1"/>
          </p:cNvSpPr>
          <p:nvPr/>
        </p:nvSpPr>
        <p:spPr bwMode="auto">
          <a:xfrm>
            <a:off x="3633788" y="2247900"/>
            <a:ext cx="3983037" cy="1235075"/>
          </a:xfrm>
          <a:prstGeom prst="wedgeRectCallout">
            <a:avLst>
              <a:gd name="adj1" fmla="val -62356"/>
              <a:gd name="adj2" fmla="val 167097"/>
            </a:avLst>
          </a:prstGeom>
          <a:gradFill rotWithShape="1">
            <a:gsLst>
              <a:gs pos="0">
                <a:srgbClr val="FFFF00"/>
              </a:gs>
              <a:gs pos="100000">
                <a:srgbClr val="FFCC00"/>
              </a:gs>
            </a:gsLst>
            <a:lin ang="5400000" scaled="1"/>
          </a:gradFill>
          <a:ln w="28575" algn="ctr">
            <a:solidFill>
              <a:srgbClr val="A50021"/>
            </a:solidFill>
            <a:miter lim="800000"/>
            <a:headEnd/>
            <a:tailEnd/>
          </a:ln>
          <a:effectLst/>
        </p:spPr>
        <p:txBody>
          <a:bodyPr/>
          <a:lstStyle/>
          <a:p>
            <a:pPr marL="342900" indent="-342900">
              <a:spcBef>
                <a:spcPct val="0"/>
              </a:spcBef>
            </a:pPr>
            <a:r>
              <a:rPr lang="de-DE" sz="2400" b="1" i="1"/>
              <a:t>Der resultierende Vertex wird</a:t>
            </a:r>
          </a:p>
          <a:p>
            <a:pPr marL="342900" indent="-342900">
              <a:spcBef>
                <a:spcPct val="0"/>
              </a:spcBef>
            </a:pPr>
            <a:r>
              <a:rPr lang="de-DE" sz="2400" b="1" i="1"/>
              <a:t>dann in den Screen-Space</a:t>
            </a:r>
          </a:p>
          <a:p>
            <a:pPr marL="342900" indent="-342900">
              <a:spcBef>
                <a:spcPct val="0"/>
              </a:spcBef>
            </a:pPr>
            <a:r>
              <a:rPr lang="de-DE" sz="2400" b="1" i="1"/>
              <a:t>abgebildet.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9491">
                                            <p:txEl>
                                              <p:pRg st="0" end="0"/>
                                            </p:txEl>
                                          </p:spTgt>
                                        </p:tgtEl>
                                        <p:attrNameLst>
                                          <p:attrName>style.visibility</p:attrName>
                                        </p:attrNameLst>
                                      </p:cBhvr>
                                      <p:to>
                                        <p:strVal val="visible"/>
                                      </p:to>
                                    </p:set>
                                    <p:animEffect transition="in" filter="fade">
                                      <p:cBhvr>
                                        <p:cTn id="7" dur="500"/>
                                        <p:tgtEl>
                                          <p:spTgt spid="31949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9496"/>
                                        </p:tgtEl>
                                        <p:attrNameLst>
                                          <p:attrName>style.visibility</p:attrName>
                                        </p:attrNameLst>
                                      </p:cBhvr>
                                      <p:to>
                                        <p:strVal val="visible"/>
                                      </p:to>
                                    </p:set>
                                    <p:animEffect transition="in" filter="fade">
                                      <p:cBhvr>
                                        <p:cTn id="11" dur="500"/>
                                        <p:tgtEl>
                                          <p:spTgt spid="31949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319496"/>
                                        </p:tgtEl>
                                      </p:cBhvr>
                                    </p:animEffect>
                                    <p:set>
                                      <p:cBhvr>
                                        <p:cTn id="16" dur="1" fill="hold">
                                          <p:stCondLst>
                                            <p:cond delay="499"/>
                                          </p:stCondLst>
                                        </p:cTn>
                                        <p:tgtEl>
                                          <p:spTgt spid="319496"/>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19497"/>
                                        </p:tgtEl>
                                        <p:attrNameLst>
                                          <p:attrName>style.visibility</p:attrName>
                                        </p:attrNameLst>
                                      </p:cBhvr>
                                      <p:to>
                                        <p:strVal val="visible"/>
                                      </p:to>
                                    </p:set>
                                    <p:animEffect transition="in" filter="fade">
                                      <p:cBhvr>
                                        <p:cTn id="20" dur="500"/>
                                        <p:tgtEl>
                                          <p:spTgt spid="31949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319497"/>
                                        </p:tgtEl>
                                      </p:cBhvr>
                                    </p:animEffect>
                                    <p:set>
                                      <p:cBhvr>
                                        <p:cTn id="25" dur="1" fill="hold">
                                          <p:stCondLst>
                                            <p:cond delay="499"/>
                                          </p:stCondLst>
                                        </p:cTn>
                                        <p:tgtEl>
                                          <p:spTgt spid="319497"/>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19498"/>
                                        </p:tgtEl>
                                        <p:attrNameLst>
                                          <p:attrName>style.visibility</p:attrName>
                                        </p:attrNameLst>
                                      </p:cBhvr>
                                      <p:to>
                                        <p:strVal val="visible"/>
                                      </p:to>
                                    </p:set>
                                    <p:animEffect transition="in" filter="fade">
                                      <p:cBhvr>
                                        <p:cTn id="29" dur="500"/>
                                        <p:tgtEl>
                                          <p:spTgt spid="31949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319498"/>
                                        </p:tgtEl>
                                      </p:cBhvr>
                                    </p:animEffect>
                                    <p:set>
                                      <p:cBhvr>
                                        <p:cTn id="34" dur="1" fill="hold">
                                          <p:stCondLst>
                                            <p:cond delay="499"/>
                                          </p:stCondLst>
                                        </p:cTn>
                                        <p:tgtEl>
                                          <p:spTgt spid="3194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1" grpId="0" build="p"/>
      <p:bldP spid="319496" grpId="0" animBg="1"/>
      <p:bldP spid="319496" grpId="1" animBg="1"/>
      <p:bldP spid="319497" grpId="0" animBg="1"/>
      <p:bldP spid="319497" grpId="1" animBg="1"/>
      <p:bldP spid="319498" grpId="0" animBg="1"/>
      <p:bldP spid="319498"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Tutorial</a:t>
            </a:r>
            <a:r>
              <a:rPr lang="de-DE" dirty="0" smtClean="0"/>
              <a:t> 09</a:t>
            </a:r>
            <a:endParaRPr lang="de-DE" dirty="0"/>
          </a:p>
        </p:txBody>
      </p:sp>
      <p:sp>
        <p:nvSpPr>
          <p:cNvPr id="3" name="Inhaltsplatzhalter 2"/>
          <p:cNvSpPr>
            <a:spLocks noGrp="1"/>
          </p:cNvSpPr>
          <p:nvPr>
            <p:ph idx="1"/>
          </p:nvPr>
        </p:nvSpPr>
        <p:spPr/>
        <p:txBody>
          <a:bodyPr/>
          <a:lstStyle/>
          <a:p>
            <a:r>
              <a:rPr lang="de-DE" dirty="0" err="1" smtClean="0"/>
              <a:t>Blend</a:t>
            </a:r>
            <a:r>
              <a:rPr lang="de-DE" dirty="0" smtClean="0"/>
              <a:t> Shapes</a:t>
            </a:r>
            <a:endParaRPr lang="de-DE"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6"/>
          <p:cNvGrpSpPr>
            <a:grpSpLocks/>
          </p:cNvGrpSpPr>
          <p:nvPr/>
        </p:nvGrpSpPr>
        <p:grpSpPr bwMode="auto">
          <a:xfrm>
            <a:off x="1046163" y="2849563"/>
            <a:ext cx="792162" cy="3130550"/>
            <a:chOff x="584" y="1174"/>
            <a:chExt cx="499" cy="1972"/>
          </a:xfrm>
        </p:grpSpPr>
        <p:grpSp>
          <p:nvGrpSpPr>
            <p:cNvPr id="3" name="Group 4"/>
            <p:cNvGrpSpPr>
              <a:grpSpLocks/>
            </p:cNvGrpSpPr>
            <p:nvPr/>
          </p:nvGrpSpPr>
          <p:grpSpPr bwMode="auto">
            <a:xfrm>
              <a:off x="901" y="1174"/>
              <a:ext cx="182" cy="1089"/>
              <a:chOff x="2789" y="1525"/>
              <a:chExt cx="182" cy="1089"/>
            </a:xfrm>
          </p:grpSpPr>
          <p:sp>
            <p:nvSpPr>
              <p:cNvPr id="358405" name="Freeform 5"/>
              <p:cNvSpPr>
                <a:spLocks/>
              </p:cNvSpPr>
              <p:nvPr/>
            </p:nvSpPr>
            <p:spPr bwMode="auto">
              <a:xfrm>
                <a:off x="2789" y="1616"/>
                <a:ext cx="182" cy="998"/>
              </a:xfrm>
              <a:custGeom>
                <a:avLst/>
                <a:gdLst/>
                <a:ahLst/>
                <a:cxnLst>
                  <a:cxn ang="0">
                    <a:pos x="91" y="0"/>
                  </a:cxn>
                  <a:cxn ang="0">
                    <a:pos x="0" y="90"/>
                  </a:cxn>
                  <a:cxn ang="0">
                    <a:pos x="91" y="544"/>
                  </a:cxn>
                  <a:cxn ang="0">
                    <a:pos x="182" y="90"/>
                  </a:cxn>
                  <a:cxn ang="0">
                    <a:pos x="91" y="0"/>
                  </a:cxn>
                </a:cxnLst>
                <a:rect l="0" t="0" r="r" b="b"/>
                <a:pathLst>
                  <a:path w="182" h="544">
                    <a:moveTo>
                      <a:pt x="91" y="0"/>
                    </a:moveTo>
                    <a:lnTo>
                      <a:pt x="0" y="90"/>
                    </a:lnTo>
                    <a:lnTo>
                      <a:pt x="91" y="544"/>
                    </a:lnTo>
                    <a:lnTo>
                      <a:pt x="182" y="90"/>
                    </a:lnTo>
                    <a:lnTo>
                      <a:pt x="91" y="0"/>
                    </a:lnTo>
                    <a:close/>
                  </a:path>
                </a:pathLst>
              </a:custGeom>
              <a:solidFill>
                <a:srgbClr val="FF9900"/>
              </a:solidFill>
              <a:ln w="28575" cap="flat" cmpd="sng">
                <a:solidFill>
                  <a:schemeClr val="tx1"/>
                </a:solidFill>
                <a:prstDash val="solid"/>
                <a:round/>
                <a:headEnd/>
                <a:tailEnd/>
              </a:ln>
              <a:effectLst/>
            </p:spPr>
            <p:txBody>
              <a:bodyPr>
                <a:spAutoFit/>
              </a:bodyPr>
              <a:lstStyle/>
              <a:p>
                <a:endParaRPr lang="de-DE"/>
              </a:p>
            </p:txBody>
          </p:sp>
          <p:sp>
            <p:nvSpPr>
              <p:cNvPr id="358406" name="Oval 6"/>
              <p:cNvSpPr>
                <a:spLocks noChangeArrowheads="1"/>
              </p:cNvSpPr>
              <p:nvPr/>
            </p:nvSpPr>
            <p:spPr bwMode="auto">
              <a:xfrm>
                <a:off x="2789" y="1525"/>
                <a:ext cx="182" cy="181"/>
              </a:xfrm>
              <a:prstGeom prst="ellipse">
                <a:avLst/>
              </a:prstGeom>
              <a:noFill/>
              <a:ln w="28575" algn="ctr">
                <a:solidFill>
                  <a:schemeClr val="tx1"/>
                </a:solidFill>
                <a:round/>
                <a:headEnd/>
                <a:tailEnd/>
              </a:ln>
              <a:effectLst/>
            </p:spPr>
            <p:txBody>
              <a:bodyPr anchor="ctr">
                <a:spAutoFit/>
              </a:bodyPr>
              <a:lstStyle/>
              <a:p>
                <a:endParaRPr lang="de-DE"/>
              </a:p>
            </p:txBody>
          </p:sp>
        </p:grpSp>
        <p:grpSp>
          <p:nvGrpSpPr>
            <p:cNvPr id="4" name="Group 31"/>
            <p:cNvGrpSpPr>
              <a:grpSpLocks/>
            </p:cNvGrpSpPr>
            <p:nvPr/>
          </p:nvGrpSpPr>
          <p:grpSpPr bwMode="auto">
            <a:xfrm rot="2557214">
              <a:off x="584" y="2057"/>
              <a:ext cx="182" cy="1089"/>
              <a:chOff x="2789" y="1525"/>
              <a:chExt cx="182" cy="1089"/>
            </a:xfrm>
          </p:grpSpPr>
          <p:sp>
            <p:nvSpPr>
              <p:cNvPr id="358432" name="Freeform 32"/>
              <p:cNvSpPr>
                <a:spLocks/>
              </p:cNvSpPr>
              <p:nvPr/>
            </p:nvSpPr>
            <p:spPr bwMode="auto">
              <a:xfrm>
                <a:off x="2789" y="1616"/>
                <a:ext cx="182" cy="998"/>
              </a:xfrm>
              <a:custGeom>
                <a:avLst/>
                <a:gdLst/>
                <a:ahLst/>
                <a:cxnLst>
                  <a:cxn ang="0">
                    <a:pos x="91" y="0"/>
                  </a:cxn>
                  <a:cxn ang="0">
                    <a:pos x="0" y="90"/>
                  </a:cxn>
                  <a:cxn ang="0">
                    <a:pos x="91" y="544"/>
                  </a:cxn>
                  <a:cxn ang="0">
                    <a:pos x="182" y="90"/>
                  </a:cxn>
                  <a:cxn ang="0">
                    <a:pos x="91" y="0"/>
                  </a:cxn>
                </a:cxnLst>
                <a:rect l="0" t="0" r="r" b="b"/>
                <a:pathLst>
                  <a:path w="182" h="544">
                    <a:moveTo>
                      <a:pt x="91" y="0"/>
                    </a:moveTo>
                    <a:lnTo>
                      <a:pt x="0" y="90"/>
                    </a:lnTo>
                    <a:lnTo>
                      <a:pt x="91" y="544"/>
                    </a:lnTo>
                    <a:lnTo>
                      <a:pt x="182" y="90"/>
                    </a:lnTo>
                    <a:lnTo>
                      <a:pt x="91" y="0"/>
                    </a:lnTo>
                    <a:close/>
                  </a:path>
                </a:pathLst>
              </a:custGeom>
              <a:solidFill>
                <a:srgbClr val="FF9900"/>
              </a:solidFill>
              <a:ln w="28575" cap="flat" cmpd="sng">
                <a:solidFill>
                  <a:schemeClr val="tx1"/>
                </a:solidFill>
                <a:prstDash val="solid"/>
                <a:round/>
                <a:headEnd/>
                <a:tailEnd/>
              </a:ln>
              <a:effectLst/>
            </p:spPr>
            <p:txBody>
              <a:bodyPr>
                <a:spAutoFit/>
              </a:bodyPr>
              <a:lstStyle/>
              <a:p>
                <a:endParaRPr lang="de-DE"/>
              </a:p>
            </p:txBody>
          </p:sp>
          <p:sp>
            <p:nvSpPr>
              <p:cNvPr id="358433" name="Oval 33"/>
              <p:cNvSpPr>
                <a:spLocks noChangeArrowheads="1"/>
              </p:cNvSpPr>
              <p:nvPr/>
            </p:nvSpPr>
            <p:spPr bwMode="auto">
              <a:xfrm>
                <a:off x="2789" y="1525"/>
                <a:ext cx="182" cy="181"/>
              </a:xfrm>
              <a:prstGeom prst="ellipse">
                <a:avLst/>
              </a:prstGeom>
              <a:noFill/>
              <a:ln w="28575" algn="ctr">
                <a:solidFill>
                  <a:schemeClr val="tx1"/>
                </a:solidFill>
                <a:round/>
                <a:headEnd/>
                <a:tailEnd/>
              </a:ln>
              <a:effectLst/>
            </p:spPr>
            <p:txBody>
              <a:bodyPr anchor="ctr">
                <a:spAutoFit/>
              </a:bodyPr>
              <a:lstStyle/>
              <a:p>
                <a:endParaRPr lang="de-DE"/>
              </a:p>
            </p:txBody>
          </p:sp>
        </p:grpSp>
      </p:grpSp>
      <p:grpSp>
        <p:nvGrpSpPr>
          <p:cNvPr id="5" name="Group 67"/>
          <p:cNvGrpSpPr>
            <a:grpSpLocks/>
          </p:cNvGrpSpPr>
          <p:nvPr/>
        </p:nvGrpSpPr>
        <p:grpSpPr bwMode="auto">
          <a:xfrm>
            <a:off x="1682750" y="2798763"/>
            <a:ext cx="619125" cy="3249612"/>
            <a:chOff x="985" y="1142"/>
            <a:chExt cx="390" cy="2047"/>
          </a:xfrm>
        </p:grpSpPr>
        <p:grpSp>
          <p:nvGrpSpPr>
            <p:cNvPr id="6" name="Group 40"/>
            <p:cNvGrpSpPr>
              <a:grpSpLocks/>
            </p:cNvGrpSpPr>
            <p:nvPr/>
          </p:nvGrpSpPr>
          <p:grpSpPr bwMode="auto">
            <a:xfrm rot="3062178">
              <a:off x="668" y="1476"/>
              <a:ext cx="1042" cy="373"/>
              <a:chOff x="2058" y="2214"/>
              <a:chExt cx="1042" cy="373"/>
            </a:xfrm>
          </p:grpSpPr>
          <p:sp>
            <p:nvSpPr>
              <p:cNvPr id="358435" name="Freeform 35"/>
              <p:cNvSpPr>
                <a:spLocks/>
              </p:cNvSpPr>
              <p:nvPr/>
            </p:nvSpPr>
            <p:spPr bwMode="auto">
              <a:xfrm rot="-4043338">
                <a:off x="2510" y="1997"/>
                <a:ext cx="182" cy="998"/>
              </a:xfrm>
              <a:custGeom>
                <a:avLst/>
                <a:gdLst/>
                <a:ahLst/>
                <a:cxnLst>
                  <a:cxn ang="0">
                    <a:pos x="91" y="0"/>
                  </a:cxn>
                  <a:cxn ang="0">
                    <a:pos x="0" y="90"/>
                  </a:cxn>
                  <a:cxn ang="0">
                    <a:pos x="91" y="544"/>
                  </a:cxn>
                  <a:cxn ang="0">
                    <a:pos x="182" y="90"/>
                  </a:cxn>
                  <a:cxn ang="0">
                    <a:pos x="91" y="0"/>
                  </a:cxn>
                </a:cxnLst>
                <a:rect l="0" t="0" r="r" b="b"/>
                <a:pathLst>
                  <a:path w="182" h="544">
                    <a:moveTo>
                      <a:pt x="91" y="0"/>
                    </a:moveTo>
                    <a:lnTo>
                      <a:pt x="0" y="90"/>
                    </a:lnTo>
                    <a:lnTo>
                      <a:pt x="91" y="544"/>
                    </a:lnTo>
                    <a:lnTo>
                      <a:pt x="182" y="90"/>
                    </a:lnTo>
                    <a:lnTo>
                      <a:pt x="91" y="0"/>
                    </a:lnTo>
                    <a:close/>
                  </a:path>
                </a:pathLst>
              </a:custGeom>
              <a:solidFill>
                <a:srgbClr val="FF9900"/>
              </a:solidFill>
              <a:ln w="28575" cap="flat" cmpd="sng">
                <a:solidFill>
                  <a:schemeClr val="tx1"/>
                </a:solidFill>
                <a:prstDash val="solid"/>
                <a:round/>
                <a:headEnd/>
                <a:tailEnd/>
              </a:ln>
              <a:effectLst/>
            </p:spPr>
            <p:txBody>
              <a:bodyPr>
                <a:spAutoFit/>
              </a:bodyPr>
              <a:lstStyle/>
              <a:p>
                <a:endParaRPr lang="de-DE"/>
              </a:p>
            </p:txBody>
          </p:sp>
          <p:sp>
            <p:nvSpPr>
              <p:cNvPr id="358436" name="Oval 36"/>
              <p:cNvSpPr>
                <a:spLocks noChangeArrowheads="1"/>
              </p:cNvSpPr>
              <p:nvPr/>
            </p:nvSpPr>
            <p:spPr bwMode="auto">
              <a:xfrm>
                <a:off x="2058" y="2214"/>
                <a:ext cx="182" cy="181"/>
              </a:xfrm>
              <a:prstGeom prst="ellipse">
                <a:avLst/>
              </a:prstGeom>
              <a:noFill/>
              <a:ln w="28575" algn="ctr">
                <a:solidFill>
                  <a:schemeClr val="tx1"/>
                </a:solidFill>
                <a:round/>
                <a:headEnd/>
                <a:tailEnd/>
              </a:ln>
              <a:effectLst/>
            </p:spPr>
            <p:txBody>
              <a:bodyPr anchor="ctr">
                <a:spAutoFit/>
              </a:bodyPr>
              <a:lstStyle/>
              <a:p>
                <a:endParaRPr lang="de-DE"/>
              </a:p>
            </p:txBody>
          </p:sp>
        </p:grpSp>
        <p:grpSp>
          <p:nvGrpSpPr>
            <p:cNvPr id="7" name="Group 53"/>
            <p:cNvGrpSpPr>
              <a:grpSpLocks/>
            </p:cNvGrpSpPr>
            <p:nvPr/>
          </p:nvGrpSpPr>
          <p:grpSpPr bwMode="auto">
            <a:xfrm rot="1514846">
              <a:off x="985" y="2100"/>
              <a:ext cx="182" cy="1089"/>
              <a:chOff x="2789" y="1525"/>
              <a:chExt cx="182" cy="1089"/>
            </a:xfrm>
          </p:grpSpPr>
          <p:sp>
            <p:nvSpPr>
              <p:cNvPr id="358454" name="Freeform 54"/>
              <p:cNvSpPr>
                <a:spLocks/>
              </p:cNvSpPr>
              <p:nvPr/>
            </p:nvSpPr>
            <p:spPr bwMode="auto">
              <a:xfrm>
                <a:off x="2789" y="1616"/>
                <a:ext cx="182" cy="998"/>
              </a:xfrm>
              <a:custGeom>
                <a:avLst/>
                <a:gdLst/>
                <a:ahLst/>
                <a:cxnLst>
                  <a:cxn ang="0">
                    <a:pos x="91" y="0"/>
                  </a:cxn>
                  <a:cxn ang="0">
                    <a:pos x="0" y="90"/>
                  </a:cxn>
                  <a:cxn ang="0">
                    <a:pos x="91" y="544"/>
                  </a:cxn>
                  <a:cxn ang="0">
                    <a:pos x="182" y="90"/>
                  </a:cxn>
                  <a:cxn ang="0">
                    <a:pos x="91" y="0"/>
                  </a:cxn>
                </a:cxnLst>
                <a:rect l="0" t="0" r="r" b="b"/>
                <a:pathLst>
                  <a:path w="182" h="544">
                    <a:moveTo>
                      <a:pt x="91" y="0"/>
                    </a:moveTo>
                    <a:lnTo>
                      <a:pt x="0" y="90"/>
                    </a:lnTo>
                    <a:lnTo>
                      <a:pt x="91" y="544"/>
                    </a:lnTo>
                    <a:lnTo>
                      <a:pt x="182" y="90"/>
                    </a:lnTo>
                    <a:lnTo>
                      <a:pt x="91" y="0"/>
                    </a:lnTo>
                    <a:close/>
                  </a:path>
                </a:pathLst>
              </a:custGeom>
              <a:solidFill>
                <a:srgbClr val="FF9900"/>
              </a:solidFill>
              <a:ln w="28575" cap="flat" cmpd="sng">
                <a:solidFill>
                  <a:schemeClr val="tx1"/>
                </a:solidFill>
                <a:prstDash val="solid"/>
                <a:round/>
                <a:headEnd/>
                <a:tailEnd/>
              </a:ln>
              <a:effectLst/>
            </p:spPr>
            <p:txBody>
              <a:bodyPr>
                <a:spAutoFit/>
              </a:bodyPr>
              <a:lstStyle/>
              <a:p>
                <a:endParaRPr lang="de-DE"/>
              </a:p>
            </p:txBody>
          </p:sp>
          <p:sp>
            <p:nvSpPr>
              <p:cNvPr id="358455" name="Oval 55"/>
              <p:cNvSpPr>
                <a:spLocks noChangeArrowheads="1"/>
              </p:cNvSpPr>
              <p:nvPr/>
            </p:nvSpPr>
            <p:spPr bwMode="auto">
              <a:xfrm>
                <a:off x="2789" y="1525"/>
                <a:ext cx="182" cy="181"/>
              </a:xfrm>
              <a:prstGeom prst="ellipse">
                <a:avLst/>
              </a:prstGeom>
              <a:noFill/>
              <a:ln w="28575" algn="ctr">
                <a:solidFill>
                  <a:schemeClr val="tx1"/>
                </a:solidFill>
                <a:round/>
                <a:headEnd/>
                <a:tailEnd/>
              </a:ln>
              <a:effectLst/>
            </p:spPr>
            <p:txBody>
              <a:bodyPr anchor="ctr">
                <a:spAutoFit/>
              </a:bodyPr>
              <a:lstStyle/>
              <a:p>
                <a:endParaRPr lang="de-DE"/>
              </a:p>
            </p:txBody>
          </p:sp>
        </p:grpSp>
      </p:grpSp>
      <p:sp>
        <p:nvSpPr>
          <p:cNvPr id="358411" name="Rectangle 11"/>
          <p:cNvSpPr>
            <a:spLocks noGrp="1" noChangeArrowheads="1"/>
          </p:cNvSpPr>
          <p:nvPr>
            <p:ph type="title"/>
          </p:nvPr>
        </p:nvSpPr>
        <p:spPr/>
        <p:txBody>
          <a:bodyPr/>
          <a:lstStyle/>
          <a:p>
            <a:r>
              <a:rPr lang="de-DE"/>
              <a:t>Beispiel: Skelettanimation</a:t>
            </a:r>
          </a:p>
        </p:txBody>
      </p:sp>
      <p:sp>
        <p:nvSpPr>
          <p:cNvPr id="358412" name="Rectangle 12"/>
          <p:cNvSpPr>
            <a:spLocks noGrp="1" noChangeArrowheads="1"/>
          </p:cNvSpPr>
          <p:nvPr>
            <p:ph type="body" idx="1"/>
          </p:nvPr>
        </p:nvSpPr>
        <p:spPr>
          <a:xfrm>
            <a:off x="581025" y="1176338"/>
            <a:ext cx="7981950" cy="631825"/>
          </a:xfrm>
        </p:spPr>
        <p:txBody>
          <a:bodyPr/>
          <a:lstStyle/>
          <a:p>
            <a:r>
              <a:rPr lang="de-DE"/>
              <a:t>Animations-Skelett</a:t>
            </a:r>
            <a:endParaRPr lang="de-DE" b="1" i="1"/>
          </a:p>
        </p:txBody>
      </p:sp>
      <p:sp>
        <p:nvSpPr>
          <p:cNvPr id="358426" name="Text Box 26"/>
          <p:cNvSpPr txBox="1">
            <a:spLocks noChangeArrowheads="1"/>
          </p:cNvSpPr>
          <p:nvPr/>
        </p:nvSpPr>
        <p:spPr bwMode="auto">
          <a:xfrm>
            <a:off x="3986213" y="1785938"/>
            <a:ext cx="4256087" cy="1187450"/>
          </a:xfrm>
          <a:prstGeom prst="rect">
            <a:avLst/>
          </a:prstGeom>
          <a:noFill/>
          <a:ln w="28575" algn="ctr">
            <a:noFill/>
            <a:miter lim="800000"/>
            <a:headEnd/>
            <a:tailEnd/>
          </a:ln>
          <a:effectLst/>
        </p:spPr>
        <p:txBody>
          <a:bodyPr wrap="none">
            <a:spAutoFit/>
          </a:bodyPr>
          <a:lstStyle/>
          <a:p>
            <a:pPr marL="342900" indent="-342900"/>
            <a:r>
              <a:rPr lang="de-DE" sz="2400" b="1" i="1"/>
              <a:t>Transformation des Skeletts</a:t>
            </a:r>
            <a:br>
              <a:rPr lang="de-DE" sz="2400" b="1" i="1"/>
            </a:br>
            <a:r>
              <a:rPr lang="de-DE" sz="2400"/>
              <a:t>Jeder Knochen hat eine</a:t>
            </a:r>
            <a:br>
              <a:rPr lang="de-DE" sz="2400"/>
            </a:br>
            <a:r>
              <a:rPr lang="de-DE" sz="2400"/>
              <a:t>eigene Transformationsmatrix</a:t>
            </a:r>
          </a:p>
        </p:txBody>
      </p:sp>
      <p:sp>
        <p:nvSpPr>
          <p:cNvPr id="358427" name="Text Box 27"/>
          <p:cNvSpPr txBox="1">
            <a:spLocks noChangeArrowheads="1"/>
          </p:cNvSpPr>
          <p:nvPr/>
        </p:nvSpPr>
        <p:spPr bwMode="auto">
          <a:xfrm>
            <a:off x="3986213" y="3038475"/>
            <a:ext cx="4649787" cy="3524250"/>
          </a:xfrm>
          <a:prstGeom prst="rect">
            <a:avLst/>
          </a:prstGeom>
          <a:noFill/>
          <a:ln w="28575" algn="ctr">
            <a:noFill/>
            <a:miter lim="800000"/>
            <a:headEnd/>
            <a:tailEnd/>
          </a:ln>
          <a:effectLst/>
        </p:spPr>
        <p:txBody>
          <a:bodyPr wrap="none">
            <a:spAutoFit/>
          </a:bodyPr>
          <a:lstStyle/>
          <a:p>
            <a:pPr marL="342900" indent="-342900"/>
            <a:r>
              <a:rPr lang="de-DE" sz="2400" b="1" i="1"/>
              <a:t>Polygonmodell (Skin) ist an die</a:t>
            </a:r>
            <a:br>
              <a:rPr lang="de-DE" sz="2400" b="1" i="1"/>
            </a:br>
            <a:r>
              <a:rPr lang="de-DE" sz="2400" b="1" i="1"/>
              <a:t>Knochen gebunden:</a:t>
            </a:r>
            <a:br>
              <a:rPr lang="de-DE" sz="2400" b="1" i="1"/>
            </a:br>
            <a:r>
              <a:rPr lang="de-DE" sz="2400"/>
              <a:t>Wenn sich der Knochen bewegt</a:t>
            </a:r>
            <a:br>
              <a:rPr lang="de-DE" sz="2400"/>
            </a:br>
            <a:r>
              <a:rPr lang="de-DE" sz="2400"/>
              <a:t>bewegt sich die Haut mit.</a:t>
            </a:r>
          </a:p>
          <a:p>
            <a:pPr marL="342900" indent="-342900"/>
            <a:r>
              <a:rPr lang="de-DE" sz="2400" b="1" i="1"/>
              <a:t>Rigid Binding:</a:t>
            </a:r>
            <a:br>
              <a:rPr lang="de-DE" sz="2400" b="1" i="1"/>
            </a:br>
            <a:r>
              <a:rPr lang="de-DE" sz="2400"/>
              <a:t>Jeder Vertex des Polygonmodells</a:t>
            </a:r>
            <a:br>
              <a:rPr lang="de-DE" sz="2400"/>
            </a:br>
            <a:r>
              <a:rPr lang="de-DE" sz="2400"/>
              <a:t>ist einer Transformation </a:t>
            </a:r>
            <a:br>
              <a:rPr lang="de-DE" sz="2400"/>
            </a:br>
            <a:r>
              <a:rPr lang="de-DE" sz="2400"/>
              <a:t>zugeordnet</a:t>
            </a:r>
          </a:p>
          <a:p>
            <a:pPr marL="342900" indent="-342900"/>
            <a:endParaRPr lang="de-DE" sz="2400"/>
          </a:p>
        </p:txBody>
      </p:sp>
      <p:grpSp>
        <p:nvGrpSpPr>
          <p:cNvPr id="8" name="Group 68"/>
          <p:cNvGrpSpPr>
            <a:grpSpLocks/>
          </p:cNvGrpSpPr>
          <p:nvPr/>
        </p:nvGrpSpPr>
        <p:grpSpPr bwMode="auto">
          <a:xfrm>
            <a:off x="1363663" y="3190875"/>
            <a:ext cx="1654175" cy="2630488"/>
            <a:chOff x="784" y="1389"/>
            <a:chExt cx="1042" cy="1657"/>
          </a:xfrm>
        </p:grpSpPr>
        <p:grpSp>
          <p:nvGrpSpPr>
            <p:cNvPr id="9" name="Group 37"/>
            <p:cNvGrpSpPr>
              <a:grpSpLocks/>
            </p:cNvGrpSpPr>
            <p:nvPr/>
          </p:nvGrpSpPr>
          <p:grpSpPr bwMode="auto">
            <a:xfrm rot="1375443">
              <a:off x="1287" y="1957"/>
              <a:ext cx="182" cy="1089"/>
              <a:chOff x="2789" y="1525"/>
              <a:chExt cx="182" cy="1089"/>
            </a:xfrm>
          </p:grpSpPr>
          <p:sp>
            <p:nvSpPr>
              <p:cNvPr id="358438" name="Freeform 38"/>
              <p:cNvSpPr>
                <a:spLocks/>
              </p:cNvSpPr>
              <p:nvPr/>
            </p:nvSpPr>
            <p:spPr bwMode="auto">
              <a:xfrm>
                <a:off x="2789" y="1616"/>
                <a:ext cx="182" cy="998"/>
              </a:xfrm>
              <a:custGeom>
                <a:avLst/>
                <a:gdLst/>
                <a:ahLst/>
                <a:cxnLst>
                  <a:cxn ang="0">
                    <a:pos x="91" y="0"/>
                  </a:cxn>
                  <a:cxn ang="0">
                    <a:pos x="0" y="90"/>
                  </a:cxn>
                  <a:cxn ang="0">
                    <a:pos x="91" y="544"/>
                  </a:cxn>
                  <a:cxn ang="0">
                    <a:pos x="182" y="90"/>
                  </a:cxn>
                  <a:cxn ang="0">
                    <a:pos x="91" y="0"/>
                  </a:cxn>
                </a:cxnLst>
                <a:rect l="0" t="0" r="r" b="b"/>
                <a:pathLst>
                  <a:path w="182" h="544">
                    <a:moveTo>
                      <a:pt x="91" y="0"/>
                    </a:moveTo>
                    <a:lnTo>
                      <a:pt x="0" y="90"/>
                    </a:lnTo>
                    <a:lnTo>
                      <a:pt x="91" y="544"/>
                    </a:lnTo>
                    <a:lnTo>
                      <a:pt x="182" y="90"/>
                    </a:lnTo>
                    <a:lnTo>
                      <a:pt x="91" y="0"/>
                    </a:lnTo>
                    <a:close/>
                  </a:path>
                </a:pathLst>
              </a:custGeom>
              <a:solidFill>
                <a:srgbClr val="FF9900"/>
              </a:solidFill>
              <a:ln w="28575" cap="flat" cmpd="sng">
                <a:solidFill>
                  <a:schemeClr val="tx1"/>
                </a:solidFill>
                <a:prstDash val="solid"/>
                <a:round/>
                <a:headEnd/>
                <a:tailEnd/>
              </a:ln>
              <a:effectLst/>
            </p:spPr>
            <p:txBody>
              <a:bodyPr>
                <a:spAutoFit/>
              </a:bodyPr>
              <a:lstStyle/>
              <a:p>
                <a:endParaRPr lang="de-DE"/>
              </a:p>
            </p:txBody>
          </p:sp>
          <p:sp>
            <p:nvSpPr>
              <p:cNvPr id="358439" name="Oval 39"/>
              <p:cNvSpPr>
                <a:spLocks noChangeArrowheads="1"/>
              </p:cNvSpPr>
              <p:nvPr/>
            </p:nvSpPr>
            <p:spPr bwMode="auto">
              <a:xfrm>
                <a:off x="2789" y="1525"/>
                <a:ext cx="182" cy="181"/>
              </a:xfrm>
              <a:prstGeom prst="ellipse">
                <a:avLst/>
              </a:prstGeom>
              <a:noFill/>
              <a:ln w="28575" algn="ctr">
                <a:solidFill>
                  <a:schemeClr val="tx1"/>
                </a:solidFill>
                <a:round/>
                <a:headEnd/>
                <a:tailEnd/>
              </a:ln>
              <a:effectLst/>
            </p:spPr>
            <p:txBody>
              <a:bodyPr anchor="ctr">
                <a:spAutoFit/>
              </a:bodyPr>
              <a:lstStyle/>
              <a:p>
                <a:endParaRPr lang="de-DE"/>
              </a:p>
            </p:txBody>
          </p:sp>
        </p:grpSp>
        <p:grpSp>
          <p:nvGrpSpPr>
            <p:cNvPr id="10" name="Group 41"/>
            <p:cNvGrpSpPr>
              <a:grpSpLocks/>
            </p:cNvGrpSpPr>
            <p:nvPr/>
          </p:nvGrpSpPr>
          <p:grpSpPr bwMode="auto">
            <a:xfrm rot="1938527">
              <a:off x="784" y="1389"/>
              <a:ext cx="1042" cy="373"/>
              <a:chOff x="2058" y="2214"/>
              <a:chExt cx="1042" cy="373"/>
            </a:xfrm>
          </p:grpSpPr>
          <p:sp>
            <p:nvSpPr>
              <p:cNvPr id="358442" name="Freeform 42"/>
              <p:cNvSpPr>
                <a:spLocks/>
              </p:cNvSpPr>
              <p:nvPr/>
            </p:nvSpPr>
            <p:spPr bwMode="auto">
              <a:xfrm rot="-4043338">
                <a:off x="2510" y="1997"/>
                <a:ext cx="182" cy="998"/>
              </a:xfrm>
              <a:custGeom>
                <a:avLst/>
                <a:gdLst/>
                <a:ahLst/>
                <a:cxnLst>
                  <a:cxn ang="0">
                    <a:pos x="91" y="0"/>
                  </a:cxn>
                  <a:cxn ang="0">
                    <a:pos x="0" y="90"/>
                  </a:cxn>
                  <a:cxn ang="0">
                    <a:pos x="91" y="544"/>
                  </a:cxn>
                  <a:cxn ang="0">
                    <a:pos x="182" y="90"/>
                  </a:cxn>
                  <a:cxn ang="0">
                    <a:pos x="91" y="0"/>
                  </a:cxn>
                </a:cxnLst>
                <a:rect l="0" t="0" r="r" b="b"/>
                <a:pathLst>
                  <a:path w="182" h="544">
                    <a:moveTo>
                      <a:pt x="91" y="0"/>
                    </a:moveTo>
                    <a:lnTo>
                      <a:pt x="0" y="90"/>
                    </a:lnTo>
                    <a:lnTo>
                      <a:pt x="91" y="544"/>
                    </a:lnTo>
                    <a:lnTo>
                      <a:pt x="182" y="90"/>
                    </a:lnTo>
                    <a:lnTo>
                      <a:pt x="91" y="0"/>
                    </a:lnTo>
                    <a:close/>
                  </a:path>
                </a:pathLst>
              </a:custGeom>
              <a:solidFill>
                <a:srgbClr val="FF9900"/>
              </a:solidFill>
              <a:ln w="28575" cap="flat" cmpd="sng">
                <a:solidFill>
                  <a:schemeClr val="tx1"/>
                </a:solidFill>
                <a:prstDash val="solid"/>
                <a:round/>
                <a:headEnd/>
                <a:tailEnd/>
              </a:ln>
              <a:effectLst/>
            </p:spPr>
            <p:txBody>
              <a:bodyPr>
                <a:spAutoFit/>
              </a:bodyPr>
              <a:lstStyle/>
              <a:p>
                <a:endParaRPr lang="de-DE"/>
              </a:p>
            </p:txBody>
          </p:sp>
          <p:sp>
            <p:nvSpPr>
              <p:cNvPr id="358443" name="Oval 43"/>
              <p:cNvSpPr>
                <a:spLocks noChangeArrowheads="1"/>
              </p:cNvSpPr>
              <p:nvPr/>
            </p:nvSpPr>
            <p:spPr bwMode="auto">
              <a:xfrm>
                <a:off x="2058" y="2214"/>
                <a:ext cx="182" cy="181"/>
              </a:xfrm>
              <a:prstGeom prst="ellipse">
                <a:avLst/>
              </a:prstGeom>
              <a:noFill/>
              <a:ln w="28575" algn="ctr">
                <a:solidFill>
                  <a:schemeClr val="tx1"/>
                </a:solidFill>
                <a:round/>
                <a:headEnd/>
                <a:tailEnd/>
              </a:ln>
              <a:effectLst/>
            </p:spPr>
            <p:txBody>
              <a:bodyPr anchor="ctr">
                <a:spAutoFit/>
              </a:bodyPr>
              <a:lstStyle/>
              <a:p>
                <a:endParaRPr lang="de-DE"/>
              </a:p>
            </p:txBody>
          </p:sp>
        </p:grpSp>
      </p:grpSp>
      <p:grpSp>
        <p:nvGrpSpPr>
          <p:cNvPr id="11" name="Group 69"/>
          <p:cNvGrpSpPr>
            <a:grpSpLocks/>
          </p:cNvGrpSpPr>
          <p:nvPr/>
        </p:nvGrpSpPr>
        <p:grpSpPr bwMode="auto">
          <a:xfrm>
            <a:off x="1473200" y="3051175"/>
            <a:ext cx="1654175" cy="2524125"/>
            <a:chOff x="853" y="1301"/>
            <a:chExt cx="1042" cy="1590"/>
          </a:xfrm>
        </p:grpSpPr>
        <p:grpSp>
          <p:nvGrpSpPr>
            <p:cNvPr id="12" name="Group 59"/>
            <p:cNvGrpSpPr>
              <a:grpSpLocks/>
            </p:cNvGrpSpPr>
            <p:nvPr/>
          </p:nvGrpSpPr>
          <p:grpSpPr bwMode="auto">
            <a:xfrm rot="632954">
              <a:off x="1570" y="1802"/>
              <a:ext cx="182" cy="1089"/>
              <a:chOff x="2789" y="1525"/>
              <a:chExt cx="182" cy="1089"/>
            </a:xfrm>
          </p:grpSpPr>
          <p:sp>
            <p:nvSpPr>
              <p:cNvPr id="358460" name="Freeform 60"/>
              <p:cNvSpPr>
                <a:spLocks/>
              </p:cNvSpPr>
              <p:nvPr/>
            </p:nvSpPr>
            <p:spPr bwMode="auto">
              <a:xfrm>
                <a:off x="2789" y="1616"/>
                <a:ext cx="182" cy="998"/>
              </a:xfrm>
              <a:custGeom>
                <a:avLst/>
                <a:gdLst/>
                <a:ahLst/>
                <a:cxnLst>
                  <a:cxn ang="0">
                    <a:pos x="91" y="0"/>
                  </a:cxn>
                  <a:cxn ang="0">
                    <a:pos x="0" y="90"/>
                  </a:cxn>
                  <a:cxn ang="0">
                    <a:pos x="91" y="544"/>
                  </a:cxn>
                  <a:cxn ang="0">
                    <a:pos x="182" y="90"/>
                  </a:cxn>
                  <a:cxn ang="0">
                    <a:pos x="91" y="0"/>
                  </a:cxn>
                </a:cxnLst>
                <a:rect l="0" t="0" r="r" b="b"/>
                <a:pathLst>
                  <a:path w="182" h="544">
                    <a:moveTo>
                      <a:pt x="91" y="0"/>
                    </a:moveTo>
                    <a:lnTo>
                      <a:pt x="0" y="90"/>
                    </a:lnTo>
                    <a:lnTo>
                      <a:pt x="91" y="544"/>
                    </a:lnTo>
                    <a:lnTo>
                      <a:pt x="182" y="90"/>
                    </a:lnTo>
                    <a:lnTo>
                      <a:pt x="91" y="0"/>
                    </a:lnTo>
                    <a:close/>
                  </a:path>
                </a:pathLst>
              </a:custGeom>
              <a:solidFill>
                <a:srgbClr val="FF9900"/>
              </a:solidFill>
              <a:ln w="28575" cap="flat" cmpd="sng">
                <a:solidFill>
                  <a:schemeClr val="tx1"/>
                </a:solidFill>
                <a:prstDash val="solid"/>
                <a:round/>
                <a:headEnd/>
                <a:tailEnd/>
              </a:ln>
              <a:effectLst/>
            </p:spPr>
            <p:txBody>
              <a:bodyPr>
                <a:spAutoFit/>
              </a:bodyPr>
              <a:lstStyle/>
              <a:p>
                <a:endParaRPr lang="de-DE"/>
              </a:p>
            </p:txBody>
          </p:sp>
          <p:sp>
            <p:nvSpPr>
              <p:cNvPr id="358461" name="Oval 61"/>
              <p:cNvSpPr>
                <a:spLocks noChangeArrowheads="1"/>
              </p:cNvSpPr>
              <p:nvPr/>
            </p:nvSpPr>
            <p:spPr bwMode="auto">
              <a:xfrm>
                <a:off x="2789" y="1525"/>
                <a:ext cx="182" cy="181"/>
              </a:xfrm>
              <a:prstGeom prst="ellipse">
                <a:avLst/>
              </a:prstGeom>
              <a:noFill/>
              <a:ln w="28575" algn="ctr">
                <a:solidFill>
                  <a:schemeClr val="tx1"/>
                </a:solidFill>
                <a:round/>
                <a:headEnd/>
                <a:tailEnd/>
              </a:ln>
              <a:effectLst/>
            </p:spPr>
            <p:txBody>
              <a:bodyPr anchor="ctr">
                <a:spAutoFit/>
              </a:bodyPr>
              <a:lstStyle/>
              <a:p>
                <a:endParaRPr lang="de-DE"/>
              </a:p>
            </p:txBody>
          </p:sp>
        </p:grpSp>
        <p:grpSp>
          <p:nvGrpSpPr>
            <p:cNvPr id="13" name="Group 63"/>
            <p:cNvGrpSpPr>
              <a:grpSpLocks/>
            </p:cNvGrpSpPr>
            <p:nvPr/>
          </p:nvGrpSpPr>
          <p:grpSpPr bwMode="auto">
            <a:xfrm rot="1024814">
              <a:off x="853" y="1301"/>
              <a:ext cx="1042" cy="373"/>
              <a:chOff x="2058" y="2214"/>
              <a:chExt cx="1042" cy="373"/>
            </a:xfrm>
          </p:grpSpPr>
          <p:sp>
            <p:nvSpPr>
              <p:cNvPr id="358464" name="Freeform 64"/>
              <p:cNvSpPr>
                <a:spLocks/>
              </p:cNvSpPr>
              <p:nvPr/>
            </p:nvSpPr>
            <p:spPr bwMode="auto">
              <a:xfrm rot="-4043338">
                <a:off x="2510" y="1997"/>
                <a:ext cx="182" cy="998"/>
              </a:xfrm>
              <a:custGeom>
                <a:avLst/>
                <a:gdLst/>
                <a:ahLst/>
                <a:cxnLst>
                  <a:cxn ang="0">
                    <a:pos x="91" y="0"/>
                  </a:cxn>
                  <a:cxn ang="0">
                    <a:pos x="0" y="90"/>
                  </a:cxn>
                  <a:cxn ang="0">
                    <a:pos x="91" y="544"/>
                  </a:cxn>
                  <a:cxn ang="0">
                    <a:pos x="182" y="90"/>
                  </a:cxn>
                  <a:cxn ang="0">
                    <a:pos x="91" y="0"/>
                  </a:cxn>
                </a:cxnLst>
                <a:rect l="0" t="0" r="r" b="b"/>
                <a:pathLst>
                  <a:path w="182" h="544">
                    <a:moveTo>
                      <a:pt x="91" y="0"/>
                    </a:moveTo>
                    <a:lnTo>
                      <a:pt x="0" y="90"/>
                    </a:lnTo>
                    <a:lnTo>
                      <a:pt x="91" y="544"/>
                    </a:lnTo>
                    <a:lnTo>
                      <a:pt x="182" y="90"/>
                    </a:lnTo>
                    <a:lnTo>
                      <a:pt x="91" y="0"/>
                    </a:lnTo>
                    <a:close/>
                  </a:path>
                </a:pathLst>
              </a:custGeom>
              <a:solidFill>
                <a:srgbClr val="FF9900"/>
              </a:solidFill>
              <a:ln w="28575" cap="flat" cmpd="sng">
                <a:solidFill>
                  <a:schemeClr val="tx1"/>
                </a:solidFill>
                <a:prstDash val="solid"/>
                <a:round/>
                <a:headEnd/>
                <a:tailEnd/>
              </a:ln>
              <a:effectLst/>
            </p:spPr>
            <p:txBody>
              <a:bodyPr>
                <a:spAutoFit/>
              </a:bodyPr>
              <a:lstStyle/>
              <a:p>
                <a:endParaRPr lang="de-DE"/>
              </a:p>
            </p:txBody>
          </p:sp>
          <p:sp>
            <p:nvSpPr>
              <p:cNvPr id="358465" name="Oval 65"/>
              <p:cNvSpPr>
                <a:spLocks noChangeArrowheads="1"/>
              </p:cNvSpPr>
              <p:nvPr/>
            </p:nvSpPr>
            <p:spPr bwMode="auto">
              <a:xfrm>
                <a:off x="2058" y="2214"/>
                <a:ext cx="182" cy="181"/>
              </a:xfrm>
              <a:prstGeom prst="ellipse">
                <a:avLst/>
              </a:prstGeom>
              <a:noFill/>
              <a:ln w="28575" algn="ctr">
                <a:solidFill>
                  <a:schemeClr val="tx1"/>
                </a:solidFill>
                <a:round/>
                <a:headEnd/>
                <a:tailEnd/>
              </a:ln>
              <a:effectLst/>
            </p:spPr>
            <p:txBody>
              <a:bodyPr anchor="ctr">
                <a:spAutoFit/>
              </a:bodyPr>
              <a:lstStyle/>
              <a:p>
                <a:endParaRPr lang="de-DE"/>
              </a:p>
            </p:txBody>
          </p:sp>
        </p:grpSp>
      </p:grpSp>
      <p:grpSp>
        <p:nvGrpSpPr>
          <p:cNvPr id="14" name="Group 71"/>
          <p:cNvGrpSpPr>
            <a:grpSpLocks/>
          </p:cNvGrpSpPr>
          <p:nvPr/>
        </p:nvGrpSpPr>
        <p:grpSpPr bwMode="auto">
          <a:xfrm>
            <a:off x="1546225" y="2855913"/>
            <a:ext cx="1749425" cy="2344737"/>
            <a:chOff x="1037" y="1304"/>
            <a:chExt cx="1102" cy="1477"/>
          </a:xfrm>
        </p:grpSpPr>
        <p:grpSp>
          <p:nvGrpSpPr>
            <p:cNvPr id="15" name="Group 70"/>
            <p:cNvGrpSpPr>
              <a:grpSpLocks/>
            </p:cNvGrpSpPr>
            <p:nvPr/>
          </p:nvGrpSpPr>
          <p:grpSpPr bwMode="auto">
            <a:xfrm>
              <a:off x="1037" y="1304"/>
              <a:ext cx="1042" cy="373"/>
              <a:chOff x="1037" y="1304"/>
              <a:chExt cx="1042" cy="373"/>
            </a:xfrm>
          </p:grpSpPr>
          <p:sp>
            <p:nvSpPr>
              <p:cNvPr id="358429" name="Freeform 29"/>
              <p:cNvSpPr>
                <a:spLocks/>
              </p:cNvSpPr>
              <p:nvPr/>
            </p:nvSpPr>
            <p:spPr bwMode="auto">
              <a:xfrm rot="-4043338">
                <a:off x="1489" y="1087"/>
                <a:ext cx="182" cy="998"/>
              </a:xfrm>
              <a:custGeom>
                <a:avLst/>
                <a:gdLst/>
                <a:ahLst/>
                <a:cxnLst>
                  <a:cxn ang="0">
                    <a:pos x="91" y="0"/>
                  </a:cxn>
                  <a:cxn ang="0">
                    <a:pos x="0" y="90"/>
                  </a:cxn>
                  <a:cxn ang="0">
                    <a:pos x="91" y="544"/>
                  </a:cxn>
                  <a:cxn ang="0">
                    <a:pos x="182" y="90"/>
                  </a:cxn>
                  <a:cxn ang="0">
                    <a:pos x="91" y="0"/>
                  </a:cxn>
                </a:cxnLst>
                <a:rect l="0" t="0" r="r" b="b"/>
                <a:pathLst>
                  <a:path w="182" h="544">
                    <a:moveTo>
                      <a:pt x="91" y="0"/>
                    </a:moveTo>
                    <a:lnTo>
                      <a:pt x="0" y="90"/>
                    </a:lnTo>
                    <a:lnTo>
                      <a:pt x="91" y="544"/>
                    </a:lnTo>
                    <a:lnTo>
                      <a:pt x="182" y="90"/>
                    </a:lnTo>
                    <a:lnTo>
                      <a:pt x="91" y="0"/>
                    </a:lnTo>
                    <a:close/>
                  </a:path>
                </a:pathLst>
              </a:custGeom>
              <a:solidFill>
                <a:srgbClr val="FF9900"/>
              </a:solidFill>
              <a:ln w="28575" cap="flat" cmpd="sng">
                <a:solidFill>
                  <a:schemeClr val="tx1"/>
                </a:solidFill>
                <a:prstDash val="solid"/>
                <a:round/>
                <a:headEnd/>
                <a:tailEnd/>
              </a:ln>
              <a:effectLst/>
            </p:spPr>
            <p:txBody>
              <a:bodyPr>
                <a:spAutoFit/>
              </a:bodyPr>
              <a:lstStyle/>
              <a:p>
                <a:endParaRPr lang="de-DE"/>
              </a:p>
            </p:txBody>
          </p:sp>
          <p:sp>
            <p:nvSpPr>
              <p:cNvPr id="358430" name="Oval 30"/>
              <p:cNvSpPr>
                <a:spLocks noChangeArrowheads="1"/>
              </p:cNvSpPr>
              <p:nvPr/>
            </p:nvSpPr>
            <p:spPr bwMode="auto">
              <a:xfrm>
                <a:off x="1037" y="1304"/>
                <a:ext cx="182" cy="181"/>
              </a:xfrm>
              <a:prstGeom prst="ellipse">
                <a:avLst/>
              </a:prstGeom>
              <a:noFill/>
              <a:ln w="28575" algn="ctr">
                <a:solidFill>
                  <a:schemeClr val="tx1"/>
                </a:solidFill>
                <a:round/>
                <a:headEnd/>
                <a:tailEnd/>
              </a:ln>
              <a:effectLst/>
            </p:spPr>
            <p:txBody>
              <a:bodyPr anchor="ctr">
                <a:spAutoFit/>
              </a:bodyPr>
              <a:lstStyle/>
              <a:p>
                <a:endParaRPr lang="de-DE"/>
              </a:p>
            </p:txBody>
          </p:sp>
        </p:grpSp>
        <p:sp>
          <p:nvSpPr>
            <p:cNvPr id="358408" name="Freeform 8"/>
            <p:cNvSpPr>
              <a:spLocks/>
            </p:cNvSpPr>
            <p:nvPr/>
          </p:nvSpPr>
          <p:spPr bwMode="auto">
            <a:xfrm>
              <a:off x="1957" y="1783"/>
              <a:ext cx="182" cy="998"/>
            </a:xfrm>
            <a:custGeom>
              <a:avLst/>
              <a:gdLst/>
              <a:ahLst/>
              <a:cxnLst>
                <a:cxn ang="0">
                  <a:pos x="91" y="0"/>
                </a:cxn>
                <a:cxn ang="0">
                  <a:pos x="0" y="90"/>
                </a:cxn>
                <a:cxn ang="0">
                  <a:pos x="91" y="544"/>
                </a:cxn>
                <a:cxn ang="0">
                  <a:pos x="182" y="90"/>
                </a:cxn>
                <a:cxn ang="0">
                  <a:pos x="91" y="0"/>
                </a:cxn>
              </a:cxnLst>
              <a:rect l="0" t="0" r="r" b="b"/>
              <a:pathLst>
                <a:path w="182" h="544">
                  <a:moveTo>
                    <a:pt x="91" y="0"/>
                  </a:moveTo>
                  <a:lnTo>
                    <a:pt x="0" y="90"/>
                  </a:lnTo>
                  <a:lnTo>
                    <a:pt x="91" y="544"/>
                  </a:lnTo>
                  <a:lnTo>
                    <a:pt x="182" y="90"/>
                  </a:lnTo>
                  <a:lnTo>
                    <a:pt x="91" y="0"/>
                  </a:lnTo>
                  <a:close/>
                </a:path>
              </a:pathLst>
            </a:custGeom>
            <a:solidFill>
              <a:srgbClr val="FF9900"/>
            </a:solidFill>
            <a:ln w="28575" cap="flat" cmpd="sng">
              <a:solidFill>
                <a:schemeClr val="tx1"/>
              </a:solidFill>
              <a:prstDash val="solid"/>
              <a:round/>
              <a:headEnd/>
              <a:tailEnd/>
            </a:ln>
            <a:effectLst/>
          </p:spPr>
          <p:txBody>
            <a:bodyPr>
              <a:spAutoFit/>
            </a:bodyPr>
            <a:lstStyle/>
            <a:p>
              <a:endParaRPr lang="de-DE"/>
            </a:p>
          </p:txBody>
        </p:sp>
        <p:sp>
          <p:nvSpPr>
            <p:cNvPr id="358409" name="Oval 9"/>
            <p:cNvSpPr>
              <a:spLocks noChangeArrowheads="1"/>
            </p:cNvSpPr>
            <p:nvPr/>
          </p:nvSpPr>
          <p:spPr bwMode="auto">
            <a:xfrm>
              <a:off x="1957" y="1692"/>
              <a:ext cx="182" cy="181"/>
            </a:xfrm>
            <a:prstGeom prst="ellipse">
              <a:avLst/>
            </a:prstGeom>
            <a:noFill/>
            <a:ln w="28575" algn="ctr">
              <a:solidFill>
                <a:schemeClr val="tx1"/>
              </a:solidFill>
              <a:round/>
              <a:headEnd/>
              <a:tailEnd/>
            </a:ln>
            <a:effectLst/>
          </p:spPr>
          <p:txBody>
            <a:bodyPr anchor="ctr">
              <a:spAutoFit/>
            </a:bodyPr>
            <a:lstStyle/>
            <a:p>
              <a:endParaRPr lang="de-DE"/>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0" presetClass="exit" presetSubtype="0" fill="hold" nodeType="after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500"/>
                            </p:stCondLst>
                            <p:childTnLst>
                              <p:par>
                                <p:cTn id="14" presetID="10" presetClass="exit" presetSubtype="0" fill="hold" nodeType="after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1000"/>
                            </p:stCondLst>
                            <p:childTnLst>
                              <p:par>
                                <p:cTn id="20" presetID="10" presetClass="exit" presetSubtype="0" fill="hold" nodeType="after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1500"/>
                            </p:stCondLst>
                            <p:childTnLst>
                              <p:par>
                                <p:cTn id="26" presetID="10" presetClass="exit" presetSubtype="0" fill="hold" nodeType="after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r>
              <a:rPr lang="de-DE"/>
              <a:t>Beispiel: Skelettanimation</a:t>
            </a:r>
          </a:p>
        </p:txBody>
      </p:sp>
      <p:pic>
        <p:nvPicPr>
          <p:cNvPr id="373764" name="Picture 4" descr="Marsmaedchen"/>
          <p:cNvPicPr>
            <a:picLocks noChangeAspect="1" noChangeArrowheads="1"/>
          </p:cNvPicPr>
          <p:nvPr/>
        </p:nvPicPr>
        <p:blipFill>
          <a:blip r:embed="rId2"/>
          <a:srcRect/>
          <a:stretch>
            <a:fillRect/>
          </a:stretch>
        </p:blipFill>
        <p:spPr bwMode="auto">
          <a:xfrm>
            <a:off x="525463" y="1103313"/>
            <a:ext cx="3221037" cy="2563812"/>
          </a:xfrm>
          <a:prstGeom prst="rect">
            <a:avLst/>
          </a:prstGeom>
          <a:noFill/>
        </p:spPr>
      </p:pic>
      <p:pic>
        <p:nvPicPr>
          <p:cNvPr id="373765" name="Picture 5" descr="Marsmaedchen"/>
          <p:cNvPicPr>
            <a:picLocks noChangeAspect="1" noChangeArrowheads="1"/>
          </p:cNvPicPr>
          <p:nvPr/>
        </p:nvPicPr>
        <p:blipFill>
          <a:blip r:embed="rId3"/>
          <a:srcRect/>
          <a:stretch>
            <a:fillRect/>
          </a:stretch>
        </p:blipFill>
        <p:spPr bwMode="auto">
          <a:xfrm>
            <a:off x="3081338" y="1103313"/>
            <a:ext cx="3221037" cy="2563812"/>
          </a:xfrm>
          <a:prstGeom prst="rect">
            <a:avLst/>
          </a:prstGeom>
          <a:noFill/>
        </p:spPr>
      </p:pic>
      <p:pic>
        <p:nvPicPr>
          <p:cNvPr id="373766" name="Picture 6" descr="Marsmaedchen"/>
          <p:cNvPicPr>
            <a:picLocks noChangeAspect="1" noChangeArrowheads="1"/>
          </p:cNvPicPr>
          <p:nvPr/>
        </p:nvPicPr>
        <p:blipFill>
          <a:blip r:embed="rId4"/>
          <a:srcRect/>
          <a:stretch>
            <a:fillRect/>
          </a:stretch>
        </p:blipFill>
        <p:spPr bwMode="auto">
          <a:xfrm>
            <a:off x="5635625" y="1103313"/>
            <a:ext cx="3221038" cy="2563812"/>
          </a:xfrm>
          <a:prstGeom prst="rect">
            <a:avLst/>
          </a:prstGeom>
          <a:noFill/>
        </p:spPr>
      </p:pic>
      <p:pic>
        <p:nvPicPr>
          <p:cNvPr id="373768" name="Picture 8" descr="Marsmaedchen"/>
          <p:cNvPicPr>
            <a:picLocks noChangeAspect="1" noChangeArrowheads="1"/>
          </p:cNvPicPr>
          <p:nvPr/>
        </p:nvPicPr>
        <p:blipFill>
          <a:blip r:embed="rId5"/>
          <a:srcRect/>
          <a:stretch>
            <a:fillRect/>
          </a:stretch>
        </p:blipFill>
        <p:spPr bwMode="auto">
          <a:xfrm>
            <a:off x="3081338" y="3724275"/>
            <a:ext cx="3221037" cy="2563813"/>
          </a:xfrm>
          <a:prstGeom prst="rect">
            <a:avLst/>
          </a:prstGeom>
          <a:noFill/>
        </p:spPr>
      </p:pic>
      <p:pic>
        <p:nvPicPr>
          <p:cNvPr id="373769" name="Picture 9" descr="Marsmaedchen"/>
          <p:cNvPicPr>
            <a:picLocks noChangeAspect="1" noChangeArrowheads="1"/>
          </p:cNvPicPr>
          <p:nvPr/>
        </p:nvPicPr>
        <p:blipFill>
          <a:blip r:embed="rId6"/>
          <a:srcRect/>
          <a:stretch>
            <a:fillRect/>
          </a:stretch>
        </p:blipFill>
        <p:spPr bwMode="auto">
          <a:xfrm>
            <a:off x="5635625" y="3724275"/>
            <a:ext cx="3221038" cy="2563813"/>
          </a:xfrm>
          <a:prstGeom prst="rect">
            <a:avLst/>
          </a:prstGeom>
          <a:noFill/>
        </p:spPr>
      </p:pic>
      <p:sp>
        <p:nvSpPr>
          <p:cNvPr id="373771" name="Text Box 11"/>
          <p:cNvSpPr txBox="1">
            <a:spLocks noChangeArrowheads="1"/>
          </p:cNvSpPr>
          <p:nvPr/>
        </p:nvSpPr>
        <p:spPr bwMode="auto">
          <a:xfrm>
            <a:off x="842963" y="1176338"/>
            <a:ext cx="2638425" cy="2676525"/>
          </a:xfrm>
          <a:prstGeom prst="rect">
            <a:avLst/>
          </a:prstGeom>
          <a:solidFill>
            <a:schemeClr val="bg1"/>
          </a:solidFill>
          <a:ln w="28575" algn="ctr">
            <a:solidFill>
              <a:schemeClr val="bg1"/>
            </a:solidFill>
            <a:miter lim="800000"/>
            <a:headEnd/>
            <a:tailEnd/>
          </a:ln>
          <a:effectLst/>
        </p:spPr>
        <p:txBody>
          <a:bodyPr>
            <a:spAutoFit/>
          </a:bodyPr>
          <a:lstStyle/>
          <a:p>
            <a:pPr marL="342900" indent="-342900">
              <a:spcBef>
                <a:spcPct val="0"/>
              </a:spcBef>
            </a:pPr>
            <a:r>
              <a:rPr lang="de-DE" sz="2400"/>
              <a:t>Fließende </a:t>
            </a:r>
          </a:p>
          <a:p>
            <a:pPr marL="342900" indent="-342900">
              <a:spcBef>
                <a:spcPct val="0"/>
              </a:spcBef>
            </a:pPr>
            <a:r>
              <a:rPr lang="de-DE" sz="2400"/>
              <a:t> Animationen </a:t>
            </a:r>
          </a:p>
          <a:p>
            <a:pPr marL="342900" indent="-342900">
              <a:spcBef>
                <a:spcPct val="0"/>
              </a:spcBef>
            </a:pPr>
            <a:r>
              <a:rPr lang="de-DE" sz="2400"/>
              <a:t>kann man mit </a:t>
            </a:r>
          </a:p>
          <a:p>
            <a:pPr marL="342900" indent="-342900">
              <a:spcBef>
                <a:spcPct val="0"/>
              </a:spcBef>
            </a:pPr>
            <a:r>
              <a:rPr lang="de-DE" sz="2400"/>
              <a:t>Rigid Binding nur </a:t>
            </a:r>
          </a:p>
          <a:p>
            <a:pPr marL="342900" indent="-342900">
              <a:spcBef>
                <a:spcPct val="0"/>
              </a:spcBef>
            </a:pPr>
            <a:r>
              <a:rPr lang="de-DE" sz="2400"/>
              <a:t>schwer realisieren.</a:t>
            </a:r>
          </a:p>
          <a:p>
            <a:pPr marL="342900" indent="-342900">
              <a:spcBef>
                <a:spcPct val="0"/>
              </a:spcBef>
            </a:pPr>
            <a:endParaRPr lang="de-DE" sz="2400"/>
          </a:p>
          <a:p>
            <a:pPr marL="342900" indent="-342900">
              <a:spcBef>
                <a:spcPct val="0"/>
              </a:spcBef>
            </a:pPr>
            <a:endParaRPr lang="de-DE" sz="2400"/>
          </a:p>
        </p:txBody>
      </p:sp>
      <p:pic>
        <p:nvPicPr>
          <p:cNvPr id="373767" name="Picture 7" descr="Marsmaedchen"/>
          <p:cNvPicPr>
            <a:picLocks noChangeAspect="1" noChangeArrowheads="1"/>
          </p:cNvPicPr>
          <p:nvPr/>
        </p:nvPicPr>
        <p:blipFill>
          <a:blip r:embed="rId7"/>
          <a:srcRect/>
          <a:stretch>
            <a:fillRect/>
          </a:stretch>
        </p:blipFill>
        <p:spPr bwMode="auto">
          <a:xfrm>
            <a:off x="525463" y="3724275"/>
            <a:ext cx="3221037" cy="25638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3771"/>
                                        </p:tgtEl>
                                        <p:attrNameLst>
                                          <p:attrName>style.visibility</p:attrName>
                                        </p:attrNameLst>
                                      </p:cBhvr>
                                      <p:to>
                                        <p:strVal val="visible"/>
                                      </p:to>
                                    </p:set>
                                    <p:animEffect transition="in" filter="fade">
                                      <p:cBhvr>
                                        <p:cTn id="7" dur="500"/>
                                        <p:tgtEl>
                                          <p:spTgt spid="373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77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967" name="Text Box 71"/>
          <p:cNvSpPr txBox="1">
            <a:spLocks noChangeArrowheads="1"/>
          </p:cNvSpPr>
          <p:nvPr/>
        </p:nvSpPr>
        <p:spPr bwMode="auto">
          <a:xfrm>
            <a:off x="4449763" y="3897313"/>
            <a:ext cx="1914525" cy="396875"/>
          </a:xfrm>
          <a:prstGeom prst="rect">
            <a:avLst/>
          </a:prstGeom>
          <a:noFill/>
          <a:ln w="28575" algn="ctr">
            <a:noFill/>
            <a:miter lim="800000"/>
            <a:headEnd/>
            <a:tailEnd/>
          </a:ln>
          <a:effectLst/>
        </p:spPr>
        <p:txBody>
          <a:bodyPr wrap="none">
            <a:spAutoFit/>
          </a:bodyPr>
          <a:lstStyle/>
          <a:p>
            <a:pPr marL="342900" indent="-342900"/>
            <a:r>
              <a:rPr lang="de-DE" sz="2000" b="1" i="1"/>
              <a:t>Smooth Binding:</a:t>
            </a:r>
          </a:p>
        </p:txBody>
      </p:sp>
      <p:pic>
        <p:nvPicPr>
          <p:cNvPr id="336965" name="Picture 69" descr="weigting"/>
          <p:cNvPicPr>
            <a:picLocks noChangeAspect="1" noChangeArrowheads="1"/>
          </p:cNvPicPr>
          <p:nvPr/>
        </p:nvPicPr>
        <p:blipFill>
          <a:blip r:embed="rId2"/>
          <a:srcRect l="65604"/>
          <a:stretch>
            <a:fillRect/>
          </a:stretch>
        </p:blipFill>
        <p:spPr bwMode="auto">
          <a:xfrm>
            <a:off x="6010275" y="4262438"/>
            <a:ext cx="1198563" cy="1211262"/>
          </a:xfrm>
          <a:prstGeom prst="rect">
            <a:avLst/>
          </a:prstGeom>
          <a:noFill/>
        </p:spPr>
      </p:pic>
      <p:sp>
        <p:nvSpPr>
          <p:cNvPr id="336941" name="Freeform 45"/>
          <p:cNvSpPr>
            <a:spLocks/>
          </p:cNvSpPr>
          <p:nvPr/>
        </p:nvSpPr>
        <p:spPr bwMode="auto">
          <a:xfrm>
            <a:off x="909638" y="2609850"/>
            <a:ext cx="933450" cy="3476625"/>
          </a:xfrm>
          <a:custGeom>
            <a:avLst/>
            <a:gdLst/>
            <a:ahLst/>
            <a:cxnLst>
              <a:cxn ang="0">
                <a:pos x="0" y="72"/>
              </a:cxn>
              <a:cxn ang="0">
                <a:pos x="60" y="246"/>
              </a:cxn>
              <a:cxn ang="0">
                <a:pos x="0" y="366"/>
              </a:cxn>
              <a:cxn ang="0">
                <a:pos x="108" y="1014"/>
              </a:cxn>
              <a:cxn ang="0">
                <a:pos x="72" y="1116"/>
              </a:cxn>
              <a:cxn ang="0">
                <a:pos x="84" y="1254"/>
              </a:cxn>
              <a:cxn ang="0">
                <a:pos x="120" y="1314"/>
              </a:cxn>
              <a:cxn ang="0">
                <a:pos x="96" y="1452"/>
              </a:cxn>
              <a:cxn ang="0">
                <a:pos x="168" y="2046"/>
              </a:cxn>
              <a:cxn ang="0">
                <a:pos x="210" y="2190"/>
              </a:cxn>
              <a:cxn ang="0">
                <a:pos x="396" y="2190"/>
              </a:cxn>
              <a:cxn ang="0">
                <a:pos x="456" y="1992"/>
              </a:cxn>
              <a:cxn ang="0">
                <a:pos x="510" y="1404"/>
              </a:cxn>
              <a:cxn ang="0">
                <a:pos x="450" y="1266"/>
              </a:cxn>
              <a:cxn ang="0">
                <a:pos x="492" y="1140"/>
              </a:cxn>
              <a:cxn ang="0">
                <a:pos x="462" y="1032"/>
              </a:cxn>
              <a:cxn ang="0">
                <a:pos x="408" y="972"/>
              </a:cxn>
              <a:cxn ang="0">
                <a:pos x="522" y="408"/>
              </a:cxn>
              <a:cxn ang="0">
                <a:pos x="588" y="114"/>
              </a:cxn>
              <a:cxn ang="0">
                <a:pos x="498" y="0"/>
              </a:cxn>
            </a:cxnLst>
            <a:rect l="0" t="0" r="r" b="b"/>
            <a:pathLst>
              <a:path w="588" h="2190">
                <a:moveTo>
                  <a:pt x="0" y="72"/>
                </a:moveTo>
                <a:lnTo>
                  <a:pt x="60" y="246"/>
                </a:lnTo>
                <a:lnTo>
                  <a:pt x="0" y="366"/>
                </a:lnTo>
                <a:lnTo>
                  <a:pt x="108" y="1014"/>
                </a:lnTo>
                <a:lnTo>
                  <a:pt x="72" y="1116"/>
                </a:lnTo>
                <a:lnTo>
                  <a:pt x="84" y="1254"/>
                </a:lnTo>
                <a:lnTo>
                  <a:pt x="120" y="1314"/>
                </a:lnTo>
                <a:lnTo>
                  <a:pt x="96" y="1452"/>
                </a:lnTo>
                <a:lnTo>
                  <a:pt x="168" y="2046"/>
                </a:lnTo>
                <a:lnTo>
                  <a:pt x="210" y="2190"/>
                </a:lnTo>
                <a:lnTo>
                  <a:pt x="396" y="2190"/>
                </a:lnTo>
                <a:lnTo>
                  <a:pt x="456" y="1992"/>
                </a:lnTo>
                <a:lnTo>
                  <a:pt x="510" y="1404"/>
                </a:lnTo>
                <a:lnTo>
                  <a:pt x="450" y="1266"/>
                </a:lnTo>
                <a:lnTo>
                  <a:pt x="492" y="1140"/>
                </a:lnTo>
                <a:lnTo>
                  <a:pt x="462" y="1032"/>
                </a:lnTo>
                <a:lnTo>
                  <a:pt x="408" y="972"/>
                </a:lnTo>
                <a:lnTo>
                  <a:pt x="522" y="408"/>
                </a:lnTo>
                <a:lnTo>
                  <a:pt x="588" y="114"/>
                </a:lnTo>
                <a:lnTo>
                  <a:pt x="498" y="0"/>
                </a:lnTo>
              </a:path>
            </a:pathLst>
          </a:custGeom>
          <a:solidFill>
            <a:srgbClr val="A50021"/>
          </a:solidFill>
          <a:ln w="28575" cap="flat" cmpd="sng">
            <a:solidFill>
              <a:schemeClr val="tx1"/>
            </a:solidFill>
            <a:prstDash val="solid"/>
            <a:round/>
            <a:headEnd/>
            <a:tailEnd/>
          </a:ln>
          <a:effectLst/>
        </p:spPr>
        <p:txBody>
          <a:bodyPr>
            <a:spAutoFit/>
          </a:bodyPr>
          <a:lstStyle/>
          <a:p>
            <a:endParaRPr lang="de-DE"/>
          </a:p>
        </p:txBody>
      </p:sp>
      <p:grpSp>
        <p:nvGrpSpPr>
          <p:cNvPr id="2" name="Group 32"/>
          <p:cNvGrpSpPr>
            <a:grpSpLocks/>
          </p:cNvGrpSpPr>
          <p:nvPr/>
        </p:nvGrpSpPr>
        <p:grpSpPr bwMode="auto">
          <a:xfrm>
            <a:off x="1236663" y="2719388"/>
            <a:ext cx="288925" cy="3313112"/>
            <a:chOff x="1292" y="1389"/>
            <a:chExt cx="182" cy="2087"/>
          </a:xfrm>
        </p:grpSpPr>
        <p:grpSp>
          <p:nvGrpSpPr>
            <p:cNvPr id="3" name="Group 10"/>
            <p:cNvGrpSpPr>
              <a:grpSpLocks/>
            </p:cNvGrpSpPr>
            <p:nvPr/>
          </p:nvGrpSpPr>
          <p:grpSpPr bwMode="auto">
            <a:xfrm>
              <a:off x="1292" y="1389"/>
              <a:ext cx="182" cy="1089"/>
              <a:chOff x="2789" y="1525"/>
              <a:chExt cx="182" cy="1089"/>
            </a:xfrm>
          </p:grpSpPr>
          <p:sp>
            <p:nvSpPr>
              <p:cNvPr id="336904" name="Freeform 8"/>
              <p:cNvSpPr>
                <a:spLocks/>
              </p:cNvSpPr>
              <p:nvPr/>
            </p:nvSpPr>
            <p:spPr bwMode="auto">
              <a:xfrm>
                <a:off x="2789" y="1616"/>
                <a:ext cx="182" cy="998"/>
              </a:xfrm>
              <a:custGeom>
                <a:avLst/>
                <a:gdLst/>
                <a:ahLst/>
                <a:cxnLst>
                  <a:cxn ang="0">
                    <a:pos x="91" y="0"/>
                  </a:cxn>
                  <a:cxn ang="0">
                    <a:pos x="0" y="90"/>
                  </a:cxn>
                  <a:cxn ang="0">
                    <a:pos x="91" y="544"/>
                  </a:cxn>
                  <a:cxn ang="0">
                    <a:pos x="182" y="90"/>
                  </a:cxn>
                  <a:cxn ang="0">
                    <a:pos x="91" y="0"/>
                  </a:cxn>
                </a:cxnLst>
                <a:rect l="0" t="0" r="r" b="b"/>
                <a:pathLst>
                  <a:path w="182" h="544">
                    <a:moveTo>
                      <a:pt x="91" y="0"/>
                    </a:moveTo>
                    <a:lnTo>
                      <a:pt x="0" y="90"/>
                    </a:lnTo>
                    <a:lnTo>
                      <a:pt x="91" y="544"/>
                    </a:lnTo>
                    <a:lnTo>
                      <a:pt x="182" y="90"/>
                    </a:lnTo>
                    <a:lnTo>
                      <a:pt x="91" y="0"/>
                    </a:lnTo>
                    <a:close/>
                  </a:path>
                </a:pathLst>
              </a:custGeom>
              <a:solidFill>
                <a:srgbClr val="FF9900"/>
              </a:solidFill>
              <a:ln w="28575" cap="flat" cmpd="sng">
                <a:solidFill>
                  <a:schemeClr val="tx1"/>
                </a:solidFill>
                <a:prstDash val="solid"/>
                <a:round/>
                <a:headEnd/>
                <a:tailEnd/>
              </a:ln>
              <a:effectLst/>
            </p:spPr>
            <p:txBody>
              <a:bodyPr>
                <a:spAutoFit/>
              </a:bodyPr>
              <a:lstStyle/>
              <a:p>
                <a:endParaRPr lang="de-DE"/>
              </a:p>
            </p:txBody>
          </p:sp>
          <p:sp>
            <p:nvSpPr>
              <p:cNvPr id="336905" name="Oval 9"/>
              <p:cNvSpPr>
                <a:spLocks noChangeArrowheads="1"/>
              </p:cNvSpPr>
              <p:nvPr/>
            </p:nvSpPr>
            <p:spPr bwMode="auto">
              <a:xfrm>
                <a:off x="2789" y="1525"/>
                <a:ext cx="182" cy="181"/>
              </a:xfrm>
              <a:prstGeom prst="ellipse">
                <a:avLst/>
              </a:prstGeom>
              <a:noFill/>
              <a:ln w="28575" algn="ctr">
                <a:solidFill>
                  <a:schemeClr val="tx1"/>
                </a:solidFill>
                <a:round/>
                <a:headEnd/>
                <a:tailEnd/>
              </a:ln>
              <a:effectLst/>
            </p:spPr>
            <p:txBody>
              <a:bodyPr anchor="ctr">
                <a:spAutoFit/>
              </a:bodyPr>
              <a:lstStyle/>
              <a:p>
                <a:endParaRPr lang="de-DE"/>
              </a:p>
            </p:txBody>
          </p:sp>
        </p:grpSp>
        <p:grpSp>
          <p:nvGrpSpPr>
            <p:cNvPr id="4" name="Group 11"/>
            <p:cNvGrpSpPr>
              <a:grpSpLocks/>
            </p:cNvGrpSpPr>
            <p:nvPr/>
          </p:nvGrpSpPr>
          <p:grpSpPr bwMode="auto">
            <a:xfrm>
              <a:off x="1292" y="2387"/>
              <a:ext cx="182" cy="1089"/>
              <a:chOff x="2789" y="1525"/>
              <a:chExt cx="182" cy="1089"/>
            </a:xfrm>
          </p:grpSpPr>
          <p:sp>
            <p:nvSpPr>
              <p:cNvPr id="336908" name="Freeform 12"/>
              <p:cNvSpPr>
                <a:spLocks/>
              </p:cNvSpPr>
              <p:nvPr/>
            </p:nvSpPr>
            <p:spPr bwMode="auto">
              <a:xfrm>
                <a:off x="2789" y="1616"/>
                <a:ext cx="182" cy="998"/>
              </a:xfrm>
              <a:custGeom>
                <a:avLst/>
                <a:gdLst/>
                <a:ahLst/>
                <a:cxnLst>
                  <a:cxn ang="0">
                    <a:pos x="91" y="0"/>
                  </a:cxn>
                  <a:cxn ang="0">
                    <a:pos x="0" y="90"/>
                  </a:cxn>
                  <a:cxn ang="0">
                    <a:pos x="91" y="544"/>
                  </a:cxn>
                  <a:cxn ang="0">
                    <a:pos x="182" y="90"/>
                  </a:cxn>
                  <a:cxn ang="0">
                    <a:pos x="91" y="0"/>
                  </a:cxn>
                </a:cxnLst>
                <a:rect l="0" t="0" r="r" b="b"/>
                <a:pathLst>
                  <a:path w="182" h="544">
                    <a:moveTo>
                      <a:pt x="91" y="0"/>
                    </a:moveTo>
                    <a:lnTo>
                      <a:pt x="0" y="90"/>
                    </a:lnTo>
                    <a:lnTo>
                      <a:pt x="91" y="544"/>
                    </a:lnTo>
                    <a:lnTo>
                      <a:pt x="182" y="90"/>
                    </a:lnTo>
                    <a:lnTo>
                      <a:pt x="91" y="0"/>
                    </a:lnTo>
                    <a:close/>
                  </a:path>
                </a:pathLst>
              </a:custGeom>
              <a:solidFill>
                <a:srgbClr val="FF9900"/>
              </a:solidFill>
              <a:ln w="28575" cap="flat" cmpd="sng">
                <a:solidFill>
                  <a:schemeClr val="tx1"/>
                </a:solidFill>
                <a:prstDash val="solid"/>
                <a:round/>
                <a:headEnd/>
                <a:tailEnd/>
              </a:ln>
              <a:effectLst/>
            </p:spPr>
            <p:txBody>
              <a:bodyPr>
                <a:spAutoFit/>
              </a:bodyPr>
              <a:lstStyle/>
              <a:p>
                <a:endParaRPr lang="de-DE"/>
              </a:p>
            </p:txBody>
          </p:sp>
          <p:sp>
            <p:nvSpPr>
              <p:cNvPr id="336909" name="Oval 13"/>
              <p:cNvSpPr>
                <a:spLocks noChangeArrowheads="1"/>
              </p:cNvSpPr>
              <p:nvPr/>
            </p:nvSpPr>
            <p:spPr bwMode="auto">
              <a:xfrm>
                <a:off x="2789" y="1525"/>
                <a:ext cx="182" cy="181"/>
              </a:xfrm>
              <a:prstGeom prst="ellipse">
                <a:avLst/>
              </a:prstGeom>
              <a:noFill/>
              <a:ln w="28575" algn="ctr">
                <a:solidFill>
                  <a:schemeClr val="tx1"/>
                </a:solidFill>
                <a:round/>
                <a:headEnd/>
                <a:tailEnd/>
              </a:ln>
              <a:effectLst/>
            </p:spPr>
            <p:txBody>
              <a:bodyPr anchor="ctr">
                <a:spAutoFit/>
              </a:bodyPr>
              <a:lstStyle/>
              <a:p>
                <a:endParaRPr lang="de-DE"/>
              </a:p>
            </p:txBody>
          </p:sp>
        </p:grpSp>
      </p:grpSp>
      <p:sp>
        <p:nvSpPr>
          <p:cNvPr id="336936" name="Rectangle 40"/>
          <p:cNvSpPr>
            <a:spLocks noChangeArrowheads="1"/>
          </p:cNvSpPr>
          <p:nvPr/>
        </p:nvSpPr>
        <p:spPr bwMode="auto">
          <a:xfrm>
            <a:off x="700088" y="2495550"/>
            <a:ext cx="1238250" cy="3714750"/>
          </a:xfrm>
          <a:prstGeom prst="rect">
            <a:avLst/>
          </a:prstGeom>
          <a:solidFill>
            <a:srgbClr val="FFFFFF">
              <a:alpha val="70000"/>
            </a:srgbClr>
          </a:solidFill>
          <a:ln w="28575" algn="ctr">
            <a:noFill/>
            <a:miter lim="800000"/>
            <a:headEnd/>
            <a:tailEnd/>
          </a:ln>
          <a:effectLst/>
        </p:spPr>
        <p:txBody>
          <a:bodyPr anchor="ctr">
            <a:spAutoFit/>
          </a:bodyPr>
          <a:lstStyle/>
          <a:p>
            <a:endParaRPr lang="de-DE"/>
          </a:p>
        </p:txBody>
      </p:sp>
      <p:sp>
        <p:nvSpPr>
          <p:cNvPr id="336898" name="Rectangle 2"/>
          <p:cNvSpPr>
            <a:spLocks noGrp="1" noChangeArrowheads="1"/>
          </p:cNvSpPr>
          <p:nvPr>
            <p:ph type="title"/>
          </p:nvPr>
        </p:nvSpPr>
        <p:spPr/>
        <p:txBody>
          <a:bodyPr/>
          <a:lstStyle/>
          <a:p>
            <a:r>
              <a:rPr lang="de-DE"/>
              <a:t>Beispiel: Skelettanimation</a:t>
            </a:r>
          </a:p>
        </p:txBody>
      </p:sp>
      <p:sp>
        <p:nvSpPr>
          <p:cNvPr id="336899" name="Rectangle 3"/>
          <p:cNvSpPr>
            <a:spLocks noGrp="1" noChangeArrowheads="1"/>
          </p:cNvSpPr>
          <p:nvPr>
            <p:ph type="body" idx="1"/>
          </p:nvPr>
        </p:nvSpPr>
        <p:spPr/>
        <p:txBody>
          <a:bodyPr/>
          <a:lstStyle/>
          <a:p>
            <a:r>
              <a:rPr lang="de-DE" sz="2800" b="1"/>
              <a:t>Smooth Binding:</a:t>
            </a:r>
            <a:r>
              <a:rPr lang="de-DE" sz="2800"/>
              <a:t> vermeidet starke Verzerrungen                    </a:t>
            </a:r>
            <a:br>
              <a:rPr lang="de-DE" sz="2800"/>
            </a:br>
            <a:r>
              <a:rPr lang="de-DE" sz="2800"/>
              <a:t>                 des Polygonmodells an den Gelenken</a:t>
            </a:r>
            <a:endParaRPr lang="de-DE" sz="2800" b="1" i="1"/>
          </a:p>
        </p:txBody>
      </p:sp>
      <p:sp>
        <p:nvSpPr>
          <p:cNvPr id="336942" name="Freeform 46"/>
          <p:cNvSpPr>
            <a:spLocks/>
          </p:cNvSpPr>
          <p:nvPr/>
        </p:nvSpPr>
        <p:spPr bwMode="auto">
          <a:xfrm>
            <a:off x="900113" y="2609850"/>
            <a:ext cx="2314575" cy="2124075"/>
          </a:xfrm>
          <a:custGeom>
            <a:avLst/>
            <a:gdLst/>
            <a:ahLst/>
            <a:cxnLst>
              <a:cxn ang="0">
                <a:pos x="510" y="0"/>
              </a:cxn>
              <a:cxn ang="0">
                <a:pos x="1332" y="366"/>
              </a:cxn>
              <a:cxn ang="0">
                <a:pos x="1410" y="390"/>
              </a:cxn>
              <a:cxn ang="0">
                <a:pos x="1458" y="516"/>
              </a:cxn>
              <a:cxn ang="0">
                <a:pos x="1422" y="666"/>
              </a:cxn>
              <a:cxn ang="0">
                <a:pos x="1314" y="702"/>
              </a:cxn>
              <a:cxn ang="0">
                <a:pos x="1302" y="828"/>
              </a:cxn>
              <a:cxn ang="0">
                <a:pos x="732" y="1302"/>
              </a:cxn>
              <a:cxn ang="0">
                <a:pos x="630" y="1338"/>
              </a:cxn>
              <a:cxn ang="0">
                <a:pos x="510" y="1200"/>
              </a:cxn>
              <a:cxn ang="0">
                <a:pos x="552" y="1038"/>
              </a:cxn>
              <a:cxn ang="0">
                <a:pos x="900" y="606"/>
              </a:cxn>
              <a:cxn ang="0">
                <a:pos x="972" y="612"/>
              </a:cxn>
              <a:cxn ang="0">
                <a:pos x="978" y="564"/>
              </a:cxn>
              <a:cxn ang="0">
                <a:pos x="930" y="576"/>
              </a:cxn>
              <a:cxn ang="0">
                <a:pos x="216" y="396"/>
              </a:cxn>
              <a:cxn ang="0">
                <a:pos x="60" y="228"/>
              </a:cxn>
              <a:cxn ang="0">
                <a:pos x="0" y="84"/>
              </a:cxn>
            </a:cxnLst>
            <a:rect l="0" t="0" r="r" b="b"/>
            <a:pathLst>
              <a:path w="1458" h="1338">
                <a:moveTo>
                  <a:pt x="510" y="0"/>
                </a:moveTo>
                <a:lnTo>
                  <a:pt x="1332" y="366"/>
                </a:lnTo>
                <a:lnTo>
                  <a:pt x="1410" y="390"/>
                </a:lnTo>
                <a:lnTo>
                  <a:pt x="1458" y="516"/>
                </a:lnTo>
                <a:lnTo>
                  <a:pt x="1422" y="666"/>
                </a:lnTo>
                <a:lnTo>
                  <a:pt x="1314" y="702"/>
                </a:lnTo>
                <a:lnTo>
                  <a:pt x="1302" y="828"/>
                </a:lnTo>
                <a:lnTo>
                  <a:pt x="732" y="1302"/>
                </a:lnTo>
                <a:lnTo>
                  <a:pt x="630" y="1338"/>
                </a:lnTo>
                <a:lnTo>
                  <a:pt x="510" y="1200"/>
                </a:lnTo>
                <a:lnTo>
                  <a:pt x="552" y="1038"/>
                </a:lnTo>
                <a:lnTo>
                  <a:pt x="900" y="606"/>
                </a:lnTo>
                <a:lnTo>
                  <a:pt x="972" y="612"/>
                </a:lnTo>
                <a:lnTo>
                  <a:pt x="978" y="564"/>
                </a:lnTo>
                <a:lnTo>
                  <a:pt x="930" y="576"/>
                </a:lnTo>
                <a:lnTo>
                  <a:pt x="216" y="396"/>
                </a:lnTo>
                <a:lnTo>
                  <a:pt x="60" y="228"/>
                </a:lnTo>
                <a:lnTo>
                  <a:pt x="0" y="84"/>
                </a:lnTo>
              </a:path>
            </a:pathLst>
          </a:custGeom>
          <a:solidFill>
            <a:srgbClr val="A50021"/>
          </a:solidFill>
          <a:ln w="28575" cap="flat" cmpd="sng">
            <a:solidFill>
              <a:schemeClr val="tx1"/>
            </a:solidFill>
            <a:prstDash val="solid"/>
            <a:round/>
            <a:headEnd/>
            <a:tailEnd/>
          </a:ln>
          <a:effectLst/>
        </p:spPr>
        <p:txBody>
          <a:bodyPr>
            <a:spAutoFit/>
          </a:bodyPr>
          <a:lstStyle/>
          <a:p>
            <a:endParaRPr lang="de-DE"/>
          </a:p>
        </p:txBody>
      </p:sp>
      <p:grpSp>
        <p:nvGrpSpPr>
          <p:cNvPr id="5" name="Group 31"/>
          <p:cNvGrpSpPr>
            <a:grpSpLocks/>
          </p:cNvGrpSpPr>
          <p:nvPr/>
        </p:nvGrpSpPr>
        <p:grpSpPr bwMode="auto">
          <a:xfrm>
            <a:off x="1238250" y="2716213"/>
            <a:ext cx="1654175" cy="2143125"/>
            <a:chOff x="1389" y="1483"/>
            <a:chExt cx="1042" cy="1350"/>
          </a:xfrm>
        </p:grpSpPr>
        <p:sp>
          <p:nvSpPr>
            <p:cNvPr id="336922" name="Freeform 26"/>
            <p:cNvSpPr>
              <a:spLocks/>
            </p:cNvSpPr>
            <p:nvPr/>
          </p:nvSpPr>
          <p:spPr bwMode="auto">
            <a:xfrm rot="-4043338">
              <a:off x="1841" y="1266"/>
              <a:ext cx="182" cy="998"/>
            </a:xfrm>
            <a:custGeom>
              <a:avLst/>
              <a:gdLst/>
              <a:ahLst/>
              <a:cxnLst>
                <a:cxn ang="0">
                  <a:pos x="91" y="0"/>
                </a:cxn>
                <a:cxn ang="0">
                  <a:pos x="0" y="90"/>
                </a:cxn>
                <a:cxn ang="0">
                  <a:pos x="91" y="544"/>
                </a:cxn>
                <a:cxn ang="0">
                  <a:pos x="182" y="90"/>
                </a:cxn>
                <a:cxn ang="0">
                  <a:pos x="91" y="0"/>
                </a:cxn>
              </a:cxnLst>
              <a:rect l="0" t="0" r="r" b="b"/>
              <a:pathLst>
                <a:path w="182" h="544">
                  <a:moveTo>
                    <a:pt x="91" y="0"/>
                  </a:moveTo>
                  <a:lnTo>
                    <a:pt x="0" y="90"/>
                  </a:lnTo>
                  <a:lnTo>
                    <a:pt x="91" y="544"/>
                  </a:lnTo>
                  <a:lnTo>
                    <a:pt x="182" y="90"/>
                  </a:lnTo>
                  <a:lnTo>
                    <a:pt x="91" y="0"/>
                  </a:lnTo>
                  <a:close/>
                </a:path>
              </a:pathLst>
            </a:custGeom>
            <a:solidFill>
              <a:srgbClr val="FF9900"/>
            </a:solidFill>
            <a:ln w="28575" cap="flat" cmpd="sng">
              <a:solidFill>
                <a:schemeClr val="tx1"/>
              </a:solidFill>
              <a:prstDash val="solid"/>
              <a:round/>
              <a:headEnd/>
              <a:tailEnd/>
            </a:ln>
            <a:effectLst/>
          </p:spPr>
          <p:txBody>
            <a:bodyPr>
              <a:spAutoFit/>
            </a:bodyPr>
            <a:lstStyle/>
            <a:p>
              <a:endParaRPr lang="de-DE"/>
            </a:p>
          </p:txBody>
        </p:sp>
        <p:sp>
          <p:nvSpPr>
            <p:cNvPr id="336923" name="Oval 27"/>
            <p:cNvSpPr>
              <a:spLocks noChangeArrowheads="1"/>
            </p:cNvSpPr>
            <p:nvPr/>
          </p:nvSpPr>
          <p:spPr bwMode="auto">
            <a:xfrm>
              <a:off x="1389" y="1483"/>
              <a:ext cx="182" cy="181"/>
            </a:xfrm>
            <a:prstGeom prst="ellipse">
              <a:avLst/>
            </a:prstGeom>
            <a:noFill/>
            <a:ln w="28575" algn="ctr">
              <a:solidFill>
                <a:schemeClr val="tx1"/>
              </a:solidFill>
              <a:round/>
              <a:headEnd/>
              <a:tailEnd/>
            </a:ln>
            <a:effectLst/>
          </p:spPr>
          <p:txBody>
            <a:bodyPr anchor="ctr">
              <a:spAutoFit/>
            </a:bodyPr>
            <a:lstStyle/>
            <a:p>
              <a:endParaRPr lang="de-DE"/>
            </a:p>
          </p:txBody>
        </p:sp>
        <p:grpSp>
          <p:nvGrpSpPr>
            <p:cNvPr id="6" name="Group 28"/>
            <p:cNvGrpSpPr>
              <a:grpSpLocks/>
            </p:cNvGrpSpPr>
            <p:nvPr/>
          </p:nvGrpSpPr>
          <p:grpSpPr bwMode="auto">
            <a:xfrm rot="2557214">
              <a:off x="1998" y="1744"/>
              <a:ext cx="182" cy="1089"/>
              <a:chOff x="2789" y="1525"/>
              <a:chExt cx="182" cy="1089"/>
            </a:xfrm>
          </p:grpSpPr>
          <p:sp>
            <p:nvSpPr>
              <p:cNvPr id="336925" name="Freeform 29"/>
              <p:cNvSpPr>
                <a:spLocks/>
              </p:cNvSpPr>
              <p:nvPr/>
            </p:nvSpPr>
            <p:spPr bwMode="auto">
              <a:xfrm>
                <a:off x="2789" y="1616"/>
                <a:ext cx="182" cy="998"/>
              </a:xfrm>
              <a:custGeom>
                <a:avLst/>
                <a:gdLst/>
                <a:ahLst/>
                <a:cxnLst>
                  <a:cxn ang="0">
                    <a:pos x="91" y="0"/>
                  </a:cxn>
                  <a:cxn ang="0">
                    <a:pos x="0" y="90"/>
                  </a:cxn>
                  <a:cxn ang="0">
                    <a:pos x="91" y="544"/>
                  </a:cxn>
                  <a:cxn ang="0">
                    <a:pos x="182" y="90"/>
                  </a:cxn>
                  <a:cxn ang="0">
                    <a:pos x="91" y="0"/>
                  </a:cxn>
                </a:cxnLst>
                <a:rect l="0" t="0" r="r" b="b"/>
                <a:pathLst>
                  <a:path w="182" h="544">
                    <a:moveTo>
                      <a:pt x="91" y="0"/>
                    </a:moveTo>
                    <a:lnTo>
                      <a:pt x="0" y="90"/>
                    </a:lnTo>
                    <a:lnTo>
                      <a:pt x="91" y="544"/>
                    </a:lnTo>
                    <a:lnTo>
                      <a:pt x="182" y="90"/>
                    </a:lnTo>
                    <a:lnTo>
                      <a:pt x="91" y="0"/>
                    </a:lnTo>
                    <a:close/>
                  </a:path>
                </a:pathLst>
              </a:custGeom>
              <a:solidFill>
                <a:srgbClr val="FF9900"/>
              </a:solidFill>
              <a:ln w="28575" cap="flat" cmpd="sng">
                <a:solidFill>
                  <a:schemeClr val="tx1"/>
                </a:solidFill>
                <a:prstDash val="solid"/>
                <a:round/>
                <a:headEnd/>
                <a:tailEnd/>
              </a:ln>
              <a:effectLst/>
            </p:spPr>
            <p:txBody>
              <a:bodyPr>
                <a:spAutoFit/>
              </a:bodyPr>
              <a:lstStyle/>
              <a:p>
                <a:endParaRPr lang="de-DE"/>
              </a:p>
            </p:txBody>
          </p:sp>
          <p:sp>
            <p:nvSpPr>
              <p:cNvPr id="336926" name="Oval 30"/>
              <p:cNvSpPr>
                <a:spLocks noChangeArrowheads="1"/>
              </p:cNvSpPr>
              <p:nvPr/>
            </p:nvSpPr>
            <p:spPr bwMode="auto">
              <a:xfrm>
                <a:off x="2789" y="1525"/>
                <a:ext cx="182" cy="181"/>
              </a:xfrm>
              <a:prstGeom prst="ellipse">
                <a:avLst/>
              </a:prstGeom>
              <a:noFill/>
              <a:ln w="28575" algn="ctr">
                <a:solidFill>
                  <a:schemeClr val="tx1"/>
                </a:solidFill>
                <a:round/>
                <a:headEnd/>
                <a:tailEnd/>
              </a:ln>
              <a:effectLst/>
            </p:spPr>
            <p:txBody>
              <a:bodyPr anchor="ctr">
                <a:spAutoFit/>
              </a:bodyPr>
              <a:lstStyle/>
              <a:p>
                <a:endParaRPr lang="de-DE"/>
              </a:p>
            </p:txBody>
          </p:sp>
        </p:grpSp>
      </p:grpSp>
      <p:sp>
        <p:nvSpPr>
          <p:cNvPr id="336958" name="Text Box 62"/>
          <p:cNvSpPr txBox="1">
            <a:spLocks noChangeArrowheads="1"/>
          </p:cNvSpPr>
          <p:nvPr/>
        </p:nvSpPr>
        <p:spPr bwMode="auto">
          <a:xfrm>
            <a:off x="3567113" y="2211388"/>
            <a:ext cx="4806950" cy="1552575"/>
          </a:xfrm>
          <a:prstGeom prst="rect">
            <a:avLst/>
          </a:prstGeom>
          <a:noFill/>
          <a:ln w="28575" algn="ctr">
            <a:noFill/>
            <a:miter lim="800000"/>
            <a:headEnd/>
            <a:tailEnd/>
          </a:ln>
          <a:effectLst/>
        </p:spPr>
        <p:txBody>
          <a:bodyPr wrap="none">
            <a:spAutoFit/>
          </a:bodyPr>
          <a:lstStyle/>
          <a:p>
            <a:pPr marL="342900" indent="-342900">
              <a:spcBef>
                <a:spcPct val="0"/>
              </a:spcBef>
            </a:pPr>
            <a:r>
              <a:rPr lang="de-DE" sz="2400" b="1" i="1"/>
              <a:t>Die Transformation eines Vertex wird</a:t>
            </a:r>
          </a:p>
          <a:p>
            <a:pPr marL="342900" indent="-342900">
              <a:spcBef>
                <a:spcPct val="0"/>
              </a:spcBef>
            </a:pPr>
            <a:r>
              <a:rPr lang="de-DE" sz="2400" b="1" i="1"/>
              <a:t>	als gewichtetes Mittel aus den</a:t>
            </a:r>
            <a:br>
              <a:rPr lang="de-DE" sz="2400" b="1" i="1"/>
            </a:br>
            <a:r>
              <a:rPr lang="de-DE" sz="2400" b="1" i="1"/>
              <a:t>Transformationen benachbarter</a:t>
            </a:r>
          </a:p>
          <a:p>
            <a:pPr marL="342900" indent="-342900">
              <a:spcBef>
                <a:spcPct val="0"/>
              </a:spcBef>
            </a:pPr>
            <a:r>
              <a:rPr lang="de-DE" sz="2400" b="1" i="1"/>
              <a:t>	Knochen bestimmt.</a:t>
            </a:r>
            <a:endParaRPr lang="de-DE" sz="2400"/>
          </a:p>
        </p:txBody>
      </p:sp>
      <p:pic>
        <p:nvPicPr>
          <p:cNvPr id="336959" name="Picture 63" descr="Tj"/>
          <p:cNvPicPr>
            <a:picLocks noChangeAspect="1" noChangeArrowheads="1"/>
          </p:cNvPicPr>
          <p:nvPr/>
        </p:nvPicPr>
        <p:blipFill>
          <a:blip r:embed="rId3"/>
          <a:srcRect/>
          <a:stretch>
            <a:fillRect/>
          </a:stretch>
        </p:blipFill>
        <p:spPr bwMode="auto">
          <a:xfrm>
            <a:off x="2595563" y="4246563"/>
            <a:ext cx="561975" cy="628650"/>
          </a:xfrm>
          <a:prstGeom prst="rect">
            <a:avLst/>
          </a:prstGeom>
          <a:noFill/>
        </p:spPr>
      </p:pic>
      <p:pic>
        <p:nvPicPr>
          <p:cNvPr id="336960" name="Picture 64" descr="Ti"/>
          <p:cNvPicPr>
            <a:picLocks noChangeAspect="1" noChangeArrowheads="1"/>
          </p:cNvPicPr>
          <p:nvPr/>
        </p:nvPicPr>
        <p:blipFill>
          <a:blip r:embed="rId4"/>
          <a:srcRect/>
          <a:stretch>
            <a:fillRect/>
          </a:stretch>
        </p:blipFill>
        <p:spPr bwMode="auto">
          <a:xfrm>
            <a:off x="1587500" y="2028825"/>
            <a:ext cx="647700" cy="609600"/>
          </a:xfrm>
          <a:prstGeom prst="rect">
            <a:avLst/>
          </a:prstGeom>
          <a:noFill/>
        </p:spPr>
      </p:pic>
      <p:pic>
        <p:nvPicPr>
          <p:cNvPr id="336961" name="Picture 65" descr="weigting"/>
          <p:cNvPicPr>
            <a:picLocks noChangeAspect="1" noChangeArrowheads="1"/>
          </p:cNvPicPr>
          <p:nvPr/>
        </p:nvPicPr>
        <p:blipFill>
          <a:blip r:embed="rId2"/>
          <a:srcRect r="71526"/>
          <a:stretch>
            <a:fillRect/>
          </a:stretch>
        </p:blipFill>
        <p:spPr bwMode="auto">
          <a:xfrm>
            <a:off x="4981575" y="4262438"/>
            <a:ext cx="992188" cy="1211262"/>
          </a:xfrm>
          <a:prstGeom prst="rect">
            <a:avLst/>
          </a:prstGeom>
          <a:noFill/>
        </p:spPr>
      </p:pic>
      <p:pic>
        <p:nvPicPr>
          <p:cNvPr id="336964" name="Picture 68" descr="weigting"/>
          <p:cNvPicPr>
            <a:picLocks noChangeAspect="1" noChangeArrowheads="1"/>
          </p:cNvPicPr>
          <p:nvPr/>
        </p:nvPicPr>
        <p:blipFill>
          <a:blip r:embed="rId2"/>
          <a:srcRect l="27927" r="33440"/>
          <a:stretch>
            <a:fillRect/>
          </a:stretch>
        </p:blipFill>
        <p:spPr bwMode="auto">
          <a:xfrm>
            <a:off x="5954713" y="4262438"/>
            <a:ext cx="1346200" cy="1211262"/>
          </a:xfrm>
          <a:prstGeom prst="rect">
            <a:avLst/>
          </a:prstGeom>
          <a:noFill/>
        </p:spPr>
      </p:pic>
      <p:sp>
        <p:nvSpPr>
          <p:cNvPr id="336966" name="Text Box 70"/>
          <p:cNvSpPr txBox="1">
            <a:spLocks noChangeArrowheads="1"/>
          </p:cNvSpPr>
          <p:nvPr/>
        </p:nvSpPr>
        <p:spPr bwMode="auto">
          <a:xfrm>
            <a:off x="4448175" y="3895725"/>
            <a:ext cx="1643063" cy="396875"/>
          </a:xfrm>
          <a:prstGeom prst="rect">
            <a:avLst/>
          </a:prstGeom>
          <a:noFill/>
          <a:ln w="28575" algn="ctr">
            <a:noFill/>
            <a:miter lim="800000"/>
            <a:headEnd/>
            <a:tailEnd/>
          </a:ln>
          <a:effectLst/>
        </p:spPr>
        <p:txBody>
          <a:bodyPr wrap="none">
            <a:spAutoFit/>
          </a:bodyPr>
          <a:lstStyle/>
          <a:p>
            <a:pPr marL="342900" indent="-342900"/>
            <a:r>
              <a:rPr lang="de-DE" sz="2000" b="1" i="1"/>
              <a:t>Rigid Binding:</a:t>
            </a:r>
          </a:p>
        </p:txBody>
      </p:sp>
      <p:grpSp>
        <p:nvGrpSpPr>
          <p:cNvPr id="7" name="Group 73"/>
          <p:cNvGrpSpPr>
            <a:grpSpLocks/>
          </p:cNvGrpSpPr>
          <p:nvPr/>
        </p:nvGrpSpPr>
        <p:grpSpPr bwMode="auto">
          <a:xfrm>
            <a:off x="5365750" y="5557838"/>
            <a:ext cx="2182813" cy="735012"/>
            <a:chOff x="3407" y="3501"/>
            <a:chExt cx="1375" cy="463"/>
          </a:xfrm>
        </p:grpSpPr>
        <p:pic>
          <p:nvPicPr>
            <p:cNvPr id="336962" name="Picture 66" descr="weightnorm"/>
            <p:cNvPicPr>
              <a:picLocks noChangeAspect="1" noChangeArrowheads="1"/>
            </p:cNvPicPr>
            <p:nvPr/>
          </p:nvPicPr>
          <p:blipFill>
            <a:blip r:embed="rId5"/>
            <a:srcRect/>
            <a:stretch>
              <a:fillRect/>
            </a:stretch>
          </p:blipFill>
          <p:spPr bwMode="auto">
            <a:xfrm>
              <a:off x="3836" y="3510"/>
              <a:ext cx="946" cy="454"/>
            </a:xfrm>
            <a:prstGeom prst="rect">
              <a:avLst/>
            </a:prstGeom>
            <a:noFill/>
          </p:spPr>
        </p:pic>
        <p:sp>
          <p:nvSpPr>
            <p:cNvPr id="336968" name="Text Box 72"/>
            <p:cNvSpPr txBox="1">
              <a:spLocks noChangeArrowheads="1"/>
            </p:cNvSpPr>
            <p:nvPr/>
          </p:nvSpPr>
          <p:spPr bwMode="auto">
            <a:xfrm>
              <a:off x="3407" y="3501"/>
              <a:ext cx="354" cy="288"/>
            </a:xfrm>
            <a:prstGeom prst="rect">
              <a:avLst/>
            </a:prstGeom>
            <a:noFill/>
            <a:ln w="28575" algn="ctr">
              <a:noFill/>
              <a:miter lim="800000"/>
              <a:headEnd/>
              <a:tailEnd/>
            </a:ln>
            <a:effectLst/>
          </p:spPr>
          <p:txBody>
            <a:bodyPr wrap="none">
              <a:spAutoFit/>
            </a:bodyPr>
            <a:lstStyle/>
            <a:p>
              <a:pPr marL="342900" indent="-342900"/>
              <a:r>
                <a:rPr lang="de-DE" sz="2400" i="1"/>
                <a:t>mit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6936"/>
                                        </p:tgtEl>
                                        <p:attrNameLst>
                                          <p:attrName>style.visibility</p:attrName>
                                        </p:attrNameLst>
                                      </p:cBhvr>
                                      <p:to>
                                        <p:strVal val="visible"/>
                                      </p:to>
                                    </p:set>
                                    <p:animEffect transition="in" filter="fade">
                                      <p:cBhvr>
                                        <p:cTn id="7" dur="500"/>
                                        <p:tgtEl>
                                          <p:spTgt spid="33693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6942"/>
                                        </p:tgtEl>
                                        <p:attrNameLst>
                                          <p:attrName>style.visibility</p:attrName>
                                        </p:attrNameLst>
                                      </p:cBhvr>
                                      <p:to>
                                        <p:strVal val="visible"/>
                                      </p:to>
                                    </p:set>
                                    <p:animEffect transition="in" filter="fade">
                                      <p:cBhvr>
                                        <p:cTn id="13" dur="500"/>
                                        <p:tgtEl>
                                          <p:spTgt spid="336942"/>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36960"/>
                                        </p:tgtEl>
                                        <p:attrNameLst>
                                          <p:attrName>style.visibility</p:attrName>
                                        </p:attrNameLst>
                                      </p:cBhvr>
                                      <p:to>
                                        <p:strVal val="visible"/>
                                      </p:to>
                                    </p:set>
                                    <p:animEffect transition="in" filter="fade">
                                      <p:cBhvr>
                                        <p:cTn id="17" dur="500"/>
                                        <p:tgtEl>
                                          <p:spTgt spid="336960"/>
                                        </p:tgtEl>
                                      </p:cBhvr>
                                    </p:animEffect>
                                  </p:childTnLst>
                                </p:cTn>
                              </p:par>
                              <p:par>
                                <p:cTn id="18" presetID="10" presetClass="entr" presetSubtype="0" fill="hold" nodeType="withEffect">
                                  <p:stCondLst>
                                    <p:cond delay="0"/>
                                  </p:stCondLst>
                                  <p:childTnLst>
                                    <p:set>
                                      <p:cBhvr>
                                        <p:cTn id="19" dur="1" fill="hold">
                                          <p:stCondLst>
                                            <p:cond delay="0"/>
                                          </p:stCondLst>
                                        </p:cTn>
                                        <p:tgtEl>
                                          <p:spTgt spid="336959"/>
                                        </p:tgtEl>
                                        <p:attrNameLst>
                                          <p:attrName>style.visibility</p:attrName>
                                        </p:attrNameLst>
                                      </p:cBhvr>
                                      <p:to>
                                        <p:strVal val="visible"/>
                                      </p:to>
                                    </p:set>
                                    <p:animEffect transition="in" filter="fade">
                                      <p:cBhvr>
                                        <p:cTn id="20" dur="500"/>
                                        <p:tgtEl>
                                          <p:spTgt spid="33695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36966"/>
                                        </p:tgtEl>
                                        <p:attrNameLst>
                                          <p:attrName>style.visibility</p:attrName>
                                        </p:attrNameLst>
                                      </p:cBhvr>
                                      <p:to>
                                        <p:strVal val="visible"/>
                                      </p:to>
                                    </p:set>
                                    <p:animEffect transition="in" filter="fade">
                                      <p:cBhvr>
                                        <p:cTn id="25" dur="500"/>
                                        <p:tgtEl>
                                          <p:spTgt spid="336966"/>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336961"/>
                                        </p:tgtEl>
                                        <p:attrNameLst>
                                          <p:attrName>style.visibility</p:attrName>
                                        </p:attrNameLst>
                                      </p:cBhvr>
                                      <p:to>
                                        <p:strVal val="visible"/>
                                      </p:to>
                                    </p:set>
                                    <p:animEffect transition="in" filter="fade">
                                      <p:cBhvr>
                                        <p:cTn id="29" dur="500"/>
                                        <p:tgtEl>
                                          <p:spTgt spid="336961"/>
                                        </p:tgtEl>
                                      </p:cBhvr>
                                    </p:animEffect>
                                  </p:childTnLst>
                                </p:cTn>
                              </p:par>
                              <p:par>
                                <p:cTn id="30" presetID="10" presetClass="entr" presetSubtype="0" fill="hold" nodeType="withEffect">
                                  <p:stCondLst>
                                    <p:cond delay="0"/>
                                  </p:stCondLst>
                                  <p:childTnLst>
                                    <p:set>
                                      <p:cBhvr>
                                        <p:cTn id="31" dur="1" fill="hold">
                                          <p:stCondLst>
                                            <p:cond delay="0"/>
                                          </p:stCondLst>
                                        </p:cTn>
                                        <p:tgtEl>
                                          <p:spTgt spid="336965"/>
                                        </p:tgtEl>
                                        <p:attrNameLst>
                                          <p:attrName>style.visibility</p:attrName>
                                        </p:attrNameLst>
                                      </p:cBhvr>
                                      <p:to>
                                        <p:strVal val="visible"/>
                                      </p:to>
                                    </p:set>
                                    <p:animEffect transition="in" filter="fade">
                                      <p:cBhvr>
                                        <p:cTn id="32" dur="500"/>
                                        <p:tgtEl>
                                          <p:spTgt spid="33696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6958"/>
                                        </p:tgtEl>
                                        <p:attrNameLst>
                                          <p:attrName>style.visibility</p:attrName>
                                        </p:attrNameLst>
                                      </p:cBhvr>
                                      <p:to>
                                        <p:strVal val="visible"/>
                                      </p:to>
                                    </p:set>
                                    <p:animEffect transition="in" filter="fade">
                                      <p:cBhvr>
                                        <p:cTn id="37" dur="500"/>
                                        <p:tgtEl>
                                          <p:spTgt spid="33695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336966"/>
                                        </p:tgtEl>
                                      </p:cBhvr>
                                    </p:animEffect>
                                    <p:set>
                                      <p:cBhvr>
                                        <p:cTn id="42" dur="1" fill="hold">
                                          <p:stCondLst>
                                            <p:cond delay="499"/>
                                          </p:stCondLst>
                                        </p:cTn>
                                        <p:tgtEl>
                                          <p:spTgt spid="336966"/>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336967"/>
                                        </p:tgtEl>
                                        <p:attrNameLst>
                                          <p:attrName>style.visibility</p:attrName>
                                        </p:attrNameLst>
                                      </p:cBhvr>
                                      <p:to>
                                        <p:strVal val="visible"/>
                                      </p:to>
                                    </p:set>
                                    <p:animEffect transition="in" filter="fade">
                                      <p:cBhvr>
                                        <p:cTn id="46" dur="500"/>
                                        <p:tgtEl>
                                          <p:spTgt spid="336967"/>
                                        </p:tgtEl>
                                      </p:cBhvr>
                                    </p:animEffect>
                                  </p:childTnLst>
                                </p:cTn>
                              </p:par>
                            </p:childTnLst>
                          </p:cTn>
                        </p:par>
                        <p:par>
                          <p:cTn id="47" fill="hold">
                            <p:stCondLst>
                              <p:cond delay="1000"/>
                            </p:stCondLst>
                            <p:childTnLst>
                              <p:par>
                                <p:cTn id="48" presetID="0" presetClass="path" presetSubtype="0" accel="50000" decel="50000" fill="hold" nodeType="afterEffect">
                                  <p:stCondLst>
                                    <p:cond delay="0"/>
                                  </p:stCondLst>
                                  <p:childTnLst>
                                    <p:animMotion origin="layout" path="M 6.94444E-6 1.48148E-6 L 0.14046 1.48148E-6 " pathEditMode="relative" ptsTypes="AA">
                                      <p:cBhvr>
                                        <p:cTn id="49" dur="500" fill="hold"/>
                                        <p:tgtEl>
                                          <p:spTgt spid="336965"/>
                                        </p:tgtEl>
                                        <p:attrNameLst>
                                          <p:attrName>ppt_x</p:attrName>
                                          <p:attrName>ppt_y</p:attrName>
                                        </p:attrNameLst>
                                      </p:cBhvr>
                                    </p:animMotion>
                                  </p:childTnLst>
                                </p:cTn>
                              </p:par>
                            </p:childTnLst>
                          </p:cTn>
                        </p:par>
                        <p:par>
                          <p:cTn id="50" fill="hold">
                            <p:stCondLst>
                              <p:cond delay="1500"/>
                            </p:stCondLst>
                            <p:childTnLst>
                              <p:par>
                                <p:cTn id="51" presetID="10" presetClass="entr" presetSubtype="0" fill="hold" nodeType="afterEffect">
                                  <p:stCondLst>
                                    <p:cond delay="0"/>
                                  </p:stCondLst>
                                  <p:childTnLst>
                                    <p:set>
                                      <p:cBhvr>
                                        <p:cTn id="52" dur="1" fill="hold">
                                          <p:stCondLst>
                                            <p:cond delay="0"/>
                                          </p:stCondLst>
                                        </p:cTn>
                                        <p:tgtEl>
                                          <p:spTgt spid="336964"/>
                                        </p:tgtEl>
                                        <p:attrNameLst>
                                          <p:attrName>style.visibility</p:attrName>
                                        </p:attrNameLst>
                                      </p:cBhvr>
                                      <p:to>
                                        <p:strVal val="visible"/>
                                      </p:to>
                                    </p:set>
                                    <p:animEffect transition="in" filter="fade">
                                      <p:cBhvr>
                                        <p:cTn id="53" dur="500"/>
                                        <p:tgtEl>
                                          <p:spTgt spid="336964"/>
                                        </p:tgtEl>
                                      </p:cBhvr>
                                    </p:animEffect>
                                  </p:childTnLst>
                                </p:cTn>
                              </p:par>
                            </p:childTnLst>
                          </p:cTn>
                        </p:par>
                        <p:par>
                          <p:cTn id="54" fill="hold">
                            <p:stCondLst>
                              <p:cond delay="2000"/>
                            </p:stCondLst>
                            <p:childTnLst>
                              <p:par>
                                <p:cTn id="55" presetID="10" presetClass="entr" presetSubtype="0"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67" grpId="0"/>
      <p:bldP spid="336936" grpId="0" animBg="1"/>
      <p:bldP spid="336942" grpId="0" animBg="1"/>
      <p:bldP spid="336958" grpId="0"/>
      <p:bldP spid="336966" grpId="0"/>
      <p:bldP spid="336966"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p:txBody>
          <a:bodyPr/>
          <a:lstStyle/>
          <a:p>
            <a:r>
              <a:rPr lang="de-DE" sz="4000"/>
              <a:t>Beispiel: Skelettanimation</a:t>
            </a:r>
          </a:p>
        </p:txBody>
      </p:sp>
      <p:sp>
        <p:nvSpPr>
          <p:cNvPr id="360452" name="Rectangle 4"/>
          <p:cNvSpPr>
            <a:spLocks noChangeArrowheads="1"/>
          </p:cNvSpPr>
          <p:nvPr/>
        </p:nvSpPr>
        <p:spPr bwMode="auto">
          <a:xfrm>
            <a:off x="581025" y="1130300"/>
            <a:ext cx="7981950" cy="485775"/>
          </a:xfrm>
          <a:prstGeom prst="rect">
            <a:avLst/>
          </a:prstGeom>
          <a:noFill/>
          <a:ln w="9525">
            <a:noFill/>
            <a:miter lim="800000"/>
            <a:headEnd/>
            <a:tailEnd/>
          </a:ln>
          <a:effectLst/>
        </p:spPr>
        <p:txBody>
          <a:bodyPr/>
          <a:lstStyle/>
          <a:p>
            <a:pPr marL="342900" indent="-342900">
              <a:buFont typeface="Wingdings" pitchFamily="2" charset="2"/>
              <a:buBlip>
                <a:blip r:embed="rId2"/>
              </a:buBlip>
            </a:pPr>
            <a:r>
              <a:rPr lang="de-DE" sz="2800">
                <a:solidFill>
                  <a:schemeClr val="tx1"/>
                </a:solidFill>
              </a:rPr>
              <a:t>Skinning im Vertex Shader</a:t>
            </a:r>
          </a:p>
        </p:txBody>
      </p:sp>
      <p:sp>
        <p:nvSpPr>
          <p:cNvPr id="360453" name="Text Box 5"/>
          <p:cNvSpPr txBox="1">
            <a:spLocks noChangeArrowheads="1"/>
          </p:cNvSpPr>
          <p:nvPr/>
        </p:nvSpPr>
        <p:spPr bwMode="auto">
          <a:xfrm>
            <a:off x="900113" y="1716088"/>
            <a:ext cx="7448550" cy="4514850"/>
          </a:xfrm>
          <a:prstGeom prst="rect">
            <a:avLst/>
          </a:prstGeom>
          <a:solidFill>
            <a:srgbClr val="FFCC00"/>
          </a:solidFill>
          <a:ln w="28575" algn="ctr">
            <a:solidFill>
              <a:schemeClr val="tx1"/>
            </a:solidFill>
            <a:miter lim="800000"/>
            <a:headEnd/>
            <a:tailEnd/>
          </a:ln>
          <a:effectLst/>
        </p:spPr>
        <p:txBody>
          <a:bodyPr>
            <a:spAutoFit/>
          </a:bodyPr>
          <a:lstStyle/>
          <a:p>
            <a:pPr marL="342900" indent="-342900">
              <a:spcBef>
                <a:spcPct val="0"/>
              </a:spcBef>
            </a:pPr>
            <a:r>
              <a:rPr lang="de-DE" sz="1800" b="1">
                <a:latin typeface="Courier New" pitchFamily="49" charset="0"/>
              </a:rPr>
              <a:t>void main(</a:t>
            </a:r>
            <a:r>
              <a:rPr lang="de-DE" sz="1800" b="1">
                <a:solidFill>
                  <a:schemeClr val="accent2"/>
                </a:solidFill>
                <a:latin typeface="Courier New" pitchFamily="49" charset="0"/>
              </a:rPr>
              <a:t>float4 </a:t>
            </a:r>
            <a:r>
              <a:rPr lang="de-DE" sz="1800" b="1">
                <a:latin typeface="Courier New" pitchFamily="49" charset="0"/>
              </a:rPr>
              <a:t>pos      : </a:t>
            </a:r>
            <a:r>
              <a:rPr lang="de-DE" sz="1800" b="1">
                <a:solidFill>
                  <a:srgbClr val="A50021"/>
                </a:solidFill>
                <a:latin typeface="Courier New" pitchFamily="49" charset="0"/>
              </a:rPr>
              <a:t>POSITION</a:t>
            </a:r>
            <a:r>
              <a:rPr lang="de-DE" sz="1800" b="1">
                <a:latin typeface="Courier New" pitchFamily="49" charset="0"/>
              </a:rPr>
              <a:t>, </a:t>
            </a:r>
          </a:p>
          <a:p>
            <a:pPr marL="342900" indent="-342900">
              <a:spcBef>
                <a:spcPct val="0"/>
              </a:spcBef>
            </a:pPr>
            <a:r>
              <a:rPr lang="de-DE" sz="1800" b="1">
                <a:latin typeface="Courier New" pitchFamily="49" charset="0"/>
              </a:rPr>
              <a:t>          </a:t>
            </a:r>
            <a:r>
              <a:rPr lang="de-DE" sz="1800" b="1">
                <a:solidFill>
                  <a:schemeClr val="accent2"/>
                </a:solidFill>
                <a:latin typeface="Courier New" pitchFamily="49" charset="0"/>
              </a:rPr>
              <a:t>float4 </a:t>
            </a:r>
            <a:r>
              <a:rPr lang="de-DE" sz="1800" b="1">
                <a:latin typeface="Courier New" pitchFamily="49" charset="0"/>
              </a:rPr>
              <a:t>weights  : </a:t>
            </a:r>
            <a:r>
              <a:rPr lang="de-DE" sz="1800" b="1">
                <a:solidFill>
                  <a:srgbClr val="A50021"/>
                </a:solidFill>
                <a:latin typeface="Courier New" pitchFamily="49" charset="0"/>
              </a:rPr>
              <a:t>TEXCOORD1,</a:t>
            </a:r>
            <a:endParaRPr lang="de-DE" sz="1800" b="1">
              <a:latin typeface="Courier New" pitchFamily="49" charset="0"/>
            </a:endParaRPr>
          </a:p>
          <a:p>
            <a:pPr marL="342900" indent="-342900">
              <a:spcBef>
                <a:spcPct val="0"/>
              </a:spcBef>
            </a:pPr>
            <a:r>
              <a:rPr lang="de-DE" sz="1800" b="1">
                <a:latin typeface="Courier New" pitchFamily="49" charset="0"/>
              </a:rPr>
              <a:t>                   </a:t>
            </a:r>
          </a:p>
          <a:p>
            <a:pPr marL="342900" indent="-342900">
              <a:spcBef>
                <a:spcPct val="0"/>
              </a:spcBef>
            </a:pPr>
            <a:r>
              <a:rPr lang="de-DE" sz="1800" b="1">
                <a:latin typeface="Courier New" pitchFamily="49" charset="0"/>
              </a:rPr>
              <a:t>  </a:t>
            </a:r>
            <a:r>
              <a:rPr lang="de-DE" sz="1800" b="1">
                <a:solidFill>
                  <a:schemeClr val="accent2"/>
                </a:solidFill>
                <a:latin typeface="Courier New" pitchFamily="49" charset="0"/>
              </a:rPr>
              <a:t>uniform float4x4</a:t>
            </a:r>
            <a:r>
              <a:rPr lang="de-DE" sz="1800" b="1">
                <a:latin typeface="Courier New" pitchFamily="49" charset="0"/>
              </a:rPr>
              <a:t> modelViewProj, </a:t>
            </a:r>
          </a:p>
          <a:p>
            <a:pPr marL="342900" indent="-342900">
              <a:spcBef>
                <a:spcPct val="0"/>
              </a:spcBef>
            </a:pPr>
            <a:r>
              <a:rPr lang="de-DE" sz="1800" b="1">
                <a:solidFill>
                  <a:schemeClr val="accent2"/>
                </a:solidFill>
                <a:latin typeface="Courier New" pitchFamily="49" charset="0"/>
              </a:rPr>
              <a:t>  uniform float4x4</a:t>
            </a:r>
            <a:r>
              <a:rPr lang="de-DE" sz="1800" b="1">
                <a:latin typeface="Courier New" pitchFamily="49" charset="0"/>
              </a:rPr>
              <a:t> boneMatrix[4] </a:t>
            </a:r>
          </a:p>
          <a:p>
            <a:pPr marL="342900" indent="-342900">
              <a:spcBef>
                <a:spcPct val="0"/>
              </a:spcBef>
            </a:pPr>
            <a:r>
              <a:rPr lang="de-DE" sz="1800" b="1">
                <a:latin typeface="Courier New" pitchFamily="49" charset="0"/>
              </a:rPr>
              <a:t>  </a:t>
            </a:r>
          </a:p>
          <a:p>
            <a:pPr marL="342900" indent="-342900">
              <a:spcBef>
                <a:spcPct val="0"/>
              </a:spcBef>
            </a:pPr>
            <a:r>
              <a:rPr lang="de-DE" sz="1800" b="1">
                <a:latin typeface="Courier New" pitchFamily="49" charset="0"/>
              </a:rPr>
              <a:t>      </a:t>
            </a:r>
            <a:r>
              <a:rPr lang="de-DE" sz="1800" b="1">
                <a:solidFill>
                  <a:schemeClr val="accent2"/>
                </a:solidFill>
                <a:latin typeface="Courier New" pitchFamily="49" charset="0"/>
              </a:rPr>
              <a:t>out float4</a:t>
            </a:r>
            <a:r>
              <a:rPr lang="de-DE" sz="1800" b="1">
                <a:latin typeface="Courier New" pitchFamily="49" charset="0"/>
              </a:rPr>
              <a:t> oPosition  : </a:t>
            </a:r>
            <a:r>
              <a:rPr lang="de-DE" sz="1800" b="1">
                <a:solidFill>
                  <a:srgbClr val="A50021"/>
                </a:solidFill>
                <a:latin typeface="Courier New" pitchFamily="49" charset="0"/>
              </a:rPr>
              <a:t>POSITION</a:t>
            </a:r>
            <a:r>
              <a:rPr lang="de-DE" sz="1800" b="1">
                <a:latin typeface="Courier New" pitchFamily="49" charset="0"/>
              </a:rPr>
              <a:t>)</a:t>
            </a:r>
          </a:p>
          <a:p>
            <a:pPr marL="342900" indent="-342900">
              <a:spcBef>
                <a:spcPct val="0"/>
              </a:spcBef>
            </a:pPr>
            <a:r>
              <a:rPr lang="de-DE" sz="1800" b="1">
                <a:latin typeface="Courier New" pitchFamily="49" charset="0"/>
              </a:rPr>
              <a:t>{</a:t>
            </a:r>
          </a:p>
          <a:p>
            <a:pPr marL="342900" indent="-342900">
              <a:spcBef>
                <a:spcPct val="0"/>
              </a:spcBef>
            </a:pPr>
            <a:r>
              <a:rPr lang="de-DE" sz="1800" b="1">
                <a:latin typeface="Courier New" pitchFamily="49" charset="0"/>
              </a:rPr>
              <a:t>  </a:t>
            </a:r>
            <a:r>
              <a:rPr lang="de-DE" sz="1800" b="1">
                <a:solidFill>
                  <a:schemeClr val="accent2"/>
                </a:solidFill>
                <a:latin typeface="Courier New" pitchFamily="49" charset="0"/>
              </a:rPr>
              <a:t>float4</a:t>
            </a:r>
            <a:r>
              <a:rPr lang="de-DE" sz="1800" b="1">
                <a:latin typeface="Courier New" pitchFamily="49" charset="0"/>
              </a:rPr>
              <a:t> position = 0;</a:t>
            </a:r>
          </a:p>
          <a:p>
            <a:pPr marL="342900" indent="-342900">
              <a:spcBef>
                <a:spcPct val="0"/>
              </a:spcBef>
            </a:pPr>
            <a:endParaRPr lang="de-DE" sz="1800" b="1">
              <a:latin typeface="Courier New" pitchFamily="49" charset="0"/>
            </a:endParaRPr>
          </a:p>
          <a:p>
            <a:pPr marL="342900" indent="-342900">
              <a:spcBef>
                <a:spcPct val="0"/>
              </a:spcBef>
            </a:pPr>
            <a:r>
              <a:rPr lang="de-DE" sz="1800" b="1">
                <a:latin typeface="Courier New" pitchFamily="49" charset="0"/>
              </a:rPr>
              <a:t>  </a:t>
            </a:r>
            <a:r>
              <a:rPr lang="de-DE" sz="1800" b="1">
                <a:solidFill>
                  <a:schemeClr val="accent2"/>
                </a:solidFill>
                <a:latin typeface="Courier New" pitchFamily="49" charset="0"/>
              </a:rPr>
              <a:t>for</a:t>
            </a:r>
            <a:r>
              <a:rPr lang="de-DE" sz="1800" b="1">
                <a:latin typeface="Courier New" pitchFamily="49" charset="0"/>
              </a:rPr>
              <a:t>(int i = 0; i &lt; 4; i++) {</a:t>
            </a:r>
          </a:p>
          <a:p>
            <a:pPr marL="342900" indent="-342900">
              <a:spcBef>
                <a:spcPct val="0"/>
              </a:spcBef>
            </a:pPr>
            <a:r>
              <a:rPr lang="de-DE" sz="1800" b="1">
                <a:latin typeface="Courier New" pitchFamily="49" charset="0"/>
              </a:rPr>
              <a:t>    position +=</a:t>
            </a:r>
            <a:r>
              <a:rPr lang="de-DE" sz="1800" b="1">
                <a:solidFill>
                  <a:schemeClr val="accent2"/>
                </a:solidFill>
                <a:latin typeface="Courier New" pitchFamily="49" charset="0"/>
              </a:rPr>
              <a:t> </a:t>
            </a:r>
            <a:r>
              <a:rPr lang="de-DE" sz="1800" b="1">
                <a:solidFill>
                  <a:schemeClr val="tx2"/>
                </a:solidFill>
                <a:latin typeface="Courier New" pitchFamily="49" charset="0"/>
              </a:rPr>
              <a:t>weight[i] *</a:t>
            </a:r>
            <a:r>
              <a:rPr lang="de-DE" sz="1800" b="1">
                <a:solidFill>
                  <a:schemeClr val="accent2"/>
                </a:solidFill>
                <a:latin typeface="Courier New" pitchFamily="49" charset="0"/>
              </a:rPr>
              <a:t> mul</a:t>
            </a:r>
            <a:r>
              <a:rPr lang="de-DE" sz="1800" b="1">
                <a:solidFill>
                  <a:schemeClr val="tx1"/>
                </a:solidFill>
                <a:latin typeface="Courier New" pitchFamily="49" charset="0"/>
              </a:rPr>
              <a:t>(boneMatrix[i], pos); </a:t>
            </a:r>
          </a:p>
          <a:p>
            <a:pPr marL="342900" indent="-342900">
              <a:spcBef>
                <a:spcPct val="0"/>
              </a:spcBef>
            </a:pPr>
            <a:r>
              <a:rPr lang="de-DE" sz="1800" b="1">
                <a:solidFill>
                  <a:schemeClr val="tx1"/>
                </a:solidFill>
                <a:latin typeface="Courier New" pitchFamily="49" charset="0"/>
              </a:rPr>
              <a:t>	}</a:t>
            </a:r>
          </a:p>
          <a:p>
            <a:pPr marL="342900" indent="-342900">
              <a:spcBef>
                <a:spcPct val="0"/>
              </a:spcBef>
            </a:pPr>
            <a:endParaRPr lang="de-DE" sz="1800" b="1">
              <a:latin typeface="Courier New" pitchFamily="49" charset="0"/>
            </a:endParaRPr>
          </a:p>
          <a:p>
            <a:pPr marL="342900" indent="-342900">
              <a:spcBef>
                <a:spcPct val="0"/>
              </a:spcBef>
            </a:pPr>
            <a:r>
              <a:rPr lang="de-DE" sz="1800" b="1">
                <a:latin typeface="Courier New" pitchFamily="49" charset="0"/>
              </a:rPr>
              <a:t>  oPosition = </a:t>
            </a:r>
            <a:r>
              <a:rPr lang="de-DE" sz="1800" b="1">
                <a:solidFill>
                  <a:schemeClr val="accent2"/>
                </a:solidFill>
                <a:latin typeface="Courier New" pitchFamily="49" charset="0"/>
              </a:rPr>
              <a:t>mul</a:t>
            </a:r>
            <a:r>
              <a:rPr lang="de-DE" sz="1800" b="1">
                <a:latin typeface="Courier New" pitchFamily="49" charset="0"/>
              </a:rPr>
              <a:t>(modelViewProj, position);</a:t>
            </a:r>
          </a:p>
          <a:p>
            <a:pPr marL="342900" indent="-342900">
              <a:spcBef>
                <a:spcPct val="0"/>
              </a:spcBef>
            </a:pPr>
            <a:r>
              <a:rPr lang="de-DE" sz="1800" b="1">
                <a:latin typeface="Courier New" pitchFamily="49" charset="0"/>
              </a:rPr>
              <a:t>}</a:t>
            </a:r>
          </a:p>
        </p:txBody>
      </p:sp>
      <p:sp>
        <p:nvSpPr>
          <p:cNvPr id="360454" name="AutoShape 6"/>
          <p:cNvSpPr>
            <a:spLocks noChangeArrowheads="1"/>
          </p:cNvSpPr>
          <p:nvPr/>
        </p:nvSpPr>
        <p:spPr bwMode="auto">
          <a:xfrm>
            <a:off x="1752600" y="4422775"/>
            <a:ext cx="4148138" cy="1235075"/>
          </a:xfrm>
          <a:prstGeom prst="wedgeRectCallout">
            <a:avLst>
              <a:gd name="adj1" fmla="val -977"/>
              <a:gd name="adj2" fmla="val -154625"/>
            </a:avLst>
          </a:prstGeom>
          <a:gradFill rotWithShape="1">
            <a:gsLst>
              <a:gs pos="0">
                <a:srgbClr val="FFFF00"/>
              </a:gs>
              <a:gs pos="100000">
                <a:srgbClr val="FFCC00"/>
              </a:gs>
            </a:gsLst>
            <a:lin ang="5400000" scaled="1"/>
          </a:gradFill>
          <a:ln w="28575" algn="ctr">
            <a:solidFill>
              <a:srgbClr val="A50021"/>
            </a:solidFill>
            <a:miter lim="800000"/>
            <a:headEnd/>
            <a:tailEnd/>
          </a:ln>
          <a:effectLst/>
        </p:spPr>
        <p:txBody>
          <a:bodyPr/>
          <a:lstStyle/>
          <a:p>
            <a:pPr marL="342900" indent="-342900">
              <a:spcBef>
                <a:spcPct val="0"/>
              </a:spcBef>
            </a:pPr>
            <a:r>
              <a:rPr lang="de-DE" sz="2400" b="1" i="1"/>
              <a:t>Die einzelnen Transformations-</a:t>
            </a:r>
          </a:p>
          <a:p>
            <a:pPr marL="342900" indent="-342900">
              <a:spcBef>
                <a:spcPct val="0"/>
              </a:spcBef>
            </a:pPr>
            <a:r>
              <a:rPr lang="de-DE" sz="2400" b="1" i="1"/>
              <a:t>matrizen werden als uniforme</a:t>
            </a:r>
          </a:p>
          <a:p>
            <a:pPr marL="342900" indent="-342900">
              <a:spcBef>
                <a:spcPct val="0"/>
              </a:spcBef>
            </a:pPr>
            <a:r>
              <a:rPr lang="de-DE" sz="2400" b="1" i="1"/>
              <a:t>Parameter definiert.</a:t>
            </a:r>
          </a:p>
        </p:txBody>
      </p:sp>
      <p:sp>
        <p:nvSpPr>
          <p:cNvPr id="360455" name="AutoShape 7"/>
          <p:cNvSpPr>
            <a:spLocks noChangeArrowheads="1"/>
          </p:cNvSpPr>
          <p:nvPr/>
        </p:nvSpPr>
        <p:spPr bwMode="auto">
          <a:xfrm>
            <a:off x="4887913" y="2579688"/>
            <a:ext cx="3584575" cy="850900"/>
          </a:xfrm>
          <a:prstGeom prst="wedgeRectCallout">
            <a:avLst>
              <a:gd name="adj1" fmla="val -136981"/>
              <a:gd name="adj2" fmla="val 190486"/>
            </a:avLst>
          </a:prstGeom>
          <a:gradFill rotWithShape="1">
            <a:gsLst>
              <a:gs pos="0">
                <a:srgbClr val="FFFF00"/>
              </a:gs>
              <a:gs pos="100000">
                <a:srgbClr val="FFCC00"/>
              </a:gs>
            </a:gsLst>
            <a:lin ang="5400000" scaled="1"/>
          </a:gradFill>
          <a:ln w="28575" algn="ctr">
            <a:solidFill>
              <a:srgbClr val="A50021"/>
            </a:solidFill>
            <a:miter lim="800000"/>
            <a:headEnd/>
            <a:tailEnd/>
          </a:ln>
          <a:effectLst/>
        </p:spPr>
        <p:txBody>
          <a:bodyPr/>
          <a:lstStyle/>
          <a:p>
            <a:pPr marL="342900" indent="-342900">
              <a:spcBef>
                <a:spcPct val="0"/>
              </a:spcBef>
            </a:pPr>
            <a:r>
              <a:rPr lang="de-DE" sz="2400" b="1" i="1"/>
              <a:t>Die for-Schleife berechnet </a:t>
            </a:r>
          </a:p>
          <a:p>
            <a:pPr marL="342900" indent="-342900">
              <a:spcBef>
                <a:spcPct val="0"/>
              </a:spcBef>
            </a:pPr>
            <a:r>
              <a:rPr lang="de-DE" sz="2400" b="1" i="1"/>
              <a:t>die gewichtete Summe.</a:t>
            </a:r>
          </a:p>
        </p:txBody>
      </p:sp>
      <p:sp>
        <p:nvSpPr>
          <p:cNvPr id="360456" name="AutoShape 8"/>
          <p:cNvSpPr>
            <a:spLocks noChangeArrowheads="1"/>
          </p:cNvSpPr>
          <p:nvPr/>
        </p:nvSpPr>
        <p:spPr bwMode="auto">
          <a:xfrm>
            <a:off x="4487863" y="2733675"/>
            <a:ext cx="3983037" cy="1235075"/>
          </a:xfrm>
          <a:prstGeom prst="wedgeRectCallout">
            <a:avLst>
              <a:gd name="adj1" fmla="val -98981"/>
              <a:gd name="adj2" fmla="val 179051"/>
            </a:avLst>
          </a:prstGeom>
          <a:gradFill rotWithShape="1">
            <a:gsLst>
              <a:gs pos="0">
                <a:srgbClr val="FFFF00"/>
              </a:gs>
              <a:gs pos="100000">
                <a:srgbClr val="FFCC00"/>
              </a:gs>
            </a:gsLst>
            <a:lin ang="5400000" scaled="1"/>
          </a:gradFill>
          <a:ln w="28575" algn="ctr">
            <a:solidFill>
              <a:srgbClr val="A50021"/>
            </a:solidFill>
            <a:miter lim="800000"/>
            <a:headEnd/>
            <a:tailEnd/>
          </a:ln>
          <a:effectLst/>
        </p:spPr>
        <p:txBody>
          <a:bodyPr/>
          <a:lstStyle/>
          <a:p>
            <a:pPr marL="342900" indent="-342900">
              <a:spcBef>
                <a:spcPct val="0"/>
              </a:spcBef>
            </a:pPr>
            <a:r>
              <a:rPr lang="de-DE" sz="2400" b="1" i="1"/>
              <a:t>Der resultierende Vertex wird</a:t>
            </a:r>
          </a:p>
          <a:p>
            <a:pPr marL="342900" indent="-342900">
              <a:spcBef>
                <a:spcPct val="0"/>
              </a:spcBef>
            </a:pPr>
            <a:r>
              <a:rPr lang="de-DE" sz="2400" b="1" i="1"/>
              <a:t>dann in den Screen-Space</a:t>
            </a:r>
          </a:p>
          <a:p>
            <a:pPr marL="342900" indent="-342900">
              <a:spcBef>
                <a:spcPct val="0"/>
              </a:spcBef>
            </a:pPr>
            <a:r>
              <a:rPr lang="de-DE" sz="2400" b="1" i="1"/>
              <a:t>abgebildet.</a:t>
            </a:r>
          </a:p>
        </p:txBody>
      </p:sp>
      <p:sp>
        <p:nvSpPr>
          <p:cNvPr id="360458" name="AutoShape 10"/>
          <p:cNvSpPr>
            <a:spLocks noChangeArrowheads="1"/>
          </p:cNvSpPr>
          <p:nvPr/>
        </p:nvSpPr>
        <p:spPr bwMode="auto">
          <a:xfrm>
            <a:off x="4702175" y="2773363"/>
            <a:ext cx="4148138" cy="1589087"/>
          </a:xfrm>
          <a:prstGeom prst="wedgeRectCallout">
            <a:avLst>
              <a:gd name="adj1" fmla="val -56431"/>
              <a:gd name="adj2" fmla="val -80269"/>
            </a:avLst>
          </a:prstGeom>
          <a:gradFill rotWithShape="1">
            <a:gsLst>
              <a:gs pos="0">
                <a:srgbClr val="FFFF00"/>
              </a:gs>
              <a:gs pos="100000">
                <a:srgbClr val="FFCC00"/>
              </a:gs>
            </a:gsLst>
            <a:lin ang="5400000" scaled="1"/>
          </a:gradFill>
          <a:ln w="28575" algn="ctr">
            <a:solidFill>
              <a:srgbClr val="A50021"/>
            </a:solidFill>
            <a:miter lim="800000"/>
            <a:headEnd/>
            <a:tailEnd/>
          </a:ln>
          <a:effectLst/>
        </p:spPr>
        <p:txBody>
          <a:bodyPr/>
          <a:lstStyle/>
          <a:p>
            <a:pPr marL="342900" indent="-342900">
              <a:spcBef>
                <a:spcPct val="0"/>
              </a:spcBef>
            </a:pPr>
            <a:r>
              <a:rPr lang="de-DE" sz="2400" b="1" i="1"/>
              <a:t>Die Gewichte für die</a:t>
            </a:r>
          </a:p>
          <a:p>
            <a:pPr marL="342900" indent="-342900">
              <a:spcBef>
                <a:spcPct val="0"/>
              </a:spcBef>
            </a:pPr>
            <a:r>
              <a:rPr lang="de-DE" sz="2400" b="1" i="1"/>
              <a:t>Transformationsmatrizen </a:t>
            </a:r>
          </a:p>
          <a:p>
            <a:pPr marL="342900" indent="-342900">
              <a:spcBef>
                <a:spcPct val="0"/>
              </a:spcBef>
            </a:pPr>
            <a:r>
              <a:rPr lang="de-DE" sz="2400" b="1" i="1"/>
              <a:t>werden als Texturkoordinaten</a:t>
            </a:r>
          </a:p>
          <a:p>
            <a:pPr marL="342900" indent="-342900">
              <a:spcBef>
                <a:spcPct val="0"/>
              </a:spcBef>
            </a:pPr>
            <a:r>
              <a:rPr lang="de-DE" sz="2400" b="1" i="1"/>
              <a:t>übergeben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0454"/>
                                        </p:tgtEl>
                                        <p:attrNameLst>
                                          <p:attrName>style.visibility</p:attrName>
                                        </p:attrNameLst>
                                      </p:cBhvr>
                                      <p:to>
                                        <p:strVal val="visible"/>
                                      </p:to>
                                    </p:set>
                                    <p:animEffect transition="in" filter="fade">
                                      <p:cBhvr>
                                        <p:cTn id="7" dur="500"/>
                                        <p:tgtEl>
                                          <p:spTgt spid="3604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0458"/>
                                        </p:tgtEl>
                                        <p:attrNameLst>
                                          <p:attrName>style.visibility</p:attrName>
                                        </p:attrNameLst>
                                      </p:cBhvr>
                                      <p:to>
                                        <p:strVal val="visible"/>
                                      </p:to>
                                    </p:set>
                                    <p:animEffect transition="in" filter="fade">
                                      <p:cBhvr>
                                        <p:cTn id="12" dur="500"/>
                                        <p:tgtEl>
                                          <p:spTgt spid="3604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60458"/>
                                        </p:tgtEl>
                                      </p:cBhvr>
                                    </p:animEffect>
                                    <p:set>
                                      <p:cBhvr>
                                        <p:cTn id="17" dur="1" fill="hold">
                                          <p:stCondLst>
                                            <p:cond delay="499"/>
                                          </p:stCondLst>
                                        </p:cTn>
                                        <p:tgtEl>
                                          <p:spTgt spid="360458"/>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360454"/>
                                        </p:tgtEl>
                                      </p:cBhvr>
                                    </p:animEffect>
                                    <p:set>
                                      <p:cBhvr>
                                        <p:cTn id="20" dur="1" fill="hold">
                                          <p:stCondLst>
                                            <p:cond delay="499"/>
                                          </p:stCondLst>
                                        </p:cTn>
                                        <p:tgtEl>
                                          <p:spTgt spid="360454"/>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360455"/>
                                        </p:tgtEl>
                                        <p:attrNameLst>
                                          <p:attrName>style.visibility</p:attrName>
                                        </p:attrNameLst>
                                      </p:cBhvr>
                                      <p:to>
                                        <p:strVal val="visible"/>
                                      </p:to>
                                    </p:set>
                                    <p:animEffect transition="in" filter="fade">
                                      <p:cBhvr>
                                        <p:cTn id="24" dur="500"/>
                                        <p:tgtEl>
                                          <p:spTgt spid="36045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360455"/>
                                        </p:tgtEl>
                                      </p:cBhvr>
                                    </p:animEffect>
                                    <p:set>
                                      <p:cBhvr>
                                        <p:cTn id="29" dur="1" fill="hold">
                                          <p:stCondLst>
                                            <p:cond delay="499"/>
                                          </p:stCondLst>
                                        </p:cTn>
                                        <p:tgtEl>
                                          <p:spTgt spid="360455"/>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360456"/>
                                        </p:tgtEl>
                                        <p:attrNameLst>
                                          <p:attrName>style.visibility</p:attrName>
                                        </p:attrNameLst>
                                      </p:cBhvr>
                                      <p:to>
                                        <p:strVal val="visible"/>
                                      </p:to>
                                    </p:set>
                                    <p:animEffect transition="in" filter="fade">
                                      <p:cBhvr>
                                        <p:cTn id="33" dur="500"/>
                                        <p:tgtEl>
                                          <p:spTgt spid="36045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360456"/>
                                        </p:tgtEl>
                                      </p:cBhvr>
                                    </p:animEffect>
                                    <p:set>
                                      <p:cBhvr>
                                        <p:cTn id="38" dur="1" fill="hold">
                                          <p:stCondLst>
                                            <p:cond delay="499"/>
                                          </p:stCondLst>
                                        </p:cTn>
                                        <p:tgtEl>
                                          <p:spTgt spid="3604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4" grpId="0" animBg="1"/>
      <p:bldP spid="360454" grpId="1" animBg="1"/>
      <p:bldP spid="360455" grpId="0" animBg="1"/>
      <p:bldP spid="360455" grpId="1" animBg="1"/>
      <p:bldP spid="360456" grpId="0" animBg="1"/>
      <p:bldP spid="360456" grpId="1" animBg="1"/>
      <p:bldP spid="360458" grpId="0" animBg="1"/>
      <p:bldP spid="360458"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ctrTitle"/>
          </p:nvPr>
        </p:nvSpPr>
        <p:spPr/>
        <p:txBody>
          <a:bodyPr/>
          <a:lstStyle/>
          <a:p>
            <a:r>
              <a:rPr lang="de-DE" dirty="0" smtClean="0"/>
              <a:t>Fragment Programs</a:t>
            </a:r>
            <a:endParaRPr lang="de-DE"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r>
              <a:rPr lang="de-DE"/>
              <a:t>Bump Mapping</a:t>
            </a:r>
          </a:p>
        </p:txBody>
      </p:sp>
      <p:sp>
        <p:nvSpPr>
          <p:cNvPr id="398339" name="Rectangle 3"/>
          <p:cNvSpPr>
            <a:spLocks noGrp="1" noChangeArrowheads="1"/>
          </p:cNvSpPr>
          <p:nvPr>
            <p:ph type="body" idx="1"/>
          </p:nvPr>
        </p:nvSpPr>
        <p:spPr>
          <a:xfrm>
            <a:off x="581025" y="1176338"/>
            <a:ext cx="7981950" cy="5172075"/>
          </a:xfrm>
        </p:spPr>
        <p:txBody>
          <a:bodyPr/>
          <a:lstStyle/>
          <a:p>
            <a:pPr>
              <a:buFont typeface="Wingdings" pitchFamily="2" charset="2"/>
              <a:buNone/>
            </a:pPr>
            <a:r>
              <a:rPr lang="de-DE" sz="2400" b="1" i="1"/>
              <a:t>Idee: </a:t>
            </a:r>
            <a:r>
              <a:rPr lang="de-DE" sz="2400"/>
              <a:t>Feine geometrische Details </a:t>
            </a:r>
            <a:r>
              <a:rPr lang="de-DE" sz="2400" b="1" i="1"/>
              <a:t>(z.B. kleine Dellen = Bumps) </a:t>
            </a:r>
            <a:r>
              <a:rPr lang="de-DE" sz="2400"/>
              <a:t>sollen nicht als Oberfläche modelliert werden. </a:t>
            </a:r>
          </a:p>
          <a:p>
            <a:pPr>
              <a:buFont typeface="Wingdings" pitchFamily="2" charset="2"/>
              <a:buNone/>
            </a:pPr>
            <a:r>
              <a:rPr lang="de-DE" sz="2400"/>
              <a:t>Die </a:t>
            </a:r>
            <a:r>
              <a:rPr lang="de-DE" sz="2400" b="1" i="1"/>
              <a:t>Beleuchtungseffekte</a:t>
            </a:r>
            <a:r>
              <a:rPr lang="de-DE" sz="2400"/>
              <a:t>, die durch die Feinstrukturen entstehen sollen allerdings trotzdem dargestellt werden.</a:t>
            </a:r>
          </a:p>
          <a:p>
            <a:r>
              <a:rPr lang="de-DE" sz="2400"/>
              <a:t>Eine Variante haben wir bereits gesehen: </a:t>
            </a:r>
            <a:br>
              <a:rPr lang="de-DE" sz="2400"/>
            </a:br>
            <a:r>
              <a:rPr lang="de-DE" sz="2400" b="1" i="1"/>
              <a:t>Normal Maps </a:t>
            </a:r>
            <a:r>
              <a:rPr lang="de-DE" sz="2400"/>
              <a:t>(auch </a:t>
            </a:r>
            <a:r>
              <a:rPr lang="de-DE" sz="2400" i="1"/>
              <a:t>Dot Product Bump Map</a:t>
            </a:r>
            <a:r>
              <a:rPr lang="de-DE" sz="2400"/>
              <a:t> genannt)</a:t>
            </a:r>
          </a:p>
          <a:p>
            <a:pPr>
              <a:buFont typeface="Wingdings" pitchFamily="2" charset="2"/>
              <a:buNone/>
            </a:pPr>
            <a:r>
              <a:rPr lang="de-DE" sz="2400" b="1" i="1">
                <a:solidFill>
                  <a:srgbClr val="009900"/>
                </a:solidFill>
              </a:rPr>
              <a:t>Vorteil:</a:t>
            </a:r>
            <a:r>
              <a:rPr lang="de-DE" sz="2400"/>
              <a:t> Effizientes Verfahren zur Darstellung des visuellen Effekt von kleinen geometrischen Details.</a:t>
            </a:r>
          </a:p>
          <a:p>
            <a:pPr>
              <a:buFont typeface="Wingdings" pitchFamily="2" charset="2"/>
              <a:buNone/>
            </a:pPr>
            <a:r>
              <a:rPr lang="de-DE" sz="2400" b="1" i="1">
                <a:solidFill>
                  <a:srgbClr val="FF0000"/>
                </a:solidFill>
              </a:rPr>
              <a:t>Nachteile:</a:t>
            </a:r>
          </a:p>
          <a:p>
            <a:r>
              <a:rPr lang="de-DE" sz="2400" b="1" i="1"/>
              <a:t>An der Silhouette des Objekts sieht man die Täuschung</a:t>
            </a:r>
            <a:br>
              <a:rPr lang="de-DE" sz="2400" b="1" i="1"/>
            </a:br>
            <a:r>
              <a:rPr lang="de-DE" sz="2400"/>
              <a:t>(Dazu werden Displacement Maps benötigt)</a:t>
            </a:r>
          </a:p>
          <a:p>
            <a:r>
              <a:rPr lang="de-DE" sz="2400" b="1" i="1"/>
              <a:t>Bumps werfen keine Schatten </a:t>
            </a:r>
            <a:r>
              <a:rPr lang="de-DE" sz="2400"/>
              <a:t>(hier gibt es aber Ansätze)</a:t>
            </a:r>
          </a:p>
        </p:txBody>
      </p:sp>
      <p:grpSp>
        <p:nvGrpSpPr>
          <p:cNvPr id="2" name="Group 12"/>
          <p:cNvGrpSpPr>
            <a:grpSpLocks/>
          </p:cNvGrpSpPr>
          <p:nvPr/>
        </p:nvGrpSpPr>
        <p:grpSpPr bwMode="auto">
          <a:xfrm>
            <a:off x="458788" y="2951163"/>
            <a:ext cx="8458200" cy="3327400"/>
            <a:chOff x="289" y="1859"/>
            <a:chExt cx="5328" cy="2096"/>
          </a:xfrm>
        </p:grpSpPr>
        <p:pic>
          <p:nvPicPr>
            <p:cNvPr id="398344" name="Picture 8" descr="BUMPs_no"/>
            <p:cNvPicPr>
              <a:picLocks noChangeAspect="1" noChangeArrowheads="1"/>
            </p:cNvPicPr>
            <p:nvPr/>
          </p:nvPicPr>
          <p:blipFill>
            <a:blip r:embed="rId2"/>
            <a:srcRect/>
            <a:stretch>
              <a:fillRect/>
            </a:stretch>
          </p:blipFill>
          <p:spPr bwMode="auto">
            <a:xfrm>
              <a:off x="289" y="1859"/>
              <a:ext cx="2764" cy="2073"/>
            </a:xfrm>
            <a:prstGeom prst="rect">
              <a:avLst/>
            </a:prstGeom>
            <a:noFill/>
          </p:spPr>
        </p:pic>
        <p:pic>
          <p:nvPicPr>
            <p:cNvPr id="398345" name="Picture 9" descr="BUMPs_with"/>
            <p:cNvPicPr>
              <a:picLocks noChangeAspect="1" noChangeArrowheads="1"/>
            </p:cNvPicPr>
            <p:nvPr/>
          </p:nvPicPr>
          <p:blipFill>
            <a:blip r:embed="rId3"/>
            <a:srcRect/>
            <a:stretch>
              <a:fillRect/>
            </a:stretch>
          </p:blipFill>
          <p:spPr bwMode="auto">
            <a:xfrm>
              <a:off x="2853" y="1859"/>
              <a:ext cx="2764" cy="2073"/>
            </a:xfrm>
            <a:prstGeom prst="rect">
              <a:avLst/>
            </a:prstGeom>
            <a:noFill/>
          </p:spPr>
        </p:pic>
        <p:sp>
          <p:nvSpPr>
            <p:cNvPr id="398346" name="Text Box 10"/>
            <p:cNvSpPr txBox="1">
              <a:spLocks noChangeArrowheads="1"/>
            </p:cNvSpPr>
            <p:nvPr/>
          </p:nvSpPr>
          <p:spPr bwMode="auto">
            <a:xfrm>
              <a:off x="458" y="3724"/>
              <a:ext cx="1077" cy="231"/>
            </a:xfrm>
            <a:prstGeom prst="rect">
              <a:avLst/>
            </a:prstGeom>
            <a:noFill/>
            <a:ln w="28575" algn="ctr">
              <a:noFill/>
              <a:miter lim="800000"/>
              <a:headEnd/>
              <a:tailEnd/>
            </a:ln>
            <a:effectLst/>
          </p:spPr>
          <p:txBody>
            <a:bodyPr wrap="none">
              <a:spAutoFit/>
            </a:bodyPr>
            <a:lstStyle/>
            <a:p>
              <a:pPr marL="342900" indent="-342900"/>
              <a:r>
                <a:rPr lang="de-DE" sz="1800"/>
                <a:t>ohne Bumpmap</a:t>
              </a:r>
            </a:p>
          </p:txBody>
        </p:sp>
        <p:sp>
          <p:nvSpPr>
            <p:cNvPr id="398347" name="Text Box 11"/>
            <p:cNvSpPr txBox="1">
              <a:spLocks noChangeArrowheads="1"/>
            </p:cNvSpPr>
            <p:nvPr/>
          </p:nvSpPr>
          <p:spPr bwMode="auto">
            <a:xfrm>
              <a:off x="2990" y="3724"/>
              <a:ext cx="958" cy="231"/>
            </a:xfrm>
            <a:prstGeom prst="rect">
              <a:avLst/>
            </a:prstGeom>
            <a:noFill/>
            <a:ln w="28575" algn="ctr">
              <a:noFill/>
              <a:miter lim="800000"/>
              <a:headEnd/>
              <a:tailEnd/>
            </a:ln>
            <a:effectLst/>
          </p:spPr>
          <p:txBody>
            <a:bodyPr wrap="none">
              <a:spAutoFit/>
            </a:bodyPr>
            <a:lstStyle/>
            <a:p>
              <a:pPr marL="342900" indent="-342900"/>
              <a:r>
                <a:rPr lang="de-DE" sz="1800"/>
                <a:t>mit Bumpmap</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98339">
                                            <p:txEl>
                                              <p:pRg st="2" end="2"/>
                                            </p:txEl>
                                          </p:spTgt>
                                        </p:tgtEl>
                                        <p:attrNameLst>
                                          <p:attrName>style.visibility</p:attrName>
                                        </p:attrNameLst>
                                      </p:cBhvr>
                                      <p:to>
                                        <p:strVal val="visible"/>
                                      </p:to>
                                    </p:set>
                                    <p:animEffect transition="in" filter="fade">
                                      <p:cBhvr>
                                        <p:cTn id="11" dur="500"/>
                                        <p:tgtEl>
                                          <p:spTgt spid="398339">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98339">
                                            <p:txEl>
                                              <p:pRg st="3" end="3"/>
                                            </p:txEl>
                                          </p:spTgt>
                                        </p:tgtEl>
                                        <p:attrNameLst>
                                          <p:attrName>style.visibility</p:attrName>
                                        </p:attrNameLst>
                                      </p:cBhvr>
                                      <p:to>
                                        <p:strVal val="visible"/>
                                      </p:to>
                                    </p:set>
                                    <p:animEffect transition="in" filter="fade">
                                      <p:cBhvr>
                                        <p:cTn id="16" dur="500"/>
                                        <p:tgtEl>
                                          <p:spTgt spid="398339">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98339">
                                            <p:txEl>
                                              <p:pRg st="4" end="4"/>
                                            </p:txEl>
                                          </p:spTgt>
                                        </p:tgtEl>
                                        <p:attrNameLst>
                                          <p:attrName>style.visibility</p:attrName>
                                        </p:attrNameLst>
                                      </p:cBhvr>
                                      <p:to>
                                        <p:strVal val="visible"/>
                                      </p:to>
                                    </p:set>
                                    <p:animEffect transition="in" filter="fade">
                                      <p:cBhvr>
                                        <p:cTn id="21" dur="500"/>
                                        <p:tgtEl>
                                          <p:spTgt spid="398339">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98339">
                                            <p:txEl>
                                              <p:pRg st="5" end="5"/>
                                            </p:txEl>
                                          </p:spTgt>
                                        </p:tgtEl>
                                        <p:attrNameLst>
                                          <p:attrName>style.visibility</p:attrName>
                                        </p:attrNameLst>
                                      </p:cBhvr>
                                      <p:to>
                                        <p:strVal val="visible"/>
                                      </p:to>
                                    </p:set>
                                    <p:animEffect transition="in" filter="fade">
                                      <p:cBhvr>
                                        <p:cTn id="24" dur="500"/>
                                        <p:tgtEl>
                                          <p:spTgt spid="398339">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98339">
                                            <p:txEl>
                                              <p:pRg st="6" end="6"/>
                                            </p:txEl>
                                          </p:spTgt>
                                        </p:tgtEl>
                                        <p:attrNameLst>
                                          <p:attrName>style.visibility</p:attrName>
                                        </p:attrNameLst>
                                      </p:cBhvr>
                                      <p:to>
                                        <p:strVal val="visible"/>
                                      </p:to>
                                    </p:set>
                                    <p:animEffect transition="in" filter="fade">
                                      <p:cBhvr>
                                        <p:cTn id="29" dur="500"/>
                                        <p:tgtEl>
                                          <p:spTgt spid="3983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ChangeArrowheads="1"/>
          </p:cNvSpPr>
          <p:nvPr/>
        </p:nvSpPr>
        <p:spPr bwMode="auto">
          <a:xfrm>
            <a:off x="638175" y="4530725"/>
            <a:ext cx="4673600" cy="1733550"/>
          </a:xfrm>
          <a:prstGeom prst="rect">
            <a:avLst/>
          </a:prstGeom>
          <a:solidFill>
            <a:srgbClr val="FFFF00"/>
          </a:solidFill>
          <a:ln w="28575" algn="ctr">
            <a:solidFill>
              <a:srgbClr val="A50021"/>
            </a:solidFill>
            <a:miter lim="800000"/>
            <a:headEnd/>
            <a:tailEnd/>
          </a:ln>
          <a:effectLst/>
        </p:spPr>
        <p:txBody>
          <a:bodyPr anchor="ctr">
            <a:spAutoFit/>
          </a:bodyPr>
          <a:lstStyle/>
          <a:p>
            <a:endParaRPr lang="de-DE"/>
          </a:p>
        </p:txBody>
      </p:sp>
      <p:sp>
        <p:nvSpPr>
          <p:cNvPr id="418819" name="Freeform 3"/>
          <p:cNvSpPr>
            <a:spLocks/>
          </p:cNvSpPr>
          <p:nvPr/>
        </p:nvSpPr>
        <p:spPr bwMode="auto">
          <a:xfrm>
            <a:off x="3862388" y="1643063"/>
            <a:ext cx="1933575" cy="1733550"/>
          </a:xfrm>
          <a:custGeom>
            <a:avLst/>
            <a:gdLst/>
            <a:ahLst/>
            <a:cxnLst>
              <a:cxn ang="0">
                <a:pos x="0" y="774"/>
              </a:cxn>
              <a:cxn ang="0">
                <a:pos x="0" y="0"/>
              </a:cxn>
              <a:cxn ang="0">
                <a:pos x="1218" y="492"/>
              </a:cxn>
              <a:cxn ang="0">
                <a:pos x="1218" y="1092"/>
              </a:cxn>
              <a:cxn ang="0">
                <a:pos x="0" y="774"/>
              </a:cxn>
            </a:cxnLst>
            <a:rect l="0" t="0" r="r" b="b"/>
            <a:pathLst>
              <a:path w="1218" h="1092">
                <a:moveTo>
                  <a:pt x="0" y="774"/>
                </a:moveTo>
                <a:lnTo>
                  <a:pt x="0" y="0"/>
                </a:lnTo>
                <a:lnTo>
                  <a:pt x="1218" y="492"/>
                </a:lnTo>
                <a:lnTo>
                  <a:pt x="1218" y="1092"/>
                </a:lnTo>
                <a:lnTo>
                  <a:pt x="0" y="774"/>
                </a:lnTo>
                <a:close/>
              </a:path>
            </a:pathLst>
          </a:custGeom>
          <a:solidFill>
            <a:srgbClr val="CCFF33">
              <a:alpha val="50000"/>
            </a:srgbClr>
          </a:solidFill>
          <a:ln w="28575" cap="flat" cmpd="sng">
            <a:noFill/>
            <a:prstDash val="solid"/>
            <a:round/>
            <a:headEnd/>
            <a:tailEnd/>
          </a:ln>
          <a:effectLst/>
        </p:spPr>
        <p:txBody>
          <a:bodyPr>
            <a:spAutoFit/>
          </a:bodyPr>
          <a:lstStyle/>
          <a:p>
            <a:endParaRPr lang="de-DE"/>
          </a:p>
        </p:txBody>
      </p:sp>
      <p:sp>
        <p:nvSpPr>
          <p:cNvPr id="418820" name="Line 4"/>
          <p:cNvSpPr>
            <a:spLocks noChangeShapeType="1"/>
          </p:cNvSpPr>
          <p:nvPr/>
        </p:nvSpPr>
        <p:spPr bwMode="auto">
          <a:xfrm flipV="1">
            <a:off x="4767263" y="1995488"/>
            <a:ext cx="0" cy="1104900"/>
          </a:xfrm>
          <a:prstGeom prst="line">
            <a:avLst/>
          </a:prstGeom>
          <a:noFill/>
          <a:ln w="28575">
            <a:solidFill>
              <a:schemeClr val="tx1"/>
            </a:solidFill>
            <a:round/>
            <a:headEnd/>
            <a:tailEnd/>
          </a:ln>
          <a:effectLst/>
        </p:spPr>
        <p:txBody>
          <a:bodyPr>
            <a:spAutoFit/>
          </a:bodyPr>
          <a:lstStyle/>
          <a:p>
            <a:endParaRPr lang="de-DE"/>
          </a:p>
        </p:txBody>
      </p:sp>
      <p:sp>
        <p:nvSpPr>
          <p:cNvPr id="418821" name="Rectangle 5"/>
          <p:cNvSpPr>
            <a:spLocks noGrp="1" noChangeArrowheads="1"/>
          </p:cNvSpPr>
          <p:nvPr>
            <p:ph type="title"/>
          </p:nvPr>
        </p:nvSpPr>
        <p:spPr/>
        <p:txBody>
          <a:bodyPr/>
          <a:lstStyle/>
          <a:p>
            <a:r>
              <a:rPr lang="de-DE" sz="4000"/>
              <a:t>Bilineare Interpolation </a:t>
            </a:r>
            <a:r>
              <a:rPr lang="de-DE" sz="4000" i="1"/>
              <a:t>(2D)</a:t>
            </a:r>
          </a:p>
        </p:txBody>
      </p:sp>
      <p:sp>
        <p:nvSpPr>
          <p:cNvPr id="418822" name="Freeform 6"/>
          <p:cNvSpPr>
            <a:spLocks/>
          </p:cNvSpPr>
          <p:nvPr/>
        </p:nvSpPr>
        <p:spPr bwMode="auto">
          <a:xfrm>
            <a:off x="1989138" y="2873375"/>
            <a:ext cx="3846512" cy="1270000"/>
          </a:xfrm>
          <a:custGeom>
            <a:avLst/>
            <a:gdLst/>
            <a:ahLst/>
            <a:cxnLst>
              <a:cxn ang="0">
                <a:pos x="0" y="208"/>
              </a:cxn>
              <a:cxn ang="0">
                <a:pos x="780" y="0"/>
              </a:cxn>
              <a:cxn ang="0">
                <a:pos x="1588" y="212"/>
              </a:cxn>
              <a:cxn ang="0">
                <a:pos x="792" y="536"/>
              </a:cxn>
              <a:cxn ang="0">
                <a:pos x="0" y="208"/>
              </a:cxn>
            </a:cxnLst>
            <a:rect l="0" t="0" r="r" b="b"/>
            <a:pathLst>
              <a:path w="1588" h="536">
                <a:moveTo>
                  <a:pt x="0" y="208"/>
                </a:moveTo>
                <a:lnTo>
                  <a:pt x="780" y="0"/>
                </a:lnTo>
                <a:lnTo>
                  <a:pt x="1588" y="212"/>
                </a:lnTo>
                <a:lnTo>
                  <a:pt x="792" y="536"/>
                </a:lnTo>
                <a:lnTo>
                  <a:pt x="0" y="208"/>
                </a:lnTo>
                <a:close/>
              </a:path>
            </a:pathLst>
          </a:custGeom>
          <a:solidFill>
            <a:schemeClr val="accent1"/>
          </a:solidFill>
          <a:ln w="28575" cap="flat" cmpd="sng">
            <a:solidFill>
              <a:schemeClr val="tx1"/>
            </a:solidFill>
            <a:prstDash val="solid"/>
            <a:round/>
            <a:headEnd/>
            <a:tailEnd/>
          </a:ln>
          <a:effectLst/>
        </p:spPr>
        <p:txBody>
          <a:bodyPr>
            <a:spAutoFit/>
          </a:bodyPr>
          <a:lstStyle/>
          <a:p>
            <a:endParaRPr lang="de-DE"/>
          </a:p>
        </p:txBody>
      </p:sp>
      <p:sp>
        <p:nvSpPr>
          <p:cNvPr id="418823" name="Line 7"/>
          <p:cNvSpPr>
            <a:spLocks noChangeShapeType="1"/>
          </p:cNvSpPr>
          <p:nvPr/>
        </p:nvSpPr>
        <p:spPr bwMode="auto">
          <a:xfrm flipV="1">
            <a:off x="2860675" y="3100388"/>
            <a:ext cx="1890713" cy="596900"/>
          </a:xfrm>
          <a:prstGeom prst="line">
            <a:avLst/>
          </a:prstGeom>
          <a:noFill/>
          <a:ln w="9525">
            <a:solidFill>
              <a:schemeClr val="tx1"/>
            </a:solidFill>
            <a:round/>
            <a:headEnd/>
            <a:tailEnd/>
          </a:ln>
          <a:effectLst/>
        </p:spPr>
        <p:txBody>
          <a:bodyPr>
            <a:spAutoFit/>
          </a:bodyPr>
          <a:lstStyle/>
          <a:p>
            <a:endParaRPr lang="de-DE"/>
          </a:p>
        </p:txBody>
      </p:sp>
      <p:sp>
        <p:nvSpPr>
          <p:cNvPr id="418824" name="Line 8"/>
          <p:cNvSpPr>
            <a:spLocks noChangeShapeType="1"/>
          </p:cNvSpPr>
          <p:nvPr/>
        </p:nvSpPr>
        <p:spPr bwMode="auto">
          <a:xfrm>
            <a:off x="2587625" y="3230563"/>
            <a:ext cx="1820863" cy="711200"/>
          </a:xfrm>
          <a:prstGeom prst="line">
            <a:avLst/>
          </a:prstGeom>
          <a:noFill/>
          <a:ln w="9525">
            <a:solidFill>
              <a:schemeClr val="tx1"/>
            </a:solidFill>
            <a:round/>
            <a:headEnd/>
            <a:tailEnd/>
          </a:ln>
          <a:effectLst/>
        </p:spPr>
        <p:txBody>
          <a:bodyPr>
            <a:spAutoFit/>
          </a:bodyPr>
          <a:lstStyle/>
          <a:p>
            <a:endParaRPr lang="de-DE"/>
          </a:p>
        </p:txBody>
      </p:sp>
      <p:sp>
        <p:nvSpPr>
          <p:cNvPr id="418825" name="Line 9"/>
          <p:cNvSpPr>
            <a:spLocks noChangeShapeType="1"/>
          </p:cNvSpPr>
          <p:nvPr/>
        </p:nvSpPr>
        <p:spPr bwMode="auto">
          <a:xfrm flipV="1">
            <a:off x="5797550" y="2436813"/>
            <a:ext cx="0" cy="919162"/>
          </a:xfrm>
          <a:prstGeom prst="line">
            <a:avLst/>
          </a:prstGeom>
          <a:noFill/>
          <a:ln w="76200">
            <a:solidFill>
              <a:schemeClr val="tx1"/>
            </a:solidFill>
            <a:round/>
            <a:headEnd/>
            <a:tailEnd/>
          </a:ln>
          <a:effectLst/>
        </p:spPr>
        <p:txBody>
          <a:bodyPr>
            <a:spAutoFit/>
          </a:bodyPr>
          <a:lstStyle/>
          <a:p>
            <a:endParaRPr lang="de-DE"/>
          </a:p>
        </p:txBody>
      </p:sp>
      <p:sp>
        <p:nvSpPr>
          <p:cNvPr id="418826" name="Line 10"/>
          <p:cNvSpPr>
            <a:spLocks noChangeShapeType="1"/>
          </p:cNvSpPr>
          <p:nvPr/>
        </p:nvSpPr>
        <p:spPr bwMode="auto">
          <a:xfrm flipV="1">
            <a:off x="3878263" y="1660525"/>
            <a:ext cx="0" cy="1212850"/>
          </a:xfrm>
          <a:prstGeom prst="line">
            <a:avLst/>
          </a:prstGeom>
          <a:noFill/>
          <a:ln w="76200">
            <a:solidFill>
              <a:schemeClr val="tx1"/>
            </a:solidFill>
            <a:round/>
            <a:headEnd/>
            <a:tailEnd/>
          </a:ln>
          <a:effectLst/>
        </p:spPr>
        <p:txBody>
          <a:bodyPr>
            <a:spAutoFit/>
          </a:bodyPr>
          <a:lstStyle/>
          <a:p>
            <a:endParaRPr lang="de-DE"/>
          </a:p>
        </p:txBody>
      </p:sp>
      <p:sp>
        <p:nvSpPr>
          <p:cNvPr id="418827" name="Line 11"/>
          <p:cNvSpPr>
            <a:spLocks noChangeShapeType="1"/>
          </p:cNvSpPr>
          <p:nvPr/>
        </p:nvSpPr>
        <p:spPr bwMode="auto">
          <a:xfrm flipV="1">
            <a:off x="2843213" y="2976563"/>
            <a:ext cx="0" cy="742950"/>
          </a:xfrm>
          <a:prstGeom prst="line">
            <a:avLst/>
          </a:prstGeom>
          <a:noFill/>
          <a:ln w="28575">
            <a:solidFill>
              <a:schemeClr val="tx1"/>
            </a:solidFill>
            <a:round/>
            <a:headEnd/>
            <a:tailEnd/>
          </a:ln>
          <a:effectLst/>
        </p:spPr>
        <p:txBody>
          <a:bodyPr>
            <a:spAutoFit/>
          </a:bodyPr>
          <a:lstStyle/>
          <a:p>
            <a:endParaRPr lang="de-DE"/>
          </a:p>
        </p:txBody>
      </p:sp>
      <p:sp>
        <p:nvSpPr>
          <p:cNvPr id="418828" name="Line 12"/>
          <p:cNvSpPr>
            <a:spLocks noChangeShapeType="1"/>
          </p:cNvSpPr>
          <p:nvPr/>
        </p:nvSpPr>
        <p:spPr bwMode="auto">
          <a:xfrm flipV="1">
            <a:off x="3367088" y="2728913"/>
            <a:ext cx="0" cy="819150"/>
          </a:xfrm>
          <a:prstGeom prst="line">
            <a:avLst/>
          </a:prstGeom>
          <a:noFill/>
          <a:ln w="28575">
            <a:solidFill>
              <a:schemeClr val="tx1"/>
            </a:solidFill>
            <a:round/>
            <a:headEnd/>
            <a:tailEnd/>
          </a:ln>
          <a:effectLst/>
        </p:spPr>
        <p:txBody>
          <a:bodyPr>
            <a:spAutoFit/>
          </a:bodyPr>
          <a:lstStyle/>
          <a:p>
            <a:endParaRPr lang="de-DE"/>
          </a:p>
        </p:txBody>
      </p:sp>
      <p:pic>
        <p:nvPicPr>
          <p:cNvPr id="418829" name="Picture 13" descr="f11"/>
          <p:cNvPicPr>
            <a:picLocks noChangeAspect="1" noChangeArrowheads="1"/>
          </p:cNvPicPr>
          <p:nvPr/>
        </p:nvPicPr>
        <p:blipFill>
          <a:blip r:embed="rId2"/>
          <a:srcRect/>
          <a:stretch>
            <a:fillRect/>
          </a:stretch>
        </p:blipFill>
        <p:spPr bwMode="auto">
          <a:xfrm>
            <a:off x="3749675" y="1206500"/>
            <a:ext cx="292100" cy="255588"/>
          </a:xfrm>
          <a:prstGeom prst="rect">
            <a:avLst/>
          </a:prstGeom>
          <a:noFill/>
        </p:spPr>
      </p:pic>
      <p:pic>
        <p:nvPicPr>
          <p:cNvPr id="418830" name="Picture 14" descr="(x,y)00"/>
          <p:cNvPicPr>
            <a:picLocks noChangeAspect="1" noChangeArrowheads="1"/>
          </p:cNvPicPr>
          <p:nvPr/>
        </p:nvPicPr>
        <p:blipFill>
          <a:blip r:embed="rId3"/>
          <a:srcRect/>
          <a:stretch>
            <a:fillRect/>
          </a:stretch>
        </p:blipFill>
        <p:spPr bwMode="auto">
          <a:xfrm>
            <a:off x="3511550" y="4149725"/>
            <a:ext cx="941388" cy="327025"/>
          </a:xfrm>
          <a:prstGeom prst="rect">
            <a:avLst/>
          </a:prstGeom>
          <a:noFill/>
        </p:spPr>
      </p:pic>
      <p:pic>
        <p:nvPicPr>
          <p:cNvPr id="418831" name="Picture 15" descr="(x,y)01"/>
          <p:cNvPicPr>
            <a:picLocks noChangeAspect="1" noChangeArrowheads="1"/>
          </p:cNvPicPr>
          <p:nvPr/>
        </p:nvPicPr>
        <p:blipFill>
          <a:blip r:embed="rId4"/>
          <a:srcRect/>
          <a:stretch>
            <a:fillRect/>
          </a:stretch>
        </p:blipFill>
        <p:spPr bwMode="auto">
          <a:xfrm>
            <a:off x="5713413" y="3455988"/>
            <a:ext cx="939800" cy="319087"/>
          </a:xfrm>
          <a:prstGeom prst="rect">
            <a:avLst/>
          </a:prstGeom>
          <a:noFill/>
        </p:spPr>
      </p:pic>
      <p:pic>
        <p:nvPicPr>
          <p:cNvPr id="418832" name="Picture 16" descr="(x,y)10"/>
          <p:cNvPicPr>
            <a:picLocks noChangeAspect="1" noChangeArrowheads="1"/>
          </p:cNvPicPr>
          <p:nvPr/>
        </p:nvPicPr>
        <p:blipFill>
          <a:blip r:embed="rId5"/>
          <a:srcRect/>
          <a:stretch>
            <a:fillRect/>
          </a:stretch>
        </p:blipFill>
        <p:spPr bwMode="auto">
          <a:xfrm>
            <a:off x="1447800" y="3409950"/>
            <a:ext cx="920750" cy="292100"/>
          </a:xfrm>
          <a:prstGeom prst="rect">
            <a:avLst/>
          </a:prstGeom>
          <a:noFill/>
        </p:spPr>
      </p:pic>
      <p:pic>
        <p:nvPicPr>
          <p:cNvPr id="418833" name="Picture 17" descr="(x,y)11"/>
          <p:cNvPicPr>
            <a:picLocks noChangeAspect="1" noChangeArrowheads="1"/>
          </p:cNvPicPr>
          <p:nvPr/>
        </p:nvPicPr>
        <p:blipFill>
          <a:blip r:embed="rId6"/>
          <a:srcRect/>
          <a:stretch>
            <a:fillRect/>
          </a:stretch>
        </p:blipFill>
        <p:spPr bwMode="auto">
          <a:xfrm>
            <a:off x="2868613" y="2601913"/>
            <a:ext cx="914400" cy="309562"/>
          </a:xfrm>
          <a:prstGeom prst="rect">
            <a:avLst/>
          </a:prstGeom>
          <a:noFill/>
        </p:spPr>
      </p:pic>
      <p:pic>
        <p:nvPicPr>
          <p:cNvPr id="418834" name="Picture 18" descr="f00"/>
          <p:cNvPicPr>
            <a:picLocks noChangeAspect="1" noChangeArrowheads="1"/>
          </p:cNvPicPr>
          <p:nvPr/>
        </p:nvPicPr>
        <p:blipFill>
          <a:blip r:embed="rId7"/>
          <a:srcRect/>
          <a:stretch>
            <a:fillRect/>
          </a:stretch>
        </p:blipFill>
        <p:spPr bwMode="auto">
          <a:xfrm>
            <a:off x="4070350" y="3394075"/>
            <a:ext cx="309563" cy="273050"/>
          </a:xfrm>
          <a:prstGeom prst="rect">
            <a:avLst/>
          </a:prstGeom>
          <a:noFill/>
        </p:spPr>
      </p:pic>
      <p:pic>
        <p:nvPicPr>
          <p:cNvPr id="418835" name="Picture 19" descr="f01"/>
          <p:cNvPicPr>
            <a:picLocks noChangeAspect="1" noChangeArrowheads="1"/>
          </p:cNvPicPr>
          <p:nvPr/>
        </p:nvPicPr>
        <p:blipFill>
          <a:blip r:embed="rId8"/>
          <a:srcRect/>
          <a:stretch>
            <a:fillRect/>
          </a:stretch>
        </p:blipFill>
        <p:spPr bwMode="auto">
          <a:xfrm>
            <a:off x="5957888" y="2262188"/>
            <a:ext cx="301625" cy="265112"/>
          </a:xfrm>
          <a:prstGeom prst="rect">
            <a:avLst/>
          </a:prstGeom>
          <a:noFill/>
        </p:spPr>
      </p:pic>
      <p:pic>
        <p:nvPicPr>
          <p:cNvPr id="418836" name="Picture 20" descr="f10"/>
          <p:cNvPicPr>
            <a:picLocks noChangeAspect="1" noChangeArrowheads="1"/>
          </p:cNvPicPr>
          <p:nvPr/>
        </p:nvPicPr>
        <p:blipFill>
          <a:blip r:embed="rId9"/>
          <a:srcRect/>
          <a:stretch>
            <a:fillRect/>
          </a:stretch>
        </p:blipFill>
        <p:spPr bwMode="auto">
          <a:xfrm>
            <a:off x="1547813" y="2100263"/>
            <a:ext cx="309562" cy="255587"/>
          </a:xfrm>
          <a:prstGeom prst="rect">
            <a:avLst/>
          </a:prstGeom>
          <a:noFill/>
        </p:spPr>
      </p:pic>
      <p:sp>
        <p:nvSpPr>
          <p:cNvPr id="418837" name="Line 21"/>
          <p:cNvSpPr>
            <a:spLocks noChangeShapeType="1"/>
          </p:cNvSpPr>
          <p:nvPr/>
        </p:nvSpPr>
        <p:spPr bwMode="auto">
          <a:xfrm>
            <a:off x="3881438" y="1643063"/>
            <a:ext cx="1895475" cy="781050"/>
          </a:xfrm>
          <a:prstGeom prst="line">
            <a:avLst/>
          </a:prstGeom>
          <a:noFill/>
          <a:ln w="57150">
            <a:solidFill>
              <a:schemeClr val="folHlink"/>
            </a:solidFill>
            <a:round/>
            <a:headEnd/>
            <a:tailEnd/>
          </a:ln>
          <a:effectLst/>
        </p:spPr>
        <p:txBody>
          <a:bodyPr>
            <a:spAutoFit/>
          </a:bodyPr>
          <a:lstStyle/>
          <a:p>
            <a:endParaRPr lang="de-DE"/>
          </a:p>
        </p:txBody>
      </p:sp>
      <p:sp>
        <p:nvSpPr>
          <p:cNvPr id="418838" name="Oval 22"/>
          <p:cNvSpPr>
            <a:spLocks noChangeArrowheads="1"/>
          </p:cNvSpPr>
          <p:nvPr/>
        </p:nvSpPr>
        <p:spPr bwMode="auto">
          <a:xfrm>
            <a:off x="3767138" y="1546225"/>
            <a:ext cx="212725" cy="207963"/>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sp>
        <p:nvSpPr>
          <p:cNvPr id="418839" name="Oval 23"/>
          <p:cNvSpPr>
            <a:spLocks noChangeArrowheads="1"/>
          </p:cNvSpPr>
          <p:nvPr/>
        </p:nvSpPr>
        <p:spPr bwMode="auto">
          <a:xfrm>
            <a:off x="5686425" y="2314575"/>
            <a:ext cx="212725" cy="207963"/>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sp>
        <p:nvSpPr>
          <p:cNvPr id="418840" name="Freeform 24"/>
          <p:cNvSpPr>
            <a:spLocks/>
          </p:cNvSpPr>
          <p:nvPr/>
        </p:nvSpPr>
        <p:spPr bwMode="auto">
          <a:xfrm>
            <a:off x="2833688" y="2006600"/>
            <a:ext cx="1935162" cy="1684338"/>
          </a:xfrm>
          <a:custGeom>
            <a:avLst/>
            <a:gdLst/>
            <a:ahLst/>
            <a:cxnLst>
              <a:cxn ang="0">
                <a:pos x="1212" y="683"/>
              </a:cxn>
              <a:cxn ang="0">
                <a:pos x="1219" y="0"/>
              </a:cxn>
              <a:cxn ang="0">
                <a:pos x="6" y="605"/>
              </a:cxn>
              <a:cxn ang="0">
                <a:pos x="0" y="1061"/>
              </a:cxn>
              <a:cxn ang="0">
                <a:pos x="1212" y="683"/>
              </a:cxn>
            </a:cxnLst>
            <a:rect l="0" t="0" r="r" b="b"/>
            <a:pathLst>
              <a:path w="1219" h="1061">
                <a:moveTo>
                  <a:pt x="1212" y="683"/>
                </a:moveTo>
                <a:lnTo>
                  <a:pt x="1219" y="0"/>
                </a:lnTo>
                <a:lnTo>
                  <a:pt x="6" y="605"/>
                </a:lnTo>
                <a:lnTo>
                  <a:pt x="0" y="1061"/>
                </a:lnTo>
                <a:lnTo>
                  <a:pt x="1212" y="683"/>
                </a:lnTo>
                <a:close/>
              </a:path>
            </a:pathLst>
          </a:custGeom>
          <a:solidFill>
            <a:srgbClr val="CCFF33">
              <a:alpha val="50000"/>
            </a:srgbClr>
          </a:solidFill>
          <a:ln w="28575" cap="flat" cmpd="sng">
            <a:noFill/>
            <a:prstDash val="solid"/>
            <a:round/>
            <a:headEnd/>
            <a:tailEnd/>
          </a:ln>
          <a:effectLst/>
        </p:spPr>
        <p:txBody>
          <a:bodyPr>
            <a:spAutoFit/>
          </a:bodyPr>
          <a:lstStyle/>
          <a:p>
            <a:endParaRPr lang="de-DE"/>
          </a:p>
        </p:txBody>
      </p:sp>
      <p:sp>
        <p:nvSpPr>
          <p:cNvPr id="418841" name="Freeform 25"/>
          <p:cNvSpPr>
            <a:spLocks/>
          </p:cNvSpPr>
          <p:nvPr/>
        </p:nvSpPr>
        <p:spPr bwMode="auto">
          <a:xfrm>
            <a:off x="2005013" y="2528888"/>
            <a:ext cx="1905000" cy="1600200"/>
          </a:xfrm>
          <a:custGeom>
            <a:avLst/>
            <a:gdLst/>
            <a:ahLst/>
            <a:cxnLst>
              <a:cxn ang="0">
                <a:pos x="1" y="517"/>
              </a:cxn>
              <a:cxn ang="0">
                <a:pos x="0" y="0"/>
              </a:cxn>
              <a:cxn ang="0">
                <a:pos x="1200" y="648"/>
              </a:cxn>
              <a:cxn ang="0">
                <a:pos x="1194" y="1008"/>
              </a:cxn>
              <a:cxn ang="0">
                <a:pos x="1" y="517"/>
              </a:cxn>
            </a:cxnLst>
            <a:rect l="0" t="0" r="r" b="b"/>
            <a:pathLst>
              <a:path w="1200" h="1008">
                <a:moveTo>
                  <a:pt x="1" y="517"/>
                </a:moveTo>
                <a:lnTo>
                  <a:pt x="0" y="0"/>
                </a:lnTo>
                <a:lnTo>
                  <a:pt x="1200" y="648"/>
                </a:lnTo>
                <a:lnTo>
                  <a:pt x="1194" y="1008"/>
                </a:lnTo>
                <a:lnTo>
                  <a:pt x="1" y="517"/>
                </a:lnTo>
                <a:close/>
              </a:path>
            </a:pathLst>
          </a:custGeom>
          <a:solidFill>
            <a:srgbClr val="CCFF33">
              <a:alpha val="50000"/>
            </a:srgbClr>
          </a:solidFill>
          <a:ln w="28575" cap="flat" cmpd="sng">
            <a:noFill/>
            <a:prstDash val="solid"/>
            <a:round/>
            <a:headEnd/>
            <a:tailEnd/>
          </a:ln>
          <a:effectLst/>
        </p:spPr>
        <p:txBody>
          <a:bodyPr>
            <a:spAutoFit/>
          </a:bodyPr>
          <a:lstStyle/>
          <a:p>
            <a:endParaRPr lang="de-DE"/>
          </a:p>
        </p:txBody>
      </p:sp>
      <p:sp>
        <p:nvSpPr>
          <p:cNvPr id="418842" name="Line 26"/>
          <p:cNvSpPr>
            <a:spLocks noChangeShapeType="1"/>
          </p:cNvSpPr>
          <p:nvPr/>
        </p:nvSpPr>
        <p:spPr bwMode="auto">
          <a:xfrm flipV="1">
            <a:off x="2017713" y="2513013"/>
            <a:ext cx="0" cy="852487"/>
          </a:xfrm>
          <a:prstGeom prst="line">
            <a:avLst/>
          </a:prstGeom>
          <a:noFill/>
          <a:ln w="76200">
            <a:solidFill>
              <a:schemeClr val="tx1"/>
            </a:solidFill>
            <a:round/>
            <a:headEnd/>
            <a:tailEnd/>
          </a:ln>
          <a:effectLst/>
        </p:spPr>
        <p:txBody>
          <a:bodyPr>
            <a:spAutoFit/>
          </a:bodyPr>
          <a:lstStyle/>
          <a:p>
            <a:endParaRPr lang="de-DE"/>
          </a:p>
        </p:txBody>
      </p:sp>
      <p:sp>
        <p:nvSpPr>
          <p:cNvPr id="418843" name="Line 27"/>
          <p:cNvSpPr>
            <a:spLocks noChangeShapeType="1"/>
          </p:cNvSpPr>
          <p:nvPr/>
        </p:nvSpPr>
        <p:spPr bwMode="auto">
          <a:xfrm flipV="1">
            <a:off x="3908425" y="3565525"/>
            <a:ext cx="0" cy="558800"/>
          </a:xfrm>
          <a:prstGeom prst="line">
            <a:avLst/>
          </a:prstGeom>
          <a:noFill/>
          <a:ln w="76200">
            <a:solidFill>
              <a:schemeClr val="tx1"/>
            </a:solidFill>
            <a:round/>
            <a:headEnd/>
            <a:tailEnd/>
          </a:ln>
          <a:effectLst/>
        </p:spPr>
        <p:txBody>
          <a:bodyPr>
            <a:spAutoFit/>
          </a:bodyPr>
          <a:lstStyle/>
          <a:p>
            <a:endParaRPr lang="de-DE"/>
          </a:p>
        </p:txBody>
      </p:sp>
      <p:sp>
        <p:nvSpPr>
          <p:cNvPr id="418844" name="Line 28"/>
          <p:cNvSpPr>
            <a:spLocks noChangeShapeType="1"/>
          </p:cNvSpPr>
          <p:nvPr/>
        </p:nvSpPr>
        <p:spPr bwMode="auto">
          <a:xfrm>
            <a:off x="1995488" y="2519363"/>
            <a:ext cx="1905000" cy="1038225"/>
          </a:xfrm>
          <a:prstGeom prst="line">
            <a:avLst/>
          </a:prstGeom>
          <a:noFill/>
          <a:ln w="57150">
            <a:solidFill>
              <a:schemeClr val="folHlink"/>
            </a:solidFill>
            <a:round/>
            <a:headEnd/>
            <a:tailEnd/>
          </a:ln>
          <a:effectLst/>
        </p:spPr>
        <p:txBody>
          <a:bodyPr>
            <a:spAutoFit/>
          </a:bodyPr>
          <a:lstStyle/>
          <a:p>
            <a:endParaRPr lang="de-DE"/>
          </a:p>
        </p:txBody>
      </p:sp>
      <p:sp>
        <p:nvSpPr>
          <p:cNvPr id="418845" name="Oval 29"/>
          <p:cNvSpPr>
            <a:spLocks noChangeArrowheads="1"/>
          </p:cNvSpPr>
          <p:nvPr/>
        </p:nvSpPr>
        <p:spPr bwMode="auto">
          <a:xfrm>
            <a:off x="3792538" y="3446463"/>
            <a:ext cx="212725" cy="209550"/>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sp>
        <p:nvSpPr>
          <p:cNvPr id="418846" name="Line 30"/>
          <p:cNvSpPr>
            <a:spLocks noChangeShapeType="1"/>
          </p:cNvSpPr>
          <p:nvPr/>
        </p:nvSpPr>
        <p:spPr bwMode="auto">
          <a:xfrm flipV="1">
            <a:off x="2843213" y="2005013"/>
            <a:ext cx="1914525" cy="981075"/>
          </a:xfrm>
          <a:prstGeom prst="line">
            <a:avLst/>
          </a:prstGeom>
          <a:noFill/>
          <a:ln w="57150">
            <a:solidFill>
              <a:schemeClr val="folHlink"/>
            </a:solidFill>
            <a:round/>
            <a:headEnd/>
            <a:tailEnd/>
          </a:ln>
          <a:effectLst/>
        </p:spPr>
        <p:txBody>
          <a:bodyPr>
            <a:spAutoFit/>
          </a:bodyPr>
          <a:lstStyle/>
          <a:p>
            <a:endParaRPr lang="de-DE"/>
          </a:p>
        </p:txBody>
      </p:sp>
      <p:sp>
        <p:nvSpPr>
          <p:cNvPr id="418847" name="Oval 31"/>
          <p:cNvSpPr>
            <a:spLocks noChangeArrowheads="1"/>
          </p:cNvSpPr>
          <p:nvPr/>
        </p:nvSpPr>
        <p:spPr bwMode="auto">
          <a:xfrm>
            <a:off x="3300413" y="2660650"/>
            <a:ext cx="138112" cy="133350"/>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sp>
        <p:nvSpPr>
          <p:cNvPr id="418848" name="Oval 32"/>
          <p:cNvSpPr>
            <a:spLocks noChangeArrowheads="1"/>
          </p:cNvSpPr>
          <p:nvPr/>
        </p:nvSpPr>
        <p:spPr bwMode="auto">
          <a:xfrm>
            <a:off x="2786063" y="2927350"/>
            <a:ext cx="138112" cy="133350"/>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pic>
        <p:nvPicPr>
          <p:cNvPr id="418849" name="Picture 33" descr="(x,y)"/>
          <p:cNvPicPr>
            <a:picLocks noChangeAspect="1" noChangeArrowheads="1"/>
          </p:cNvPicPr>
          <p:nvPr/>
        </p:nvPicPr>
        <p:blipFill>
          <a:blip r:embed="rId10"/>
          <a:srcRect/>
          <a:stretch>
            <a:fillRect/>
          </a:stretch>
        </p:blipFill>
        <p:spPr bwMode="auto">
          <a:xfrm>
            <a:off x="3173413" y="3554413"/>
            <a:ext cx="561975" cy="292100"/>
          </a:xfrm>
          <a:prstGeom prst="rect">
            <a:avLst/>
          </a:prstGeom>
          <a:noFill/>
        </p:spPr>
      </p:pic>
      <p:sp>
        <p:nvSpPr>
          <p:cNvPr id="418850" name="Oval 34"/>
          <p:cNvSpPr>
            <a:spLocks noChangeArrowheads="1"/>
          </p:cNvSpPr>
          <p:nvPr/>
        </p:nvSpPr>
        <p:spPr bwMode="auto">
          <a:xfrm>
            <a:off x="1908175" y="2430463"/>
            <a:ext cx="212725" cy="207962"/>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pic>
        <p:nvPicPr>
          <p:cNvPr id="418851" name="Picture 35" descr="alpha"/>
          <p:cNvPicPr>
            <a:picLocks noChangeAspect="1" noChangeArrowheads="1"/>
          </p:cNvPicPr>
          <p:nvPr/>
        </p:nvPicPr>
        <p:blipFill>
          <a:blip r:embed="rId11"/>
          <a:srcRect/>
          <a:stretch>
            <a:fillRect/>
          </a:stretch>
        </p:blipFill>
        <p:spPr bwMode="auto">
          <a:xfrm>
            <a:off x="6189663" y="4318000"/>
            <a:ext cx="2185987" cy="865188"/>
          </a:xfrm>
          <a:prstGeom prst="rect">
            <a:avLst/>
          </a:prstGeom>
          <a:noFill/>
        </p:spPr>
      </p:pic>
      <p:pic>
        <p:nvPicPr>
          <p:cNvPr id="418852" name="Picture 36" descr="beta"/>
          <p:cNvPicPr>
            <a:picLocks noChangeAspect="1" noChangeArrowheads="1"/>
          </p:cNvPicPr>
          <p:nvPr/>
        </p:nvPicPr>
        <p:blipFill>
          <a:blip r:embed="rId12"/>
          <a:srcRect/>
          <a:stretch>
            <a:fillRect/>
          </a:stretch>
        </p:blipFill>
        <p:spPr bwMode="auto">
          <a:xfrm>
            <a:off x="6223000" y="5437188"/>
            <a:ext cx="2214563" cy="801687"/>
          </a:xfrm>
          <a:prstGeom prst="rect">
            <a:avLst/>
          </a:prstGeom>
          <a:noFill/>
        </p:spPr>
      </p:pic>
      <p:pic>
        <p:nvPicPr>
          <p:cNvPr id="418853" name="Picture 37" descr="bilin03"/>
          <p:cNvPicPr>
            <a:picLocks noChangeAspect="1" noChangeArrowheads="1"/>
          </p:cNvPicPr>
          <p:nvPr/>
        </p:nvPicPr>
        <p:blipFill>
          <a:blip r:embed="rId13"/>
          <a:srcRect/>
          <a:stretch>
            <a:fillRect/>
          </a:stretch>
        </p:blipFill>
        <p:spPr bwMode="auto">
          <a:xfrm>
            <a:off x="787400" y="5700713"/>
            <a:ext cx="4370388" cy="490537"/>
          </a:xfrm>
          <a:prstGeom prst="rect">
            <a:avLst/>
          </a:prstGeom>
          <a:noFill/>
        </p:spPr>
      </p:pic>
      <p:pic>
        <p:nvPicPr>
          <p:cNvPr id="418854" name="Picture 38" descr="bilin01"/>
          <p:cNvPicPr>
            <a:picLocks noChangeAspect="1" noChangeArrowheads="1"/>
          </p:cNvPicPr>
          <p:nvPr/>
        </p:nvPicPr>
        <p:blipFill>
          <a:blip r:embed="rId14"/>
          <a:srcRect/>
          <a:stretch>
            <a:fillRect/>
          </a:stretch>
        </p:blipFill>
        <p:spPr bwMode="auto">
          <a:xfrm>
            <a:off x="787400" y="4645025"/>
            <a:ext cx="3884613" cy="434975"/>
          </a:xfrm>
          <a:prstGeom prst="rect">
            <a:avLst/>
          </a:prstGeom>
          <a:noFill/>
        </p:spPr>
      </p:pic>
      <p:pic>
        <p:nvPicPr>
          <p:cNvPr id="418855" name="Picture 39" descr="bilin02"/>
          <p:cNvPicPr>
            <a:picLocks noChangeAspect="1" noChangeArrowheads="1"/>
          </p:cNvPicPr>
          <p:nvPr/>
        </p:nvPicPr>
        <p:blipFill>
          <a:blip r:embed="rId15"/>
          <a:srcRect/>
          <a:stretch>
            <a:fillRect/>
          </a:stretch>
        </p:blipFill>
        <p:spPr bwMode="auto">
          <a:xfrm>
            <a:off x="787400" y="5200650"/>
            <a:ext cx="3916363" cy="441325"/>
          </a:xfrm>
          <a:prstGeom prst="rect">
            <a:avLst/>
          </a:prstGeom>
          <a:noFill/>
        </p:spPr>
      </p:pic>
      <p:sp>
        <p:nvSpPr>
          <p:cNvPr id="418856" name="Oval 40"/>
          <p:cNvSpPr>
            <a:spLocks noChangeArrowheads="1"/>
          </p:cNvSpPr>
          <p:nvPr/>
        </p:nvSpPr>
        <p:spPr bwMode="auto">
          <a:xfrm>
            <a:off x="4691063" y="1936750"/>
            <a:ext cx="138112" cy="133350"/>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8822"/>
                                        </p:tgtEl>
                                        <p:attrNameLst>
                                          <p:attrName>style.visibility</p:attrName>
                                        </p:attrNameLst>
                                      </p:cBhvr>
                                      <p:to>
                                        <p:strVal val="visible"/>
                                      </p:to>
                                    </p:set>
                                    <p:animEffect transition="in" filter="fade">
                                      <p:cBhvr>
                                        <p:cTn id="7" dur="500"/>
                                        <p:tgtEl>
                                          <p:spTgt spid="4188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8830"/>
                                        </p:tgtEl>
                                        <p:attrNameLst>
                                          <p:attrName>style.visibility</p:attrName>
                                        </p:attrNameLst>
                                      </p:cBhvr>
                                      <p:to>
                                        <p:strVal val="visible"/>
                                      </p:to>
                                    </p:set>
                                    <p:animEffect transition="in" filter="fade">
                                      <p:cBhvr>
                                        <p:cTn id="11" dur="500"/>
                                        <p:tgtEl>
                                          <p:spTgt spid="4188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8831"/>
                                        </p:tgtEl>
                                        <p:attrNameLst>
                                          <p:attrName>style.visibility</p:attrName>
                                        </p:attrNameLst>
                                      </p:cBhvr>
                                      <p:to>
                                        <p:strVal val="visible"/>
                                      </p:to>
                                    </p:set>
                                    <p:animEffect transition="in" filter="fade">
                                      <p:cBhvr>
                                        <p:cTn id="15" dur="500"/>
                                        <p:tgtEl>
                                          <p:spTgt spid="41883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18833"/>
                                        </p:tgtEl>
                                        <p:attrNameLst>
                                          <p:attrName>style.visibility</p:attrName>
                                        </p:attrNameLst>
                                      </p:cBhvr>
                                      <p:to>
                                        <p:strVal val="visible"/>
                                      </p:to>
                                    </p:set>
                                    <p:animEffect transition="in" filter="fade">
                                      <p:cBhvr>
                                        <p:cTn id="19" dur="500"/>
                                        <p:tgtEl>
                                          <p:spTgt spid="41883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18832"/>
                                        </p:tgtEl>
                                        <p:attrNameLst>
                                          <p:attrName>style.visibility</p:attrName>
                                        </p:attrNameLst>
                                      </p:cBhvr>
                                      <p:to>
                                        <p:strVal val="visible"/>
                                      </p:to>
                                    </p:set>
                                    <p:animEffect transition="in" filter="fade">
                                      <p:cBhvr>
                                        <p:cTn id="23" dur="500"/>
                                        <p:tgtEl>
                                          <p:spTgt spid="418832"/>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418842"/>
                                        </p:tgtEl>
                                        <p:attrNameLst>
                                          <p:attrName>style.visibility</p:attrName>
                                        </p:attrNameLst>
                                      </p:cBhvr>
                                      <p:to>
                                        <p:strVal val="visible"/>
                                      </p:to>
                                    </p:set>
                                    <p:animEffect transition="in" filter="wipe(down)">
                                      <p:cBhvr>
                                        <p:cTn id="27" dur="500"/>
                                        <p:tgtEl>
                                          <p:spTgt spid="41884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418843"/>
                                        </p:tgtEl>
                                        <p:attrNameLst>
                                          <p:attrName>style.visibility</p:attrName>
                                        </p:attrNameLst>
                                      </p:cBhvr>
                                      <p:to>
                                        <p:strVal val="visible"/>
                                      </p:to>
                                    </p:set>
                                    <p:animEffect transition="in" filter="wipe(down)">
                                      <p:cBhvr>
                                        <p:cTn id="30" dur="500"/>
                                        <p:tgtEl>
                                          <p:spTgt spid="41884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18825"/>
                                        </p:tgtEl>
                                        <p:attrNameLst>
                                          <p:attrName>style.visibility</p:attrName>
                                        </p:attrNameLst>
                                      </p:cBhvr>
                                      <p:to>
                                        <p:strVal val="visible"/>
                                      </p:to>
                                    </p:set>
                                    <p:animEffect transition="in" filter="wipe(down)">
                                      <p:cBhvr>
                                        <p:cTn id="33" dur="500"/>
                                        <p:tgtEl>
                                          <p:spTgt spid="41882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418826"/>
                                        </p:tgtEl>
                                        <p:attrNameLst>
                                          <p:attrName>style.visibility</p:attrName>
                                        </p:attrNameLst>
                                      </p:cBhvr>
                                      <p:to>
                                        <p:strVal val="visible"/>
                                      </p:to>
                                    </p:set>
                                    <p:animEffect transition="in" filter="wipe(down)">
                                      <p:cBhvr>
                                        <p:cTn id="36" dur="500"/>
                                        <p:tgtEl>
                                          <p:spTgt spid="418826"/>
                                        </p:tgtEl>
                                      </p:cBhvr>
                                    </p:animEffect>
                                  </p:childTnLst>
                                </p:cTn>
                              </p:par>
                            </p:childTnLst>
                          </p:cTn>
                        </p:par>
                        <p:par>
                          <p:cTn id="37" fill="hold">
                            <p:stCondLst>
                              <p:cond delay="3000"/>
                            </p:stCondLst>
                            <p:childTnLst>
                              <p:par>
                                <p:cTn id="38" presetID="1" presetClass="entr" presetSubtype="0" fill="hold" grpId="0" nodeType="afterEffect">
                                  <p:stCondLst>
                                    <p:cond delay="0"/>
                                  </p:stCondLst>
                                  <p:childTnLst>
                                    <p:set>
                                      <p:cBhvr>
                                        <p:cTn id="39" dur="1" fill="hold">
                                          <p:stCondLst>
                                            <p:cond delay="0"/>
                                          </p:stCondLst>
                                        </p:cTn>
                                        <p:tgtEl>
                                          <p:spTgt spid="418850"/>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1884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18839"/>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18838"/>
                                        </p:tgtEl>
                                        <p:attrNameLst>
                                          <p:attrName>style.visibility</p:attrName>
                                        </p:attrNameLst>
                                      </p:cBhvr>
                                      <p:to>
                                        <p:strVal val="visible"/>
                                      </p:to>
                                    </p:set>
                                  </p:childTnLst>
                                </p:cTn>
                              </p:par>
                            </p:childTnLst>
                          </p:cTn>
                        </p:par>
                        <p:par>
                          <p:cTn id="46" fill="hold">
                            <p:stCondLst>
                              <p:cond delay="3000"/>
                            </p:stCondLst>
                            <p:childTnLst>
                              <p:par>
                                <p:cTn id="47" presetID="10" presetClass="entr" presetSubtype="0" fill="hold" nodeType="afterEffect">
                                  <p:stCondLst>
                                    <p:cond delay="0"/>
                                  </p:stCondLst>
                                  <p:childTnLst>
                                    <p:set>
                                      <p:cBhvr>
                                        <p:cTn id="48" dur="1" fill="hold">
                                          <p:stCondLst>
                                            <p:cond delay="0"/>
                                          </p:stCondLst>
                                        </p:cTn>
                                        <p:tgtEl>
                                          <p:spTgt spid="418834"/>
                                        </p:tgtEl>
                                        <p:attrNameLst>
                                          <p:attrName>style.visibility</p:attrName>
                                        </p:attrNameLst>
                                      </p:cBhvr>
                                      <p:to>
                                        <p:strVal val="visible"/>
                                      </p:to>
                                    </p:set>
                                    <p:animEffect transition="in" filter="fade">
                                      <p:cBhvr>
                                        <p:cTn id="49" dur="500"/>
                                        <p:tgtEl>
                                          <p:spTgt spid="418834"/>
                                        </p:tgtEl>
                                      </p:cBhvr>
                                    </p:animEffect>
                                  </p:childTnLst>
                                </p:cTn>
                              </p:par>
                            </p:childTnLst>
                          </p:cTn>
                        </p:par>
                        <p:par>
                          <p:cTn id="50" fill="hold">
                            <p:stCondLst>
                              <p:cond delay="3500"/>
                            </p:stCondLst>
                            <p:childTnLst>
                              <p:par>
                                <p:cTn id="51" presetID="10" presetClass="entr" presetSubtype="0" fill="hold" nodeType="afterEffect">
                                  <p:stCondLst>
                                    <p:cond delay="0"/>
                                  </p:stCondLst>
                                  <p:childTnLst>
                                    <p:set>
                                      <p:cBhvr>
                                        <p:cTn id="52" dur="1" fill="hold">
                                          <p:stCondLst>
                                            <p:cond delay="0"/>
                                          </p:stCondLst>
                                        </p:cTn>
                                        <p:tgtEl>
                                          <p:spTgt spid="418835"/>
                                        </p:tgtEl>
                                        <p:attrNameLst>
                                          <p:attrName>style.visibility</p:attrName>
                                        </p:attrNameLst>
                                      </p:cBhvr>
                                      <p:to>
                                        <p:strVal val="visible"/>
                                      </p:to>
                                    </p:set>
                                    <p:animEffect transition="in" filter="fade">
                                      <p:cBhvr>
                                        <p:cTn id="53" dur="500"/>
                                        <p:tgtEl>
                                          <p:spTgt spid="418835"/>
                                        </p:tgtEl>
                                      </p:cBhvr>
                                    </p:animEffect>
                                  </p:childTnLst>
                                </p:cTn>
                              </p:par>
                            </p:childTnLst>
                          </p:cTn>
                        </p:par>
                        <p:par>
                          <p:cTn id="54" fill="hold">
                            <p:stCondLst>
                              <p:cond delay="4000"/>
                            </p:stCondLst>
                            <p:childTnLst>
                              <p:par>
                                <p:cTn id="55" presetID="10" presetClass="entr" presetSubtype="0" fill="hold" nodeType="afterEffect">
                                  <p:stCondLst>
                                    <p:cond delay="0"/>
                                  </p:stCondLst>
                                  <p:childTnLst>
                                    <p:set>
                                      <p:cBhvr>
                                        <p:cTn id="56" dur="1" fill="hold">
                                          <p:stCondLst>
                                            <p:cond delay="0"/>
                                          </p:stCondLst>
                                        </p:cTn>
                                        <p:tgtEl>
                                          <p:spTgt spid="418829"/>
                                        </p:tgtEl>
                                        <p:attrNameLst>
                                          <p:attrName>style.visibility</p:attrName>
                                        </p:attrNameLst>
                                      </p:cBhvr>
                                      <p:to>
                                        <p:strVal val="visible"/>
                                      </p:to>
                                    </p:set>
                                    <p:animEffect transition="in" filter="fade">
                                      <p:cBhvr>
                                        <p:cTn id="57" dur="500"/>
                                        <p:tgtEl>
                                          <p:spTgt spid="418829"/>
                                        </p:tgtEl>
                                      </p:cBhvr>
                                    </p:animEffect>
                                  </p:childTnLst>
                                </p:cTn>
                              </p:par>
                            </p:childTnLst>
                          </p:cTn>
                        </p:par>
                        <p:par>
                          <p:cTn id="58" fill="hold">
                            <p:stCondLst>
                              <p:cond delay="4500"/>
                            </p:stCondLst>
                            <p:childTnLst>
                              <p:par>
                                <p:cTn id="59" presetID="10" presetClass="entr" presetSubtype="0" fill="hold" nodeType="afterEffect">
                                  <p:stCondLst>
                                    <p:cond delay="0"/>
                                  </p:stCondLst>
                                  <p:childTnLst>
                                    <p:set>
                                      <p:cBhvr>
                                        <p:cTn id="60" dur="1" fill="hold">
                                          <p:stCondLst>
                                            <p:cond delay="0"/>
                                          </p:stCondLst>
                                        </p:cTn>
                                        <p:tgtEl>
                                          <p:spTgt spid="418836"/>
                                        </p:tgtEl>
                                        <p:attrNameLst>
                                          <p:attrName>style.visibility</p:attrName>
                                        </p:attrNameLst>
                                      </p:cBhvr>
                                      <p:to>
                                        <p:strVal val="visible"/>
                                      </p:to>
                                    </p:set>
                                    <p:animEffect transition="in" filter="fade">
                                      <p:cBhvr>
                                        <p:cTn id="61" dur="500"/>
                                        <p:tgtEl>
                                          <p:spTgt spid="41883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418823"/>
                                        </p:tgtEl>
                                        <p:attrNameLst>
                                          <p:attrName>style.visibility</p:attrName>
                                        </p:attrNameLst>
                                      </p:cBhvr>
                                      <p:to>
                                        <p:strVal val="visible"/>
                                      </p:to>
                                    </p:set>
                                    <p:animEffect transition="in" filter="wipe(down)">
                                      <p:cBhvr>
                                        <p:cTn id="66" dur="500"/>
                                        <p:tgtEl>
                                          <p:spTgt spid="418823"/>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418824"/>
                                        </p:tgtEl>
                                        <p:attrNameLst>
                                          <p:attrName>style.visibility</p:attrName>
                                        </p:attrNameLst>
                                      </p:cBhvr>
                                      <p:to>
                                        <p:strVal val="visible"/>
                                      </p:to>
                                    </p:set>
                                    <p:animEffect transition="in" filter="wipe(down)">
                                      <p:cBhvr>
                                        <p:cTn id="69" dur="500"/>
                                        <p:tgtEl>
                                          <p:spTgt spid="418824"/>
                                        </p:tgtEl>
                                      </p:cBhvr>
                                    </p:animEffect>
                                  </p:childTnLst>
                                </p:cTn>
                              </p:par>
                            </p:childTnLst>
                          </p:cTn>
                        </p:par>
                        <p:par>
                          <p:cTn id="70" fill="hold">
                            <p:stCondLst>
                              <p:cond delay="500"/>
                            </p:stCondLst>
                            <p:childTnLst>
                              <p:par>
                                <p:cTn id="71" presetID="10" presetClass="entr" presetSubtype="0" fill="hold" nodeType="afterEffect">
                                  <p:stCondLst>
                                    <p:cond delay="0"/>
                                  </p:stCondLst>
                                  <p:childTnLst>
                                    <p:set>
                                      <p:cBhvr>
                                        <p:cTn id="72" dur="1" fill="hold">
                                          <p:stCondLst>
                                            <p:cond delay="0"/>
                                          </p:stCondLst>
                                        </p:cTn>
                                        <p:tgtEl>
                                          <p:spTgt spid="418849"/>
                                        </p:tgtEl>
                                        <p:attrNameLst>
                                          <p:attrName>style.visibility</p:attrName>
                                        </p:attrNameLst>
                                      </p:cBhvr>
                                      <p:to>
                                        <p:strVal val="visible"/>
                                      </p:to>
                                    </p:set>
                                    <p:animEffect transition="in" filter="fade">
                                      <p:cBhvr>
                                        <p:cTn id="73" dur="500"/>
                                        <p:tgtEl>
                                          <p:spTgt spid="418849"/>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418844"/>
                                        </p:tgtEl>
                                        <p:attrNameLst>
                                          <p:attrName>style.visibility</p:attrName>
                                        </p:attrNameLst>
                                      </p:cBhvr>
                                      <p:to>
                                        <p:strVal val="visible"/>
                                      </p:to>
                                    </p:set>
                                    <p:animEffect transition="in" filter="wipe(left)">
                                      <p:cBhvr>
                                        <p:cTn id="78" dur="500"/>
                                        <p:tgtEl>
                                          <p:spTgt spid="418844"/>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418841"/>
                                        </p:tgtEl>
                                        <p:attrNameLst>
                                          <p:attrName>style.visibility</p:attrName>
                                        </p:attrNameLst>
                                      </p:cBhvr>
                                      <p:to>
                                        <p:strVal val="visible"/>
                                      </p:to>
                                    </p:set>
                                    <p:animEffect transition="in" filter="wipe(left)">
                                      <p:cBhvr>
                                        <p:cTn id="81" dur="500"/>
                                        <p:tgtEl>
                                          <p:spTgt spid="418841"/>
                                        </p:tgtEl>
                                      </p:cBhvr>
                                    </p:animEffect>
                                  </p:childTnLst>
                                </p:cTn>
                              </p:par>
                            </p:childTnLst>
                          </p:cTn>
                        </p:par>
                        <p:par>
                          <p:cTn id="82" fill="hold">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418827"/>
                                        </p:tgtEl>
                                        <p:attrNameLst>
                                          <p:attrName>style.visibility</p:attrName>
                                        </p:attrNameLst>
                                      </p:cBhvr>
                                      <p:to>
                                        <p:strVal val="visible"/>
                                      </p:to>
                                    </p:set>
                                    <p:animEffect transition="in" filter="wipe(down)">
                                      <p:cBhvr>
                                        <p:cTn id="85" dur="500"/>
                                        <p:tgtEl>
                                          <p:spTgt spid="418827"/>
                                        </p:tgtEl>
                                      </p:cBhvr>
                                    </p:animEffect>
                                  </p:childTnLst>
                                </p:cTn>
                              </p:par>
                            </p:childTnLst>
                          </p:cTn>
                        </p:par>
                        <p:par>
                          <p:cTn id="86" fill="hold">
                            <p:stCondLst>
                              <p:cond delay="1000"/>
                            </p:stCondLst>
                            <p:childTnLst>
                              <p:par>
                                <p:cTn id="87" presetID="10" presetClass="entr" presetSubtype="0" fill="hold" grpId="0" nodeType="afterEffect">
                                  <p:stCondLst>
                                    <p:cond delay="0"/>
                                  </p:stCondLst>
                                  <p:childTnLst>
                                    <p:set>
                                      <p:cBhvr>
                                        <p:cTn id="88" dur="1" fill="hold">
                                          <p:stCondLst>
                                            <p:cond delay="0"/>
                                          </p:stCondLst>
                                        </p:cTn>
                                        <p:tgtEl>
                                          <p:spTgt spid="418848"/>
                                        </p:tgtEl>
                                        <p:attrNameLst>
                                          <p:attrName>style.visibility</p:attrName>
                                        </p:attrNameLst>
                                      </p:cBhvr>
                                      <p:to>
                                        <p:strVal val="visible"/>
                                      </p:to>
                                    </p:set>
                                    <p:animEffect transition="in" filter="fade">
                                      <p:cBhvr>
                                        <p:cTn id="89" dur="500"/>
                                        <p:tgtEl>
                                          <p:spTgt spid="418848"/>
                                        </p:tgtEl>
                                      </p:cBhvr>
                                    </p:animEffect>
                                  </p:childTnLst>
                                </p:cTn>
                              </p:par>
                              <p:par>
                                <p:cTn id="90" presetID="10" presetClass="entr" presetSubtype="0" fill="hold" nodeType="withEffect">
                                  <p:stCondLst>
                                    <p:cond delay="0"/>
                                  </p:stCondLst>
                                  <p:childTnLst>
                                    <p:set>
                                      <p:cBhvr>
                                        <p:cTn id="91" dur="1" fill="hold">
                                          <p:stCondLst>
                                            <p:cond delay="0"/>
                                          </p:stCondLst>
                                        </p:cTn>
                                        <p:tgtEl>
                                          <p:spTgt spid="418854"/>
                                        </p:tgtEl>
                                        <p:attrNameLst>
                                          <p:attrName>style.visibility</p:attrName>
                                        </p:attrNameLst>
                                      </p:cBhvr>
                                      <p:to>
                                        <p:strVal val="visible"/>
                                      </p:to>
                                    </p:set>
                                    <p:animEffect transition="in" filter="fade">
                                      <p:cBhvr>
                                        <p:cTn id="92" dur="500"/>
                                        <p:tgtEl>
                                          <p:spTgt spid="41885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18818"/>
                                        </p:tgtEl>
                                        <p:attrNameLst>
                                          <p:attrName>style.visibility</p:attrName>
                                        </p:attrNameLst>
                                      </p:cBhvr>
                                      <p:to>
                                        <p:strVal val="visible"/>
                                      </p:to>
                                    </p:set>
                                    <p:animEffect transition="in" filter="fade">
                                      <p:cBhvr>
                                        <p:cTn id="95" dur="500"/>
                                        <p:tgtEl>
                                          <p:spTgt spid="418818"/>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418837"/>
                                        </p:tgtEl>
                                        <p:attrNameLst>
                                          <p:attrName>style.visibility</p:attrName>
                                        </p:attrNameLst>
                                      </p:cBhvr>
                                      <p:to>
                                        <p:strVal val="visible"/>
                                      </p:to>
                                    </p:set>
                                    <p:animEffect transition="in" filter="wipe(left)">
                                      <p:cBhvr>
                                        <p:cTn id="100" dur="500"/>
                                        <p:tgtEl>
                                          <p:spTgt spid="418837"/>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418819"/>
                                        </p:tgtEl>
                                        <p:attrNameLst>
                                          <p:attrName>style.visibility</p:attrName>
                                        </p:attrNameLst>
                                      </p:cBhvr>
                                      <p:to>
                                        <p:strVal val="visible"/>
                                      </p:to>
                                    </p:set>
                                    <p:animEffect transition="in" filter="wipe(left)">
                                      <p:cBhvr>
                                        <p:cTn id="103" dur="500"/>
                                        <p:tgtEl>
                                          <p:spTgt spid="418819"/>
                                        </p:tgtEl>
                                      </p:cBhvr>
                                    </p:animEffect>
                                  </p:childTnLst>
                                </p:cTn>
                              </p:par>
                            </p:childTnLst>
                          </p:cTn>
                        </p:par>
                        <p:par>
                          <p:cTn id="104" fill="hold">
                            <p:stCondLst>
                              <p:cond delay="500"/>
                            </p:stCondLst>
                            <p:childTnLst>
                              <p:par>
                                <p:cTn id="105" presetID="22" presetClass="entr" presetSubtype="4" fill="hold" grpId="0" nodeType="afterEffect">
                                  <p:stCondLst>
                                    <p:cond delay="0"/>
                                  </p:stCondLst>
                                  <p:childTnLst>
                                    <p:set>
                                      <p:cBhvr>
                                        <p:cTn id="106" dur="1" fill="hold">
                                          <p:stCondLst>
                                            <p:cond delay="0"/>
                                          </p:stCondLst>
                                        </p:cTn>
                                        <p:tgtEl>
                                          <p:spTgt spid="418820"/>
                                        </p:tgtEl>
                                        <p:attrNameLst>
                                          <p:attrName>style.visibility</p:attrName>
                                        </p:attrNameLst>
                                      </p:cBhvr>
                                      <p:to>
                                        <p:strVal val="visible"/>
                                      </p:to>
                                    </p:set>
                                    <p:animEffect transition="in" filter="wipe(down)">
                                      <p:cBhvr>
                                        <p:cTn id="107" dur="500"/>
                                        <p:tgtEl>
                                          <p:spTgt spid="418820"/>
                                        </p:tgtEl>
                                      </p:cBhvr>
                                    </p:animEffect>
                                  </p:childTnLst>
                                </p:cTn>
                              </p:par>
                            </p:childTnLst>
                          </p:cTn>
                        </p:par>
                        <p:par>
                          <p:cTn id="108" fill="hold">
                            <p:stCondLst>
                              <p:cond delay="1000"/>
                            </p:stCondLst>
                            <p:childTnLst>
                              <p:par>
                                <p:cTn id="109" presetID="10" presetClass="entr" presetSubtype="0" fill="hold" grpId="0" nodeType="afterEffect">
                                  <p:stCondLst>
                                    <p:cond delay="0"/>
                                  </p:stCondLst>
                                  <p:childTnLst>
                                    <p:set>
                                      <p:cBhvr>
                                        <p:cTn id="110" dur="1" fill="hold">
                                          <p:stCondLst>
                                            <p:cond delay="0"/>
                                          </p:stCondLst>
                                        </p:cTn>
                                        <p:tgtEl>
                                          <p:spTgt spid="418856"/>
                                        </p:tgtEl>
                                        <p:attrNameLst>
                                          <p:attrName>style.visibility</p:attrName>
                                        </p:attrNameLst>
                                      </p:cBhvr>
                                      <p:to>
                                        <p:strVal val="visible"/>
                                      </p:to>
                                    </p:set>
                                    <p:animEffect transition="in" filter="fade">
                                      <p:cBhvr>
                                        <p:cTn id="111" dur="500"/>
                                        <p:tgtEl>
                                          <p:spTgt spid="418856"/>
                                        </p:tgtEl>
                                      </p:cBhvr>
                                    </p:animEffect>
                                  </p:childTnLst>
                                </p:cTn>
                              </p:par>
                              <p:par>
                                <p:cTn id="112" presetID="10" presetClass="entr" presetSubtype="0" fill="hold" nodeType="withEffect">
                                  <p:stCondLst>
                                    <p:cond delay="0"/>
                                  </p:stCondLst>
                                  <p:childTnLst>
                                    <p:set>
                                      <p:cBhvr>
                                        <p:cTn id="113" dur="1" fill="hold">
                                          <p:stCondLst>
                                            <p:cond delay="0"/>
                                          </p:stCondLst>
                                        </p:cTn>
                                        <p:tgtEl>
                                          <p:spTgt spid="418855"/>
                                        </p:tgtEl>
                                        <p:attrNameLst>
                                          <p:attrName>style.visibility</p:attrName>
                                        </p:attrNameLst>
                                      </p:cBhvr>
                                      <p:to>
                                        <p:strVal val="visible"/>
                                      </p:to>
                                    </p:set>
                                    <p:animEffect transition="in" filter="fade">
                                      <p:cBhvr>
                                        <p:cTn id="114" dur="500"/>
                                        <p:tgtEl>
                                          <p:spTgt spid="418855"/>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418851"/>
                                        </p:tgtEl>
                                        <p:attrNameLst>
                                          <p:attrName>style.visibility</p:attrName>
                                        </p:attrNameLst>
                                      </p:cBhvr>
                                      <p:to>
                                        <p:strVal val="visible"/>
                                      </p:to>
                                    </p:set>
                                    <p:animEffect transition="in" filter="fade">
                                      <p:cBhvr>
                                        <p:cTn id="119" dur="500"/>
                                        <p:tgtEl>
                                          <p:spTgt spid="418851"/>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grpId="0" nodeType="clickEffect">
                                  <p:stCondLst>
                                    <p:cond delay="0"/>
                                  </p:stCondLst>
                                  <p:childTnLst>
                                    <p:set>
                                      <p:cBhvr>
                                        <p:cTn id="123" dur="1" fill="hold">
                                          <p:stCondLst>
                                            <p:cond delay="0"/>
                                          </p:stCondLst>
                                        </p:cTn>
                                        <p:tgtEl>
                                          <p:spTgt spid="418846"/>
                                        </p:tgtEl>
                                        <p:attrNameLst>
                                          <p:attrName>style.visibility</p:attrName>
                                        </p:attrNameLst>
                                      </p:cBhvr>
                                      <p:to>
                                        <p:strVal val="visible"/>
                                      </p:to>
                                    </p:set>
                                    <p:animEffect transition="in" filter="wipe(down)">
                                      <p:cBhvr>
                                        <p:cTn id="124" dur="500"/>
                                        <p:tgtEl>
                                          <p:spTgt spid="418846"/>
                                        </p:tgtEl>
                                      </p:cBhvr>
                                    </p:animEffect>
                                  </p:childTnLst>
                                </p:cTn>
                              </p:par>
                              <p:par>
                                <p:cTn id="125" presetID="22" presetClass="entr" presetSubtype="8" fill="hold" grpId="0" nodeType="withEffect">
                                  <p:stCondLst>
                                    <p:cond delay="0"/>
                                  </p:stCondLst>
                                  <p:childTnLst>
                                    <p:set>
                                      <p:cBhvr>
                                        <p:cTn id="126" dur="1" fill="hold">
                                          <p:stCondLst>
                                            <p:cond delay="0"/>
                                          </p:stCondLst>
                                        </p:cTn>
                                        <p:tgtEl>
                                          <p:spTgt spid="418840"/>
                                        </p:tgtEl>
                                        <p:attrNameLst>
                                          <p:attrName>style.visibility</p:attrName>
                                        </p:attrNameLst>
                                      </p:cBhvr>
                                      <p:to>
                                        <p:strVal val="visible"/>
                                      </p:to>
                                    </p:set>
                                    <p:animEffect transition="in" filter="wipe(left)">
                                      <p:cBhvr>
                                        <p:cTn id="127" dur="500"/>
                                        <p:tgtEl>
                                          <p:spTgt spid="418840"/>
                                        </p:tgtEl>
                                      </p:cBhvr>
                                    </p:animEffect>
                                  </p:childTnLst>
                                </p:cTn>
                              </p:par>
                            </p:childTnLst>
                          </p:cTn>
                        </p:par>
                        <p:par>
                          <p:cTn id="128" fill="hold">
                            <p:stCondLst>
                              <p:cond delay="500"/>
                            </p:stCondLst>
                            <p:childTnLst>
                              <p:par>
                                <p:cTn id="129" presetID="22" presetClass="entr" presetSubtype="4" fill="hold" grpId="0" nodeType="afterEffect">
                                  <p:stCondLst>
                                    <p:cond delay="0"/>
                                  </p:stCondLst>
                                  <p:childTnLst>
                                    <p:set>
                                      <p:cBhvr>
                                        <p:cTn id="130" dur="1" fill="hold">
                                          <p:stCondLst>
                                            <p:cond delay="0"/>
                                          </p:stCondLst>
                                        </p:cTn>
                                        <p:tgtEl>
                                          <p:spTgt spid="418828"/>
                                        </p:tgtEl>
                                        <p:attrNameLst>
                                          <p:attrName>style.visibility</p:attrName>
                                        </p:attrNameLst>
                                      </p:cBhvr>
                                      <p:to>
                                        <p:strVal val="visible"/>
                                      </p:to>
                                    </p:set>
                                    <p:animEffect transition="in" filter="wipe(down)">
                                      <p:cBhvr>
                                        <p:cTn id="131" dur="500"/>
                                        <p:tgtEl>
                                          <p:spTgt spid="418828"/>
                                        </p:tgtEl>
                                      </p:cBhvr>
                                    </p:animEffect>
                                  </p:childTnLst>
                                </p:cTn>
                              </p:par>
                            </p:childTnLst>
                          </p:cTn>
                        </p:par>
                        <p:par>
                          <p:cTn id="132" fill="hold">
                            <p:stCondLst>
                              <p:cond delay="1000"/>
                            </p:stCondLst>
                            <p:childTnLst>
                              <p:par>
                                <p:cTn id="133" presetID="10" presetClass="entr" presetSubtype="0" fill="hold" grpId="0" nodeType="afterEffect">
                                  <p:stCondLst>
                                    <p:cond delay="0"/>
                                  </p:stCondLst>
                                  <p:childTnLst>
                                    <p:set>
                                      <p:cBhvr>
                                        <p:cTn id="134" dur="1" fill="hold">
                                          <p:stCondLst>
                                            <p:cond delay="0"/>
                                          </p:stCondLst>
                                        </p:cTn>
                                        <p:tgtEl>
                                          <p:spTgt spid="418847"/>
                                        </p:tgtEl>
                                        <p:attrNameLst>
                                          <p:attrName>style.visibility</p:attrName>
                                        </p:attrNameLst>
                                      </p:cBhvr>
                                      <p:to>
                                        <p:strVal val="visible"/>
                                      </p:to>
                                    </p:set>
                                    <p:animEffect transition="in" filter="fade">
                                      <p:cBhvr>
                                        <p:cTn id="135" dur="500"/>
                                        <p:tgtEl>
                                          <p:spTgt spid="418847"/>
                                        </p:tgtEl>
                                      </p:cBhvr>
                                    </p:animEffect>
                                  </p:childTnLst>
                                </p:cTn>
                              </p:par>
                              <p:par>
                                <p:cTn id="136" presetID="10" presetClass="entr" presetSubtype="0" fill="hold" nodeType="withEffect">
                                  <p:stCondLst>
                                    <p:cond delay="0"/>
                                  </p:stCondLst>
                                  <p:childTnLst>
                                    <p:set>
                                      <p:cBhvr>
                                        <p:cTn id="137" dur="1" fill="hold">
                                          <p:stCondLst>
                                            <p:cond delay="0"/>
                                          </p:stCondLst>
                                        </p:cTn>
                                        <p:tgtEl>
                                          <p:spTgt spid="418853"/>
                                        </p:tgtEl>
                                        <p:attrNameLst>
                                          <p:attrName>style.visibility</p:attrName>
                                        </p:attrNameLst>
                                      </p:cBhvr>
                                      <p:to>
                                        <p:strVal val="visible"/>
                                      </p:to>
                                    </p:set>
                                    <p:animEffect transition="in" filter="fade">
                                      <p:cBhvr>
                                        <p:cTn id="138" dur="500"/>
                                        <p:tgtEl>
                                          <p:spTgt spid="418853"/>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418852"/>
                                        </p:tgtEl>
                                        <p:attrNameLst>
                                          <p:attrName>style.visibility</p:attrName>
                                        </p:attrNameLst>
                                      </p:cBhvr>
                                      <p:to>
                                        <p:strVal val="visible"/>
                                      </p:to>
                                    </p:set>
                                    <p:animEffect transition="in" filter="fade">
                                      <p:cBhvr>
                                        <p:cTn id="143" dur="500"/>
                                        <p:tgtEl>
                                          <p:spTgt spid="418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818" grpId="0" animBg="1"/>
      <p:bldP spid="418819" grpId="0" animBg="1"/>
      <p:bldP spid="418820" grpId="0" animBg="1"/>
      <p:bldP spid="418822" grpId="0" animBg="1"/>
      <p:bldP spid="418823" grpId="0" animBg="1"/>
      <p:bldP spid="418824" grpId="0" animBg="1"/>
      <p:bldP spid="418825" grpId="0" animBg="1"/>
      <p:bldP spid="418826" grpId="0" animBg="1"/>
      <p:bldP spid="418827" grpId="0" animBg="1"/>
      <p:bldP spid="418828" grpId="0" animBg="1"/>
      <p:bldP spid="418837" grpId="0" animBg="1"/>
      <p:bldP spid="418838" grpId="0" animBg="1"/>
      <p:bldP spid="418839" grpId="0" animBg="1"/>
      <p:bldP spid="418840" grpId="0" animBg="1"/>
      <p:bldP spid="418841" grpId="0" animBg="1"/>
      <p:bldP spid="418842" grpId="0" animBg="1"/>
      <p:bldP spid="418843" grpId="0" animBg="1"/>
      <p:bldP spid="418844" grpId="0" animBg="1"/>
      <p:bldP spid="418845" grpId="0" animBg="1"/>
      <p:bldP spid="418846" grpId="0" animBg="1"/>
      <p:bldP spid="418847" grpId="0" animBg="1"/>
      <p:bldP spid="418848" grpId="0" animBg="1"/>
      <p:bldP spid="418850" grpId="0" animBg="1"/>
      <p:bldP spid="41885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lstStyle/>
          <a:p>
            <a:r>
              <a:rPr lang="de-DE"/>
              <a:t>Emboss Bump Mapping</a:t>
            </a:r>
          </a:p>
        </p:txBody>
      </p:sp>
      <p:sp>
        <p:nvSpPr>
          <p:cNvPr id="399363" name="Rectangle 3"/>
          <p:cNvSpPr>
            <a:spLocks noGrp="1" noChangeArrowheads="1"/>
          </p:cNvSpPr>
          <p:nvPr>
            <p:ph type="body" idx="1"/>
          </p:nvPr>
        </p:nvSpPr>
        <p:spPr/>
        <p:txBody>
          <a:bodyPr/>
          <a:lstStyle/>
          <a:p>
            <a:pPr>
              <a:buFont typeface="Wingdings" pitchFamily="2" charset="2"/>
              <a:buNone/>
            </a:pPr>
            <a:r>
              <a:rPr lang="de-DE" sz="2800" b="1" i="1"/>
              <a:t>Einfachste Methode:</a:t>
            </a:r>
            <a:r>
              <a:rPr lang="de-DE" sz="2800"/>
              <a:t> </a:t>
            </a:r>
          </a:p>
          <a:p>
            <a:pPr>
              <a:buFont typeface="Wingdings" pitchFamily="2" charset="2"/>
              <a:buNone/>
            </a:pPr>
            <a:r>
              <a:rPr lang="de-DE" sz="2800"/>
              <a:t>Bumpmap speichert ein "Höhenfeld"</a:t>
            </a:r>
          </a:p>
        </p:txBody>
      </p:sp>
      <p:pic>
        <p:nvPicPr>
          <p:cNvPr id="399364" name="Picture 4" descr="bump04f"/>
          <p:cNvPicPr>
            <a:picLocks noChangeAspect="1" noChangeArrowheads="1"/>
          </p:cNvPicPr>
          <p:nvPr/>
        </p:nvPicPr>
        <p:blipFill>
          <a:blip r:embed="rId2"/>
          <a:srcRect/>
          <a:stretch>
            <a:fillRect/>
          </a:stretch>
        </p:blipFill>
        <p:spPr bwMode="auto">
          <a:xfrm>
            <a:off x="5305425" y="2919413"/>
            <a:ext cx="2430463" cy="2430462"/>
          </a:xfrm>
          <a:prstGeom prst="rect">
            <a:avLst/>
          </a:prstGeom>
          <a:noFill/>
        </p:spPr>
      </p:pic>
      <p:pic>
        <p:nvPicPr>
          <p:cNvPr id="399365" name="Picture 5" descr="bump01"/>
          <p:cNvPicPr>
            <a:picLocks noChangeAspect="1" noChangeArrowheads="1"/>
          </p:cNvPicPr>
          <p:nvPr/>
        </p:nvPicPr>
        <p:blipFill>
          <a:blip r:embed="rId3"/>
          <a:srcRect/>
          <a:stretch>
            <a:fillRect/>
          </a:stretch>
        </p:blipFill>
        <p:spPr bwMode="auto">
          <a:xfrm>
            <a:off x="5305425" y="2919413"/>
            <a:ext cx="2430463" cy="2430462"/>
          </a:xfrm>
          <a:prstGeom prst="rect">
            <a:avLst/>
          </a:prstGeom>
          <a:noFill/>
          <a:ln w="9525">
            <a:solidFill>
              <a:srgbClr val="666633"/>
            </a:solidFill>
            <a:miter lim="800000"/>
            <a:headEnd/>
            <a:tailEnd/>
          </a:ln>
          <a:effectLst/>
        </p:spPr>
      </p:pic>
      <p:pic>
        <p:nvPicPr>
          <p:cNvPr id="399368" name="Picture 8" descr="bump04"/>
          <p:cNvPicPr>
            <a:picLocks noChangeAspect="1" noChangeArrowheads="1"/>
          </p:cNvPicPr>
          <p:nvPr/>
        </p:nvPicPr>
        <p:blipFill>
          <a:blip r:embed="rId4"/>
          <a:srcRect/>
          <a:stretch>
            <a:fillRect/>
          </a:stretch>
        </p:blipFill>
        <p:spPr bwMode="auto">
          <a:xfrm>
            <a:off x="5305425" y="2919413"/>
            <a:ext cx="2430463" cy="2430462"/>
          </a:xfrm>
          <a:prstGeom prst="rect">
            <a:avLst/>
          </a:prstGeom>
          <a:noFill/>
        </p:spPr>
      </p:pic>
      <p:pic>
        <p:nvPicPr>
          <p:cNvPr id="399369" name="Picture 9" descr="bump04a"/>
          <p:cNvPicPr>
            <a:picLocks noChangeAspect="1" noChangeArrowheads="1"/>
          </p:cNvPicPr>
          <p:nvPr/>
        </p:nvPicPr>
        <p:blipFill>
          <a:blip r:embed="rId5"/>
          <a:srcRect/>
          <a:stretch>
            <a:fillRect/>
          </a:stretch>
        </p:blipFill>
        <p:spPr bwMode="auto">
          <a:xfrm>
            <a:off x="5305425" y="2919413"/>
            <a:ext cx="2430463" cy="2430462"/>
          </a:xfrm>
          <a:prstGeom prst="rect">
            <a:avLst/>
          </a:prstGeom>
          <a:noFill/>
        </p:spPr>
      </p:pic>
      <p:pic>
        <p:nvPicPr>
          <p:cNvPr id="399370" name="Picture 10" descr="bump04b"/>
          <p:cNvPicPr>
            <a:picLocks noChangeAspect="1" noChangeArrowheads="1"/>
          </p:cNvPicPr>
          <p:nvPr/>
        </p:nvPicPr>
        <p:blipFill>
          <a:blip r:embed="rId6"/>
          <a:srcRect/>
          <a:stretch>
            <a:fillRect/>
          </a:stretch>
        </p:blipFill>
        <p:spPr bwMode="auto">
          <a:xfrm>
            <a:off x="5305425" y="2919413"/>
            <a:ext cx="2430463" cy="2430462"/>
          </a:xfrm>
          <a:prstGeom prst="rect">
            <a:avLst/>
          </a:prstGeom>
          <a:noFill/>
        </p:spPr>
      </p:pic>
      <p:pic>
        <p:nvPicPr>
          <p:cNvPr id="399371" name="Picture 11" descr="bump04c"/>
          <p:cNvPicPr>
            <a:picLocks noChangeAspect="1" noChangeArrowheads="1"/>
          </p:cNvPicPr>
          <p:nvPr/>
        </p:nvPicPr>
        <p:blipFill>
          <a:blip r:embed="rId7"/>
          <a:srcRect/>
          <a:stretch>
            <a:fillRect/>
          </a:stretch>
        </p:blipFill>
        <p:spPr bwMode="auto">
          <a:xfrm>
            <a:off x="5305425" y="2919413"/>
            <a:ext cx="2430463" cy="2430462"/>
          </a:xfrm>
          <a:prstGeom prst="rect">
            <a:avLst/>
          </a:prstGeom>
          <a:noFill/>
        </p:spPr>
      </p:pic>
      <p:pic>
        <p:nvPicPr>
          <p:cNvPr id="399372" name="Picture 12" descr="bump04d"/>
          <p:cNvPicPr>
            <a:picLocks noChangeAspect="1" noChangeArrowheads="1"/>
          </p:cNvPicPr>
          <p:nvPr/>
        </p:nvPicPr>
        <p:blipFill>
          <a:blip r:embed="rId8"/>
          <a:srcRect/>
          <a:stretch>
            <a:fillRect/>
          </a:stretch>
        </p:blipFill>
        <p:spPr bwMode="auto">
          <a:xfrm>
            <a:off x="5305425" y="2919413"/>
            <a:ext cx="2430463" cy="2430462"/>
          </a:xfrm>
          <a:prstGeom prst="rect">
            <a:avLst/>
          </a:prstGeom>
          <a:noFill/>
        </p:spPr>
      </p:pic>
      <p:pic>
        <p:nvPicPr>
          <p:cNvPr id="399373" name="Picture 13" descr="bump04e"/>
          <p:cNvPicPr>
            <a:picLocks noChangeAspect="1" noChangeArrowheads="1"/>
          </p:cNvPicPr>
          <p:nvPr/>
        </p:nvPicPr>
        <p:blipFill>
          <a:blip r:embed="rId9"/>
          <a:srcRect/>
          <a:stretch>
            <a:fillRect/>
          </a:stretch>
        </p:blipFill>
        <p:spPr bwMode="auto">
          <a:xfrm>
            <a:off x="5305425" y="2919413"/>
            <a:ext cx="2430463" cy="2430462"/>
          </a:xfrm>
          <a:prstGeom prst="rect">
            <a:avLst/>
          </a:prstGeom>
          <a:noFill/>
        </p:spPr>
      </p:pic>
      <p:sp>
        <p:nvSpPr>
          <p:cNvPr id="399378" name="Text Box 18"/>
          <p:cNvSpPr txBox="1">
            <a:spLocks noChangeArrowheads="1"/>
          </p:cNvSpPr>
          <p:nvPr/>
        </p:nvSpPr>
        <p:spPr bwMode="auto">
          <a:xfrm>
            <a:off x="601663" y="2419350"/>
            <a:ext cx="7115175" cy="3524250"/>
          </a:xfrm>
          <a:prstGeom prst="rect">
            <a:avLst/>
          </a:prstGeom>
          <a:noFill/>
          <a:ln w="28575" algn="ctr">
            <a:noFill/>
            <a:miter lim="800000"/>
            <a:headEnd/>
            <a:tailEnd/>
          </a:ln>
          <a:effectLst/>
        </p:spPr>
        <p:txBody>
          <a:bodyPr wrap="none">
            <a:spAutoFit/>
          </a:bodyPr>
          <a:lstStyle/>
          <a:p>
            <a:pPr marL="342900" indent="-342900"/>
            <a:r>
              <a:rPr lang="de-DE" sz="2400"/>
              <a:t>1. Zeichne das Polygon mit</a:t>
            </a:r>
            <a:br>
              <a:rPr lang="de-DE" sz="2400"/>
            </a:br>
            <a:r>
              <a:rPr lang="de-DE" sz="2400"/>
              <a:t>dem Höhenfeld als Textur</a:t>
            </a:r>
          </a:p>
          <a:p>
            <a:pPr marL="342900" indent="-342900"/>
            <a:r>
              <a:rPr lang="de-DE" sz="2400"/>
              <a:t>2. Zeichne das Polygon</a:t>
            </a:r>
            <a:br>
              <a:rPr lang="de-DE" sz="2400"/>
            </a:br>
            <a:r>
              <a:rPr lang="de-DE" sz="2400"/>
              <a:t>und verschiebe die Textur-</a:t>
            </a:r>
            <a:br>
              <a:rPr lang="de-DE" sz="2400"/>
            </a:br>
            <a:r>
              <a:rPr lang="de-DE" sz="2400"/>
              <a:t>Koordinaten ein bisschen </a:t>
            </a:r>
            <a:br>
              <a:rPr lang="de-DE" sz="2400"/>
            </a:br>
            <a:r>
              <a:rPr lang="de-DE" sz="2400"/>
              <a:t>in Richtung der Lichtquelle</a:t>
            </a:r>
          </a:p>
          <a:p>
            <a:pPr marL="342900" indent="-342900"/>
            <a:r>
              <a:rPr lang="de-DE" sz="2400"/>
              <a:t>3. Ziehe die Farbe des zweiten </a:t>
            </a:r>
            <a:br>
              <a:rPr lang="de-DE" sz="2400"/>
            </a:br>
            <a:r>
              <a:rPr lang="de-DE" sz="2400"/>
              <a:t>Textur von der Farbe der </a:t>
            </a:r>
            <a:br>
              <a:rPr lang="de-DE" sz="2400"/>
            </a:br>
            <a:r>
              <a:rPr lang="de-DE" sz="2400"/>
              <a:t>ersten Textur ab (und skaliere das Ergebnis auf [0,1]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365"/>
                                        </p:tgtEl>
                                        <p:attrNameLst>
                                          <p:attrName>style.visibility</p:attrName>
                                        </p:attrNameLst>
                                      </p:cBhvr>
                                      <p:to>
                                        <p:strVal val="visible"/>
                                      </p:to>
                                    </p:set>
                                    <p:animEffect transition="in" filter="fade">
                                      <p:cBhvr>
                                        <p:cTn id="7" dur="500"/>
                                        <p:tgtEl>
                                          <p:spTgt spid="3993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9378">
                                            <p:txEl>
                                              <p:pRg st="0" end="0"/>
                                            </p:txEl>
                                          </p:spTgt>
                                        </p:tgtEl>
                                        <p:attrNameLst>
                                          <p:attrName>style.visibility</p:attrName>
                                        </p:attrNameLst>
                                      </p:cBhvr>
                                      <p:to>
                                        <p:strVal val="visible"/>
                                      </p:to>
                                    </p:set>
                                    <p:animEffect transition="in" filter="fade">
                                      <p:cBhvr>
                                        <p:cTn id="12" dur="500"/>
                                        <p:tgtEl>
                                          <p:spTgt spid="39937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9378">
                                            <p:txEl>
                                              <p:pRg st="1" end="1"/>
                                            </p:txEl>
                                          </p:spTgt>
                                        </p:tgtEl>
                                        <p:attrNameLst>
                                          <p:attrName>style.visibility</p:attrName>
                                        </p:attrNameLst>
                                      </p:cBhvr>
                                      <p:to>
                                        <p:strVal val="visible"/>
                                      </p:to>
                                    </p:set>
                                    <p:animEffect transition="in" filter="fade">
                                      <p:cBhvr>
                                        <p:cTn id="17" dur="500"/>
                                        <p:tgtEl>
                                          <p:spTgt spid="39937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9378">
                                            <p:txEl>
                                              <p:pRg st="2" end="2"/>
                                            </p:txEl>
                                          </p:spTgt>
                                        </p:tgtEl>
                                        <p:attrNameLst>
                                          <p:attrName>style.visibility</p:attrName>
                                        </p:attrNameLst>
                                      </p:cBhvr>
                                      <p:to>
                                        <p:strVal val="visible"/>
                                      </p:to>
                                    </p:set>
                                    <p:animEffect transition="in" filter="fade">
                                      <p:cBhvr>
                                        <p:cTn id="22" dur="500"/>
                                        <p:tgtEl>
                                          <p:spTgt spid="39937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9368"/>
                                        </p:tgtEl>
                                        <p:attrNameLst>
                                          <p:attrName>style.visibility</p:attrName>
                                        </p:attrNameLst>
                                      </p:cBhvr>
                                      <p:to>
                                        <p:strVal val="visible"/>
                                      </p:to>
                                    </p:set>
                                    <p:animEffect transition="in" filter="fade">
                                      <p:cBhvr>
                                        <p:cTn id="27" dur="500"/>
                                        <p:tgtEl>
                                          <p:spTgt spid="39936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9369"/>
                                        </p:tgtEl>
                                        <p:attrNameLst>
                                          <p:attrName>style.visibility</p:attrName>
                                        </p:attrNameLst>
                                      </p:cBhvr>
                                      <p:to>
                                        <p:strVal val="visible"/>
                                      </p:to>
                                    </p:set>
                                    <p:animEffect transition="in" filter="fade">
                                      <p:cBhvr>
                                        <p:cTn id="32" dur="500"/>
                                        <p:tgtEl>
                                          <p:spTgt spid="399369"/>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399370"/>
                                        </p:tgtEl>
                                        <p:attrNameLst>
                                          <p:attrName>style.visibility</p:attrName>
                                        </p:attrNameLst>
                                      </p:cBhvr>
                                      <p:to>
                                        <p:strVal val="visible"/>
                                      </p:to>
                                    </p:set>
                                    <p:animEffect transition="in" filter="fade">
                                      <p:cBhvr>
                                        <p:cTn id="36" dur="1000"/>
                                        <p:tgtEl>
                                          <p:spTgt spid="399370"/>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399371"/>
                                        </p:tgtEl>
                                        <p:attrNameLst>
                                          <p:attrName>style.visibility</p:attrName>
                                        </p:attrNameLst>
                                      </p:cBhvr>
                                      <p:to>
                                        <p:strVal val="visible"/>
                                      </p:to>
                                    </p:set>
                                    <p:animEffect transition="in" filter="fade">
                                      <p:cBhvr>
                                        <p:cTn id="40" dur="1000"/>
                                        <p:tgtEl>
                                          <p:spTgt spid="399371"/>
                                        </p:tgtEl>
                                      </p:cBhvr>
                                    </p:animEffect>
                                  </p:childTnLst>
                                </p:cTn>
                              </p:par>
                            </p:childTnLst>
                          </p:cTn>
                        </p:par>
                        <p:par>
                          <p:cTn id="41" fill="hold">
                            <p:stCondLst>
                              <p:cond delay="2500"/>
                            </p:stCondLst>
                            <p:childTnLst>
                              <p:par>
                                <p:cTn id="42" presetID="10" presetClass="entr" presetSubtype="0" fill="hold" nodeType="afterEffect">
                                  <p:stCondLst>
                                    <p:cond delay="0"/>
                                  </p:stCondLst>
                                  <p:childTnLst>
                                    <p:set>
                                      <p:cBhvr>
                                        <p:cTn id="43" dur="1" fill="hold">
                                          <p:stCondLst>
                                            <p:cond delay="0"/>
                                          </p:stCondLst>
                                        </p:cTn>
                                        <p:tgtEl>
                                          <p:spTgt spid="399372"/>
                                        </p:tgtEl>
                                        <p:attrNameLst>
                                          <p:attrName>style.visibility</p:attrName>
                                        </p:attrNameLst>
                                      </p:cBhvr>
                                      <p:to>
                                        <p:strVal val="visible"/>
                                      </p:to>
                                    </p:set>
                                    <p:animEffect transition="in" filter="fade">
                                      <p:cBhvr>
                                        <p:cTn id="44" dur="1000"/>
                                        <p:tgtEl>
                                          <p:spTgt spid="399372"/>
                                        </p:tgtEl>
                                      </p:cBhvr>
                                    </p:animEffect>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399373"/>
                                        </p:tgtEl>
                                        <p:attrNameLst>
                                          <p:attrName>style.visibility</p:attrName>
                                        </p:attrNameLst>
                                      </p:cBhvr>
                                      <p:to>
                                        <p:strVal val="visible"/>
                                      </p:to>
                                    </p:set>
                                    <p:animEffect transition="in" filter="fade">
                                      <p:cBhvr>
                                        <p:cTn id="48" dur="1000"/>
                                        <p:tgtEl>
                                          <p:spTgt spid="399373"/>
                                        </p:tgtEl>
                                      </p:cBhvr>
                                    </p:animEffect>
                                  </p:childTnLst>
                                </p:cTn>
                              </p:par>
                            </p:childTnLst>
                          </p:cTn>
                        </p:par>
                        <p:par>
                          <p:cTn id="49" fill="hold">
                            <p:stCondLst>
                              <p:cond delay="4500"/>
                            </p:stCondLst>
                            <p:childTnLst>
                              <p:par>
                                <p:cTn id="50" presetID="10" presetClass="entr" presetSubtype="0" fill="hold" nodeType="afterEffect">
                                  <p:stCondLst>
                                    <p:cond delay="0"/>
                                  </p:stCondLst>
                                  <p:childTnLst>
                                    <p:set>
                                      <p:cBhvr>
                                        <p:cTn id="51" dur="1" fill="hold">
                                          <p:stCondLst>
                                            <p:cond delay="0"/>
                                          </p:stCondLst>
                                        </p:cTn>
                                        <p:tgtEl>
                                          <p:spTgt spid="399364"/>
                                        </p:tgtEl>
                                        <p:attrNameLst>
                                          <p:attrName>style.visibility</p:attrName>
                                        </p:attrNameLst>
                                      </p:cBhvr>
                                      <p:to>
                                        <p:strVal val="visible"/>
                                      </p:to>
                                    </p:set>
                                    <p:animEffect transition="in" filter="fade">
                                      <p:cBhvr>
                                        <p:cTn id="52" dur="1000"/>
                                        <p:tgtEl>
                                          <p:spTgt spid="399364"/>
                                        </p:tgtEl>
                                      </p:cBhvr>
                                    </p:animEffect>
                                  </p:childTnLst>
                                </p:cTn>
                              </p:par>
                            </p:childTnLst>
                          </p:cTn>
                        </p:par>
                        <p:par>
                          <p:cTn id="53" fill="hold">
                            <p:stCondLst>
                              <p:cond delay="5500"/>
                            </p:stCondLst>
                            <p:childTnLst>
                              <p:par>
                                <p:cTn id="54" presetID="10" presetClass="exit" presetSubtype="0" fill="hold" nodeType="afterEffect">
                                  <p:stCondLst>
                                    <p:cond delay="0"/>
                                  </p:stCondLst>
                                  <p:childTnLst>
                                    <p:animEffect transition="out" filter="fade">
                                      <p:cBhvr>
                                        <p:cTn id="55" dur="1000"/>
                                        <p:tgtEl>
                                          <p:spTgt spid="399364"/>
                                        </p:tgtEl>
                                      </p:cBhvr>
                                    </p:animEffect>
                                    <p:set>
                                      <p:cBhvr>
                                        <p:cTn id="56" dur="1" fill="hold">
                                          <p:stCondLst>
                                            <p:cond delay="999"/>
                                          </p:stCondLst>
                                        </p:cTn>
                                        <p:tgtEl>
                                          <p:spTgt spid="399364"/>
                                        </p:tgtEl>
                                        <p:attrNameLst>
                                          <p:attrName>style.visibility</p:attrName>
                                        </p:attrNameLst>
                                      </p:cBhvr>
                                      <p:to>
                                        <p:strVal val="hidden"/>
                                      </p:to>
                                    </p:set>
                                  </p:childTnLst>
                                </p:cTn>
                              </p:par>
                            </p:childTnLst>
                          </p:cTn>
                        </p:par>
                        <p:par>
                          <p:cTn id="57" fill="hold">
                            <p:stCondLst>
                              <p:cond delay="6500"/>
                            </p:stCondLst>
                            <p:childTnLst>
                              <p:par>
                                <p:cTn id="58" presetID="10" presetClass="exit" presetSubtype="0" fill="hold" nodeType="afterEffect">
                                  <p:stCondLst>
                                    <p:cond delay="0"/>
                                  </p:stCondLst>
                                  <p:childTnLst>
                                    <p:animEffect transition="out" filter="fade">
                                      <p:cBhvr>
                                        <p:cTn id="59" dur="1000"/>
                                        <p:tgtEl>
                                          <p:spTgt spid="399373"/>
                                        </p:tgtEl>
                                      </p:cBhvr>
                                    </p:animEffect>
                                    <p:set>
                                      <p:cBhvr>
                                        <p:cTn id="60" dur="1" fill="hold">
                                          <p:stCondLst>
                                            <p:cond delay="999"/>
                                          </p:stCondLst>
                                        </p:cTn>
                                        <p:tgtEl>
                                          <p:spTgt spid="399373"/>
                                        </p:tgtEl>
                                        <p:attrNameLst>
                                          <p:attrName>style.visibility</p:attrName>
                                        </p:attrNameLst>
                                      </p:cBhvr>
                                      <p:to>
                                        <p:strVal val="hidden"/>
                                      </p:to>
                                    </p:set>
                                  </p:childTnLst>
                                </p:cTn>
                              </p:par>
                            </p:childTnLst>
                          </p:cTn>
                        </p:par>
                        <p:par>
                          <p:cTn id="61" fill="hold">
                            <p:stCondLst>
                              <p:cond delay="7500"/>
                            </p:stCondLst>
                            <p:childTnLst>
                              <p:par>
                                <p:cTn id="62" presetID="10" presetClass="exit" presetSubtype="0" fill="hold" nodeType="afterEffect">
                                  <p:stCondLst>
                                    <p:cond delay="0"/>
                                  </p:stCondLst>
                                  <p:childTnLst>
                                    <p:animEffect transition="out" filter="fade">
                                      <p:cBhvr>
                                        <p:cTn id="63" dur="1000"/>
                                        <p:tgtEl>
                                          <p:spTgt spid="399372"/>
                                        </p:tgtEl>
                                      </p:cBhvr>
                                    </p:animEffect>
                                    <p:set>
                                      <p:cBhvr>
                                        <p:cTn id="64" dur="1" fill="hold">
                                          <p:stCondLst>
                                            <p:cond delay="999"/>
                                          </p:stCondLst>
                                        </p:cTn>
                                        <p:tgtEl>
                                          <p:spTgt spid="399372"/>
                                        </p:tgtEl>
                                        <p:attrNameLst>
                                          <p:attrName>style.visibility</p:attrName>
                                        </p:attrNameLst>
                                      </p:cBhvr>
                                      <p:to>
                                        <p:strVal val="hidden"/>
                                      </p:to>
                                    </p:set>
                                  </p:childTnLst>
                                </p:cTn>
                              </p:par>
                            </p:childTnLst>
                          </p:cTn>
                        </p:par>
                        <p:par>
                          <p:cTn id="65" fill="hold">
                            <p:stCondLst>
                              <p:cond delay="8500"/>
                            </p:stCondLst>
                            <p:childTnLst>
                              <p:par>
                                <p:cTn id="66" presetID="10" presetClass="exit" presetSubtype="0" fill="hold" nodeType="afterEffect">
                                  <p:stCondLst>
                                    <p:cond delay="0"/>
                                  </p:stCondLst>
                                  <p:childTnLst>
                                    <p:animEffect transition="out" filter="fade">
                                      <p:cBhvr>
                                        <p:cTn id="67" dur="1000"/>
                                        <p:tgtEl>
                                          <p:spTgt spid="399371"/>
                                        </p:tgtEl>
                                      </p:cBhvr>
                                    </p:animEffect>
                                    <p:set>
                                      <p:cBhvr>
                                        <p:cTn id="68" dur="1" fill="hold">
                                          <p:stCondLst>
                                            <p:cond delay="999"/>
                                          </p:stCondLst>
                                        </p:cTn>
                                        <p:tgtEl>
                                          <p:spTgt spid="399371"/>
                                        </p:tgtEl>
                                        <p:attrNameLst>
                                          <p:attrName>style.visibility</p:attrName>
                                        </p:attrNameLst>
                                      </p:cBhvr>
                                      <p:to>
                                        <p:strVal val="hidden"/>
                                      </p:to>
                                    </p:set>
                                  </p:childTnLst>
                                </p:cTn>
                              </p:par>
                            </p:childTnLst>
                          </p:cTn>
                        </p:par>
                        <p:par>
                          <p:cTn id="69" fill="hold">
                            <p:stCondLst>
                              <p:cond delay="9500"/>
                            </p:stCondLst>
                            <p:childTnLst>
                              <p:par>
                                <p:cTn id="70" presetID="10" presetClass="exit" presetSubtype="0" fill="hold" nodeType="afterEffect">
                                  <p:stCondLst>
                                    <p:cond delay="0"/>
                                  </p:stCondLst>
                                  <p:childTnLst>
                                    <p:animEffect transition="out" filter="fade">
                                      <p:cBhvr>
                                        <p:cTn id="71" dur="1000"/>
                                        <p:tgtEl>
                                          <p:spTgt spid="399370"/>
                                        </p:tgtEl>
                                      </p:cBhvr>
                                    </p:animEffect>
                                    <p:set>
                                      <p:cBhvr>
                                        <p:cTn id="72" dur="1" fill="hold">
                                          <p:stCondLst>
                                            <p:cond delay="999"/>
                                          </p:stCondLst>
                                        </p:cTn>
                                        <p:tgtEl>
                                          <p:spTgt spid="399370"/>
                                        </p:tgtEl>
                                        <p:attrNameLst>
                                          <p:attrName>style.visibility</p:attrName>
                                        </p:attrNameLst>
                                      </p:cBhvr>
                                      <p:to>
                                        <p:strVal val="hidden"/>
                                      </p:to>
                                    </p:set>
                                  </p:childTnLst>
                                </p:cTn>
                              </p:par>
                            </p:childTnLst>
                          </p:cTn>
                        </p:par>
                        <p:par>
                          <p:cTn id="73" fill="hold">
                            <p:stCondLst>
                              <p:cond delay="10500"/>
                            </p:stCondLst>
                            <p:childTnLst>
                              <p:par>
                                <p:cTn id="74" presetID="10" presetClass="exit" presetSubtype="0" fill="hold" nodeType="afterEffect">
                                  <p:stCondLst>
                                    <p:cond delay="0"/>
                                  </p:stCondLst>
                                  <p:childTnLst>
                                    <p:animEffect transition="out" filter="fade">
                                      <p:cBhvr>
                                        <p:cTn id="75" dur="1000"/>
                                        <p:tgtEl>
                                          <p:spTgt spid="399369"/>
                                        </p:tgtEl>
                                      </p:cBhvr>
                                    </p:animEffect>
                                    <p:set>
                                      <p:cBhvr>
                                        <p:cTn id="76" dur="1" fill="hold">
                                          <p:stCondLst>
                                            <p:cond delay="999"/>
                                          </p:stCondLst>
                                        </p:cTn>
                                        <p:tgtEl>
                                          <p:spTgt spid="3993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34" name="Text Box 34"/>
          <p:cNvSpPr txBox="1">
            <a:spLocks noChangeArrowheads="1"/>
          </p:cNvSpPr>
          <p:nvPr/>
        </p:nvSpPr>
        <p:spPr bwMode="auto">
          <a:xfrm>
            <a:off x="892175" y="5032375"/>
            <a:ext cx="6872288" cy="1260475"/>
          </a:xfrm>
          <a:prstGeom prst="rect">
            <a:avLst/>
          </a:prstGeom>
          <a:noFill/>
          <a:ln w="28575" algn="ctr">
            <a:noFill/>
            <a:miter lim="800000"/>
            <a:headEnd/>
            <a:tailEnd/>
          </a:ln>
          <a:effectLst/>
        </p:spPr>
        <p:txBody>
          <a:bodyPr wrap="none">
            <a:spAutoFit/>
          </a:bodyPr>
          <a:lstStyle/>
          <a:p>
            <a:pPr marL="342900" indent="-342900">
              <a:buFontTx/>
              <a:buBlip>
                <a:blip r:embed="rId2"/>
              </a:buBlip>
            </a:pPr>
            <a:r>
              <a:rPr lang="de-DE" sz="2400">
                <a:solidFill>
                  <a:schemeClr val="tx1"/>
                </a:solidFill>
              </a:rPr>
              <a:t>Transformiere die Position der Lichtquelle:</a:t>
            </a:r>
          </a:p>
          <a:p>
            <a:pPr marL="342900" indent="-342900">
              <a:buFontTx/>
              <a:buBlip>
                <a:blip r:embed="rId2"/>
              </a:buBlip>
            </a:pPr>
            <a:r>
              <a:rPr lang="de-DE" sz="2400">
                <a:solidFill>
                  <a:srgbClr val="FFFFFF"/>
                </a:solidFill>
              </a:rPr>
              <a:t>.</a:t>
            </a:r>
            <a:r>
              <a:rPr lang="de-DE" sz="2400">
                <a:solidFill>
                  <a:schemeClr val="tx1"/>
                </a:solidFill>
              </a:rPr>
              <a:t>    und      bilden den Verschiebungsvektor für die</a:t>
            </a:r>
            <a:br>
              <a:rPr lang="de-DE" sz="2400">
                <a:solidFill>
                  <a:schemeClr val="tx1"/>
                </a:solidFill>
              </a:rPr>
            </a:br>
            <a:r>
              <a:rPr lang="de-DE" sz="2400">
                <a:solidFill>
                  <a:schemeClr val="tx1"/>
                </a:solidFill>
              </a:rPr>
              <a:t>Texturkoordinaten der Emboss-Bump-Map</a:t>
            </a:r>
          </a:p>
        </p:txBody>
      </p:sp>
      <p:sp>
        <p:nvSpPr>
          <p:cNvPr id="435202" name="Rectangle 2"/>
          <p:cNvSpPr>
            <a:spLocks noGrp="1" noChangeArrowheads="1"/>
          </p:cNvSpPr>
          <p:nvPr>
            <p:ph type="title"/>
          </p:nvPr>
        </p:nvSpPr>
        <p:spPr/>
        <p:txBody>
          <a:bodyPr/>
          <a:lstStyle/>
          <a:p>
            <a:r>
              <a:rPr lang="de-DE"/>
              <a:t>Emboss Bump Mapping</a:t>
            </a:r>
          </a:p>
        </p:txBody>
      </p:sp>
      <p:sp>
        <p:nvSpPr>
          <p:cNvPr id="435203" name="Rectangle 3"/>
          <p:cNvSpPr>
            <a:spLocks noGrp="1" noChangeArrowheads="1"/>
          </p:cNvSpPr>
          <p:nvPr>
            <p:ph type="body" idx="1"/>
          </p:nvPr>
        </p:nvSpPr>
        <p:spPr>
          <a:xfrm>
            <a:off x="581025" y="1176338"/>
            <a:ext cx="7981950" cy="1863725"/>
          </a:xfrm>
        </p:spPr>
        <p:txBody>
          <a:bodyPr/>
          <a:lstStyle/>
          <a:p>
            <a:r>
              <a:rPr lang="de-DE" sz="2800"/>
              <a:t>Wie muß die Bump-Textur verschoben werden?</a:t>
            </a:r>
          </a:p>
          <a:p>
            <a:pPr lvl="1"/>
            <a:r>
              <a:rPr lang="de-DE" sz="2400"/>
              <a:t>Bestimme das lokale Koordinatensystem an dem</a:t>
            </a:r>
            <a:br>
              <a:rPr lang="de-DE" sz="2400"/>
            </a:br>
            <a:r>
              <a:rPr lang="de-DE" sz="2400"/>
              <a:t>Punkt der Oberfläche (an dem Vertex)</a:t>
            </a:r>
          </a:p>
          <a:p>
            <a:pPr lvl="1">
              <a:buFont typeface="Wingdings" pitchFamily="2" charset="2"/>
              <a:buNone/>
            </a:pPr>
            <a:r>
              <a:rPr lang="de-DE" sz="2000"/>
              <a:t>    aus Normale      , Tangente     und Binormale</a:t>
            </a:r>
            <a:endParaRPr lang="de-DE" sz="2400"/>
          </a:p>
        </p:txBody>
      </p:sp>
      <p:sp>
        <p:nvSpPr>
          <p:cNvPr id="435204" name="Freeform 4"/>
          <p:cNvSpPr>
            <a:spLocks/>
          </p:cNvSpPr>
          <p:nvPr/>
        </p:nvSpPr>
        <p:spPr bwMode="auto">
          <a:xfrm>
            <a:off x="998538" y="3489325"/>
            <a:ext cx="2392362" cy="1169988"/>
          </a:xfrm>
          <a:custGeom>
            <a:avLst/>
            <a:gdLst/>
            <a:ahLst/>
            <a:cxnLst>
              <a:cxn ang="0">
                <a:pos x="0" y="568"/>
              </a:cxn>
              <a:cxn ang="0">
                <a:pos x="1507" y="0"/>
              </a:cxn>
              <a:cxn ang="0">
                <a:pos x="1427" y="737"/>
              </a:cxn>
              <a:cxn ang="0">
                <a:pos x="0" y="568"/>
              </a:cxn>
            </a:cxnLst>
            <a:rect l="0" t="0" r="r" b="b"/>
            <a:pathLst>
              <a:path w="1507" h="737">
                <a:moveTo>
                  <a:pt x="0" y="568"/>
                </a:moveTo>
                <a:lnTo>
                  <a:pt x="1507" y="0"/>
                </a:lnTo>
                <a:lnTo>
                  <a:pt x="1427" y="737"/>
                </a:lnTo>
                <a:lnTo>
                  <a:pt x="0" y="568"/>
                </a:lnTo>
                <a:close/>
              </a:path>
            </a:pathLst>
          </a:custGeom>
          <a:gradFill rotWithShape="1">
            <a:gsLst>
              <a:gs pos="0">
                <a:srgbClr val="FF9900"/>
              </a:gs>
              <a:gs pos="100000">
                <a:srgbClr val="FF9900">
                  <a:gamma/>
                  <a:shade val="46275"/>
                  <a:invGamma/>
                </a:srgbClr>
              </a:gs>
            </a:gsLst>
            <a:lin ang="5400000" scaled="1"/>
          </a:gradFill>
          <a:ln w="28575" cap="flat" cmpd="sng">
            <a:solidFill>
              <a:schemeClr val="tx1"/>
            </a:solidFill>
            <a:prstDash val="solid"/>
            <a:round/>
            <a:headEnd/>
            <a:tailEnd/>
          </a:ln>
          <a:effectLst/>
        </p:spPr>
        <p:txBody>
          <a:bodyPr>
            <a:spAutoFit/>
          </a:bodyPr>
          <a:lstStyle/>
          <a:p>
            <a:endParaRPr lang="de-DE"/>
          </a:p>
        </p:txBody>
      </p:sp>
      <p:grpSp>
        <p:nvGrpSpPr>
          <p:cNvPr id="2" name="Group 28"/>
          <p:cNvGrpSpPr>
            <a:grpSpLocks/>
          </p:cNvGrpSpPr>
          <p:nvPr/>
        </p:nvGrpSpPr>
        <p:grpSpPr bwMode="auto">
          <a:xfrm>
            <a:off x="584200" y="2854325"/>
            <a:ext cx="414338" cy="1536700"/>
            <a:chOff x="368" y="1798"/>
            <a:chExt cx="261" cy="968"/>
          </a:xfrm>
        </p:grpSpPr>
        <p:sp>
          <p:nvSpPr>
            <p:cNvPr id="435206" name="Line 6"/>
            <p:cNvSpPr>
              <a:spLocks noChangeShapeType="1"/>
            </p:cNvSpPr>
            <p:nvPr/>
          </p:nvSpPr>
          <p:spPr bwMode="auto">
            <a:xfrm flipV="1">
              <a:off x="629" y="2022"/>
              <a:ext cx="0" cy="744"/>
            </a:xfrm>
            <a:prstGeom prst="line">
              <a:avLst/>
            </a:prstGeom>
            <a:noFill/>
            <a:ln w="57150">
              <a:solidFill>
                <a:schemeClr val="tx1"/>
              </a:solidFill>
              <a:round/>
              <a:headEnd/>
              <a:tailEnd type="triangle" w="med" len="med"/>
            </a:ln>
            <a:effectLst/>
          </p:spPr>
          <p:txBody>
            <a:bodyPr>
              <a:spAutoFit/>
            </a:bodyPr>
            <a:lstStyle/>
            <a:p>
              <a:endParaRPr lang="de-DE"/>
            </a:p>
          </p:txBody>
        </p:sp>
        <p:pic>
          <p:nvPicPr>
            <p:cNvPr id="435209" name="Picture 9" descr="ntb"/>
            <p:cNvPicPr>
              <a:picLocks noChangeAspect="1" noChangeArrowheads="1"/>
            </p:cNvPicPr>
            <p:nvPr/>
          </p:nvPicPr>
          <p:blipFill>
            <a:blip r:embed="rId3"/>
            <a:srcRect r="91641"/>
            <a:stretch>
              <a:fillRect/>
            </a:stretch>
          </p:blipFill>
          <p:spPr bwMode="auto">
            <a:xfrm>
              <a:off x="368" y="1798"/>
              <a:ext cx="219" cy="336"/>
            </a:xfrm>
            <a:prstGeom prst="rect">
              <a:avLst/>
            </a:prstGeom>
            <a:noFill/>
          </p:spPr>
        </p:pic>
      </p:grpSp>
      <p:pic>
        <p:nvPicPr>
          <p:cNvPr id="435210" name="Picture 10" descr="T"/>
          <p:cNvPicPr>
            <a:picLocks noChangeAspect="1" noChangeArrowheads="1"/>
          </p:cNvPicPr>
          <p:nvPr/>
        </p:nvPicPr>
        <p:blipFill>
          <a:blip r:embed="rId4"/>
          <a:srcRect/>
          <a:stretch>
            <a:fillRect/>
          </a:stretch>
        </p:blipFill>
        <p:spPr bwMode="auto">
          <a:xfrm>
            <a:off x="3971925" y="2940050"/>
            <a:ext cx="3752850" cy="1636713"/>
          </a:xfrm>
          <a:prstGeom prst="rect">
            <a:avLst/>
          </a:prstGeom>
          <a:noFill/>
        </p:spPr>
      </p:pic>
      <p:pic>
        <p:nvPicPr>
          <p:cNvPr id="435211" name="Picture 11" descr="transL"/>
          <p:cNvPicPr>
            <a:picLocks noChangeAspect="1" noChangeArrowheads="1"/>
          </p:cNvPicPr>
          <p:nvPr/>
        </p:nvPicPr>
        <p:blipFill>
          <a:blip r:embed="rId5"/>
          <a:srcRect/>
          <a:stretch>
            <a:fillRect/>
          </a:stretch>
        </p:blipFill>
        <p:spPr bwMode="auto">
          <a:xfrm>
            <a:off x="6607175" y="4833938"/>
            <a:ext cx="1947863" cy="706437"/>
          </a:xfrm>
          <a:prstGeom prst="rect">
            <a:avLst/>
          </a:prstGeom>
          <a:noFill/>
        </p:spPr>
      </p:pic>
      <p:grpSp>
        <p:nvGrpSpPr>
          <p:cNvPr id="3" name="Group 29"/>
          <p:cNvGrpSpPr>
            <a:grpSpLocks/>
          </p:cNvGrpSpPr>
          <p:nvPr/>
        </p:nvGrpSpPr>
        <p:grpSpPr bwMode="auto">
          <a:xfrm>
            <a:off x="981075" y="4400550"/>
            <a:ext cx="1273175" cy="731838"/>
            <a:chOff x="618" y="2772"/>
            <a:chExt cx="802" cy="461"/>
          </a:xfrm>
        </p:grpSpPr>
        <p:sp>
          <p:nvSpPr>
            <p:cNvPr id="435207" name="Line 7"/>
            <p:cNvSpPr>
              <a:spLocks noChangeShapeType="1"/>
            </p:cNvSpPr>
            <p:nvPr/>
          </p:nvSpPr>
          <p:spPr bwMode="auto">
            <a:xfrm>
              <a:off x="618" y="2772"/>
              <a:ext cx="674" cy="72"/>
            </a:xfrm>
            <a:prstGeom prst="line">
              <a:avLst/>
            </a:prstGeom>
            <a:noFill/>
            <a:ln w="57150">
              <a:solidFill>
                <a:schemeClr val="tx1"/>
              </a:solidFill>
              <a:round/>
              <a:headEnd/>
              <a:tailEnd type="triangle" w="med" len="med"/>
            </a:ln>
            <a:effectLst/>
          </p:spPr>
          <p:txBody>
            <a:bodyPr>
              <a:spAutoFit/>
            </a:bodyPr>
            <a:lstStyle/>
            <a:p>
              <a:endParaRPr lang="de-DE"/>
            </a:p>
          </p:txBody>
        </p:sp>
        <p:pic>
          <p:nvPicPr>
            <p:cNvPr id="435212" name="Picture 12" descr="ntb"/>
            <p:cNvPicPr>
              <a:picLocks noChangeAspect="1" noChangeArrowheads="1"/>
            </p:cNvPicPr>
            <p:nvPr/>
          </p:nvPicPr>
          <p:blipFill>
            <a:blip r:embed="rId3"/>
            <a:srcRect l="32825" t="2678" r="56145" b="-7738"/>
            <a:stretch>
              <a:fillRect/>
            </a:stretch>
          </p:blipFill>
          <p:spPr bwMode="auto">
            <a:xfrm>
              <a:off x="1131" y="2880"/>
              <a:ext cx="289" cy="353"/>
            </a:xfrm>
            <a:prstGeom prst="rect">
              <a:avLst/>
            </a:prstGeom>
            <a:noFill/>
          </p:spPr>
        </p:pic>
      </p:grpSp>
      <p:grpSp>
        <p:nvGrpSpPr>
          <p:cNvPr id="4" name="Group 30"/>
          <p:cNvGrpSpPr>
            <a:grpSpLocks/>
          </p:cNvGrpSpPr>
          <p:nvPr/>
        </p:nvGrpSpPr>
        <p:grpSpPr bwMode="auto">
          <a:xfrm>
            <a:off x="977900" y="3286125"/>
            <a:ext cx="735013" cy="1111250"/>
            <a:chOff x="616" y="2070"/>
            <a:chExt cx="463" cy="700"/>
          </a:xfrm>
        </p:grpSpPr>
        <p:sp>
          <p:nvSpPr>
            <p:cNvPr id="435213" name="Line 13"/>
            <p:cNvSpPr>
              <a:spLocks noChangeShapeType="1"/>
            </p:cNvSpPr>
            <p:nvPr/>
          </p:nvSpPr>
          <p:spPr bwMode="auto">
            <a:xfrm flipV="1">
              <a:off x="616" y="2452"/>
              <a:ext cx="417" cy="318"/>
            </a:xfrm>
            <a:prstGeom prst="line">
              <a:avLst/>
            </a:prstGeom>
            <a:noFill/>
            <a:ln w="57150">
              <a:solidFill>
                <a:schemeClr val="tx1"/>
              </a:solidFill>
              <a:round/>
              <a:headEnd/>
              <a:tailEnd type="triangle" w="med" len="med"/>
            </a:ln>
            <a:effectLst/>
          </p:spPr>
          <p:txBody>
            <a:bodyPr>
              <a:spAutoFit/>
            </a:bodyPr>
            <a:lstStyle/>
            <a:p>
              <a:endParaRPr lang="de-DE"/>
            </a:p>
          </p:txBody>
        </p:sp>
        <p:pic>
          <p:nvPicPr>
            <p:cNvPr id="435214" name="Picture 14" descr="ntb"/>
            <p:cNvPicPr>
              <a:picLocks noChangeAspect="1" noChangeArrowheads="1"/>
            </p:cNvPicPr>
            <p:nvPr/>
          </p:nvPicPr>
          <p:blipFill>
            <a:blip r:embed="rId3"/>
            <a:srcRect l="48703" t="-10715" r="42976" b="-23808"/>
            <a:stretch>
              <a:fillRect/>
            </a:stretch>
          </p:blipFill>
          <p:spPr bwMode="auto">
            <a:xfrm>
              <a:off x="861" y="2070"/>
              <a:ext cx="218" cy="452"/>
            </a:xfrm>
            <a:prstGeom prst="rect">
              <a:avLst/>
            </a:prstGeom>
            <a:noFill/>
          </p:spPr>
        </p:pic>
      </p:grpSp>
      <p:grpSp>
        <p:nvGrpSpPr>
          <p:cNvPr id="5" name="Group 31"/>
          <p:cNvGrpSpPr>
            <a:grpSpLocks/>
          </p:cNvGrpSpPr>
          <p:nvPr/>
        </p:nvGrpSpPr>
        <p:grpSpPr bwMode="auto">
          <a:xfrm>
            <a:off x="2794000" y="2427288"/>
            <a:ext cx="5068888" cy="427037"/>
            <a:chOff x="1760" y="1529"/>
            <a:chExt cx="3193" cy="269"/>
          </a:xfrm>
        </p:grpSpPr>
        <p:grpSp>
          <p:nvGrpSpPr>
            <p:cNvPr id="6" name="Group 17"/>
            <p:cNvGrpSpPr>
              <a:grpSpLocks/>
            </p:cNvGrpSpPr>
            <p:nvPr/>
          </p:nvGrpSpPr>
          <p:grpSpPr bwMode="auto">
            <a:xfrm>
              <a:off x="4054" y="1547"/>
              <a:ext cx="899" cy="251"/>
              <a:chOff x="3236" y="1698"/>
              <a:chExt cx="1334" cy="401"/>
            </a:xfrm>
          </p:grpSpPr>
          <p:pic>
            <p:nvPicPr>
              <p:cNvPr id="435215" name="Picture 15" descr="ntb"/>
              <p:cNvPicPr>
                <a:picLocks noChangeAspect="1" noChangeArrowheads="1"/>
              </p:cNvPicPr>
              <p:nvPr/>
            </p:nvPicPr>
            <p:blipFill>
              <a:blip r:embed="rId3"/>
              <a:srcRect l="48703" t="-10715" r="10497" b="-8034"/>
              <a:stretch>
                <a:fillRect/>
              </a:stretch>
            </p:blipFill>
            <p:spPr bwMode="auto">
              <a:xfrm>
                <a:off x="3236" y="1698"/>
                <a:ext cx="1069" cy="399"/>
              </a:xfrm>
              <a:prstGeom prst="rect">
                <a:avLst/>
              </a:prstGeom>
              <a:noFill/>
            </p:spPr>
          </p:pic>
          <p:pic>
            <p:nvPicPr>
              <p:cNvPr id="435216" name="Picture 16" descr="ntb"/>
              <p:cNvPicPr>
                <a:picLocks noChangeAspect="1" noChangeArrowheads="1"/>
              </p:cNvPicPr>
              <p:nvPr/>
            </p:nvPicPr>
            <p:blipFill>
              <a:blip r:embed="rId3"/>
              <a:srcRect l="32825" t="2678" r="56145" b="-7738"/>
              <a:stretch>
                <a:fillRect/>
              </a:stretch>
            </p:blipFill>
            <p:spPr bwMode="auto">
              <a:xfrm>
                <a:off x="4281" y="1746"/>
                <a:ext cx="289" cy="353"/>
              </a:xfrm>
              <a:prstGeom prst="rect">
                <a:avLst/>
              </a:prstGeom>
              <a:noFill/>
            </p:spPr>
          </p:pic>
        </p:grpSp>
        <p:pic>
          <p:nvPicPr>
            <p:cNvPr id="435220" name="Picture 20" descr="ntb"/>
            <p:cNvPicPr>
              <a:picLocks noChangeAspect="1" noChangeArrowheads="1"/>
            </p:cNvPicPr>
            <p:nvPr/>
          </p:nvPicPr>
          <p:blipFill>
            <a:blip r:embed="rId3"/>
            <a:srcRect l="32825" t="2678" r="56145" b="-7738"/>
            <a:stretch>
              <a:fillRect/>
            </a:stretch>
          </p:blipFill>
          <p:spPr bwMode="auto">
            <a:xfrm>
              <a:off x="2773" y="1559"/>
              <a:ext cx="195" cy="221"/>
            </a:xfrm>
            <a:prstGeom prst="rect">
              <a:avLst/>
            </a:prstGeom>
            <a:noFill/>
          </p:spPr>
        </p:pic>
        <p:pic>
          <p:nvPicPr>
            <p:cNvPr id="435222" name="Picture 22" descr="ntb"/>
            <p:cNvPicPr>
              <a:picLocks noChangeAspect="1" noChangeArrowheads="1"/>
            </p:cNvPicPr>
            <p:nvPr/>
          </p:nvPicPr>
          <p:blipFill>
            <a:blip r:embed="rId3"/>
            <a:srcRect l="68311" t="-10715" r="20016" b="-12309"/>
            <a:stretch>
              <a:fillRect/>
            </a:stretch>
          </p:blipFill>
          <p:spPr bwMode="auto">
            <a:xfrm>
              <a:off x="1760" y="1529"/>
              <a:ext cx="206" cy="259"/>
            </a:xfrm>
            <a:prstGeom prst="rect">
              <a:avLst/>
            </a:prstGeom>
            <a:noFill/>
          </p:spPr>
        </p:pic>
      </p:grpSp>
      <p:sp>
        <p:nvSpPr>
          <p:cNvPr id="435224" name="Line 24"/>
          <p:cNvSpPr>
            <a:spLocks noChangeShapeType="1"/>
          </p:cNvSpPr>
          <p:nvPr/>
        </p:nvSpPr>
        <p:spPr bwMode="auto">
          <a:xfrm flipV="1">
            <a:off x="998538" y="3460750"/>
            <a:ext cx="1533525" cy="928688"/>
          </a:xfrm>
          <a:prstGeom prst="line">
            <a:avLst/>
          </a:prstGeom>
          <a:noFill/>
          <a:ln w="57150">
            <a:solidFill>
              <a:srgbClr val="FF9900"/>
            </a:solidFill>
            <a:round/>
            <a:headEnd/>
            <a:tailEnd type="triangle" w="med" len="med"/>
          </a:ln>
          <a:effectLst/>
        </p:spPr>
        <p:txBody>
          <a:bodyPr>
            <a:spAutoFit/>
          </a:bodyPr>
          <a:lstStyle/>
          <a:p>
            <a:endParaRPr lang="de-DE"/>
          </a:p>
        </p:txBody>
      </p:sp>
      <p:pic>
        <p:nvPicPr>
          <p:cNvPr id="435225" name="Picture 25" descr="yellow_dot"/>
          <p:cNvPicPr>
            <a:picLocks noChangeAspect="1" noChangeArrowheads="1"/>
          </p:cNvPicPr>
          <p:nvPr/>
        </p:nvPicPr>
        <p:blipFill>
          <a:blip r:embed="rId6"/>
          <a:srcRect/>
          <a:stretch>
            <a:fillRect/>
          </a:stretch>
        </p:blipFill>
        <p:spPr bwMode="auto">
          <a:xfrm>
            <a:off x="2855913" y="2936875"/>
            <a:ext cx="441325" cy="433388"/>
          </a:xfrm>
          <a:prstGeom prst="rect">
            <a:avLst/>
          </a:prstGeom>
          <a:noFill/>
        </p:spPr>
      </p:pic>
      <p:sp>
        <p:nvSpPr>
          <p:cNvPr id="435226" name="Line 26"/>
          <p:cNvSpPr>
            <a:spLocks noChangeShapeType="1"/>
          </p:cNvSpPr>
          <p:nvPr/>
        </p:nvSpPr>
        <p:spPr bwMode="auto">
          <a:xfrm>
            <a:off x="2503488" y="3475038"/>
            <a:ext cx="0" cy="717550"/>
          </a:xfrm>
          <a:prstGeom prst="line">
            <a:avLst/>
          </a:prstGeom>
          <a:noFill/>
          <a:ln w="28575" cap="rnd">
            <a:solidFill>
              <a:schemeClr val="tx1"/>
            </a:solidFill>
            <a:prstDash val="sysDot"/>
            <a:round/>
            <a:headEnd/>
            <a:tailEnd/>
          </a:ln>
          <a:effectLst/>
        </p:spPr>
        <p:txBody>
          <a:bodyPr>
            <a:spAutoFit/>
          </a:bodyPr>
          <a:lstStyle/>
          <a:p>
            <a:endParaRPr lang="de-DE"/>
          </a:p>
        </p:txBody>
      </p:sp>
      <p:sp>
        <p:nvSpPr>
          <p:cNvPr id="435227" name="Line 27"/>
          <p:cNvSpPr>
            <a:spLocks noChangeShapeType="1"/>
          </p:cNvSpPr>
          <p:nvPr/>
        </p:nvSpPr>
        <p:spPr bwMode="auto">
          <a:xfrm flipV="1">
            <a:off x="1012825" y="4164013"/>
            <a:ext cx="1490663" cy="239712"/>
          </a:xfrm>
          <a:prstGeom prst="line">
            <a:avLst/>
          </a:prstGeom>
          <a:noFill/>
          <a:ln w="28575">
            <a:solidFill>
              <a:srgbClr val="A50021"/>
            </a:solidFill>
            <a:round/>
            <a:headEnd/>
            <a:tailEnd type="triangle" w="med" len="med"/>
          </a:ln>
          <a:effectLst/>
        </p:spPr>
        <p:txBody>
          <a:bodyPr>
            <a:spAutoFit/>
          </a:bodyPr>
          <a:lstStyle/>
          <a:p>
            <a:endParaRPr lang="de-DE"/>
          </a:p>
        </p:txBody>
      </p:sp>
      <p:sp>
        <p:nvSpPr>
          <p:cNvPr id="435205" name="Oval 5"/>
          <p:cNvSpPr>
            <a:spLocks noChangeArrowheads="1"/>
          </p:cNvSpPr>
          <p:nvPr/>
        </p:nvSpPr>
        <p:spPr bwMode="auto">
          <a:xfrm>
            <a:off x="927100" y="4335463"/>
            <a:ext cx="125413" cy="125412"/>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sp>
        <p:nvSpPr>
          <p:cNvPr id="435232" name="Text Box 32"/>
          <p:cNvSpPr txBox="1">
            <a:spLocks noChangeArrowheads="1"/>
          </p:cNvSpPr>
          <p:nvPr/>
        </p:nvSpPr>
        <p:spPr bwMode="auto">
          <a:xfrm>
            <a:off x="3644900" y="4487863"/>
            <a:ext cx="4892675" cy="366712"/>
          </a:xfrm>
          <a:prstGeom prst="rect">
            <a:avLst/>
          </a:prstGeom>
          <a:noFill/>
          <a:ln w="28575" algn="ctr">
            <a:noFill/>
            <a:miter lim="800000"/>
            <a:headEnd/>
            <a:tailEnd/>
          </a:ln>
          <a:effectLst/>
        </p:spPr>
        <p:txBody>
          <a:bodyPr wrap="none">
            <a:spAutoFit/>
          </a:bodyPr>
          <a:lstStyle/>
          <a:p>
            <a:pPr marL="342900" indent="-342900"/>
            <a:r>
              <a:rPr lang="de-DE" sz="1800"/>
              <a:t>von Weltkoordinaten in dieses Koordinatensystem</a:t>
            </a:r>
          </a:p>
        </p:txBody>
      </p:sp>
      <p:pic>
        <p:nvPicPr>
          <p:cNvPr id="435233" name="Picture 33" descr="lxly"/>
          <p:cNvPicPr>
            <a:picLocks noChangeAspect="1" noChangeArrowheads="1"/>
          </p:cNvPicPr>
          <p:nvPr/>
        </p:nvPicPr>
        <p:blipFill>
          <a:blip r:embed="rId7"/>
          <a:srcRect r="63086" b="-2254"/>
          <a:stretch>
            <a:fillRect/>
          </a:stretch>
        </p:blipFill>
        <p:spPr bwMode="auto">
          <a:xfrm>
            <a:off x="1360488" y="5403850"/>
            <a:ext cx="387350" cy="576263"/>
          </a:xfrm>
          <a:prstGeom prst="rect">
            <a:avLst/>
          </a:prstGeom>
          <a:noFill/>
        </p:spPr>
      </p:pic>
      <p:pic>
        <p:nvPicPr>
          <p:cNvPr id="435236" name="Picture 36" descr="lxly"/>
          <p:cNvPicPr>
            <a:picLocks noChangeAspect="1" noChangeArrowheads="1"/>
          </p:cNvPicPr>
          <p:nvPr/>
        </p:nvPicPr>
        <p:blipFill>
          <a:blip r:embed="rId7"/>
          <a:srcRect l="64449" r="-13466" b="281"/>
          <a:stretch>
            <a:fillRect/>
          </a:stretch>
        </p:blipFill>
        <p:spPr bwMode="auto">
          <a:xfrm>
            <a:off x="2317750" y="5403850"/>
            <a:ext cx="514350" cy="5619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5203">
                                            <p:txEl>
                                              <p:pRg st="1" end="1"/>
                                            </p:txEl>
                                          </p:spTgt>
                                        </p:tgtEl>
                                        <p:attrNameLst>
                                          <p:attrName>style.visibility</p:attrName>
                                        </p:attrNameLst>
                                      </p:cBhvr>
                                      <p:to>
                                        <p:strVal val="visible"/>
                                      </p:to>
                                    </p:set>
                                    <p:animEffect transition="in" filter="fade">
                                      <p:cBhvr>
                                        <p:cTn id="7" dur="500"/>
                                        <p:tgtEl>
                                          <p:spTgt spid="43520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5204"/>
                                        </p:tgtEl>
                                        <p:attrNameLst>
                                          <p:attrName>style.visibility</p:attrName>
                                        </p:attrNameLst>
                                      </p:cBhvr>
                                      <p:to>
                                        <p:strVal val="visible"/>
                                      </p:to>
                                    </p:set>
                                    <p:animEffect transition="in" filter="fade">
                                      <p:cBhvr>
                                        <p:cTn id="12" dur="500"/>
                                        <p:tgtEl>
                                          <p:spTgt spid="43520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35205"/>
                                        </p:tgtEl>
                                        <p:attrNameLst>
                                          <p:attrName>style.visibility</p:attrName>
                                        </p:attrNameLst>
                                      </p:cBhvr>
                                      <p:to>
                                        <p:strVal val="visible"/>
                                      </p:to>
                                    </p:set>
                                    <p:animEffect transition="in" filter="fade">
                                      <p:cBhvr>
                                        <p:cTn id="15" dur="500"/>
                                        <p:tgtEl>
                                          <p:spTgt spid="43520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35203">
                                            <p:txEl>
                                              <p:pRg st="2" end="2"/>
                                            </p:txEl>
                                          </p:spTgt>
                                        </p:tgtEl>
                                        <p:attrNameLst>
                                          <p:attrName>style.visibility</p:attrName>
                                        </p:attrNameLst>
                                      </p:cBhvr>
                                      <p:to>
                                        <p:strVal val="visible"/>
                                      </p:to>
                                    </p:set>
                                    <p:animEffect transition="in" filter="fade">
                                      <p:cBhvr>
                                        <p:cTn id="20" dur="500"/>
                                        <p:tgtEl>
                                          <p:spTgt spid="43520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35210"/>
                                        </p:tgtEl>
                                        <p:attrNameLst>
                                          <p:attrName>style.visibility</p:attrName>
                                        </p:attrNameLst>
                                      </p:cBhvr>
                                      <p:to>
                                        <p:strVal val="visible"/>
                                      </p:to>
                                    </p:set>
                                    <p:animEffect transition="in" filter="fade">
                                      <p:cBhvr>
                                        <p:cTn id="43" dur="500"/>
                                        <p:tgtEl>
                                          <p:spTgt spid="4352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35232"/>
                                        </p:tgtEl>
                                        <p:attrNameLst>
                                          <p:attrName>style.visibility</p:attrName>
                                        </p:attrNameLst>
                                      </p:cBhvr>
                                      <p:to>
                                        <p:strVal val="visible"/>
                                      </p:to>
                                    </p:set>
                                    <p:animEffect transition="in" filter="fade">
                                      <p:cBhvr>
                                        <p:cTn id="46" dur="500"/>
                                        <p:tgtEl>
                                          <p:spTgt spid="43523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35234">
                                            <p:txEl>
                                              <p:pRg st="0" end="0"/>
                                            </p:txEl>
                                          </p:spTgt>
                                        </p:tgtEl>
                                        <p:attrNameLst>
                                          <p:attrName>style.visibility</p:attrName>
                                        </p:attrNameLst>
                                      </p:cBhvr>
                                      <p:to>
                                        <p:strVal val="visible"/>
                                      </p:to>
                                    </p:set>
                                    <p:animEffect transition="in" filter="fade">
                                      <p:cBhvr>
                                        <p:cTn id="51" dur="500"/>
                                        <p:tgtEl>
                                          <p:spTgt spid="435234">
                                            <p:txEl>
                                              <p:pRg st="0" end="0"/>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435211"/>
                                        </p:tgtEl>
                                        <p:attrNameLst>
                                          <p:attrName>style.visibility</p:attrName>
                                        </p:attrNameLst>
                                      </p:cBhvr>
                                      <p:to>
                                        <p:strVal val="visible"/>
                                      </p:to>
                                    </p:set>
                                    <p:animEffect transition="in" filter="fade">
                                      <p:cBhvr>
                                        <p:cTn id="54" dur="500"/>
                                        <p:tgtEl>
                                          <p:spTgt spid="4352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35225"/>
                                        </p:tgtEl>
                                        <p:attrNameLst>
                                          <p:attrName>style.visibility</p:attrName>
                                        </p:attrNameLst>
                                      </p:cBhvr>
                                      <p:to>
                                        <p:strVal val="visible"/>
                                      </p:to>
                                    </p:set>
                                    <p:animEffect transition="in" filter="fade">
                                      <p:cBhvr>
                                        <p:cTn id="59" dur="500"/>
                                        <p:tgtEl>
                                          <p:spTgt spid="435225"/>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435224"/>
                                        </p:tgtEl>
                                        <p:attrNameLst>
                                          <p:attrName>style.visibility</p:attrName>
                                        </p:attrNameLst>
                                      </p:cBhvr>
                                      <p:to>
                                        <p:strVal val="visible"/>
                                      </p:to>
                                    </p:set>
                                    <p:animEffect transition="in" filter="fade">
                                      <p:cBhvr>
                                        <p:cTn id="63" dur="500"/>
                                        <p:tgtEl>
                                          <p:spTgt spid="43522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435226"/>
                                        </p:tgtEl>
                                        <p:attrNameLst>
                                          <p:attrName>style.visibility</p:attrName>
                                        </p:attrNameLst>
                                      </p:cBhvr>
                                      <p:to>
                                        <p:strVal val="visible"/>
                                      </p:to>
                                    </p:set>
                                    <p:animEffect transition="in" filter="wipe(up)">
                                      <p:cBhvr>
                                        <p:cTn id="68" dur="500"/>
                                        <p:tgtEl>
                                          <p:spTgt spid="435226"/>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35227"/>
                                        </p:tgtEl>
                                        <p:attrNameLst>
                                          <p:attrName>style.visibility</p:attrName>
                                        </p:attrNameLst>
                                      </p:cBhvr>
                                      <p:to>
                                        <p:strVal val="visible"/>
                                      </p:to>
                                    </p:set>
                                    <p:animEffect transition="in" filter="fade">
                                      <p:cBhvr>
                                        <p:cTn id="73" dur="500"/>
                                        <p:tgtEl>
                                          <p:spTgt spid="43522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435234">
                                            <p:txEl>
                                              <p:pRg st="1" end="1"/>
                                            </p:txEl>
                                          </p:spTgt>
                                        </p:tgtEl>
                                        <p:attrNameLst>
                                          <p:attrName>style.visibility</p:attrName>
                                        </p:attrNameLst>
                                      </p:cBhvr>
                                      <p:to>
                                        <p:strVal val="visible"/>
                                      </p:to>
                                    </p:set>
                                    <p:animEffect transition="in" filter="fade">
                                      <p:cBhvr>
                                        <p:cTn id="78" dur="500"/>
                                        <p:tgtEl>
                                          <p:spTgt spid="435234">
                                            <p:txEl>
                                              <p:pRg st="1" end="1"/>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435233"/>
                                        </p:tgtEl>
                                        <p:attrNameLst>
                                          <p:attrName>style.visibility</p:attrName>
                                        </p:attrNameLst>
                                      </p:cBhvr>
                                      <p:to>
                                        <p:strVal val="visible"/>
                                      </p:to>
                                    </p:set>
                                    <p:animEffect transition="in" filter="fade">
                                      <p:cBhvr>
                                        <p:cTn id="81" dur="500"/>
                                        <p:tgtEl>
                                          <p:spTgt spid="435233"/>
                                        </p:tgtEl>
                                      </p:cBhvr>
                                    </p:animEffect>
                                  </p:childTnLst>
                                </p:cTn>
                              </p:par>
                              <p:par>
                                <p:cTn id="82" presetID="10" presetClass="entr" presetSubtype="0" fill="hold" nodeType="withEffect">
                                  <p:stCondLst>
                                    <p:cond delay="0"/>
                                  </p:stCondLst>
                                  <p:childTnLst>
                                    <p:set>
                                      <p:cBhvr>
                                        <p:cTn id="83" dur="1" fill="hold">
                                          <p:stCondLst>
                                            <p:cond delay="0"/>
                                          </p:stCondLst>
                                        </p:cTn>
                                        <p:tgtEl>
                                          <p:spTgt spid="435236"/>
                                        </p:tgtEl>
                                        <p:attrNameLst>
                                          <p:attrName>style.visibility</p:attrName>
                                        </p:attrNameLst>
                                      </p:cBhvr>
                                      <p:to>
                                        <p:strVal val="visible"/>
                                      </p:to>
                                    </p:set>
                                    <p:animEffect transition="in" filter="fade">
                                      <p:cBhvr>
                                        <p:cTn id="84" dur="500"/>
                                        <p:tgtEl>
                                          <p:spTgt spid="435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4" grpId="0" animBg="1"/>
      <p:bldP spid="435224" grpId="0" animBg="1"/>
      <p:bldP spid="435226" grpId="0" animBg="1"/>
      <p:bldP spid="435227" grpId="0" animBg="1"/>
      <p:bldP spid="435205" grpId="0" animBg="1"/>
      <p:bldP spid="43523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FP 01</a:t>
            </a:r>
            <a:endParaRPr lang="de-DE" dirty="0"/>
          </a:p>
        </p:txBody>
      </p:sp>
      <p:sp>
        <p:nvSpPr>
          <p:cNvPr id="3" name="Inhaltsplatzhalter 2"/>
          <p:cNvSpPr>
            <a:spLocks noGrp="1"/>
          </p:cNvSpPr>
          <p:nvPr>
            <p:ph idx="1"/>
          </p:nvPr>
        </p:nvSpPr>
        <p:spPr/>
        <p:txBody>
          <a:bodyPr/>
          <a:lstStyle/>
          <a:p>
            <a:r>
              <a:rPr lang="de-DE" dirty="0" smtClean="0"/>
              <a:t>Simple </a:t>
            </a:r>
            <a:r>
              <a:rPr lang="de-DE" dirty="0" err="1" smtClean="0"/>
              <a:t>Bump</a:t>
            </a:r>
            <a:r>
              <a:rPr lang="de-DE" dirty="0" smtClean="0"/>
              <a:t> </a:t>
            </a:r>
            <a:r>
              <a:rPr lang="de-DE" dirty="0" err="1" smtClean="0"/>
              <a:t>Maps</a:t>
            </a:r>
            <a:endParaRPr lang="de-DE" dirty="0" smtClean="0"/>
          </a:p>
          <a:p>
            <a:r>
              <a:rPr lang="de-DE" dirty="0" smtClean="0"/>
              <a:t>Tangent-Space Normal </a:t>
            </a:r>
            <a:r>
              <a:rPr lang="de-DE" dirty="0" err="1" smtClean="0"/>
              <a:t>Maps</a:t>
            </a:r>
            <a:endParaRPr lang="de-DE"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p:txBody>
          <a:bodyPr/>
          <a:lstStyle/>
          <a:p>
            <a:r>
              <a:rPr lang="de-DE"/>
              <a:t>Texturierung- Ein Beispiel</a:t>
            </a:r>
          </a:p>
        </p:txBody>
      </p:sp>
      <p:pic>
        <p:nvPicPr>
          <p:cNvPr id="329735" name="Picture 7" descr="decal_texture"/>
          <p:cNvPicPr>
            <a:picLocks noChangeAspect="1" noChangeArrowheads="1"/>
          </p:cNvPicPr>
          <p:nvPr/>
        </p:nvPicPr>
        <p:blipFill>
          <a:blip r:embed="rId2">
            <a:clrChange>
              <a:clrFrom>
                <a:srgbClr val="3D3D3D"/>
              </a:clrFrom>
              <a:clrTo>
                <a:srgbClr val="3D3D3D">
                  <a:alpha val="0"/>
                </a:srgbClr>
              </a:clrTo>
            </a:clrChange>
          </a:blip>
          <a:srcRect r="23190"/>
          <a:stretch>
            <a:fillRect/>
          </a:stretch>
        </p:blipFill>
        <p:spPr bwMode="auto">
          <a:xfrm>
            <a:off x="566738" y="1047750"/>
            <a:ext cx="3822700" cy="5157788"/>
          </a:xfrm>
          <a:prstGeom prst="rect">
            <a:avLst/>
          </a:prstGeom>
          <a:noFill/>
        </p:spPr>
      </p:pic>
      <p:pic>
        <p:nvPicPr>
          <p:cNvPr id="329741" name="Picture 13" descr="brick_color"/>
          <p:cNvPicPr>
            <a:picLocks noChangeAspect="1" noChangeArrowheads="1"/>
          </p:cNvPicPr>
          <p:nvPr/>
        </p:nvPicPr>
        <p:blipFill>
          <a:blip r:embed="rId3" cstate="print"/>
          <a:srcRect/>
          <a:stretch>
            <a:fillRect/>
          </a:stretch>
        </p:blipFill>
        <p:spPr bwMode="auto">
          <a:xfrm>
            <a:off x="3162300" y="1238250"/>
            <a:ext cx="1463675" cy="1463675"/>
          </a:xfrm>
          <a:prstGeom prst="rect">
            <a:avLst/>
          </a:prstGeom>
          <a:noFill/>
          <a:ln w="57150">
            <a:solidFill>
              <a:srgbClr val="A50021"/>
            </a:solidFill>
            <a:miter lim="800000"/>
            <a:headEnd/>
            <a:tailEnd/>
          </a:ln>
        </p:spPr>
      </p:pic>
      <p:sp>
        <p:nvSpPr>
          <p:cNvPr id="329745" name="Text Box 17"/>
          <p:cNvSpPr txBox="1">
            <a:spLocks noChangeArrowheads="1"/>
          </p:cNvSpPr>
          <p:nvPr/>
        </p:nvSpPr>
        <p:spPr bwMode="auto">
          <a:xfrm>
            <a:off x="1901825" y="5314950"/>
            <a:ext cx="2636838" cy="850900"/>
          </a:xfrm>
          <a:prstGeom prst="rect">
            <a:avLst/>
          </a:prstGeom>
          <a:solidFill>
            <a:srgbClr val="FF9900"/>
          </a:solidFill>
          <a:ln w="28575" algn="ctr">
            <a:solidFill>
              <a:srgbClr val="A50021"/>
            </a:solidFill>
            <a:miter lim="800000"/>
            <a:headEnd/>
            <a:tailEnd/>
          </a:ln>
          <a:effectLst/>
        </p:spPr>
        <p:txBody>
          <a:bodyPr wrap="none">
            <a:spAutoFit/>
          </a:bodyPr>
          <a:lstStyle/>
          <a:p>
            <a:pPr marL="342900" indent="-342900">
              <a:spcBef>
                <a:spcPct val="0"/>
              </a:spcBef>
            </a:pPr>
            <a:r>
              <a:rPr lang="de-DE" sz="2400"/>
              <a:t>Einfache Farbtextur</a:t>
            </a:r>
          </a:p>
          <a:p>
            <a:pPr marL="342900" indent="-342900">
              <a:spcBef>
                <a:spcPct val="0"/>
              </a:spcBef>
            </a:pPr>
            <a:r>
              <a:rPr lang="de-DE" sz="2400"/>
              <a:t>wirkt unrealistisch</a:t>
            </a:r>
          </a:p>
        </p:txBody>
      </p:sp>
      <p:grpSp>
        <p:nvGrpSpPr>
          <p:cNvPr id="2" name="Group 19"/>
          <p:cNvGrpSpPr>
            <a:grpSpLocks/>
          </p:cNvGrpSpPr>
          <p:nvPr/>
        </p:nvGrpSpPr>
        <p:grpSpPr bwMode="auto">
          <a:xfrm>
            <a:off x="4646613" y="985838"/>
            <a:ext cx="3929062" cy="5207000"/>
            <a:chOff x="3071" y="621"/>
            <a:chExt cx="2475" cy="3280"/>
          </a:xfrm>
        </p:grpSpPr>
        <p:pic>
          <p:nvPicPr>
            <p:cNvPr id="329736" name="Picture 8" descr="decal_texture_light"/>
            <p:cNvPicPr>
              <a:picLocks noChangeAspect="1" noChangeArrowheads="1"/>
            </p:cNvPicPr>
            <p:nvPr/>
          </p:nvPicPr>
          <p:blipFill>
            <a:blip r:embed="rId4">
              <a:clrChange>
                <a:clrFrom>
                  <a:srgbClr val="3D3D3D"/>
                </a:clrFrom>
                <a:clrTo>
                  <a:srgbClr val="3D3D3D">
                    <a:alpha val="0"/>
                  </a:srgbClr>
                </a:clrTo>
              </a:clrChange>
            </a:blip>
            <a:srcRect r="21826"/>
            <a:stretch>
              <a:fillRect/>
            </a:stretch>
          </p:blipFill>
          <p:spPr bwMode="auto">
            <a:xfrm>
              <a:off x="3071" y="621"/>
              <a:ext cx="2475" cy="3280"/>
            </a:xfrm>
            <a:prstGeom prst="rect">
              <a:avLst/>
            </a:prstGeom>
            <a:noFill/>
          </p:spPr>
        </p:pic>
        <p:sp>
          <p:nvSpPr>
            <p:cNvPr id="329746" name="Text Box 18"/>
            <p:cNvSpPr txBox="1">
              <a:spLocks noChangeArrowheads="1"/>
            </p:cNvSpPr>
            <p:nvPr/>
          </p:nvSpPr>
          <p:spPr bwMode="auto">
            <a:xfrm>
              <a:off x="3673" y="3348"/>
              <a:ext cx="1630" cy="536"/>
            </a:xfrm>
            <a:prstGeom prst="rect">
              <a:avLst/>
            </a:prstGeom>
            <a:solidFill>
              <a:srgbClr val="FF9900"/>
            </a:solidFill>
            <a:ln w="28575" algn="ctr">
              <a:solidFill>
                <a:srgbClr val="A50021"/>
              </a:solidFill>
              <a:miter lim="800000"/>
              <a:headEnd/>
              <a:tailEnd/>
            </a:ln>
            <a:effectLst/>
          </p:spPr>
          <p:txBody>
            <a:bodyPr wrap="none">
              <a:spAutoFit/>
            </a:bodyPr>
            <a:lstStyle/>
            <a:p>
              <a:pPr marL="342900" indent="-342900">
                <a:spcBef>
                  <a:spcPct val="0"/>
                </a:spcBef>
              </a:pPr>
              <a:r>
                <a:rPr lang="de-DE" sz="2400"/>
                <a:t>Auch Beleuchtung </a:t>
              </a:r>
            </a:p>
            <a:p>
              <a:pPr marL="342900" indent="-342900">
                <a:spcBef>
                  <a:spcPct val="0"/>
                </a:spcBef>
              </a:pPr>
              <a:r>
                <a:rPr lang="de-DE" sz="2400"/>
                <a:t>hilft nicht viel</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a:grpSpLocks/>
          </p:cNvGrpSpPr>
          <p:nvPr/>
        </p:nvGrpSpPr>
        <p:grpSpPr bwMode="auto">
          <a:xfrm>
            <a:off x="4241800" y="1089025"/>
            <a:ext cx="4206875" cy="5151438"/>
            <a:chOff x="2672" y="686"/>
            <a:chExt cx="2650" cy="3245"/>
          </a:xfrm>
        </p:grpSpPr>
        <p:pic>
          <p:nvPicPr>
            <p:cNvPr id="376841" name="Picture 9" descr="texture_normalmap_glossmap"/>
            <p:cNvPicPr>
              <a:picLocks noChangeAspect="1" noChangeArrowheads="1"/>
            </p:cNvPicPr>
            <p:nvPr/>
          </p:nvPicPr>
          <p:blipFill>
            <a:blip r:embed="rId2">
              <a:clrChange>
                <a:clrFrom>
                  <a:srgbClr val="3D3D3D"/>
                </a:clrFrom>
                <a:clrTo>
                  <a:srgbClr val="3D3D3D">
                    <a:alpha val="0"/>
                  </a:srgbClr>
                </a:clrTo>
              </a:clrChange>
            </a:blip>
            <a:srcRect r="22681"/>
            <a:stretch>
              <a:fillRect/>
            </a:stretch>
          </p:blipFill>
          <p:spPr bwMode="auto">
            <a:xfrm>
              <a:off x="2672" y="686"/>
              <a:ext cx="2417" cy="3245"/>
            </a:xfrm>
            <a:prstGeom prst="rect">
              <a:avLst/>
            </a:prstGeom>
            <a:noFill/>
          </p:spPr>
        </p:pic>
        <p:pic>
          <p:nvPicPr>
            <p:cNvPr id="376843" name="Picture 11" descr="brick_gloss"/>
            <p:cNvPicPr>
              <a:picLocks noChangeAspect="1" noChangeArrowheads="1"/>
            </p:cNvPicPr>
            <p:nvPr/>
          </p:nvPicPr>
          <p:blipFill>
            <a:blip r:embed="rId3"/>
            <a:srcRect/>
            <a:stretch>
              <a:fillRect/>
            </a:stretch>
          </p:blipFill>
          <p:spPr bwMode="auto">
            <a:xfrm>
              <a:off x="4408" y="748"/>
              <a:ext cx="914" cy="914"/>
            </a:xfrm>
            <a:prstGeom prst="rect">
              <a:avLst/>
            </a:prstGeom>
            <a:noFill/>
            <a:ln w="57150">
              <a:solidFill>
                <a:srgbClr val="A50021"/>
              </a:solidFill>
              <a:miter lim="800000"/>
              <a:headEnd/>
              <a:tailEnd/>
            </a:ln>
          </p:spPr>
        </p:pic>
        <p:sp>
          <p:nvSpPr>
            <p:cNvPr id="376846" name="Text Box 14"/>
            <p:cNvSpPr txBox="1">
              <a:spLocks noChangeArrowheads="1"/>
            </p:cNvSpPr>
            <p:nvPr/>
          </p:nvSpPr>
          <p:spPr bwMode="auto">
            <a:xfrm>
              <a:off x="3258" y="3348"/>
              <a:ext cx="2064" cy="536"/>
            </a:xfrm>
            <a:prstGeom prst="rect">
              <a:avLst/>
            </a:prstGeom>
            <a:solidFill>
              <a:srgbClr val="FF9900"/>
            </a:solidFill>
            <a:ln w="28575" algn="ctr">
              <a:solidFill>
                <a:srgbClr val="A50021"/>
              </a:solidFill>
              <a:miter lim="800000"/>
              <a:headEnd/>
              <a:tailEnd/>
            </a:ln>
            <a:effectLst/>
          </p:spPr>
          <p:txBody>
            <a:bodyPr wrap="none">
              <a:spAutoFit/>
            </a:bodyPr>
            <a:lstStyle/>
            <a:p>
              <a:pPr marL="342900" indent="-342900">
                <a:spcBef>
                  <a:spcPct val="0"/>
                </a:spcBef>
              </a:pPr>
              <a:r>
                <a:rPr lang="de-DE" sz="2400" b="1" i="1"/>
                <a:t>Gloss Map</a:t>
              </a:r>
              <a:r>
                <a:rPr lang="de-DE" sz="2400"/>
                <a:t> bestimmt</a:t>
              </a:r>
            </a:p>
            <a:p>
              <a:pPr marL="342900" indent="-342900">
                <a:spcBef>
                  <a:spcPct val="0"/>
                </a:spcBef>
              </a:pPr>
              <a:r>
                <a:rPr lang="de-DE" sz="2400"/>
                <a:t>spekularen Koeffizienten</a:t>
              </a:r>
            </a:p>
          </p:txBody>
        </p:sp>
      </p:grpSp>
      <p:sp>
        <p:nvSpPr>
          <p:cNvPr id="376834" name="Rectangle 2"/>
          <p:cNvSpPr>
            <a:spLocks noGrp="1" noChangeArrowheads="1"/>
          </p:cNvSpPr>
          <p:nvPr>
            <p:ph type="title"/>
          </p:nvPr>
        </p:nvSpPr>
        <p:spPr/>
        <p:txBody>
          <a:bodyPr/>
          <a:lstStyle/>
          <a:p>
            <a:r>
              <a:rPr lang="de-DE"/>
              <a:t>Texturierung- Ein Beispiel</a:t>
            </a:r>
          </a:p>
        </p:txBody>
      </p:sp>
      <p:pic>
        <p:nvPicPr>
          <p:cNvPr id="376838" name="Picture 6" descr="texture_normalmap"/>
          <p:cNvPicPr>
            <a:picLocks noChangeAspect="1" noChangeArrowheads="1"/>
          </p:cNvPicPr>
          <p:nvPr/>
        </p:nvPicPr>
        <p:blipFill>
          <a:blip r:embed="rId4">
            <a:clrChange>
              <a:clrFrom>
                <a:srgbClr val="3D3D3D"/>
              </a:clrFrom>
              <a:clrTo>
                <a:srgbClr val="3D3D3D">
                  <a:alpha val="0"/>
                </a:srgbClr>
              </a:clrTo>
            </a:clrChange>
          </a:blip>
          <a:srcRect r="25211"/>
          <a:stretch>
            <a:fillRect/>
          </a:stretch>
        </p:blipFill>
        <p:spPr bwMode="auto">
          <a:xfrm>
            <a:off x="447675" y="1057275"/>
            <a:ext cx="3795713" cy="5173663"/>
          </a:xfrm>
          <a:prstGeom prst="rect">
            <a:avLst/>
          </a:prstGeom>
          <a:noFill/>
        </p:spPr>
      </p:pic>
      <p:pic>
        <p:nvPicPr>
          <p:cNvPr id="376835" name="Picture 3" descr="brick_normals2"/>
          <p:cNvPicPr>
            <a:picLocks noChangeAspect="1" noChangeArrowheads="1"/>
          </p:cNvPicPr>
          <p:nvPr/>
        </p:nvPicPr>
        <p:blipFill>
          <a:blip r:embed="rId5" cstate="print"/>
          <a:srcRect/>
          <a:stretch>
            <a:fillRect/>
          </a:stretch>
        </p:blipFill>
        <p:spPr bwMode="auto">
          <a:xfrm>
            <a:off x="2773363" y="1185863"/>
            <a:ext cx="1465262" cy="1465262"/>
          </a:xfrm>
          <a:prstGeom prst="rect">
            <a:avLst/>
          </a:prstGeom>
          <a:noFill/>
          <a:ln w="57150">
            <a:solidFill>
              <a:srgbClr val="A50021"/>
            </a:solidFill>
            <a:miter lim="800000"/>
            <a:headEnd/>
            <a:tailEnd/>
          </a:ln>
        </p:spPr>
      </p:pic>
      <p:sp>
        <p:nvSpPr>
          <p:cNvPr id="376845" name="Text Box 13"/>
          <p:cNvSpPr txBox="1">
            <a:spLocks noChangeArrowheads="1"/>
          </p:cNvSpPr>
          <p:nvPr/>
        </p:nvSpPr>
        <p:spPr bwMode="auto">
          <a:xfrm>
            <a:off x="1901825" y="5314950"/>
            <a:ext cx="2732088" cy="850900"/>
          </a:xfrm>
          <a:prstGeom prst="rect">
            <a:avLst/>
          </a:prstGeom>
          <a:solidFill>
            <a:srgbClr val="FF9900"/>
          </a:solidFill>
          <a:ln w="28575" algn="ctr">
            <a:solidFill>
              <a:srgbClr val="A50021"/>
            </a:solidFill>
            <a:miter lim="800000"/>
            <a:headEnd/>
            <a:tailEnd/>
          </a:ln>
          <a:effectLst/>
        </p:spPr>
        <p:txBody>
          <a:bodyPr wrap="none">
            <a:spAutoFit/>
          </a:bodyPr>
          <a:lstStyle/>
          <a:p>
            <a:pPr marL="342900" indent="-342900">
              <a:spcBef>
                <a:spcPct val="0"/>
              </a:spcBef>
            </a:pPr>
            <a:r>
              <a:rPr lang="de-DE" sz="2400"/>
              <a:t>Normal Map gibt</a:t>
            </a:r>
          </a:p>
          <a:p>
            <a:pPr marL="342900" indent="-342900">
              <a:spcBef>
                <a:spcPct val="0"/>
              </a:spcBef>
            </a:pPr>
            <a:r>
              <a:rPr lang="de-DE" sz="2400"/>
              <a:t>Oberflächenstruktur</a:t>
            </a:r>
          </a:p>
        </p:txBody>
      </p:sp>
      <p:grpSp>
        <p:nvGrpSpPr>
          <p:cNvPr id="3" name="Group 21"/>
          <p:cNvGrpSpPr>
            <a:grpSpLocks/>
          </p:cNvGrpSpPr>
          <p:nvPr/>
        </p:nvGrpSpPr>
        <p:grpSpPr bwMode="auto">
          <a:xfrm>
            <a:off x="2506663" y="2924175"/>
            <a:ext cx="2646362" cy="1673225"/>
            <a:chOff x="1231" y="1792"/>
            <a:chExt cx="1667" cy="1054"/>
          </a:xfrm>
        </p:grpSpPr>
        <p:sp>
          <p:nvSpPr>
            <p:cNvPr id="376851" name="AutoShape 19"/>
            <p:cNvSpPr>
              <a:spLocks noChangeArrowheads="1"/>
            </p:cNvSpPr>
            <p:nvPr/>
          </p:nvSpPr>
          <p:spPr bwMode="auto">
            <a:xfrm>
              <a:off x="1231" y="1792"/>
              <a:ext cx="1667" cy="1054"/>
            </a:xfrm>
            <a:prstGeom prst="wedgeRectCallout">
              <a:avLst>
                <a:gd name="adj1" fmla="val 90731"/>
                <a:gd name="adj2" fmla="val -59963"/>
              </a:avLst>
            </a:prstGeom>
            <a:solidFill>
              <a:srgbClr val="FF9900"/>
            </a:solidFill>
            <a:ln w="28575" algn="ctr">
              <a:solidFill>
                <a:schemeClr val="tx1"/>
              </a:solidFill>
              <a:miter lim="800000"/>
              <a:headEnd/>
              <a:tailEnd/>
            </a:ln>
            <a:effectLst/>
          </p:spPr>
          <p:txBody>
            <a:bodyPr/>
            <a:lstStyle/>
            <a:p>
              <a:pPr marL="342900" indent="-342900" algn="ctr"/>
              <a:endParaRPr lang="de-DE"/>
            </a:p>
          </p:txBody>
        </p:sp>
        <p:sp>
          <p:nvSpPr>
            <p:cNvPr id="376852" name="Text Box 20"/>
            <p:cNvSpPr txBox="1">
              <a:spLocks noChangeArrowheads="1"/>
            </p:cNvSpPr>
            <p:nvPr/>
          </p:nvSpPr>
          <p:spPr bwMode="auto">
            <a:xfrm>
              <a:off x="1273" y="1837"/>
              <a:ext cx="1589" cy="978"/>
            </a:xfrm>
            <a:prstGeom prst="rect">
              <a:avLst/>
            </a:prstGeom>
            <a:noFill/>
            <a:ln w="28575" algn="ctr">
              <a:noFill/>
              <a:miter lim="800000"/>
              <a:headEnd/>
              <a:tailEnd/>
            </a:ln>
            <a:effectLst/>
          </p:spPr>
          <p:txBody>
            <a:bodyPr wrap="none">
              <a:spAutoFit/>
            </a:bodyPr>
            <a:lstStyle/>
            <a:p>
              <a:pPr marL="342900" indent="-342900">
                <a:spcBef>
                  <a:spcPct val="0"/>
                </a:spcBef>
              </a:pPr>
              <a:r>
                <a:rPr lang="de-DE" sz="2400" b="1" i="1"/>
                <a:t>Aufgrund seiner</a:t>
              </a:r>
            </a:p>
            <a:p>
              <a:pPr marL="342900" indent="-342900">
                <a:spcBef>
                  <a:spcPct val="0"/>
                </a:spcBef>
              </a:pPr>
              <a:r>
                <a:rPr lang="de-DE" sz="2400" b="1" i="1"/>
                <a:t>Rauhheit reflektiert</a:t>
              </a:r>
            </a:p>
            <a:p>
              <a:pPr marL="342900" indent="-342900">
                <a:spcBef>
                  <a:spcPct val="0"/>
                </a:spcBef>
              </a:pPr>
              <a:r>
                <a:rPr lang="de-DE" sz="2400" b="1" i="1"/>
                <a:t>der Mörtel das </a:t>
              </a:r>
            </a:p>
            <a:p>
              <a:pPr marL="342900" indent="-342900">
                <a:spcBef>
                  <a:spcPct val="0"/>
                </a:spcBef>
              </a:pPr>
              <a:r>
                <a:rPr lang="de-DE" sz="2400" b="1" i="1"/>
                <a:t>Licht nur diffus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p:txBody>
          <a:bodyPr/>
          <a:lstStyle/>
          <a:p>
            <a:r>
              <a:rPr lang="de-DE"/>
              <a:t>Texturierung- Ein Beispiel</a:t>
            </a:r>
          </a:p>
        </p:txBody>
      </p:sp>
      <p:pic>
        <p:nvPicPr>
          <p:cNvPr id="377863" name="Picture 7" descr="texture_normalmap_envmap"/>
          <p:cNvPicPr>
            <a:picLocks noChangeAspect="1" noChangeArrowheads="1"/>
          </p:cNvPicPr>
          <p:nvPr/>
        </p:nvPicPr>
        <p:blipFill>
          <a:blip r:embed="rId2">
            <a:clrChange>
              <a:clrFrom>
                <a:srgbClr val="3D3D3D"/>
              </a:clrFrom>
              <a:clrTo>
                <a:srgbClr val="3D3D3D">
                  <a:alpha val="0"/>
                </a:srgbClr>
              </a:clrTo>
            </a:clrChange>
          </a:blip>
          <a:srcRect r="22617"/>
          <a:stretch>
            <a:fillRect/>
          </a:stretch>
        </p:blipFill>
        <p:spPr bwMode="auto">
          <a:xfrm>
            <a:off x="485775" y="1047750"/>
            <a:ext cx="3802063" cy="5164138"/>
          </a:xfrm>
          <a:prstGeom prst="rect">
            <a:avLst/>
          </a:prstGeom>
          <a:noFill/>
        </p:spPr>
      </p:pic>
      <p:pic>
        <p:nvPicPr>
          <p:cNvPr id="377864" name="Picture 8" descr="texture_normalmap_envmap_glossmap"/>
          <p:cNvPicPr>
            <a:picLocks noChangeAspect="1" noChangeArrowheads="1"/>
          </p:cNvPicPr>
          <p:nvPr/>
        </p:nvPicPr>
        <p:blipFill>
          <a:blip r:embed="rId3">
            <a:clrChange>
              <a:clrFrom>
                <a:srgbClr val="3D3D3D"/>
              </a:clrFrom>
              <a:clrTo>
                <a:srgbClr val="3D3D3D">
                  <a:alpha val="0"/>
                </a:srgbClr>
              </a:clrTo>
            </a:clrChange>
          </a:blip>
          <a:srcRect r="21391"/>
          <a:stretch>
            <a:fillRect/>
          </a:stretch>
        </p:blipFill>
        <p:spPr bwMode="auto">
          <a:xfrm>
            <a:off x="4494213" y="1049338"/>
            <a:ext cx="3873500" cy="5165725"/>
          </a:xfrm>
          <a:prstGeom prst="rect">
            <a:avLst/>
          </a:prstGeom>
          <a:noFill/>
        </p:spPr>
      </p:pic>
      <p:sp>
        <p:nvSpPr>
          <p:cNvPr id="377868" name="Text Box 12"/>
          <p:cNvSpPr txBox="1">
            <a:spLocks noChangeArrowheads="1"/>
          </p:cNvSpPr>
          <p:nvPr/>
        </p:nvSpPr>
        <p:spPr bwMode="auto">
          <a:xfrm>
            <a:off x="1187450" y="5314950"/>
            <a:ext cx="3233738" cy="850900"/>
          </a:xfrm>
          <a:prstGeom prst="rect">
            <a:avLst/>
          </a:prstGeom>
          <a:solidFill>
            <a:srgbClr val="FF9900"/>
          </a:solidFill>
          <a:ln w="28575" algn="ctr">
            <a:solidFill>
              <a:srgbClr val="A50021"/>
            </a:solidFill>
            <a:miter lim="800000"/>
            <a:headEnd/>
            <a:tailEnd/>
          </a:ln>
          <a:effectLst/>
        </p:spPr>
        <p:txBody>
          <a:bodyPr wrap="none">
            <a:spAutoFit/>
          </a:bodyPr>
          <a:lstStyle/>
          <a:p>
            <a:pPr marL="342900" indent="-342900">
              <a:spcBef>
                <a:spcPct val="0"/>
              </a:spcBef>
            </a:pPr>
            <a:r>
              <a:rPr lang="de-DE" sz="2400"/>
              <a:t>Environment Cube Map</a:t>
            </a:r>
          </a:p>
          <a:p>
            <a:pPr marL="342900" indent="-342900">
              <a:spcBef>
                <a:spcPct val="0"/>
              </a:spcBef>
            </a:pPr>
            <a:r>
              <a:rPr lang="de-DE" sz="2400"/>
              <a:t>mit Normal Map</a:t>
            </a:r>
          </a:p>
        </p:txBody>
      </p:sp>
      <p:sp>
        <p:nvSpPr>
          <p:cNvPr id="377869" name="Text Box 13"/>
          <p:cNvSpPr txBox="1">
            <a:spLocks noChangeArrowheads="1"/>
          </p:cNvSpPr>
          <p:nvPr/>
        </p:nvSpPr>
        <p:spPr bwMode="auto">
          <a:xfrm>
            <a:off x="5024438" y="5686425"/>
            <a:ext cx="3375025" cy="485775"/>
          </a:xfrm>
          <a:prstGeom prst="rect">
            <a:avLst/>
          </a:prstGeom>
          <a:solidFill>
            <a:srgbClr val="FF9900"/>
          </a:solidFill>
          <a:ln w="28575" algn="ctr">
            <a:solidFill>
              <a:srgbClr val="A50021"/>
            </a:solidFill>
            <a:miter lim="800000"/>
            <a:headEnd/>
            <a:tailEnd/>
          </a:ln>
          <a:effectLst/>
        </p:spPr>
        <p:txBody>
          <a:bodyPr wrap="none">
            <a:spAutoFit/>
          </a:bodyPr>
          <a:lstStyle/>
          <a:p>
            <a:pPr marL="342900" indent="-342900">
              <a:spcBef>
                <a:spcPct val="0"/>
              </a:spcBef>
            </a:pPr>
            <a:r>
              <a:rPr lang="de-DE" sz="2400"/>
              <a:t>zusätzlich mit Gloss-Map</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ctrTitle"/>
          </p:nvPr>
        </p:nvSpPr>
        <p:spPr/>
        <p:txBody>
          <a:bodyPr/>
          <a:lstStyle/>
          <a:p>
            <a:r>
              <a:rPr lang="de-DE" dirty="0" err="1" smtClean="0"/>
              <a:t>Reflection</a:t>
            </a:r>
            <a:r>
              <a:rPr lang="de-DE" dirty="0" smtClean="0"/>
              <a:t> </a:t>
            </a:r>
            <a:r>
              <a:rPr lang="de-DE" dirty="0" err="1" smtClean="0"/>
              <a:t>Maps</a:t>
            </a:r>
            <a:endParaRPr lang="de-DE"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652838" y="3448050"/>
            <a:ext cx="1506537" cy="2205038"/>
            <a:chOff x="2301" y="2172"/>
            <a:chExt cx="949" cy="1389"/>
          </a:xfrm>
        </p:grpSpPr>
        <p:sp>
          <p:nvSpPr>
            <p:cNvPr id="362500" name="Arc 4"/>
            <p:cNvSpPr>
              <a:spLocks/>
            </p:cNvSpPr>
            <p:nvPr/>
          </p:nvSpPr>
          <p:spPr bwMode="auto">
            <a:xfrm flipV="1">
              <a:off x="2301" y="2706"/>
              <a:ext cx="949" cy="847"/>
            </a:xfrm>
            <a:custGeom>
              <a:avLst/>
              <a:gdLst>
                <a:gd name="G0" fmla="+- 12066 0 0"/>
                <a:gd name="G1" fmla="+- 0 0 0"/>
                <a:gd name="G2" fmla="+- 21600 0 0"/>
                <a:gd name="T0" fmla="*/ 24218 w 24218"/>
                <a:gd name="T1" fmla="*/ 17858 h 21600"/>
                <a:gd name="T2" fmla="*/ 0 w 24218"/>
                <a:gd name="T3" fmla="*/ 17916 h 21600"/>
                <a:gd name="T4" fmla="*/ 12066 w 24218"/>
                <a:gd name="T5" fmla="*/ 0 h 21600"/>
              </a:gdLst>
              <a:ahLst/>
              <a:cxnLst>
                <a:cxn ang="0">
                  <a:pos x="T0" y="T1"/>
                </a:cxn>
                <a:cxn ang="0">
                  <a:pos x="T2" y="T3"/>
                </a:cxn>
                <a:cxn ang="0">
                  <a:pos x="T4" y="T5"/>
                </a:cxn>
              </a:cxnLst>
              <a:rect l="0" t="0" r="r" b="b"/>
              <a:pathLst>
                <a:path w="24218" h="21600" fill="none" extrusionOk="0">
                  <a:moveTo>
                    <a:pt x="24217" y="17857"/>
                  </a:moveTo>
                  <a:cubicBezTo>
                    <a:pt x="20634" y="20296"/>
                    <a:pt x="16400" y="21599"/>
                    <a:pt x="12066" y="21600"/>
                  </a:cubicBezTo>
                  <a:cubicBezTo>
                    <a:pt x="7767" y="21600"/>
                    <a:pt x="3565" y="20317"/>
                    <a:pt x="0" y="17915"/>
                  </a:cubicBezTo>
                </a:path>
                <a:path w="24218" h="21600" stroke="0" extrusionOk="0">
                  <a:moveTo>
                    <a:pt x="24217" y="17857"/>
                  </a:moveTo>
                  <a:cubicBezTo>
                    <a:pt x="20634" y="20296"/>
                    <a:pt x="16400" y="21599"/>
                    <a:pt x="12066" y="21600"/>
                  </a:cubicBezTo>
                  <a:cubicBezTo>
                    <a:pt x="7767" y="21600"/>
                    <a:pt x="3565" y="20317"/>
                    <a:pt x="0" y="17915"/>
                  </a:cubicBezTo>
                  <a:lnTo>
                    <a:pt x="12066" y="0"/>
                  </a:lnTo>
                  <a:close/>
                </a:path>
              </a:pathLst>
            </a:custGeom>
            <a:solidFill>
              <a:srgbClr val="FFCC00">
                <a:alpha val="50000"/>
              </a:srgbClr>
            </a:solidFill>
            <a:ln w="28575">
              <a:solidFill>
                <a:schemeClr val="tx1"/>
              </a:solidFill>
              <a:round/>
              <a:headEnd/>
              <a:tailEnd/>
            </a:ln>
            <a:effectLst/>
          </p:spPr>
          <p:txBody>
            <a:bodyPr anchor="ctr">
              <a:spAutoFit/>
            </a:bodyPr>
            <a:lstStyle/>
            <a:p>
              <a:endParaRPr lang="de-DE"/>
            </a:p>
          </p:txBody>
        </p:sp>
        <p:sp>
          <p:nvSpPr>
            <p:cNvPr id="362501" name="Line 5"/>
            <p:cNvSpPr>
              <a:spLocks noChangeShapeType="1"/>
            </p:cNvSpPr>
            <p:nvPr/>
          </p:nvSpPr>
          <p:spPr bwMode="auto">
            <a:xfrm flipV="1">
              <a:off x="2775" y="2461"/>
              <a:ext cx="0" cy="1100"/>
            </a:xfrm>
            <a:prstGeom prst="line">
              <a:avLst/>
            </a:prstGeom>
            <a:noFill/>
            <a:ln w="57150">
              <a:solidFill>
                <a:schemeClr val="tx1"/>
              </a:solidFill>
              <a:round/>
              <a:headEnd/>
              <a:tailEnd type="triangle" w="med" len="med"/>
            </a:ln>
            <a:effectLst/>
          </p:spPr>
          <p:txBody>
            <a:bodyPr>
              <a:spAutoFit/>
            </a:bodyPr>
            <a:lstStyle/>
            <a:p>
              <a:endParaRPr lang="de-DE"/>
            </a:p>
          </p:txBody>
        </p:sp>
        <p:pic>
          <p:nvPicPr>
            <p:cNvPr id="362502" name="Picture 6" descr="__vec_n"/>
            <p:cNvPicPr>
              <a:picLocks noChangeAspect="1" noChangeArrowheads="1"/>
            </p:cNvPicPr>
            <p:nvPr/>
          </p:nvPicPr>
          <p:blipFill>
            <a:blip r:embed="rId2"/>
            <a:srcRect/>
            <a:stretch>
              <a:fillRect/>
            </a:stretch>
          </p:blipFill>
          <p:spPr bwMode="auto">
            <a:xfrm>
              <a:off x="2695" y="2172"/>
              <a:ext cx="232" cy="274"/>
            </a:xfrm>
            <a:prstGeom prst="rect">
              <a:avLst/>
            </a:prstGeom>
            <a:noFill/>
          </p:spPr>
        </p:pic>
      </p:grpSp>
      <p:sp>
        <p:nvSpPr>
          <p:cNvPr id="362504" name="Rectangle 8"/>
          <p:cNvSpPr>
            <a:spLocks noGrp="1" noChangeArrowheads="1"/>
          </p:cNvSpPr>
          <p:nvPr>
            <p:ph type="title"/>
          </p:nvPr>
        </p:nvSpPr>
        <p:spPr>
          <a:xfrm>
            <a:off x="457200" y="288925"/>
            <a:ext cx="8229600" cy="633413"/>
          </a:xfrm>
        </p:spPr>
        <p:txBody>
          <a:bodyPr/>
          <a:lstStyle/>
          <a:p>
            <a:r>
              <a:rPr lang="de-DE" sz="4000"/>
              <a:t>Reflection Map</a:t>
            </a:r>
          </a:p>
        </p:txBody>
      </p:sp>
      <p:sp>
        <p:nvSpPr>
          <p:cNvPr id="362505" name="Line 9"/>
          <p:cNvSpPr>
            <a:spLocks noChangeShapeType="1"/>
          </p:cNvSpPr>
          <p:nvPr/>
        </p:nvSpPr>
        <p:spPr bwMode="auto">
          <a:xfrm>
            <a:off x="2465388" y="2716213"/>
            <a:ext cx="1925637" cy="2895600"/>
          </a:xfrm>
          <a:prstGeom prst="line">
            <a:avLst/>
          </a:prstGeom>
          <a:noFill/>
          <a:ln w="57150">
            <a:solidFill>
              <a:srgbClr val="FF9900"/>
            </a:solidFill>
            <a:prstDash val="sysDot"/>
            <a:round/>
            <a:headEnd/>
            <a:tailEnd type="triangle" w="med" len="med"/>
          </a:ln>
          <a:effectLst/>
        </p:spPr>
        <p:txBody>
          <a:bodyPr>
            <a:spAutoFit/>
          </a:bodyPr>
          <a:lstStyle/>
          <a:p>
            <a:endParaRPr lang="de-DE"/>
          </a:p>
        </p:txBody>
      </p:sp>
      <p:sp>
        <p:nvSpPr>
          <p:cNvPr id="362506" name="Line 10"/>
          <p:cNvSpPr>
            <a:spLocks noChangeShapeType="1"/>
          </p:cNvSpPr>
          <p:nvPr/>
        </p:nvSpPr>
        <p:spPr bwMode="auto">
          <a:xfrm flipV="1">
            <a:off x="5308600" y="3633788"/>
            <a:ext cx="525463" cy="735012"/>
          </a:xfrm>
          <a:prstGeom prst="line">
            <a:avLst/>
          </a:prstGeom>
          <a:noFill/>
          <a:ln w="57150" cap="rnd">
            <a:solidFill>
              <a:srgbClr val="FFCC00"/>
            </a:solidFill>
            <a:prstDash val="sysDot"/>
            <a:round/>
            <a:headEnd/>
            <a:tailEnd type="triangle" w="med" len="med"/>
          </a:ln>
          <a:effectLst/>
        </p:spPr>
        <p:txBody>
          <a:bodyPr>
            <a:spAutoFit/>
          </a:bodyPr>
          <a:lstStyle/>
          <a:p>
            <a:endParaRPr lang="de-DE"/>
          </a:p>
        </p:txBody>
      </p:sp>
      <p:sp>
        <p:nvSpPr>
          <p:cNvPr id="362507" name="Line 11"/>
          <p:cNvSpPr>
            <a:spLocks noChangeShapeType="1"/>
          </p:cNvSpPr>
          <p:nvPr/>
        </p:nvSpPr>
        <p:spPr bwMode="auto">
          <a:xfrm>
            <a:off x="1524000" y="5653088"/>
            <a:ext cx="5986463" cy="0"/>
          </a:xfrm>
          <a:prstGeom prst="line">
            <a:avLst/>
          </a:prstGeom>
          <a:noFill/>
          <a:ln w="76200">
            <a:solidFill>
              <a:schemeClr val="tx1"/>
            </a:solidFill>
            <a:round/>
            <a:headEnd/>
            <a:tailEnd/>
          </a:ln>
          <a:effectLst/>
        </p:spPr>
        <p:txBody>
          <a:bodyPr>
            <a:spAutoFit/>
          </a:bodyPr>
          <a:lstStyle/>
          <a:p>
            <a:endParaRPr lang="de-DE"/>
          </a:p>
        </p:txBody>
      </p:sp>
      <p:sp>
        <p:nvSpPr>
          <p:cNvPr id="362508" name="Text Box 12"/>
          <p:cNvSpPr txBox="1">
            <a:spLocks noChangeArrowheads="1"/>
          </p:cNvSpPr>
          <p:nvPr/>
        </p:nvSpPr>
        <p:spPr bwMode="auto">
          <a:xfrm>
            <a:off x="701675" y="1250950"/>
            <a:ext cx="7278688" cy="457200"/>
          </a:xfrm>
          <a:prstGeom prst="rect">
            <a:avLst/>
          </a:prstGeom>
          <a:noFill/>
          <a:ln w="28575" algn="ctr">
            <a:noFill/>
            <a:miter lim="800000"/>
            <a:headEnd/>
            <a:tailEnd/>
          </a:ln>
          <a:effectLst/>
        </p:spPr>
        <p:txBody>
          <a:bodyPr wrap="none">
            <a:spAutoFit/>
          </a:bodyPr>
          <a:lstStyle/>
          <a:p>
            <a:pPr marL="342900" indent="-342900"/>
            <a:r>
              <a:rPr lang="de-DE" sz="2400"/>
              <a:t>Wenn Licht auf eine </a:t>
            </a:r>
            <a:r>
              <a:rPr lang="de-DE" sz="2400" b="1" i="1"/>
              <a:t>perfekt spiegelnde</a:t>
            </a:r>
            <a:r>
              <a:rPr lang="de-DE" sz="2400"/>
              <a:t> Oberfläche trifft,</a:t>
            </a:r>
          </a:p>
        </p:txBody>
      </p:sp>
      <p:pic>
        <p:nvPicPr>
          <p:cNvPr id="362509" name="Picture 13" descr="yellow_dot"/>
          <p:cNvPicPr>
            <a:picLocks noChangeAspect="1" noChangeArrowheads="1"/>
          </p:cNvPicPr>
          <p:nvPr/>
        </p:nvPicPr>
        <p:blipFill>
          <a:blip r:embed="rId3"/>
          <a:srcRect/>
          <a:stretch>
            <a:fillRect/>
          </a:stretch>
        </p:blipFill>
        <p:spPr bwMode="auto">
          <a:xfrm>
            <a:off x="2151063" y="2374900"/>
            <a:ext cx="441325" cy="433388"/>
          </a:xfrm>
          <a:prstGeom prst="rect">
            <a:avLst/>
          </a:prstGeom>
          <a:noFill/>
        </p:spPr>
      </p:pic>
      <p:sp>
        <p:nvSpPr>
          <p:cNvPr id="362510" name="Text Box 14"/>
          <p:cNvSpPr txBox="1">
            <a:spLocks noChangeArrowheads="1"/>
          </p:cNvSpPr>
          <p:nvPr/>
        </p:nvSpPr>
        <p:spPr bwMode="auto">
          <a:xfrm>
            <a:off x="711200" y="1644650"/>
            <a:ext cx="3836988" cy="457200"/>
          </a:xfrm>
          <a:prstGeom prst="rect">
            <a:avLst/>
          </a:prstGeom>
          <a:noFill/>
          <a:ln w="28575" algn="ctr">
            <a:noFill/>
            <a:miter lim="800000"/>
            <a:headEnd/>
            <a:tailEnd/>
          </a:ln>
          <a:effectLst/>
        </p:spPr>
        <p:txBody>
          <a:bodyPr wrap="none">
            <a:spAutoFit/>
          </a:bodyPr>
          <a:lstStyle/>
          <a:p>
            <a:pPr marL="342900" indent="-342900"/>
            <a:r>
              <a:rPr lang="de-DE" sz="2400"/>
              <a:t>wird es vollständig reflektiert.</a:t>
            </a:r>
          </a:p>
        </p:txBody>
      </p:sp>
      <p:sp>
        <p:nvSpPr>
          <p:cNvPr id="362511" name="Text Box 15"/>
          <p:cNvSpPr txBox="1">
            <a:spLocks noChangeArrowheads="1"/>
          </p:cNvSpPr>
          <p:nvPr/>
        </p:nvSpPr>
        <p:spPr bwMode="auto">
          <a:xfrm>
            <a:off x="5132388" y="1757363"/>
            <a:ext cx="3490912" cy="1311275"/>
          </a:xfrm>
          <a:prstGeom prst="rect">
            <a:avLst/>
          </a:prstGeom>
          <a:noFill/>
          <a:ln w="28575" algn="ctr">
            <a:noFill/>
            <a:miter lim="800000"/>
            <a:headEnd/>
            <a:tailEnd/>
          </a:ln>
          <a:effectLst/>
        </p:spPr>
        <p:txBody>
          <a:bodyPr>
            <a:spAutoFit/>
          </a:bodyPr>
          <a:lstStyle/>
          <a:p>
            <a:pPr marL="342900" indent="-342900">
              <a:spcBef>
                <a:spcPct val="50000"/>
              </a:spcBef>
            </a:pPr>
            <a:r>
              <a:rPr lang="de-DE" sz="2000"/>
              <a:t>Die Helligkeit des Punktes ist</a:t>
            </a:r>
            <a:br>
              <a:rPr lang="de-DE" sz="2000"/>
            </a:br>
            <a:r>
              <a:rPr lang="de-DE" sz="2000"/>
              <a:t>nur abhängig von dem Licht aus einer bestimmten</a:t>
            </a:r>
            <a:br>
              <a:rPr lang="de-DE" sz="2000"/>
            </a:br>
            <a:r>
              <a:rPr lang="de-DE" sz="2000"/>
              <a:t>Richtung.</a:t>
            </a:r>
          </a:p>
        </p:txBody>
      </p:sp>
      <p:grpSp>
        <p:nvGrpSpPr>
          <p:cNvPr id="3" name="Group 16"/>
          <p:cNvGrpSpPr>
            <a:grpSpLocks/>
          </p:cNvGrpSpPr>
          <p:nvPr/>
        </p:nvGrpSpPr>
        <p:grpSpPr bwMode="auto">
          <a:xfrm rot="8350075">
            <a:off x="5729288" y="3325813"/>
            <a:ext cx="576262" cy="342900"/>
            <a:chOff x="462" y="1717"/>
            <a:chExt cx="568" cy="338"/>
          </a:xfrm>
        </p:grpSpPr>
        <p:sp>
          <p:nvSpPr>
            <p:cNvPr id="362513" name="Freeform 17"/>
            <p:cNvSpPr>
              <a:spLocks/>
            </p:cNvSpPr>
            <p:nvPr/>
          </p:nvSpPr>
          <p:spPr bwMode="auto">
            <a:xfrm>
              <a:off x="475" y="1776"/>
              <a:ext cx="540" cy="271"/>
            </a:xfrm>
            <a:custGeom>
              <a:avLst/>
              <a:gdLst/>
              <a:ahLst/>
              <a:cxnLst>
                <a:cxn ang="0">
                  <a:pos x="393" y="0"/>
                </a:cxn>
                <a:cxn ang="0">
                  <a:pos x="0" y="240"/>
                </a:cxn>
                <a:cxn ang="0">
                  <a:pos x="464" y="271"/>
                </a:cxn>
                <a:cxn ang="0">
                  <a:pos x="393" y="0"/>
                </a:cxn>
              </a:cxnLst>
              <a:rect l="0" t="0" r="r" b="b"/>
              <a:pathLst>
                <a:path w="540" h="271">
                  <a:moveTo>
                    <a:pt x="393" y="0"/>
                  </a:moveTo>
                  <a:cubicBezTo>
                    <a:pt x="317" y="38"/>
                    <a:pt x="306" y="57"/>
                    <a:pt x="0" y="240"/>
                  </a:cubicBezTo>
                  <a:cubicBezTo>
                    <a:pt x="246" y="261"/>
                    <a:pt x="291" y="261"/>
                    <a:pt x="464" y="271"/>
                  </a:cubicBezTo>
                  <a:cubicBezTo>
                    <a:pt x="495" y="225"/>
                    <a:pt x="540" y="96"/>
                    <a:pt x="393" y="0"/>
                  </a:cubicBezTo>
                  <a:close/>
                </a:path>
              </a:pathLst>
            </a:custGeom>
            <a:gradFill rotWithShape="1">
              <a:gsLst>
                <a:gs pos="0">
                  <a:srgbClr val="6699FF"/>
                </a:gs>
                <a:gs pos="100000">
                  <a:srgbClr val="6699FF">
                    <a:gamma/>
                    <a:tint val="0"/>
                    <a:invGamma/>
                  </a:srgbClr>
                </a:gs>
              </a:gsLst>
              <a:lin ang="0" scaled="1"/>
            </a:gradFill>
            <a:ln w="28575" cap="flat" cmpd="sng">
              <a:solidFill>
                <a:schemeClr val="tx1"/>
              </a:solidFill>
              <a:prstDash val="solid"/>
              <a:round/>
              <a:headEnd/>
              <a:tailEnd/>
            </a:ln>
            <a:effectLst/>
          </p:spPr>
          <p:txBody>
            <a:bodyPr>
              <a:spAutoFit/>
            </a:bodyPr>
            <a:lstStyle/>
            <a:p>
              <a:endParaRPr lang="de-DE"/>
            </a:p>
          </p:txBody>
        </p:sp>
        <p:sp>
          <p:nvSpPr>
            <p:cNvPr id="362514" name="Freeform 18"/>
            <p:cNvSpPr>
              <a:spLocks/>
            </p:cNvSpPr>
            <p:nvPr/>
          </p:nvSpPr>
          <p:spPr bwMode="auto">
            <a:xfrm>
              <a:off x="462" y="1717"/>
              <a:ext cx="568" cy="338"/>
            </a:xfrm>
            <a:custGeom>
              <a:avLst/>
              <a:gdLst/>
              <a:ahLst/>
              <a:cxnLst>
                <a:cxn ang="0">
                  <a:pos x="502" y="0"/>
                </a:cxn>
                <a:cxn ang="0">
                  <a:pos x="0" y="305"/>
                </a:cxn>
                <a:cxn ang="0">
                  <a:pos x="568" y="338"/>
                </a:cxn>
              </a:cxnLst>
              <a:rect l="0" t="0" r="r" b="b"/>
              <a:pathLst>
                <a:path w="568" h="338">
                  <a:moveTo>
                    <a:pt x="502" y="0"/>
                  </a:moveTo>
                  <a:lnTo>
                    <a:pt x="0" y="305"/>
                  </a:lnTo>
                  <a:lnTo>
                    <a:pt x="568" y="338"/>
                  </a:lnTo>
                </a:path>
              </a:pathLst>
            </a:custGeom>
            <a:noFill/>
            <a:ln w="38100" cap="flat" cmpd="sng">
              <a:solidFill>
                <a:schemeClr val="tx1"/>
              </a:solidFill>
              <a:prstDash val="solid"/>
              <a:round/>
              <a:headEnd/>
              <a:tailEnd/>
            </a:ln>
            <a:effectLst/>
          </p:spPr>
          <p:txBody>
            <a:bodyPr>
              <a:spAutoFit/>
            </a:bodyPr>
            <a:lstStyle/>
            <a:p>
              <a:endParaRPr lang="de-DE"/>
            </a:p>
          </p:txBody>
        </p:sp>
        <p:sp>
          <p:nvSpPr>
            <p:cNvPr id="362515" name="Oval 19"/>
            <p:cNvSpPr>
              <a:spLocks noChangeArrowheads="1"/>
            </p:cNvSpPr>
            <p:nvPr/>
          </p:nvSpPr>
          <p:spPr bwMode="auto">
            <a:xfrm rot="-1055500">
              <a:off x="864" y="1807"/>
              <a:ext cx="100" cy="201"/>
            </a:xfrm>
            <a:prstGeom prst="ellipse">
              <a:avLst/>
            </a:prstGeom>
            <a:solidFill>
              <a:srgbClr val="333333"/>
            </a:solidFill>
            <a:ln w="28575" algn="ctr">
              <a:solidFill>
                <a:schemeClr val="tx1"/>
              </a:solidFill>
              <a:round/>
              <a:headEnd/>
              <a:tailEnd/>
            </a:ln>
            <a:effectLst/>
          </p:spPr>
          <p:txBody>
            <a:bodyPr wrap="none" anchor="ctr">
              <a:spAutoFit/>
            </a:bodyPr>
            <a:lstStyle/>
            <a:p>
              <a:endParaRPr lang="de-DE"/>
            </a:p>
          </p:txBody>
        </p:sp>
        <p:sp>
          <p:nvSpPr>
            <p:cNvPr id="362516" name="Oval 20"/>
            <p:cNvSpPr>
              <a:spLocks noChangeArrowheads="1"/>
            </p:cNvSpPr>
            <p:nvPr/>
          </p:nvSpPr>
          <p:spPr bwMode="auto">
            <a:xfrm rot="-1055500">
              <a:off x="912" y="1849"/>
              <a:ext cx="34" cy="107"/>
            </a:xfrm>
            <a:prstGeom prst="ellipse">
              <a:avLst/>
            </a:prstGeom>
            <a:solidFill>
              <a:schemeClr val="tx1"/>
            </a:solidFill>
            <a:ln w="19050" algn="ctr">
              <a:solidFill>
                <a:schemeClr val="tx1"/>
              </a:solidFill>
              <a:round/>
              <a:headEnd/>
              <a:tailEnd/>
            </a:ln>
            <a:effectLst/>
          </p:spPr>
          <p:txBody>
            <a:bodyPr anchor="ctr">
              <a:spAutoFit/>
            </a:bodyPr>
            <a:lstStyle/>
            <a:p>
              <a:endParaRPr lang="de-DE"/>
            </a:p>
          </p:txBody>
        </p:sp>
      </p:grpSp>
      <p:sp>
        <p:nvSpPr>
          <p:cNvPr id="362517" name="Line 21"/>
          <p:cNvSpPr>
            <a:spLocks noChangeShapeType="1"/>
          </p:cNvSpPr>
          <p:nvPr/>
        </p:nvSpPr>
        <p:spPr bwMode="auto">
          <a:xfrm flipV="1">
            <a:off x="4425950" y="4381500"/>
            <a:ext cx="873125" cy="1220788"/>
          </a:xfrm>
          <a:prstGeom prst="line">
            <a:avLst/>
          </a:prstGeom>
          <a:noFill/>
          <a:ln w="57150">
            <a:solidFill>
              <a:srgbClr val="FF9900"/>
            </a:solidFill>
            <a:round/>
            <a:headEnd/>
            <a:tailEnd type="triangle" w="med" len="med"/>
          </a:ln>
          <a:effectLst/>
        </p:spPr>
        <p:txBody>
          <a:bodyPr>
            <a:spAutoFit/>
          </a:bodyPr>
          <a:lstStyle/>
          <a:p>
            <a:endParaRPr lang="de-DE"/>
          </a:p>
        </p:txBody>
      </p:sp>
      <p:sp>
        <p:nvSpPr>
          <p:cNvPr id="362532" name="Text Box 36"/>
          <p:cNvSpPr txBox="1">
            <a:spLocks noChangeArrowheads="1"/>
          </p:cNvSpPr>
          <p:nvPr/>
        </p:nvSpPr>
        <p:spPr bwMode="auto">
          <a:xfrm>
            <a:off x="419100" y="3921125"/>
            <a:ext cx="3490913" cy="1616075"/>
          </a:xfrm>
          <a:prstGeom prst="rect">
            <a:avLst/>
          </a:prstGeom>
          <a:noFill/>
          <a:ln w="28575" algn="ctr">
            <a:noFill/>
            <a:miter lim="800000"/>
            <a:headEnd/>
            <a:tailEnd/>
          </a:ln>
          <a:effectLst/>
        </p:spPr>
        <p:txBody>
          <a:bodyPr>
            <a:spAutoFit/>
          </a:bodyPr>
          <a:lstStyle/>
          <a:p>
            <a:pPr marL="342900" indent="-342900">
              <a:spcBef>
                <a:spcPct val="50000"/>
              </a:spcBef>
            </a:pPr>
            <a:r>
              <a:rPr lang="de-DE" sz="2000"/>
              <a:t>Die Texturkoordinaten für </a:t>
            </a:r>
            <a:br>
              <a:rPr lang="de-DE" sz="2000"/>
            </a:br>
            <a:r>
              <a:rPr lang="de-DE" sz="2000"/>
              <a:t>eine Reflection Map </a:t>
            </a:r>
            <a:br>
              <a:rPr lang="de-DE" sz="2000"/>
            </a:br>
            <a:r>
              <a:rPr lang="de-DE" sz="2000"/>
              <a:t>werden daher aus der Reflexionsrichtung des Sehstrahls bestimmt</a:t>
            </a:r>
          </a:p>
        </p:txBody>
      </p:sp>
      <p:sp>
        <p:nvSpPr>
          <p:cNvPr id="362533" name="Line 37"/>
          <p:cNvSpPr>
            <a:spLocks noChangeShapeType="1"/>
          </p:cNvSpPr>
          <p:nvPr/>
        </p:nvSpPr>
        <p:spPr bwMode="auto">
          <a:xfrm flipH="1" flipV="1">
            <a:off x="3586163" y="4387850"/>
            <a:ext cx="788987" cy="1209675"/>
          </a:xfrm>
          <a:prstGeom prst="line">
            <a:avLst/>
          </a:prstGeom>
          <a:noFill/>
          <a:ln w="76200">
            <a:solidFill>
              <a:srgbClr val="009900"/>
            </a:solidFill>
            <a:round/>
            <a:headEnd/>
            <a:tailEnd type="triangle" w="med" len="med"/>
          </a:ln>
          <a:effectLst/>
        </p:spPr>
        <p:txBody>
          <a:bodyPr>
            <a:spAutoFit/>
          </a:bodyPr>
          <a:lstStyle/>
          <a:p>
            <a:endParaRPr lang="de-DE"/>
          </a:p>
        </p:txBody>
      </p:sp>
      <p:sp>
        <p:nvSpPr>
          <p:cNvPr id="362525" name="Oval 29"/>
          <p:cNvSpPr>
            <a:spLocks noChangeArrowheads="1"/>
          </p:cNvSpPr>
          <p:nvPr/>
        </p:nvSpPr>
        <p:spPr bwMode="auto">
          <a:xfrm>
            <a:off x="4322763" y="5568950"/>
            <a:ext cx="152400" cy="152400"/>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2505"/>
                                        </p:tgtEl>
                                        <p:attrNameLst>
                                          <p:attrName>style.visibility</p:attrName>
                                        </p:attrNameLst>
                                      </p:cBhvr>
                                      <p:to>
                                        <p:strVal val="visible"/>
                                      </p:to>
                                    </p:set>
                                    <p:animEffect transition="in" filter="wipe(left)">
                                      <p:cBhvr>
                                        <p:cTn id="7" dur="500"/>
                                        <p:tgtEl>
                                          <p:spTgt spid="36250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362525"/>
                                        </p:tgtEl>
                                        <p:attrNameLst>
                                          <p:attrName>style.visibility</p:attrName>
                                        </p:attrNameLst>
                                      </p:cBhvr>
                                      <p:to>
                                        <p:strVal val="visible"/>
                                      </p:to>
                                    </p:se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62517"/>
                                        </p:tgtEl>
                                        <p:attrNameLst>
                                          <p:attrName>style.visibility</p:attrName>
                                        </p:attrNameLst>
                                      </p:cBhvr>
                                      <p:to>
                                        <p:strVal val="visible"/>
                                      </p:to>
                                    </p:set>
                                    <p:animEffect transition="in" filter="wipe(left)">
                                      <p:cBhvr>
                                        <p:cTn id="17" dur="500"/>
                                        <p:tgtEl>
                                          <p:spTgt spid="362517"/>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62506"/>
                                        </p:tgtEl>
                                        <p:attrNameLst>
                                          <p:attrName>style.visibility</p:attrName>
                                        </p:attrNameLst>
                                      </p:cBhvr>
                                      <p:to>
                                        <p:strVal val="visible"/>
                                      </p:to>
                                    </p:set>
                                    <p:animEffect transition="in" filter="wipe(left)">
                                      <p:cBhvr>
                                        <p:cTn id="21" dur="500"/>
                                        <p:tgtEl>
                                          <p:spTgt spid="362506"/>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62511"/>
                                        </p:tgtEl>
                                        <p:attrNameLst>
                                          <p:attrName>style.visibility</p:attrName>
                                        </p:attrNameLst>
                                      </p:cBhvr>
                                      <p:to>
                                        <p:strVal val="visible"/>
                                      </p:to>
                                    </p:set>
                                    <p:animEffect transition="in" filter="fade">
                                      <p:cBhvr>
                                        <p:cTn id="30" dur="500"/>
                                        <p:tgtEl>
                                          <p:spTgt spid="3625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62532"/>
                                        </p:tgtEl>
                                        <p:attrNameLst>
                                          <p:attrName>style.visibility</p:attrName>
                                        </p:attrNameLst>
                                      </p:cBhvr>
                                      <p:to>
                                        <p:strVal val="visible"/>
                                      </p:to>
                                    </p:set>
                                    <p:animEffect transition="in" filter="fade">
                                      <p:cBhvr>
                                        <p:cTn id="35" dur="500"/>
                                        <p:tgtEl>
                                          <p:spTgt spid="36253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62533"/>
                                        </p:tgtEl>
                                        <p:attrNameLst>
                                          <p:attrName>style.visibility</p:attrName>
                                        </p:attrNameLst>
                                      </p:cBhvr>
                                      <p:to>
                                        <p:strVal val="visible"/>
                                      </p:to>
                                    </p:set>
                                    <p:animEffect transition="in" filter="fade">
                                      <p:cBhvr>
                                        <p:cTn id="38" dur="500"/>
                                        <p:tgtEl>
                                          <p:spTgt spid="362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505" grpId="0" animBg="1"/>
      <p:bldP spid="362506" grpId="0" animBg="1"/>
      <p:bldP spid="362511" grpId="0"/>
      <p:bldP spid="362517" grpId="0" animBg="1"/>
      <p:bldP spid="362532" grpId="0"/>
      <p:bldP spid="362533" grpId="0" animBg="1"/>
      <p:bldP spid="36252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lstStyle/>
          <a:p>
            <a:r>
              <a:rPr lang="de-DE" sz="4000"/>
              <a:t>Environment Cube Maps</a:t>
            </a:r>
          </a:p>
        </p:txBody>
      </p:sp>
      <p:sp>
        <p:nvSpPr>
          <p:cNvPr id="355331" name="Rectangle 3"/>
          <p:cNvSpPr>
            <a:spLocks noGrp="1" noChangeArrowheads="1"/>
          </p:cNvSpPr>
          <p:nvPr>
            <p:ph type="body" sz="half" idx="1"/>
          </p:nvPr>
        </p:nvSpPr>
        <p:spPr>
          <a:xfrm>
            <a:off x="581025" y="1176338"/>
            <a:ext cx="7948613" cy="1431925"/>
          </a:xfrm>
        </p:spPr>
        <p:txBody>
          <a:bodyPr/>
          <a:lstStyle/>
          <a:p>
            <a:pPr>
              <a:buFont typeface="Wingdings" pitchFamily="2" charset="2"/>
              <a:buBlip>
                <a:blip r:embed="rId2"/>
              </a:buBlip>
            </a:pPr>
            <a:r>
              <a:rPr lang="de-DE" sz="2800"/>
              <a:t>Beleuchtungsumgebung wird auf die 6 Flächen eines Würfels abgebildet.</a:t>
            </a:r>
          </a:p>
        </p:txBody>
      </p:sp>
      <p:pic>
        <p:nvPicPr>
          <p:cNvPr id="355333" name="Picture 5" descr="Cubemap"/>
          <p:cNvPicPr>
            <a:picLocks noChangeAspect="1" noChangeArrowheads="1"/>
          </p:cNvPicPr>
          <p:nvPr/>
        </p:nvPicPr>
        <p:blipFill>
          <a:blip r:embed="rId3"/>
          <a:srcRect/>
          <a:stretch>
            <a:fillRect/>
          </a:stretch>
        </p:blipFill>
        <p:spPr bwMode="auto">
          <a:xfrm>
            <a:off x="3090863" y="2235200"/>
            <a:ext cx="5424487" cy="4064000"/>
          </a:xfrm>
          <a:prstGeom prst="rect">
            <a:avLst/>
          </a:prstGeom>
          <a:noFill/>
          <a:effectLst>
            <a:outerShdw dist="63500" dir="2212194" algn="ctr" rotWithShape="0">
              <a:schemeClr val="tx1"/>
            </a:outerShdw>
          </a:effectLst>
        </p:spPr>
      </p:pic>
      <p:sp>
        <p:nvSpPr>
          <p:cNvPr id="355335" name="Rectangle 7"/>
          <p:cNvSpPr>
            <a:spLocks noChangeArrowheads="1"/>
          </p:cNvSpPr>
          <p:nvPr/>
        </p:nvSpPr>
        <p:spPr bwMode="auto">
          <a:xfrm>
            <a:off x="828675" y="3109913"/>
            <a:ext cx="1308100" cy="1322387"/>
          </a:xfrm>
          <a:prstGeom prst="rect">
            <a:avLst/>
          </a:prstGeom>
          <a:solidFill>
            <a:schemeClr val="bg2"/>
          </a:solidFill>
          <a:ln w="28575" algn="ctr">
            <a:miter lim="800000"/>
            <a:headEnd/>
            <a:tailEnd/>
          </a:ln>
          <a:effectLst/>
          <a:scene3d>
            <a:camera prst="legacyPerspectiveFront">
              <a:rot lat="1500000" lon="1500000" rev="0"/>
            </a:camera>
            <a:lightRig rig="legacyFlat2" dir="b"/>
          </a:scene3d>
          <a:sp3d extrusionH="1801800" prstMaterial="legacyMatte">
            <a:bevelT w="13500" h="13500" prst="angle"/>
            <a:bevelB w="13500" h="13500" prst="angle"/>
            <a:extrusionClr>
              <a:schemeClr val="bg2"/>
            </a:extrusionClr>
          </a:sp3d>
        </p:spPr>
        <p:txBody>
          <a:bodyPr wrap="none" anchor="ctr">
            <a:spAutoFit/>
            <a:flatTx/>
          </a:bodyPr>
          <a:lstStyle/>
          <a:p>
            <a:endParaRPr lang="de-DE"/>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Freeform 2"/>
          <p:cNvSpPr>
            <a:spLocks/>
          </p:cNvSpPr>
          <p:nvPr/>
        </p:nvSpPr>
        <p:spPr bwMode="auto">
          <a:xfrm>
            <a:off x="903288" y="3760788"/>
            <a:ext cx="3057525" cy="1695450"/>
          </a:xfrm>
          <a:custGeom>
            <a:avLst/>
            <a:gdLst/>
            <a:ahLst/>
            <a:cxnLst>
              <a:cxn ang="0">
                <a:pos x="0" y="192"/>
              </a:cxn>
              <a:cxn ang="0">
                <a:pos x="558" y="1068"/>
              </a:cxn>
              <a:cxn ang="0">
                <a:pos x="1926" y="726"/>
              </a:cxn>
              <a:cxn ang="0">
                <a:pos x="1116" y="0"/>
              </a:cxn>
              <a:cxn ang="0">
                <a:pos x="0" y="192"/>
              </a:cxn>
            </a:cxnLst>
            <a:rect l="0" t="0" r="r" b="b"/>
            <a:pathLst>
              <a:path w="1926" h="1068">
                <a:moveTo>
                  <a:pt x="0" y="192"/>
                </a:moveTo>
                <a:lnTo>
                  <a:pt x="558" y="1068"/>
                </a:lnTo>
                <a:lnTo>
                  <a:pt x="1926" y="726"/>
                </a:lnTo>
                <a:lnTo>
                  <a:pt x="1116" y="0"/>
                </a:lnTo>
                <a:lnTo>
                  <a:pt x="0" y="192"/>
                </a:lnTo>
                <a:close/>
              </a:path>
            </a:pathLst>
          </a:custGeom>
          <a:solidFill>
            <a:srgbClr val="FFFFFF"/>
          </a:solidFill>
          <a:ln w="9525">
            <a:noFill/>
            <a:round/>
            <a:headEnd/>
            <a:tailEnd/>
          </a:ln>
          <a:effectLst/>
        </p:spPr>
        <p:txBody>
          <a:bodyPr/>
          <a:lstStyle/>
          <a:p>
            <a:endParaRPr lang="de-DE"/>
          </a:p>
        </p:txBody>
      </p:sp>
      <p:sp>
        <p:nvSpPr>
          <p:cNvPr id="356355" name="Freeform 3"/>
          <p:cNvSpPr>
            <a:spLocks/>
          </p:cNvSpPr>
          <p:nvPr/>
        </p:nvSpPr>
        <p:spPr bwMode="auto">
          <a:xfrm>
            <a:off x="2665413" y="2008188"/>
            <a:ext cx="1457325" cy="2895600"/>
          </a:xfrm>
          <a:custGeom>
            <a:avLst/>
            <a:gdLst/>
            <a:ahLst/>
            <a:cxnLst>
              <a:cxn ang="0">
                <a:pos x="834" y="1824"/>
              </a:cxn>
              <a:cxn ang="0">
                <a:pos x="918" y="438"/>
              </a:cxn>
              <a:cxn ang="0">
                <a:pos x="0" y="0"/>
              </a:cxn>
              <a:cxn ang="0">
                <a:pos x="24" y="1104"/>
              </a:cxn>
              <a:cxn ang="0">
                <a:pos x="834" y="1824"/>
              </a:cxn>
            </a:cxnLst>
            <a:rect l="0" t="0" r="r" b="b"/>
            <a:pathLst>
              <a:path w="918" h="1824">
                <a:moveTo>
                  <a:pt x="834" y="1824"/>
                </a:moveTo>
                <a:lnTo>
                  <a:pt x="918" y="438"/>
                </a:lnTo>
                <a:lnTo>
                  <a:pt x="0" y="0"/>
                </a:lnTo>
                <a:lnTo>
                  <a:pt x="24" y="1104"/>
                </a:lnTo>
                <a:lnTo>
                  <a:pt x="834" y="1824"/>
                </a:lnTo>
                <a:close/>
              </a:path>
            </a:pathLst>
          </a:custGeom>
          <a:solidFill>
            <a:srgbClr val="FFFFFF"/>
          </a:solidFill>
          <a:ln w="9525">
            <a:noFill/>
            <a:round/>
            <a:headEnd/>
            <a:tailEnd/>
          </a:ln>
          <a:effectLst/>
        </p:spPr>
        <p:txBody>
          <a:bodyPr/>
          <a:lstStyle/>
          <a:p>
            <a:endParaRPr lang="de-DE"/>
          </a:p>
        </p:txBody>
      </p:sp>
      <p:grpSp>
        <p:nvGrpSpPr>
          <p:cNvPr id="2" name="Group 4"/>
          <p:cNvGrpSpPr>
            <a:grpSpLocks/>
          </p:cNvGrpSpPr>
          <p:nvPr/>
        </p:nvGrpSpPr>
        <p:grpSpPr bwMode="auto">
          <a:xfrm>
            <a:off x="904875" y="2000250"/>
            <a:ext cx="3067050" cy="2895600"/>
            <a:chOff x="570" y="1260"/>
            <a:chExt cx="1932" cy="1824"/>
          </a:xfrm>
        </p:grpSpPr>
        <p:sp>
          <p:nvSpPr>
            <p:cNvPr id="356357" name="Freeform 5"/>
            <p:cNvSpPr>
              <a:spLocks/>
            </p:cNvSpPr>
            <p:nvPr/>
          </p:nvSpPr>
          <p:spPr bwMode="auto">
            <a:xfrm>
              <a:off x="570" y="1260"/>
              <a:ext cx="1128" cy="1296"/>
            </a:xfrm>
            <a:custGeom>
              <a:avLst/>
              <a:gdLst/>
              <a:ahLst/>
              <a:cxnLst>
                <a:cxn ang="0">
                  <a:pos x="0" y="1296"/>
                </a:cxn>
                <a:cxn ang="0">
                  <a:pos x="1128" y="1104"/>
                </a:cxn>
                <a:cxn ang="0">
                  <a:pos x="1098" y="0"/>
                </a:cxn>
              </a:cxnLst>
              <a:rect l="0" t="0" r="r" b="b"/>
              <a:pathLst>
                <a:path w="1128" h="1296">
                  <a:moveTo>
                    <a:pt x="0" y="1296"/>
                  </a:moveTo>
                  <a:lnTo>
                    <a:pt x="1128" y="1104"/>
                  </a:lnTo>
                  <a:lnTo>
                    <a:pt x="1098" y="0"/>
                  </a:lnTo>
                </a:path>
              </a:pathLst>
            </a:custGeom>
            <a:noFill/>
            <a:ln w="38100">
              <a:solidFill>
                <a:schemeClr val="bg1"/>
              </a:solidFill>
              <a:round/>
              <a:headEnd/>
              <a:tailEnd/>
            </a:ln>
            <a:effectLst/>
          </p:spPr>
          <p:txBody>
            <a:bodyPr/>
            <a:lstStyle/>
            <a:p>
              <a:endParaRPr lang="de-DE"/>
            </a:p>
          </p:txBody>
        </p:sp>
        <p:sp>
          <p:nvSpPr>
            <p:cNvPr id="356358" name="Line 6"/>
            <p:cNvSpPr>
              <a:spLocks noChangeShapeType="1"/>
            </p:cNvSpPr>
            <p:nvPr/>
          </p:nvSpPr>
          <p:spPr bwMode="auto">
            <a:xfrm>
              <a:off x="1692" y="2358"/>
              <a:ext cx="810" cy="726"/>
            </a:xfrm>
            <a:prstGeom prst="line">
              <a:avLst/>
            </a:prstGeom>
            <a:noFill/>
            <a:ln w="38100">
              <a:solidFill>
                <a:schemeClr val="bg1"/>
              </a:solidFill>
              <a:round/>
              <a:headEnd/>
              <a:tailEnd/>
            </a:ln>
            <a:effectLst/>
          </p:spPr>
          <p:txBody>
            <a:bodyPr/>
            <a:lstStyle/>
            <a:p>
              <a:endParaRPr lang="de-DE"/>
            </a:p>
          </p:txBody>
        </p:sp>
      </p:grpSp>
      <p:sp>
        <p:nvSpPr>
          <p:cNvPr id="356359" name="Freeform 7"/>
          <p:cNvSpPr>
            <a:spLocks/>
          </p:cNvSpPr>
          <p:nvPr/>
        </p:nvSpPr>
        <p:spPr bwMode="auto">
          <a:xfrm>
            <a:off x="923925" y="3762375"/>
            <a:ext cx="3057525" cy="1695450"/>
          </a:xfrm>
          <a:custGeom>
            <a:avLst/>
            <a:gdLst/>
            <a:ahLst/>
            <a:cxnLst>
              <a:cxn ang="0">
                <a:pos x="0" y="192"/>
              </a:cxn>
              <a:cxn ang="0">
                <a:pos x="558" y="1068"/>
              </a:cxn>
              <a:cxn ang="0">
                <a:pos x="1926" y="726"/>
              </a:cxn>
              <a:cxn ang="0">
                <a:pos x="1116" y="0"/>
              </a:cxn>
              <a:cxn ang="0">
                <a:pos x="0" y="192"/>
              </a:cxn>
            </a:cxnLst>
            <a:rect l="0" t="0" r="r" b="b"/>
            <a:pathLst>
              <a:path w="1926" h="1068">
                <a:moveTo>
                  <a:pt x="0" y="192"/>
                </a:moveTo>
                <a:lnTo>
                  <a:pt x="558" y="1068"/>
                </a:lnTo>
                <a:lnTo>
                  <a:pt x="1926" y="726"/>
                </a:lnTo>
                <a:lnTo>
                  <a:pt x="1116" y="0"/>
                </a:lnTo>
                <a:lnTo>
                  <a:pt x="0" y="192"/>
                </a:lnTo>
                <a:close/>
              </a:path>
            </a:pathLst>
          </a:custGeom>
          <a:gradFill rotWithShape="1">
            <a:gsLst>
              <a:gs pos="0">
                <a:srgbClr val="900000">
                  <a:gamma/>
                  <a:shade val="46275"/>
                  <a:invGamma/>
                  <a:alpha val="50000"/>
                </a:srgbClr>
              </a:gs>
              <a:gs pos="50000">
                <a:srgbClr val="900000">
                  <a:alpha val="50000"/>
                </a:srgbClr>
              </a:gs>
              <a:gs pos="100000">
                <a:srgbClr val="900000">
                  <a:gamma/>
                  <a:shade val="46275"/>
                  <a:invGamma/>
                  <a:alpha val="50000"/>
                </a:srgbClr>
              </a:gs>
            </a:gsLst>
            <a:lin ang="2700000" scaled="1"/>
          </a:gradFill>
          <a:ln w="9525">
            <a:noFill/>
            <a:round/>
            <a:headEnd/>
            <a:tailEnd/>
          </a:ln>
          <a:effectLst/>
        </p:spPr>
        <p:txBody>
          <a:bodyPr/>
          <a:lstStyle/>
          <a:p>
            <a:endParaRPr lang="de-DE"/>
          </a:p>
        </p:txBody>
      </p:sp>
      <p:sp>
        <p:nvSpPr>
          <p:cNvPr id="356360" name="Freeform 8"/>
          <p:cNvSpPr>
            <a:spLocks/>
          </p:cNvSpPr>
          <p:nvPr/>
        </p:nvSpPr>
        <p:spPr bwMode="auto">
          <a:xfrm>
            <a:off x="731838" y="2008188"/>
            <a:ext cx="1952625" cy="2057400"/>
          </a:xfrm>
          <a:custGeom>
            <a:avLst/>
            <a:gdLst/>
            <a:ahLst/>
            <a:cxnLst>
              <a:cxn ang="0">
                <a:pos x="114" y="1296"/>
              </a:cxn>
              <a:cxn ang="0">
                <a:pos x="0" y="114"/>
              </a:cxn>
              <a:cxn ang="0">
                <a:pos x="1206" y="0"/>
              </a:cxn>
              <a:cxn ang="0">
                <a:pos x="1230" y="1104"/>
              </a:cxn>
              <a:cxn ang="0">
                <a:pos x="114" y="1296"/>
              </a:cxn>
            </a:cxnLst>
            <a:rect l="0" t="0" r="r" b="b"/>
            <a:pathLst>
              <a:path w="1230" h="1296">
                <a:moveTo>
                  <a:pt x="114" y="1296"/>
                </a:moveTo>
                <a:lnTo>
                  <a:pt x="0" y="114"/>
                </a:lnTo>
                <a:lnTo>
                  <a:pt x="1206" y="0"/>
                </a:lnTo>
                <a:lnTo>
                  <a:pt x="1230" y="1104"/>
                </a:lnTo>
                <a:lnTo>
                  <a:pt x="114" y="1296"/>
                </a:lnTo>
                <a:close/>
              </a:path>
            </a:pathLst>
          </a:custGeom>
          <a:solidFill>
            <a:srgbClr val="F8F8F8"/>
          </a:solidFill>
          <a:ln w="9525">
            <a:noFill/>
            <a:round/>
            <a:headEnd/>
            <a:tailEnd/>
          </a:ln>
          <a:effectLst/>
        </p:spPr>
        <p:txBody>
          <a:bodyPr/>
          <a:lstStyle/>
          <a:p>
            <a:endParaRPr lang="de-DE"/>
          </a:p>
        </p:txBody>
      </p:sp>
      <p:sp>
        <p:nvSpPr>
          <p:cNvPr id="356361" name="Freeform 9"/>
          <p:cNvSpPr>
            <a:spLocks/>
          </p:cNvSpPr>
          <p:nvPr/>
        </p:nvSpPr>
        <p:spPr bwMode="auto">
          <a:xfrm>
            <a:off x="2657475" y="2009775"/>
            <a:ext cx="1457325" cy="2895600"/>
          </a:xfrm>
          <a:custGeom>
            <a:avLst/>
            <a:gdLst/>
            <a:ahLst/>
            <a:cxnLst>
              <a:cxn ang="0">
                <a:pos x="834" y="1824"/>
              </a:cxn>
              <a:cxn ang="0">
                <a:pos x="918" y="438"/>
              </a:cxn>
              <a:cxn ang="0">
                <a:pos x="0" y="0"/>
              </a:cxn>
              <a:cxn ang="0">
                <a:pos x="24" y="1104"/>
              </a:cxn>
              <a:cxn ang="0">
                <a:pos x="834" y="1824"/>
              </a:cxn>
            </a:cxnLst>
            <a:rect l="0" t="0" r="r" b="b"/>
            <a:pathLst>
              <a:path w="918" h="1824">
                <a:moveTo>
                  <a:pt x="834" y="1824"/>
                </a:moveTo>
                <a:lnTo>
                  <a:pt x="918" y="438"/>
                </a:lnTo>
                <a:lnTo>
                  <a:pt x="0" y="0"/>
                </a:lnTo>
                <a:lnTo>
                  <a:pt x="24" y="1104"/>
                </a:lnTo>
                <a:lnTo>
                  <a:pt x="834" y="1824"/>
                </a:lnTo>
                <a:close/>
              </a:path>
            </a:pathLst>
          </a:custGeom>
          <a:gradFill rotWithShape="1">
            <a:gsLst>
              <a:gs pos="0">
                <a:srgbClr val="900000">
                  <a:gamma/>
                  <a:shade val="46275"/>
                  <a:invGamma/>
                  <a:alpha val="50000"/>
                </a:srgbClr>
              </a:gs>
              <a:gs pos="50000">
                <a:srgbClr val="900000">
                  <a:alpha val="50000"/>
                </a:srgbClr>
              </a:gs>
              <a:gs pos="100000">
                <a:srgbClr val="900000">
                  <a:gamma/>
                  <a:shade val="46275"/>
                  <a:invGamma/>
                  <a:alpha val="50000"/>
                </a:srgbClr>
              </a:gs>
            </a:gsLst>
            <a:lin ang="2700000" scaled="1"/>
          </a:gradFill>
          <a:ln w="9525">
            <a:noFill/>
            <a:round/>
            <a:headEnd/>
            <a:tailEnd/>
          </a:ln>
          <a:effectLst/>
        </p:spPr>
        <p:txBody>
          <a:bodyPr/>
          <a:lstStyle/>
          <a:p>
            <a:endParaRPr lang="de-DE"/>
          </a:p>
        </p:txBody>
      </p:sp>
      <p:sp>
        <p:nvSpPr>
          <p:cNvPr id="356362" name="Freeform 10"/>
          <p:cNvSpPr>
            <a:spLocks/>
          </p:cNvSpPr>
          <p:nvPr/>
        </p:nvSpPr>
        <p:spPr bwMode="auto">
          <a:xfrm>
            <a:off x="742950" y="2009775"/>
            <a:ext cx="1952625" cy="2057400"/>
          </a:xfrm>
          <a:custGeom>
            <a:avLst/>
            <a:gdLst/>
            <a:ahLst/>
            <a:cxnLst>
              <a:cxn ang="0">
                <a:pos x="114" y="1296"/>
              </a:cxn>
              <a:cxn ang="0">
                <a:pos x="0" y="114"/>
              </a:cxn>
              <a:cxn ang="0">
                <a:pos x="1206" y="0"/>
              </a:cxn>
              <a:cxn ang="0">
                <a:pos x="1230" y="1104"/>
              </a:cxn>
              <a:cxn ang="0">
                <a:pos x="114" y="1296"/>
              </a:cxn>
            </a:cxnLst>
            <a:rect l="0" t="0" r="r" b="b"/>
            <a:pathLst>
              <a:path w="1230" h="1296">
                <a:moveTo>
                  <a:pt x="114" y="1296"/>
                </a:moveTo>
                <a:lnTo>
                  <a:pt x="0" y="114"/>
                </a:lnTo>
                <a:lnTo>
                  <a:pt x="1206" y="0"/>
                </a:lnTo>
                <a:lnTo>
                  <a:pt x="1230" y="1104"/>
                </a:lnTo>
                <a:lnTo>
                  <a:pt x="114" y="1296"/>
                </a:lnTo>
                <a:close/>
              </a:path>
            </a:pathLst>
          </a:custGeom>
          <a:gradFill rotWithShape="1">
            <a:gsLst>
              <a:gs pos="0">
                <a:srgbClr val="900000">
                  <a:gamma/>
                  <a:shade val="46275"/>
                  <a:invGamma/>
                  <a:alpha val="50000"/>
                </a:srgbClr>
              </a:gs>
              <a:gs pos="50000">
                <a:srgbClr val="900000">
                  <a:alpha val="50000"/>
                </a:srgbClr>
              </a:gs>
              <a:gs pos="100000">
                <a:srgbClr val="900000">
                  <a:gamma/>
                  <a:shade val="46275"/>
                  <a:invGamma/>
                  <a:alpha val="50000"/>
                </a:srgbClr>
              </a:gs>
            </a:gsLst>
            <a:lin ang="2700000" scaled="1"/>
          </a:gradFill>
          <a:ln w="9525">
            <a:noFill/>
            <a:round/>
            <a:headEnd/>
            <a:tailEnd/>
          </a:ln>
          <a:effectLst/>
        </p:spPr>
        <p:txBody>
          <a:bodyPr/>
          <a:lstStyle/>
          <a:p>
            <a:endParaRPr lang="de-DE"/>
          </a:p>
        </p:txBody>
      </p:sp>
      <p:sp>
        <p:nvSpPr>
          <p:cNvPr id="356363" name="Rectangle 11"/>
          <p:cNvSpPr>
            <a:spLocks noGrp="1" noChangeArrowheads="1"/>
          </p:cNvSpPr>
          <p:nvPr>
            <p:ph type="title"/>
          </p:nvPr>
        </p:nvSpPr>
        <p:spPr/>
        <p:txBody>
          <a:bodyPr/>
          <a:lstStyle/>
          <a:p>
            <a:r>
              <a:rPr lang="de-DE" sz="4000"/>
              <a:t>Environment Cube Maps</a:t>
            </a:r>
          </a:p>
        </p:txBody>
      </p:sp>
      <p:sp>
        <p:nvSpPr>
          <p:cNvPr id="356364" name="Rectangle 12"/>
          <p:cNvSpPr>
            <a:spLocks noGrp="1" noChangeArrowheads="1"/>
          </p:cNvSpPr>
          <p:nvPr>
            <p:ph type="body" sz="half" idx="1"/>
          </p:nvPr>
        </p:nvSpPr>
        <p:spPr>
          <a:xfrm>
            <a:off x="585788" y="1166813"/>
            <a:ext cx="8474075" cy="587375"/>
          </a:xfrm>
        </p:spPr>
        <p:txBody>
          <a:bodyPr/>
          <a:lstStyle/>
          <a:p>
            <a:pPr>
              <a:buFont typeface="Wingdings" pitchFamily="2" charset="2"/>
              <a:buBlip>
                <a:blip r:embed="rId2"/>
              </a:buBlip>
            </a:pPr>
            <a:r>
              <a:rPr lang="de-DE" sz="2800"/>
              <a:t>Wie wird auf die Cube Map zugegriffen?</a:t>
            </a:r>
          </a:p>
        </p:txBody>
      </p:sp>
      <p:sp>
        <p:nvSpPr>
          <p:cNvPr id="356365" name="Line 13"/>
          <p:cNvSpPr>
            <a:spLocks noChangeShapeType="1"/>
          </p:cNvSpPr>
          <p:nvPr/>
        </p:nvSpPr>
        <p:spPr bwMode="auto">
          <a:xfrm flipV="1">
            <a:off x="2286000" y="3333750"/>
            <a:ext cx="990600" cy="114300"/>
          </a:xfrm>
          <a:prstGeom prst="line">
            <a:avLst/>
          </a:prstGeom>
          <a:noFill/>
          <a:ln w="76200">
            <a:solidFill>
              <a:schemeClr val="tx1"/>
            </a:solidFill>
            <a:round/>
            <a:headEnd/>
            <a:tailEnd type="triangle" w="med" len="med"/>
          </a:ln>
          <a:effectLst/>
        </p:spPr>
        <p:txBody>
          <a:bodyPr/>
          <a:lstStyle/>
          <a:p>
            <a:endParaRPr lang="de-DE"/>
          </a:p>
        </p:txBody>
      </p:sp>
      <p:sp>
        <p:nvSpPr>
          <p:cNvPr id="356366" name="Line 14"/>
          <p:cNvSpPr>
            <a:spLocks noChangeShapeType="1"/>
          </p:cNvSpPr>
          <p:nvPr/>
        </p:nvSpPr>
        <p:spPr bwMode="auto">
          <a:xfrm flipH="1" flipV="1">
            <a:off x="1828800" y="3048000"/>
            <a:ext cx="457200" cy="400050"/>
          </a:xfrm>
          <a:prstGeom prst="line">
            <a:avLst/>
          </a:prstGeom>
          <a:noFill/>
          <a:ln w="76200">
            <a:solidFill>
              <a:schemeClr val="tx1"/>
            </a:solidFill>
            <a:round/>
            <a:headEnd/>
            <a:tailEnd type="triangle" w="med" len="med"/>
          </a:ln>
          <a:effectLst/>
        </p:spPr>
        <p:txBody>
          <a:bodyPr/>
          <a:lstStyle/>
          <a:p>
            <a:endParaRPr lang="de-DE"/>
          </a:p>
        </p:txBody>
      </p:sp>
      <p:sp>
        <p:nvSpPr>
          <p:cNvPr id="356367" name="Line 15"/>
          <p:cNvSpPr>
            <a:spLocks noChangeShapeType="1"/>
          </p:cNvSpPr>
          <p:nvPr/>
        </p:nvSpPr>
        <p:spPr bwMode="auto">
          <a:xfrm flipH="1">
            <a:off x="1219200" y="3448050"/>
            <a:ext cx="1066800" cy="190500"/>
          </a:xfrm>
          <a:prstGeom prst="line">
            <a:avLst/>
          </a:prstGeom>
          <a:noFill/>
          <a:ln w="76200">
            <a:solidFill>
              <a:schemeClr val="tx1"/>
            </a:solidFill>
            <a:round/>
            <a:headEnd/>
            <a:tailEnd type="triangle" w="med" len="med"/>
          </a:ln>
          <a:effectLst/>
        </p:spPr>
        <p:txBody>
          <a:bodyPr/>
          <a:lstStyle/>
          <a:p>
            <a:endParaRPr lang="de-DE"/>
          </a:p>
        </p:txBody>
      </p:sp>
      <p:sp>
        <p:nvSpPr>
          <p:cNvPr id="356368" name="Line 16"/>
          <p:cNvSpPr>
            <a:spLocks noChangeShapeType="1"/>
          </p:cNvSpPr>
          <p:nvPr/>
        </p:nvSpPr>
        <p:spPr bwMode="auto">
          <a:xfrm>
            <a:off x="2266950" y="3448050"/>
            <a:ext cx="704850" cy="647700"/>
          </a:xfrm>
          <a:prstGeom prst="line">
            <a:avLst/>
          </a:prstGeom>
          <a:noFill/>
          <a:ln w="76200">
            <a:solidFill>
              <a:schemeClr val="tx1"/>
            </a:solidFill>
            <a:round/>
            <a:headEnd/>
            <a:tailEnd type="triangle" w="med" len="med"/>
          </a:ln>
          <a:effectLst/>
        </p:spPr>
        <p:txBody>
          <a:bodyPr/>
          <a:lstStyle/>
          <a:p>
            <a:endParaRPr lang="de-DE"/>
          </a:p>
        </p:txBody>
      </p:sp>
      <p:sp>
        <p:nvSpPr>
          <p:cNvPr id="356369" name="Line 17"/>
          <p:cNvSpPr>
            <a:spLocks noChangeShapeType="1"/>
          </p:cNvSpPr>
          <p:nvPr/>
        </p:nvSpPr>
        <p:spPr bwMode="auto">
          <a:xfrm flipH="1" flipV="1">
            <a:off x="2247900" y="2438400"/>
            <a:ext cx="38100" cy="990600"/>
          </a:xfrm>
          <a:prstGeom prst="line">
            <a:avLst/>
          </a:prstGeom>
          <a:noFill/>
          <a:ln w="76200">
            <a:solidFill>
              <a:schemeClr val="tx1"/>
            </a:solidFill>
            <a:round/>
            <a:headEnd/>
            <a:tailEnd type="triangle" w="med" len="med"/>
          </a:ln>
          <a:effectLst/>
        </p:spPr>
        <p:txBody>
          <a:bodyPr/>
          <a:lstStyle/>
          <a:p>
            <a:endParaRPr lang="de-DE"/>
          </a:p>
        </p:txBody>
      </p:sp>
      <p:sp>
        <p:nvSpPr>
          <p:cNvPr id="356370" name="Line 18"/>
          <p:cNvSpPr>
            <a:spLocks noChangeShapeType="1"/>
          </p:cNvSpPr>
          <p:nvPr/>
        </p:nvSpPr>
        <p:spPr bwMode="auto">
          <a:xfrm>
            <a:off x="2266950" y="3467100"/>
            <a:ext cx="38100" cy="1009650"/>
          </a:xfrm>
          <a:prstGeom prst="line">
            <a:avLst/>
          </a:prstGeom>
          <a:noFill/>
          <a:ln w="76200">
            <a:solidFill>
              <a:schemeClr val="tx1"/>
            </a:solidFill>
            <a:round/>
            <a:headEnd/>
            <a:tailEnd type="triangle" w="med" len="med"/>
          </a:ln>
          <a:effectLst/>
        </p:spPr>
        <p:txBody>
          <a:bodyPr/>
          <a:lstStyle/>
          <a:p>
            <a:endParaRPr lang="de-DE"/>
          </a:p>
        </p:txBody>
      </p:sp>
      <p:sp>
        <p:nvSpPr>
          <p:cNvPr id="356371" name="Oval 19"/>
          <p:cNvSpPr>
            <a:spLocks noChangeArrowheads="1"/>
          </p:cNvSpPr>
          <p:nvPr/>
        </p:nvSpPr>
        <p:spPr bwMode="auto">
          <a:xfrm>
            <a:off x="2133600" y="3314700"/>
            <a:ext cx="304800" cy="304800"/>
          </a:xfrm>
          <a:prstGeom prst="ellipse">
            <a:avLst/>
          </a:prstGeom>
          <a:solidFill>
            <a:schemeClr val="bg1"/>
          </a:solidFill>
          <a:ln w="38100">
            <a:solidFill>
              <a:schemeClr val="tx1"/>
            </a:solidFill>
            <a:round/>
            <a:headEnd/>
            <a:tailEnd/>
          </a:ln>
          <a:effectLst/>
        </p:spPr>
        <p:txBody>
          <a:bodyPr anchor="ctr">
            <a:spAutoFit/>
          </a:bodyPr>
          <a:lstStyle/>
          <a:p>
            <a:endParaRPr lang="de-DE"/>
          </a:p>
        </p:txBody>
      </p:sp>
      <p:sp>
        <p:nvSpPr>
          <p:cNvPr id="356372" name="Freeform 20"/>
          <p:cNvSpPr>
            <a:spLocks/>
          </p:cNvSpPr>
          <p:nvPr/>
        </p:nvSpPr>
        <p:spPr bwMode="auto">
          <a:xfrm>
            <a:off x="1638300" y="2695575"/>
            <a:ext cx="2457450" cy="2762250"/>
          </a:xfrm>
          <a:custGeom>
            <a:avLst/>
            <a:gdLst/>
            <a:ahLst/>
            <a:cxnLst>
              <a:cxn ang="0">
                <a:pos x="96" y="1740"/>
              </a:cxn>
              <a:cxn ang="0">
                <a:pos x="0" y="222"/>
              </a:cxn>
              <a:cxn ang="0">
                <a:pos x="1548" y="0"/>
              </a:cxn>
              <a:cxn ang="0">
                <a:pos x="1470" y="1404"/>
              </a:cxn>
              <a:cxn ang="0">
                <a:pos x="96" y="1740"/>
              </a:cxn>
            </a:cxnLst>
            <a:rect l="0" t="0" r="r" b="b"/>
            <a:pathLst>
              <a:path w="1548" h="1740">
                <a:moveTo>
                  <a:pt x="96" y="1740"/>
                </a:moveTo>
                <a:lnTo>
                  <a:pt x="0" y="222"/>
                </a:lnTo>
                <a:lnTo>
                  <a:pt x="1548" y="0"/>
                </a:lnTo>
                <a:lnTo>
                  <a:pt x="1470" y="1404"/>
                </a:lnTo>
                <a:lnTo>
                  <a:pt x="96" y="1740"/>
                </a:lnTo>
                <a:close/>
              </a:path>
            </a:pathLst>
          </a:custGeom>
          <a:gradFill rotWithShape="1">
            <a:gsLst>
              <a:gs pos="0">
                <a:srgbClr val="900000">
                  <a:alpha val="30000"/>
                </a:srgbClr>
              </a:gs>
              <a:gs pos="50000">
                <a:srgbClr val="900000">
                  <a:gamma/>
                  <a:tint val="76471"/>
                  <a:invGamma/>
                  <a:alpha val="30000"/>
                </a:srgbClr>
              </a:gs>
              <a:gs pos="100000">
                <a:srgbClr val="900000">
                  <a:alpha val="30000"/>
                </a:srgbClr>
              </a:gs>
            </a:gsLst>
            <a:lin ang="2700000" scaled="1"/>
          </a:gradFill>
          <a:ln w="9525">
            <a:noFill/>
            <a:round/>
            <a:headEnd/>
            <a:tailEnd/>
          </a:ln>
          <a:effectLst/>
        </p:spPr>
        <p:txBody>
          <a:bodyPr/>
          <a:lstStyle/>
          <a:p>
            <a:endParaRPr lang="de-DE"/>
          </a:p>
        </p:txBody>
      </p:sp>
      <p:sp>
        <p:nvSpPr>
          <p:cNvPr id="356373" name="Freeform 21"/>
          <p:cNvSpPr>
            <a:spLocks/>
          </p:cNvSpPr>
          <p:nvPr/>
        </p:nvSpPr>
        <p:spPr bwMode="auto">
          <a:xfrm>
            <a:off x="771525" y="2009775"/>
            <a:ext cx="3371850" cy="1038225"/>
          </a:xfrm>
          <a:custGeom>
            <a:avLst/>
            <a:gdLst/>
            <a:ahLst/>
            <a:cxnLst>
              <a:cxn ang="0">
                <a:pos x="2124" y="426"/>
              </a:cxn>
              <a:cxn ang="0">
                <a:pos x="570" y="654"/>
              </a:cxn>
              <a:cxn ang="0">
                <a:pos x="0" y="120"/>
              </a:cxn>
              <a:cxn ang="0">
                <a:pos x="1206" y="0"/>
              </a:cxn>
              <a:cxn ang="0">
                <a:pos x="2124" y="426"/>
              </a:cxn>
            </a:cxnLst>
            <a:rect l="0" t="0" r="r" b="b"/>
            <a:pathLst>
              <a:path w="2124" h="654">
                <a:moveTo>
                  <a:pt x="2124" y="426"/>
                </a:moveTo>
                <a:lnTo>
                  <a:pt x="570" y="654"/>
                </a:lnTo>
                <a:lnTo>
                  <a:pt x="0" y="120"/>
                </a:lnTo>
                <a:lnTo>
                  <a:pt x="1206" y="0"/>
                </a:lnTo>
                <a:lnTo>
                  <a:pt x="2124" y="426"/>
                </a:lnTo>
                <a:close/>
              </a:path>
            </a:pathLst>
          </a:custGeom>
          <a:gradFill rotWithShape="1">
            <a:gsLst>
              <a:gs pos="0">
                <a:srgbClr val="900000">
                  <a:alpha val="30000"/>
                </a:srgbClr>
              </a:gs>
              <a:gs pos="50000">
                <a:srgbClr val="900000">
                  <a:gamma/>
                  <a:tint val="76471"/>
                  <a:invGamma/>
                  <a:alpha val="30000"/>
                </a:srgbClr>
              </a:gs>
              <a:gs pos="100000">
                <a:srgbClr val="900000">
                  <a:alpha val="30000"/>
                </a:srgbClr>
              </a:gs>
            </a:gsLst>
            <a:lin ang="2700000" scaled="1"/>
          </a:gradFill>
          <a:ln w="9525">
            <a:noFill/>
            <a:round/>
            <a:headEnd/>
            <a:tailEnd/>
          </a:ln>
          <a:effectLst/>
        </p:spPr>
        <p:txBody>
          <a:bodyPr/>
          <a:lstStyle/>
          <a:p>
            <a:endParaRPr lang="de-DE"/>
          </a:p>
        </p:txBody>
      </p:sp>
      <p:sp>
        <p:nvSpPr>
          <p:cNvPr id="356374" name="Freeform 22"/>
          <p:cNvSpPr>
            <a:spLocks/>
          </p:cNvSpPr>
          <p:nvPr/>
        </p:nvSpPr>
        <p:spPr bwMode="auto">
          <a:xfrm>
            <a:off x="733425" y="2200275"/>
            <a:ext cx="1057275" cy="3257550"/>
          </a:xfrm>
          <a:custGeom>
            <a:avLst/>
            <a:gdLst/>
            <a:ahLst/>
            <a:cxnLst>
              <a:cxn ang="0">
                <a:pos x="666" y="2052"/>
              </a:cxn>
              <a:cxn ang="0">
                <a:pos x="570" y="534"/>
              </a:cxn>
              <a:cxn ang="0">
                <a:pos x="0" y="0"/>
              </a:cxn>
              <a:cxn ang="0">
                <a:pos x="114" y="1170"/>
              </a:cxn>
              <a:cxn ang="0">
                <a:pos x="666" y="2052"/>
              </a:cxn>
            </a:cxnLst>
            <a:rect l="0" t="0" r="r" b="b"/>
            <a:pathLst>
              <a:path w="666" h="2052">
                <a:moveTo>
                  <a:pt x="666" y="2052"/>
                </a:moveTo>
                <a:lnTo>
                  <a:pt x="570" y="534"/>
                </a:lnTo>
                <a:lnTo>
                  <a:pt x="0" y="0"/>
                </a:lnTo>
                <a:lnTo>
                  <a:pt x="114" y="1170"/>
                </a:lnTo>
                <a:lnTo>
                  <a:pt x="666" y="2052"/>
                </a:lnTo>
                <a:close/>
              </a:path>
            </a:pathLst>
          </a:custGeom>
          <a:gradFill rotWithShape="1">
            <a:gsLst>
              <a:gs pos="0">
                <a:srgbClr val="900000">
                  <a:alpha val="30000"/>
                </a:srgbClr>
              </a:gs>
              <a:gs pos="50000">
                <a:srgbClr val="900000">
                  <a:gamma/>
                  <a:tint val="76471"/>
                  <a:invGamma/>
                  <a:alpha val="30000"/>
                </a:srgbClr>
              </a:gs>
              <a:gs pos="100000">
                <a:srgbClr val="900000">
                  <a:alpha val="30000"/>
                </a:srgbClr>
              </a:gs>
            </a:gsLst>
            <a:lin ang="2700000" scaled="1"/>
          </a:gradFill>
          <a:ln w="9525">
            <a:noFill/>
            <a:round/>
            <a:headEnd/>
            <a:tailEnd/>
          </a:ln>
          <a:effectLst/>
        </p:spPr>
        <p:txBody>
          <a:bodyPr/>
          <a:lstStyle/>
          <a:p>
            <a:endParaRPr lang="de-DE"/>
          </a:p>
        </p:txBody>
      </p:sp>
      <p:grpSp>
        <p:nvGrpSpPr>
          <p:cNvPr id="3" name="Group 23"/>
          <p:cNvGrpSpPr>
            <a:grpSpLocks/>
          </p:cNvGrpSpPr>
          <p:nvPr/>
        </p:nvGrpSpPr>
        <p:grpSpPr bwMode="auto">
          <a:xfrm>
            <a:off x="723900" y="2000250"/>
            <a:ext cx="3390900" cy="3457575"/>
            <a:chOff x="456" y="1260"/>
            <a:chExt cx="2136" cy="2178"/>
          </a:xfrm>
        </p:grpSpPr>
        <p:sp>
          <p:nvSpPr>
            <p:cNvPr id="356376" name="Freeform 24"/>
            <p:cNvSpPr>
              <a:spLocks/>
            </p:cNvSpPr>
            <p:nvPr/>
          </p:nvSpPr>
          <p:spPr bwMode="auto">
            <a:xfrm>
              <a:off x="456" y="1260"/>
              <a:ext cx="2136" cy="2178"/>
            </a:xfrm>
            <a:custGeom>
              <a:avLst/>
              <a:gdLst/>
              <a:ahLst/>
              <a:cxnLst>
                <a:cxn ang="0">
                  <a:pos x="666" y="2178"/>
                </a:cxn>
                <a:cxn ang="0">
                  <a:pos x="114" y="1290"/>
                </a:cxn>
                <a:cxn ang="0">
                  <a:pos x="0" y="114"/>
                </a:cxn>
                <a:cxn ang="0">
                  <a:pos x="1212" y="0"/>
                </a:cxn>
                <a:cxn ang="0">
                  <a:pos x="2136" y="426"/>
                </a:cxn>
                <a:cxn ang="0">
                  <a:pos x="2046" y="1830"/>
                </a:cxn>
                <a:cxn ang="0">
                  <a:pos x="666" y="2178"/>
                </a:cxn>
              </a:cxnLst>
              <a:rect l="0" t="0" r="r" b="b"/>
              <a:pathLst>
                <a:path w="2136" h="2178">
                  <a:moveTo>
                    <a:pt x="666" y="2178"/>
                  </a:moveTo>
                  <a:lnTo>
                    <a:pt x="114" y="1290"/>
                  </a:lnTo>
                  <a:lnTo>
                    <a:pt x="0" y="114"/>
                  </a:lnTo>
                  <a:lnTo>
                    <a:pt x="1212" y="0"/>
                  </a:lnTo>
                  <a:lnTo>
                    <a:pt x="2136" y="426"/>
                  </a:lnTo>
                  <a:lnTo>
                    <a:pt x="2046" y="1830"/>
                  </a:lnTo>
                  <a:lnTo>
                    <a:pt x="666" y="2178"/>
                  </a:lnTo>
                  <a:close/>
                </a:path>
              </a:pathLst>
            </a:custGeom>
            <a:noFill/>
            <a:ln w="38100">
              <a:solidFill>
                <a:schemeClr val="bg1"/>
              </a:solidFill>
              <a:round/>
              <a:headEnd/>
              <a:tailEnd/>
            </a:ln>
            <a:effectLst/>
          </p:spPr>
          <p:txBody>
            <a:bodyPr/>
            <a:lstStyle/>
            <a:p>
              <a:endParaRPr lang="de-DE"/>
            </a:p>
          </p:txBody>
        </p:sp>
        <p:sp>
          <p:nvSpPr>
            <p:cNvPr id="356377" name="Freeform 25"/>
            <p:cNvSpPr>
              <a:spLocks/>
            </p:cNvSpPr>
            <p:nvPr/>
          </p:nvSpPr>
          <p:spPr bwMode="auto">
            <a:xfrm>
              <a:off x="456" y="1374"/>
              <a:ext cx="666" cy="2064"/>
            </a:xfrm>
            <a:custGeom>
              <a:avLst/>
              <a:gdLst/>
              <a:ahLst/>
              <a:cxnLst>
                <a:cxn ang="0">
                  <a:pos x="0" y="0"/>
                </a:cxn>
                <a:cxn ang="0">
                  <a:pos x="576" y="546"/>
                </a:cxn>
                <a:cxn ang="0">
                  <a:pos x="666" y="2064"/>
                </a:cxn>
              </a:cxnLst>
              <a:rect l="0" t="0" r="r" b="b"/>
              <a:pathLst>
                <a:path w="666" h="2064">
                  <a:moveTo>
                    <a:pt x="0" y="0"/>
                  </a:moveTo>
                  <a:lnTo>
                    <a:pt x="576" y="546"/>
                  </a:lnTo>
                  <a:lnTo>
                    <a:pt x="666" y="2064"/>
                  </a:lnTo>
                </a:path>
              </a:pathLst>
            </a:custGeom>
            <a:noFill/>
            <a:ln w="38100">
              <a:solidFill>
                <a:schemeClr val="bg1"/>
              </a:solidFill>
              <a:round/>
              <a:headEnd/>
              <a:tailEnd/>
            </a:ln>
            <a:effectLst/>
          </p:spPr>
          <p:txBody>
            <a:bodyPr/>
            <a:lstStyle/>
            <a:p>
              <a:endParaRPr lang="de-DE"/>
            </a:p>
          </p:txBody>
        </p:sp>
        <p:sp>
          <p:nvSpPr>
            <p:cNvPr id="356378" name="Line 26"/>
            <p:cNvSpPr>
              <a:spLocks noChangeShapeType="1"/>
            </p:cNvSpPr>
            <p:nvPr/>
          </p:nvSpPr>
          <p:spPr bwMode="auto">
            <a:xfrm flipV="1">
              <a:off x="1026" y="1692"/>
              <a:ext cx="1560" cy="228"/>
            </a:xfrm>
            <a:prstGeom prst="line">
              <a:avLst/>
            </a:prstGeom>
            <a:noFill/>
            <a:ln w="38100">
              <a:solidFill>
                <a:schemeClr val="bg1"/>
              </a:solidFill>
              <a:round/>
              <a:headEnd/>
              <a:tailEnd/>
            </a:ln>
            <a:effectLst/>
          </p:spPr>
          <p:txBody>
            <a:bodyPr/>
            <a:lstStyle/>
            <a:p>
              <a:endParaRPr lang="de-DE"/>
            </a:p>
          </p:txBody>
        </p:sp>
      </p:grpSp>
      <p:sp>
        <p:nvSpPr>
          <p:cNvPr id="356379" name="Freeform 27"/>
          <p:cNvSpPr>
            <a:spLocks/>
          </p:cNvSpPr>
          <p:nvPr/>
        </p:nvSpPr>
        <p:spPr bwMode="auto">
          <a:xfrm>
            <a:off x="741363" y="1998663"/>
            <a:ext cx="3371850" cy="1038225"/>
          </a:xfrm>
          <a:custGeom>
            <a:avLst/>
            <a:gdLst/>
            <a:ahLst/>
            <a:cxnLst>
              <a:cxn ang="0">
                <a:pos x="2124" y="426"/>
              </a:cxn>
              <a:cxn ang="0">
                <a:pos x="570" y="654"/>
              </a:cxn>
              <a:cxn ang="0">
                <a:pos x="0" y="120"/>
              </a:cxn>
              <a:cxn ang="0">
                <a:pos x="1206" y="0"/>
              </a:cxn>
              <a:cxn ang="0">
                <a:pos x="2124" y="426"/>
              </a:cxn>
            </a:cxnLst>
            <a:rect l="0" t="0" r="r" b="b"/>
            <a:pathLst>
              <a:path w="2124" h="654">
                <a:moveTo>
                  <a:pt x="2124" y="426"/>
                </a:moveTo>
                <a:lnTo>
                  <a:pt x="570" y="654"/>
                </a:lnTo>
                <a:lnTo>
                  <a:pt x="0" y="120"/>
                </a:lnTo>
                <a:lnTo>
                  <a:pt x="1206" y="0"/>
                </a:lnTo>
                <a:lnTo>
                  <a:pt x="2124" y="426"/>
                </a:lnTo>
                <a:close/>
              </a:path>
            </a:pathLst>
          </a:custGeom>
          <a:solidFill>
            <a:srgbClr val="FFFFFF">
              <a:alpha val="30000"/>
            </a:srgbClr>
          </a:solidFill>
          <a:ln w="9525">
            <a:noFill/>
            <a:round/>
            <a:headEnd/>
            <a:tailEnd/>
          </a:ln>
          <a:effectLst/>
        </p:spPr>
        <p:txBody>
          <a:bodyPr/>
          <a:lstStyle/>
          <a:p>
            <a:endParaRPr lang="de-DE"/>
          </a:p>
        </p:txBody>
      </p:sp>
      <p:sp>
        <p:nvSpPr>
          <p:cNvPr id="356380" name="Freeform 28"/>
          <p:cNvSpPr>
            <a:spLocks/>
          </p:cNvSpPr>
          <p:nvPr/>
        </p:nvSpPr>
        <p:spPr bwMode="auto">
          <a:xfrm>
            <a:off x="741363" y="2208213"/>
            <a:ext cx="1057275" cy="3257550"/>
          </a:xfrm>
          <a:custGeom>
            <a:avLst/>
            <a:gdLst/>
            <a:ahLst/>
            <a:cxnLst>
              <a:cxn ang="0">
                <a:pos x="666" y="2052"/>
              </a:cxn>
              <a:cxn ang="0">
                <a:pos x="570" y="534"/>
              </a:cxn>
              <a:cxn ang="0">
                <a:pos x="0" y="0"/>
              </a:cxn>
              <a:cxn ang="0">
                <a:pos x="114" y="1170"/>
              </a:cxn>
              <a:cxn ang="0">
                <a:pos x="666" y="2052"/>
              </a:cxn>
            </a:cxnLst>
            <a:rect l="0" t="0" r="r" b="b"/>
            <a:pathLst>
              <a:path w="666" h="2052">
                <a:moveTo>
                  <a:pt x="666" y="2052"/>
                </a:moveTo>
                <a:lnTo>
                  <a:pt x="570" y="534"/>
                </a:lnTo>
                <a:lnTo>
                  <a:pt x="0" y="0"/>
                </a:lnTo>
                <a:lnTo>
                  <a:pt x="114" y="1170"/>
                </a:lnTo>
                <a:lnTo>
                  <a:pt x="666" y="2052"/>
                </a:lnTo>
                <a:close/>
              </a:path>
            </a:pathLst>
          </a:custGeom>
          <a:solidFill>
            <a:srgbClr val="FFFFFF">
              <a:alpha val="30000"/>
            </a:srgbClr>
          </a:solidFill>
          <a:ln w="9525">
            <a:noFill/>
            <a:round/>
            <a:headEnd/>
            <a:tailEnd/>
          </a:ln>
          <a:effectLst/>
        </p:spPr>
        <p:txBody>
          <a:bodyPr/>
          <a:lstStyle/>
          <a:p>
            <a:endParaRPr lang="de-DE"/>
          </a:p>
        </p:txBody>
      </p:sp>
      <p:pic>
        <p:nvPicPr>
          <p:cNvPr id="356382" name="Picture 30" descr="Black_dot32"/>
          <p:cNvPicPr>
            <a:picLocks noGrp="1" noChangeAspect="1" noChangeArrowheads="1"/>
          </p:cNvPicPr>
          <p:nvPr>
            <p:ph sz="half" idx="2"/>
          </p:nvPr>
        </p:nvPicPr>
        <p:blipFill>
          <a:blip r:embed="rId2"/>
          <a:srcRect/>
          <a:stretch>
            <a:fillRect/>
          </a:stretch>
        </p:blipFill>
        <p:spPr>
          <a:xfrm>
            <a:off x="2093913" y="3263900"/>
            <a:ext cx="393700" cy="400050"/>
          </a:xfrm>
          <a:noFill/>
          <a:ln/>
        </p:spPr>
      </p:pic>
      <p:sp>
        <p:nvSpPr>
          <p:cNvPr id="356383" name="Freeform 31"/>
          <p:cNvSpPr>
            <a:spLocks/>
          </p:cNvSpPr>
          <p:nvPr/>
        </p:nvSpPr>
        <p:spPr bwMode="auto">
          <a:xfrm>
            <a:off x="1636713" y="2703513"/>
            <a:ext cx="2457450" cy="2762250"/>
          </a:xfrm>
          <a:custGeom>
            <a:avLst/>
            <a:gdLst/>
            <a:ahLst/>
            <a:cxnLst>
              <a:cxn ang="0">
                <a:pos x="96" y="1740"/>
              </a:cxn>
              <a:cxn ang="0">
                <a:pos x="0" y="222"/>
              </a:cxn>
              <a:cxn ang="0">
                <a:pos x="1548" y="0"/>
              </a:cxn>
              <a:cxn ang="0">
                <a:pos x="1470" y="1404"/>
              </a:cxn>
              <a:cxn ang="0">
                <a:pos x="96" y="1740"/>
              </a:cxn>
            </a:cxnLst>
            <a:rect l="0" t="0" r="r" b="b"/>
            <a:pathLst>
              <a:path w="1548" h="1740">
                <a:moveTo>
                  <a:pt x="96" y="1740"/>
                </a:moveTo>
                <a:lnTo>
                  <a:pt x="0" y="222"/>
                </a:lnTo>
                <a:lnTo>
                  <a:pt x="1548" y="0"/>
                </a:lnTo>
                <a:lnTo>
                  <a:pt x="1470" y="1404"/>
                </a:lnTo>
                <a:lnTo>
                  <a:pt x="96" y="1740"/>
                </a:lnTo>
                <a:close/>
              </a:path>
            </a:pathLst>
          </a:custGeom>
          <a:solidFill>
            <a:srgbClr val="FFFFFF">
              <a:alpha val="30000"/>
            </a:srgbClr>
          </a:solidFill>
          <a:ln w="9525">
            <a:noFill/>
            <a:round/>
            <a:headEnd/>
            <a:tailEnd/>
          </a:ln>
          <a:effectLst/>
        </p:spPr>
        <p:txBody>
          <a:bodyPr/>
          <a:lstStyle/>
          <a:p>
            <a:endParaRPr lang="de-DE"/>
          </a:p>
        </p:txBody>
      </p:sp>
      <p:pic>
        <p:nvPicPr>
          <p:cNvPr id="356390" name="Picture 38" descr="vecr"/>
          <p:cNvPicPr>
            <a:picLocks noChangeAspect="1" noChangeArrowheads="1"/>
          </p:cNvPicPr>
          <p:nvPr/>
        </p:nvPicPr>
        <p:blipFill>
          <a:blip r:embed="rId3"/>
          <a:srcRect/>
          <a:stretch>
            <a:fillRect/>
          </a:stretch>
        </p:blipFill>
        <p:spPr bwMode="auto">
          <a:xfrm>
            <a:off x="5619750" y="2036763"/>
            <a:ext cx="1497013" cy="1062037"/>
          </a:xfrm>
          <a:prstGeom prst="rect">
            <a:avLst/>
          </a:prstGeom>
          <a:noFill/>
        </p:spPr>
      </p:pic>
      <p:sp>
        <p:nvSpPr>
          <p:cNvPr id="356392" name="Text Box 40"/>
          <p:cNvSpPr txBox="1">
            <a:spLocks noChangeArrowheads="1"/>
          </p:cNvSpPr>
          <p:nvPr/>
        </p:nvSpPr>
        <p:spPr bwMode="auto">
          <a:xfrm>
            <a:off x="4211638" y="1873250"/>
            <a:ext cx="1938337" cy="396875"/>
          </a:xfrm>
          <a:prstGeom prst="rect">
            <a:avLst/>
          </a:prstGeom>
          <a:noFill/>
          <a:ln w="28575" algn="ctr">
            <a:noFill/>
            <a:miter lim="800000"/>
            <a:headEnd/>
            <a:tailEnd/>
          </a:ln>
          <a:effectLst/>
        </p:spPr>
        <p:txBody>
          <a:bodyPr wrap="none">
            <a:spAutoFit/>
          </a:bodyPr>
          <a:lstStyle/>
          <a:p>
            <a:pPr marL="342900" indent="-342900"/>
            <a:r>
              <a:rPr lang="de-DE" sz="2000"/>
              <a:t>Reflexionsvektor:</a:t>
            </a:r>
          </a:p>
        </p:txBody>
      </p:sp>
      <p:sp>
        <p:nvSpPr>
          <p:cNvPr id="356393" name="Text Box 41"/>
          <p:cNvSpPr txBox="1">
            <a:spLocks noChangeArrowheads="1"/>
          </p:cNvSpPr>
          <p:nvPr/>
        </p:nvSpPr>
        <p:spPr bwMode="auto">
          <a:xfrm>
            <a:off x="4211638" y="3186113"/>
            <a:ext cx="4495800" cy="701675"/>
          </a:xfrm>
          <a:prstGeom prst="rect">
            <a:avLst/>
          </a:prstGeom>
          <a:noFill/>
          <a:ln w="28575" algn="ctr">
            <a:noFill/>
            <a:miter lim="800000"/>
            <a:headEnd/>
            <a:tailEnd/>
          </a:ln>
          <a:effectLst/>
        </p:spPr>
        <p:txBody>
          <a:bodyPr wrap="none">
            <a:spAutoFit/>
          </a:bodyPr>
          <a:lstStyle/>
          <a:p>
            <a:pPr marL="342900" indent="-342900">
              <a:spcBef>
                <a:spcPct val="0"/>
              </a:spcBef>
            </a:pPr>
            <a:r>
              <a:rPr lang="de-DE" sz="2000"/>
              <a:t>Die Vektorkomponente mit dem größten </a:t>
            </a:r>
          </a:p>
          <a:p>
            <a:pPr marL="342900" indent="-342900">
              <a:spcBef>
                <a:spcPct val="0"/>
              </a:spcBef>
            </a:pPr>
            <a:r>
              <a:rPr lang="de-DE" sz="2000"/>
              <a:t>Absolutbetrag wählt die Fläche aus.</a:t>
            </a:r>
          </a:p>
        </p:txBody>
      </p:sp>
      <p:pic>
        <p:nvPicPr>
          <p:cNvPr id="356395" name="Picture 43" descr="uv_cube"/>
          <p:cNvPicPr>
            <a:picLocks noChangeAspect="1" noChangeArrowheads="1"/>
          </p:cNvPicPr>
          <p:nvPr/>
        </p:nvPicPr>
        <p:blipFill>
          <a:blip r:embed="rId4"/>
          <a:srcRect l="73215" t="48184" r="18660" b="-1485"/>
          <a:stretch>
            <a:fillRect/>
          </a:stretch>
        </p:blipFill>
        <p:spPr bwMode="auto">
          <a:xfrm>
            <a:off x="5272088" y="4776788"/>
            <a:ext cx="471487" cy="512762"/>
          </a:xfrm>
          <a:prstGeom prst="rect">
            <a:avLst/>
          </a:prstGeom>
          <a:noFill/>
        </p:spPr>
      </p:pic>
      <p:grpSp>
        <p:nvGrpSpPr>
          <p:cNvPr id="4" name="Group 46"/>
          <p:cNvGrpSpPr>
            <a:grpSpLocks/>
          </p:cNvGrpSpPr>
          <p:nvPr/>
        </p:nvGrpSpPr>
        <p:grpSpPr bwMode="auto">
          <a:xfrm>
            <a:off x="2571750" y="4767263"/>
            <a:ext cx="5802313" cy="1479550"/>
            <a:chOff x="1620" y="3003"/>
            <a:chExt cx="3655" cy="932"/>
          </a:xfrm>
        </p:grpSpPr>
        <p:pic>
          <p:nvPicPr>
            <p:cNvPr id="356394" name="Picture 42" descr="uv_cube"/>
            <p:cNvPicPr>
              <a:picLocks noChangeAspect="1" noChangeArrowheads="1"/>
            </p:cNvPicPr>
            <p:nvPr/>
          </p:nvPicPr>
          <p:blipFill>
            <a:blip r:embed="rId4"/>
            <a:srcRect/>
            <a:stretch>
              <a:fillRect/>
            </a:stretch>
          </p:blipFill>
          <p:spPr bwMode="auto">
            <a:xfrm>
              <a:off x="1620" y="3329"/>
              <a:ext cx="3655" cy="606"/>
            </a:xfrm>
            <a:prstGeom prst="rect">
              <a:avLst/>
            </a:prstGeom>
            <a:noFill/>
          </p:spPr>
        </p:pic>
        <p:sp>
          <p:nvSpPr>
            <p:cNvPr id="356396" name="Text Box 44"/>
            <p:cNvSpPr txBox="1">
              <a:spLocks noChangeArrowheads="1"/>
            </p:cNvSpPr>
            <p:nvPr/>
          </p:nvSpPr>
          <p:spPr bwMode="auto">
            <a:xfrm>
              <a:off x="2547" y="3003"/>
              <a:ext cx="2674" cy="288"/>
            </a:xfrm>
            <a:prstGeom prst="rect">
              <a:avLst/>
            </a:prstGeom>
            <a:noFill/>
            <a:ln w="28575" algn="ctr">
              <a:noFill/>
              <a:miter lim="800000"/>
              <a:headEnd/>
              <a:tailEnd/>
            </a:ln>
            <a:effectLst/>
          </p:spPr>
          <p:txBody>
            <a:bodyPr wrap="none">
              <a:spAutoFit/>
            </a:bodyPr>
            <a:lstStyle/>
            <a:p>
              <a:pPr marL="342900" indent="-342900"/>
              <a:r>
                <a:rPr lang="de-DE" sz="2400"/>
                <a:t>Beispiel:       </a:t>
              </a:r>
              <a:r>
                <a:rPr lang="de-DE" sz="2000"/>
                <a:t>ist größte Komponente</a:t>
              </a:r>
            </a:p>
          </p:txBody>
        </p:sp>
      </p:grpSp>
      <p:sp>
        <p:nvSpPr>
          <p:cNvPr id="356397" name="Text Box 45"/>
          <p:cNvSpPr txBox="1">
            <a:spLocks noChangeArrowheads="1"/>
          </p:cNvSpPr>
          <p:nvPr/>
        </p:nvSpPr>
        <p:spPr bwMode="auto">
          <a:xfrm>
            <a:off x="4211638" y="3960813"/>
            <a:ext cx="4095750" cy="701675"/>
          </a:xfrm>
          <a:prstGeom prst="rect">
            <a:avLst/>
          </a:prstGeom>
          <a:noFill/>
          <a:ln w="28575" algn="ctr">
            <a:noFill/>
            <a:miter lim="800000"/>
            <a:headEnd/>
            <a:tailEnd/>
          </a:ln>
          <a:effectLst/>
        </p:spPr>
        <p:txBody>
          <a:bodyPr wrap="none">
            <a:spAutoFit/>
          </a:bodyPr>
          <a:lstStyle/>
          <a:p>
            <a:pPr marL="342900" indent="-342900">
              <a:spcBef>
                <a:spcPct val="0"/>
              </a:spcBef>
            </a:pPr>
            <a:r>
              <a:rPr lang="de-DE" sz="2000"/>
              <a:t>Die übrigen Komponenten definieren</a:t>
            </a:r>
          </a:p>
          <a:p>
            <a:pPr marL="342900" indent="-342900">
              <a:spcBef>
                <a:spcPct val="0"/>
              </a:spcBef>
            </a:pPr>
            <a:r>
              <a:rPr lang="de-DE" sz="2000"/>
              <a:t>die Texturkoordinaten auf der Fläche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6393"/>
                                        </p:tgtEl>
                                        <p:attrNameLst>
                                          <p:attrName>style.visibility</p:attrName>
                                        </p:attrNameLst>
                                      </p:cBhvr>
                                      <p:to>
                                        <p:strVal val="visible"/>
                                      </p:to>
                                    </p:set>
                                    <p:animEffect transition="in" filter="fade">
                                      <p:cBhvr>
                                        <p:cTn id="7" dur="500"/>
                                        <p:tgtEl>
                                          <p:spTgt spid="35639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56365"/>
                                        </p:tgtEl>
                                        <p:attrNameLst>
                                          <p:attrName>style.visibility</p:attrName>
                                        </p:attrNameLst>
                                      </p:cBhvr>
                                      <p:to>
                                        <p:strVal val="visible"/>
                                      </p:to>
                                    </p:set>
                                  </p:childTnLst>
                                  <p:subTnLst>
                                    <p:set>
                                      <p:cBhvr override="childStyle">
                                        <p:cTn dur="1" fill="hold" display="0" masterRel="nextClick" afterEffect="1"/>
                                        <p:tgtEl>
                                          <p:spTgt spid="356365"/>
                                        </p:tgtEl>
                                        <p:attrNameLst>
                                          <p:attrName>style.visibility</p:attrName>
                                        </p:attrNameLst>
                                      </p:cBhvr>
                                      <p:to>
                                        <p:strVal val="hidden"/>
                                      </p:to>
                                    </p:set>
                                  </p:subTnLst>
                                </p:cTn>
                              </p:par>
                              <p:par>
                                <p:cTn id="12" presetID="1" presetClass="entr" presetSubtype="0" fill="hold" grpId="0" nodeType="withEffect">
                                  <p:stCondLst>
                                    <p:cond delay="0"/>
                                  </p:stCondLst>
                                  <p:childTnLst>
                                    <p:set>
                                      <p:cBhvr>
                                        <p:cTn id="13" dur="1" fill="hold">
                                          <p:stCondLst>
                                            <p:cond delay="0"/>
                                          </p:stCondLst>
                                        </p:cTn>
                                        <p:tgtEl>
                                          <p:spTgt spid="356355"/>
                                        </p:tgtEl>
                                        <p:attrNameLst>
                                          <p:attrName>style.visibility</p:attrName>
                                        </p:attrNameLst>
                                      </p:cBhvr>
                                      <p:to>
                                        <p:strVal val="visible"/>
                                      </p:to>
                                    </p:set>
                                  </p:childTnLst>
                                  <p:subTnLst>
                                    <p:set>
                                      <p:cBhvr override="childStyle">
                                        <p:cTn dur="1" fill="hold" display="0" masterRel="nextClick" afterEffect="1"/>
                                        <p:tgtEl>
                                          <p:spTgt spid="356355"/>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56366"/>
                                        </p:tgtEl>
                                        <p:attrNameLst>
                                          <p:attrName>style.visibility</p:attrName>
                                        </p:attrNameLst>
                                      </p:cBhvr>
                                      <p:to>
                                        <p:strVal val="visible"/>
                                      </p:to>
                                    </p:set>
                                  </p:childTnLst>
                                  <p:subTnLst>
                                    <p:set>
                                      <p:cBhvr override="childStyle">
                                        <p:cTn dur="1" fill="hold" display="0" masterRel="nextClick" afterEffect="1"/>
                                        <p:tgtEl>
                                          <p:spTgt spid="356366"/>
                                        </p:tgtEl>
                                        <p:attrNameLst>
                                          <p:attrName>style.visibility</p:attrName>
                                        </p:attrNameLst>
                                      </p:cBhvr>
                                      <p:to>
                                        <p:strVal val="hidden"/>
                                      </p:to>
                                    </p:set>
                                  </p:subTnLst>
                                </p:cTn>
                              </p:par>
                              <p:par>
                                <p:cTn id="18" presetID="1" presetClass="entr" presetSubtype="0" fill="hold" grpId="0" nodeType="withEffect">
                                  <p:stCondLst>
                                    <p:cond delay="0"/>
                                  </p:stCondLst>
                                  <p:childTnLst>
                                    <p:set>
                                      <p:cBhvr>
                                        <p:cTn id="19" dur="1" fill="hold">
                                          <p:stCondLst>
                                            <p:cond delay="0"/>
                                          </p:stCondLst>
                                        </p:cTn>
                                        <p:tgtEl>
                                          <p:spTgt spid="356360"/>
                                        </p:tgtEl>
                                        <p:attrNameLst>
                                          <p:attrName>style.visibility</p:attrName>
                                        </p:attrNameLst>
                                      </p:cBhvr>
                                      <p:to>
                                        <p:strVal val="visible"/>
                                      </p:to>
                                    </p:set>
                                  </p:childTnLst>
                                  <p:subTnLst>
                                    <p:set>
                                      <p:cBhvr override="childStyle">
                                        <p:cTn dur="1" fill="hold" display="0" masterRel="nextClick" afterEffect="1"/>
                                        <p:tgtEl>
                                          <p:spTgt spid="356360"/>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56379"/>
                                        </p:tgtEl>
                                        <p:attrNameLst>
                                          <p:attrName>style.visibility</p:attrName>
                                        </p:attrNameLst>
                                      </p:cBhvr>
                                      <p:to>
                                        <p:strVal val="visible"/>
                                      </p:to>
                                    </p:set>
                                  </p:childTnLst>
                                  <p:subTnLst>
                                    <p:set>
                                      <p:cBhvr override="childStyle">
                                        <p:cTn dur="1" fill="hold" display="0" masterRel="nextClick" afterEffect="1"/>
                                        <p:tgtEl>
                                          <p:spTgt spid="356379"/>
                                        </p:tgtEl>
                                        <p:attrNameLst>
                                          <p:attrName>style.visibility</p:attrName>
                                        </p:attrNameLst>
                                      </p:cBhvr>
                                      <p:to>
                                        <p:strVal val="hidden"/>
                                      </p:to>
                                    </p:set>
                                  </p:subTnLst>
                                </p:cTn>
                              </p:par>
                              <p:par>
                                <p:cTn id="24" presetID="1" presetClass="entr" presetSubtype="0" fill="hold" grpId="0" nodeType="withEffect">
                                  <p:stCondLst>
                                    <p:cond delay="0"/>
                                  </p:stCondLst>
                                  <p:childTnLst>
                                    <p:set>
                                      <p:cBhvr>
                                        <p:cTn id="25" dur="1" fill="hold">
                                          <p:stCondLst>
                                            <p:cond delay="0"/>
                                          </p:stCondLst>
                                        </p:cTn>
                                        <p:tgtEl>
                                          <p:spTgt spid="356369"/>
                                        </p:tgtEl>
                                        <p:attrNameLst>
                                          <p:attrName>style.visibility</p:attrName>
                                        </p:attrNameLst>
                                      </p:cBhvr>
                                      <p:to>
                                        <p:strVal val="visible"/>
                                      </p:to>
                                    </p:set>
                                  </p:childTnLst>
                                  <p:subTnLst>
                                    <p:set>
                                      <p:cBhvr override="childStyle">
                                        <p:cTn dur="1" fill="hold" display="0" masterRel="nextClick" afterEffect="1"/>
                                        <p:tgtEl>
                                          <p:spTgt spid="356369"/>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56380"/>
                                        </p:tgtEl>
                                        <p:attrNameLst>
                                          <p:attrName>style.visibility</p:attrName>
                                        </p:attrNameLst>
                                      </p:cBhvr>
                                      <p:to>
                                        <p:strVal val="visible"/>
                                      </p:to>
                                    </p:set>
                                  </p:childTnLst>
                                  <p:subTnLst>
                                    <p:set>
                                      <p:cBhvr override="childStyle">
                                        <p:cTn dur="1" fill="hold" display="0" masterRel="nextClick" afterEffect="1"/>
                                        <p:tgtEl>
                                          <p:spTgt spid="356380"/>
                                        </p:tgtEl>
                                        <p:attrNameLst>
                                          <p:attrName>style.visibility</p:attrName>
                                        </p:attrNameLst>
                                      </p:cBhvr>
                                      <p:to>
                                        <p:strVal val="hidden"/>
                                      </p:to>
                                    </p:set>
                                  </p:subTnLst>
                                </p:cTn>
                              </p:par>
                              <p:par>
                                <p:cTn id="30" presetID="1" presetClass="entr" presetSubtype="0" fill="hold" grpId="0" nodeType="withEffect">
                                  <p:stCondLst>
                                    <p:cond delay="0"/>
                                  </p:stCondLst>
                                  <p:childTnLst>
                                    <p:set>
                                      <p:cBhvr>
                                        <p:cTn id="31" dur="1" fill="hold">
                                          <p:stCondLst>
                                            <p:cond delay="0"/>
                                          </p:stCondLst>
                                        </p:cTn>
                                        <p:tgtEl>
                                          <p:spTgt spid="356367"/>
                                        </p:tgtEl>
                                        <p:attrNameLst>
                                          <p:attrName>style.visibility</p:attrName>
                                        </p:attrNameLst>
                                      </p:cBhvr>
                                      <p:to>
                                        <p:strVal val="visible"/>
                                      </p:to>
                                    </p:set>
                                  </p:childTnLst>
                                  <p:subTnLst>
                                    <p:set>
                                      <p:cBhvr override="childStyle">
                                        <p:cTn dur="1" fill="hold" display="0" masterRel="nextClick" afterEffect="1"/>
                                        <p:tgtEl>
                                          <p:spTgt spid="356367"/>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56383"/>
                                        </p:tgtEl>
                                        <p:attrNameLst>
                                          <p:attrName>style.visibility</p:attrName>
                                        </p:attrNameLst>
                                      </p:cBhvr>
                                      <p:to>
                                        <p:strVal val="visible"/>
                                      </p:to>
                                    </p:set>
                                  </p:childTnLst>
                                  <p:subTnLst>
                                    <p:set>
                                      <p:cBhvr override="childStyle">
                                        <p:cTn dur="1" fill="hold" display="0" masterRel="nextClick" afterEffect="1"/>
                                        <p:tgtEl>
                                          <p:spTgt spid="356383"/>
                                        </p:tgtEl>
                                        <p:attrNameLst>
                                          <p:attrName>style.visibility</p:attrName>
                                        </p:attrNameLst>
                                      </p:cBhvr>
                                      <p:to>
                                        <p:strVal val="hidden"/>
                                      </p:to>
                                    </p:set>
                                  </p:subTnLst>
                                </p:cTn>
                              </p:par>
                              <p:par>
                                <p:cTn id="36" presetID="1" presetClass="entr" presetSubtype="0" fill="hold" grpId="0" nodeType="withEffect">
                                  <p:stCondLst>
                                    <p:cond delay="0"/>
                                  </p:stCondLst>
                                  <p:childTnLst>
                                    <p:set>
                                      <p:cBhvr>
                                        <p:cTn id="37" dur="1" fill="hold">
                                          <p:stCondLst>
                                            <p:cond delay="0"/>
                                          </p:stCondLst>
                                        </p:cTn>
                                        <p:tgtEl>
                                          <p:spTgt spid="356368"/>
                                        </p:tgtEl>
                                        <p:attrNameLst>
                                          <p:attrName>style.visibility</p:attrName>
                                        </p:attrNameLst>
                                      </p:cBhvr>
                                      <p:to>
                                        <p:strVal val="visible"/>
                                      </p:to>
                                    </p:set>
                                  </p:childTnLst>
                                  <p:subTnLst>
                                    <p:set>
                                      <p:cBhvr override="childStyle">
                                        <p:cTn dur="1" fill="hold" display="0" masterRel="nextClick" afterEffect="1"/>
                                        <p:tgtEl>
                                          <p:spTgt spid="356368"/>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5637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5635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56397"/>
                                        </p:tgtEl>
                                        <p:attrNameLst>
                                          <p:attrName>style.visibility</p:attrName>
                                        </p:attrNameLst>
                                      </p:cBhvr>
                                      <p:to>
                                        <p:strVal val="visible"/>
                                      </p:to>
                                    </p:set>
                                    <p:animEffect transition="in" filter="fade">
                                      <p:cBhvr>
                                        <p:cTn id="51" dur="500"/>
                                        <p:tgtEl>
                                          <p:spTgt spid="356397"/>
                                        </p:tgtEl>
                                      </p:cBhvr>
                                    </p:animEffect>
                                  </p:childTnLst>
                                </p:cTn>
                              </p:par>
                              <p:par>
                                <p:cTn id="52" presetID="10" presetClass="entr" presetSubtype="0" fill="hold" nodeType="withEffect">
                                  <p:stCondLst>
                                    <p:cond delay="0"/>
                                  </p:stCondLst>
                                  <p:childTnLst>
                                    <p:set>
                                      <p:cBhvr>
                                        <p:cTn id="53" dur="1" fill="hold">
                                          <p:stCondLst>
                                            <p:cond delay="0"/>
                                          </p:stCondLst>
                                        </p:cTn>
                                        <p:tgtEl>
                                          <p:spTgt spid="356395"/>
                                        </p:tgtEl>
                                        <p:attrNameLst>
                                          <p:attrName>style.visibility</p:attrName>
                                        </p:attrNameLst>
                                      </p:cBhvr>
                                      <p:to>
                                        <p:strVal val="visible"/>
                                      </p:to>
                                    </p:set>
                                    <p:animEffect transition="in" filter="fade">
                                      <p:cBhvr>
                                        <p:cTn id="54" dur="500"/>
                                        <p:tgtEl>
                                          <p:spTgt spid="356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54" grpId="0" animBg="1"/>
      <p:bldP spid="356355" grpId="0" animBg="1"/>
      <p:bldP spid="356360" grpId="0" animBg="1"/>
      <p:bldP spid="356365" grpId="0" animBg="1"/>
      <p:bldP spid="356366" grpId="0" animBg="1"/>
      <p:bldP spid="356367" grpId="0" animBg="1"/>
      <p:bldP spid="356368" grpId="0" animBg="1"/>
      <p:bldP spid="356369" grpId="0" animBg="1"/>
      <p:bldP spid="356370" grpId="0" animBg="1"/>
      <p:bldP spid="356379" grpId="0" animBg="1"/>
      <p:bldP spid="356380" grpId="0" animBg="1"/>
      <p:bldP spid="356383" grpId="0" animBg="1"/>
      <p:bldP spid="356393" grpId="0"/>
      <p:bldP spid="35639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405" name="Freeform 21"/>
          <p:cNvSpPr>
            <a:spLocks/>
          </p:cNvSpPr>
          <p:nvPr/>
        </p:nvSpPr>
        <p:spPr bwMode="auto">
          <a:xfrm>
            <a:off x="4826000" y="4248150"/>
            <a:ext cx="3262313" cy="1517650"/>
          </a:xfrm>
          <a:custGeom>
            <a:avLst/>
            <a:gdLst/>
            <a:ahLst/>
            <a:cxnLst>
              <a:cxn ang="0">
                <a:pos x="0" y="956"/>
              </a:cxn>
              <a:cxn ang="0">
                <a:pos x="576" y="0"/>
              </a:cxn>
              <a:cxn ang="0">
                <a:pos x="1425" y="0"/>
              </a:cxn>
              <a:cxn ang="0">
                <a:pos x="2055" y="956"/>
              </a:cxn>
              <a:cxn ang="0">
                <a:pos x="0" y="956"/>
              </a:cxn>
            </a:cxnLst>
            <a:rect l="0" t="0" r="r" b="b"/>
            <a:pathLst>
              <a:path w="2055" h="956">
                <a:moveTo>
                  <a:pt x="0" y="956"/>
                </a:moveTo>
                <a:lnTo>
                  <a:pt x="576" y="0"/>
                </a:lnTo>
                <a:lnTo>
                  <a:pt x="1425" y="0"/>
                </a:lnTo>
                <a:lnTo>
                  <a:pt x="2055" y="956"/>
                </a:lnTo>
                <a:lnTo>
                  <a:pt x="0" y="956"/>
                </a:lnTo>
                <a:close/>
              </a:path>
            </a:pathLst>
          </a:custGeom>
          <a:gradFill rotWithShape="1">
            <a:gsLst>
              <a:gs pos="0">
                <a:schemeClr val="bg1"/>
              </a:gs>
              <a:gs pos="100000">
                <a:schemeClr val="bg1">
                  <a:gamma/>
                  <a:shade val="46275"/>
                  <a:invGamma/>
                </a:schemeClr>
              </a:gs>
            </a:gsLst>
            <a:lin ang="5400000" scaled="1"/>
          </a:gradFill>
          <a:ln w="28575" cap="flat" cmpd="sng">
            <a:solidFill>
              <a:schemeClr val="tx1"/>
            </a:solidFill>
            <a:prstDash val="solid"/>
            <a:round/>
            <a:headEnd/>
            <a:tailEnd/>
          </a:ln>
          <a:effectLst/>
        </p:spPr>
        <p:txBody>
          <a:bodyPr>
            <a:spAutoFit/>
          </a:bodyPr>
          <a:lstStyle/>
          <a:p>
            <a:endParaRPr lang="de-DE"/>
          </a:p>
        </p:txBody>
      </p:sp>
      <p:grpSp>
        <p:nvGrpSpPr>
          <p:cNvPr id="2" name="Group 107"/>
          <p:cNvGrpSpPr>
            <a:grpSpLocks/>
          </p:cNvGrpSpPr>
          <p:nvPr/>
        </p:nvGrpSpPr>
        <p:grpSpPr bwMode="auto">
          <a:xfrm>
            <a:off x="4835525" y="4238625"/>
            <a:ext cx="3262313" cy="1517650"/>
            <a:chOff x="3046" y="2670"/>
            <a:chExt cx="2055" cy="956"/>
          </a:xfrm>
        </p:grpSpPr>
        <p:sp>
          <p:nvSpPr>
            <p:cNvPr id="400488" name="Freeform 104"/>
            <p:cNvSpPr>
              <a:spLocks/>
            </p:cNvSpPr>
            <p:nvPr/>
          </p:nvSpPr>
          <p:spPr bwMode="auto">
            <a:xfrm>
              <a:off x="3046" y="2670"/>
              <a:ext cx="2055" cy="956"/>
            </a:xfrm>
            <a:custGeom>
              <a:avLst/>
              <a:gdLst/>
              <a:ahLst/>
              <a:cxnLst>
                <a:cxn ang="0">
                  <a:pos x="0" y="956"/>
                </a:cxn>
                <a:cxn ang="0">
                  <a:pos x="576" y="0"/>
                </a:cxn>
                <a:cxn ang="0">
                  <a:pos x="1425" y="0"/>
                </a:cxn>
                <a:cxn ang="0">
                  <a:pos x="2055" y="956"/>
                </a:cxn>
                <a:cxn ang="0">
                  <a:pos x="0" y="956"/>
                </a:cxn>
              </a:cxnLst>
              <a:rect l="0" t="0" r="r" b="b"/>
              <a:pathLst>
                <a:path w="2055" h="956">
                  <a:moveTo>
                    <a:pt x="0" y="956"/>
                  </a:moveTo>
                  <a:lnTo>
                    <a:pt x="576" y="0"/>
                  </a:lnTo>
                  <a:lnTo>
                    <a:pt x="1425" y="0"/>
                  </a:lnTo>
                  <a:lnTo>
                    <a:pt x="2055" y="956"/>
                  </a:lnTo>
                  <a:lnTo>
                    <a:pt x="0" y="956"/>
                  </a:lnTo>
                  <a:close/>
                </a:path>
              </a:pathLst>
            </a:custGeom>
            <a:solidFill>
              <a:srgbClr val="FF9900"/>
            </a:solidFill>
            <a:ln w="28575" cap="flat" cmpd="sng">
              <a:solidFill>
                <a:schemeClr val="tx1"/>
              </a:solidFill>
              <a:prstDash val="solid"/>
              <a:round/>
              <a:headEnd/>
              <a:tailEnd/>
            </a:ln>
            <a:effectLst/>
          </p:spPr>
          <p:txBody>
            <a:bodyPr>
              <a:spAutoFit/>
            </a:bodyPr>
            <a:lstStyle/>
            <a:p>
              <a:endParaRPr lang="de-DE"/>
            </a:p>
          </p:txBody>
        </p:sp>
        <p:sp>
          <p:nvSpPr>
            <p:cNvPr id="400489" name="Freeform 105"/>
            <p:cNvSpPr>
              <a:spLocks/>
            </p:cNvSpPr>
            <p:nvPr/>
          </p:nvSpPr>
          <p:spPr bwMode="auto">
            <a:xfrm>
              <a:off x="3339" y="2673"/>
              <a:ext cx="735" cy="477"/>
            </a:xfrm>
            <a:custGeom>
              <a:avLst/>
              <a:gdLst/>
              <a:ahLst/>
              <a:cxnLst>
                <a:cxn ang="0">
                  <a:pos x="417" y="477"/>
                </a:cxn>
                <a:cxn ang="0">
                  <a:pos x="735" y="0"/>
                </a:cxn>
                <a:cxn ang="0">
                  <a:pos x="282" y="0"/>
                </a:cxn>
                <a:cxn ang="0">
                  <a:pos x="0" y="471"/>
                </a:cxn>
                <a:cxn ang="0">
                  <a:pos x="417" y="477"/>
                </a:cxn>
              </a:cxnLst>
              <a:rect l="0" t="0" r="r" b="b"/>
              <a:pathLst>
                <a:path w="735" h="477">
                  <a:moveTo>
                    <a:pt x="417" y="477"/>
                  </a:moveTo>
                  <a:lnTo>
                    <a:pt x="735" y="0"/>
                  </a:lnTo>
                  <a:lnTo>
                    <a:pt x="282" y="0"/>
                  </a:lnTo>
                  <a:lnTo>
                    <a:pt x="0" y="471"/>
                  </a:lnTo>
                  <a:lnTo>
                    <a:pt x="417" y="477"/>
                  </a:lnTo>
                  <a:close/>
                </a:path>
              </a:pathLst>
            </a:custGeom>
            <a:solidFill>
              <a:schemeClr val="tx1"/>
            </a:solidFill>
            <a:ln w="28575" cap="flat" cmpd="sng">
              <a:solidFill>
                <a:schemeClr val="tx1"/>
              </a:solidFill>
              <a:prstDash val="solid"/>
              <a:round/>
              <a:headEnd/>
              <a:tailEnd/>
            </a:ln>
            <a:effectLst/>
          </p:spPr>
          <p:txBody>
            <a:bodyPr>
              <a:spAutoFit/>
            </a:bodyPr>
            <a:lstStyle/>
            <a:p>
              <a:endParaRPr lang="de-DE"/>
            </a:p>
          </p:txBody>
        </p:sp>
        <p:sp>
          <p:nvSpPr>
            <p:cNvPr id="400490" name="Freeform 106"/>
            <p:cNvSpPr>
              <a:spLocks/>
            </p:cNvSpPr>
            <p:nvPr/>
          </p:nvSpPr>
          <p:spPr bwMode="auto">
            <a:xfrm>
              <a:off x="3768" y="3147"/>
              <a:ext cx="1333" cy="478"/>
            </a:xfrm>
            <a:custGeom>
              <a:avLst/>
              <a:gdLst/>
              <a:ahLst/>
              <a:cxnLst>
                <a:cxn ang="0">
                  <a:pos x="307" y="478"/>
                </a:cxn>
                <a:cxn ang="0">
                  <a:pos x="0" y="3"/>
                </a:cxn>
                <a:cxn ang="0">
                  <a:pos x="1011" y="0"/>
                </a:cxn>
                <a:cxn ang="0">
                  <a:pos x="1333" y="475"/>
                </a:cxn>
                <a:cxn ang="0">
                  <a:pos x="307" y="478"/>
                </a:cxn>
              </a:cxnLst>
              <a:rect l="0" t="0" r="r" b="b"/>
              <a:pathLst>
                <a:path w="1333" h="478">
                  <a:moveTo>
                    <a:pt x="307" y="478"/>
                  </a:moveTo>
                  <a:lnTo>
                    <a:pt x="0" y="3"/>
                  </a:lnTo>
                  <a:lnTo>
                    <a:pt x="1011" y="0"/>
                  </a:lnTo>
                  <a:lnTo>
                    <a:pt x="1333" y="475"/>
                  </a:lnTo>
                  <a:lnTo>
                    <a:pt x="307" y="478"/>
                  </a:lnTo>
                  <a:close/>
                </a:path>
              </a:pathLst>
            </a:custGeom>
            <a:solidFill>
              <a:schemeClr val="tx1"/>
            </a:solidFill>
            <a:ln w="28575" cap="flat" cmpd="sng">
              <a:solidFill>
                <a:schemeClr val="tx1"/>
              </a:solidFill>
              <a:prstDash val="solid"/>
              <a:round/>
              <a:headEnd/>
              <a:tailEnd/>
            </a:ln>
            <a:effectLst/>
          </p:spPr>
          <p:txBody>
            <a:bodyPr>
              <a:spAutoFit/>
            </a:bodyPr>
            <a:lstStyle/>
            <a:p>
              <a:endParaRPr lang="de-DE"/>
            </a:p>
          </p:txBody>
        </p:sp>
      </p:grpSp>
      <p:sp>
        <p:nvSpPr>
          <p:cNvPr id="400431" name="Rectangle 47"/>
          <p:cNvSpPr>
            <a:spLocks noChangeArrowheads="1"/>
          </p:cNvSpPr>
          <p:nvPr/>
        </p:nvSpPr>
        <p:spPr bwMode="auto">
          <a:xfrm>
            <a:off x="4933950" y="1590675"/>
            <a:ext cx="1876425" cy="1876425"/>
          </a:xfrm>
          <a:prstGeom prst="rect">
            <a:avLst/>
          </a:prstGeom>
          <a:gradFill rotWithShape="1">
            <a:gsLst>
              <a:gs pos="0">
                <a:schemeClr val="bg1"/>
              </a:gs>
              <a:gs pos="100000">
                <a:schemeClr val="bg1">
                  <a:gamma/>
                  <a:shade val="46275"/>
                  <a:invGamma/>
                </a:schemeClr>
              </a:gs>
            </a:gsLst>
            <a:lin ang="5400000" scaled="1"/>
          </a:gradFill>
          <a:ln w="28575" algn="ctr">
            <a:solidFill>
              <a:schemeClr val="tx1"/>
            </a:solidFill>
            <a:miter lim="800000"/>
            <a:headEnd/>
            <a:tailEnd/>
          </a:ln>
          <a:effectLst/>
        </p:spPr>
        <p:txBody>
          <a:bodyPr anchor="ctr">
            <a:spAutoFit/>
          </a:bodyPr>
          <a:lstStyle/>
          <a:p>
            <a:endParaRPr lang="de-DE"/>
          </a:p>
        </p:txBody>
      </p:sp>
      <p:grpSp>
        <p:nvGrpSpPr>
          <p:cNvPr id="3" name="Group 63"/>
          <p:cNvGrpSpPr>
            <a:grpSpLocks/>
          </p:cNvGrpSpPr>
          <p:nvPr/>
        </p:nvGrpSpPr>
        <p:grpSpPr bwMode="auto">
          <a:xfrm>
            <a:off x="4926013" y="1585913"/>
            <a:ext cx="1879600" cy="1905000"/>
            <a:chOff x="469" y="867"/>
            <a:chExt cx="1390" cy="1380"/>
          </a:xfrm>
        </p:grpSpPr>
        <p:sp>
          <p:nvSpPr>
            <p:cNvPr id="400448" name="Rectangle 64"/>
            <p:cNvSpPr>
              <a:spLocks noChangeArrowheads="1"/>
            </p:cNvSpPr>
            <p:nvPr/>
          </p:nvSpPr>
          <p:spPr bwMode="auto">
            <a:xfrm>
              <a:off x="469" y="867"/>
              <a:ext cx="1390" cy="1378"/>
            </a:xfrm>
            <a:prstGeom prst="rect">
              <a:avLst/>
            </a:prstGeom>
            <a:solidFill>
              <a:srgbClr val="FF9900"/>
            </a:solidFill>
            <a:ln w="28575" algn="ctr">
              <a:solidFill>
                <a:schemeClr val="tx1"/>
              </a:solidFill>
              <a:miter lim="800000"/>
              <a:headEnd/>
              <a:tailEnd/>
            </a:ln>
            <a:effectLst/>
          </p:spPr>
          <p:txBody>
            <a:bodyPr anchor="ctr">
              <a:spAutoFit/>
            </a:bodyPr>
            <a:lstStyle/>
            <a:p>
              <a:endParaRPr lang="de-DE"/>
            </a:p>
          </p:txBody>
        </p:sp>
        <p:sp>
          <p:nvSpPr>
            <p:cNvPr id="400449" name="Rectangle 65"/>
            <p:cNvSpPr>
              <a:spLocks noChangeArrowheads="1"/>
            </p:cNvSpPr>
            <p:nvPr/>
          </p:nvSpPr>
          <p:spPr bwMode="auto">
            <a:xfrm>
              <a:off x="469" y="867"/>
              <a:ext cx="695" cy="689"/>
            </a:xfrm>
            <a:prstGeom prst="rect">
              <a:avLst/>
            </a:prstGeom>
            <a:solidFill>
              <a:schemeClr val="tx1"/>
            </a:solidFill>
            <a:ln w="28575" algn="ctr">
              <a:solidFill>
                <a:schemeClr val="tx1"/>
              </a:solidFill>
              <a:miter lim="800000"/>
              <a:headEnd/>
              <a:tailEnd/>
            </a:ln>
            <a:effectLst/>
          </p:spPr>
          <p:txBody>
            <a:bodyPr wrap="none" anchor="ctr">
              <a:spAutoFit/>
            </a:bodyPr>
            <a:lstStyle/>
            <a:p>
              <a:endParaRPr lang="de-DE"/>
            </a:p>
          </p:txBody>
        </p:sp>
        <p:sp>
          <p:nvSpPr>
            <p:cNvPr id="400450" name="Rectangle 66"/>
            <p:cNvSpPr>
              <a:spLocks noChangeArrowheads="1"/>
            </p:cNvSpPr>
            <p:nvPr/>
          </p:nvSpPr>
          <p:spPr bwMode="auto">
            <a:xfrm>
              <a:off x="1164" y="1558"/>
              <a:ext cx="695" cy="689"/>
            </a:xfrm>
            <a:prstGeom prst="rect">
              <a:avLst/>
            </a:prstGeom>
            <a:solidFill>
              <a:schemeClr val="tx1"/>
            </a:solidFill>
            <a:ln w="28575" algn="ctr">
              <a:solidFill>
                <a:schemeClr val="tx1"/>
              </a:solidFill>
              <a:miter lim="800000"/>
              <a:headEnd/>
              <a:tailEnd/>
            </a:ln>
            <a:effectLst/>
          </p:spPr>
          <p:txBody>
            <a:bodyPr wrap="none" anchor="ctr">
              <a:spAutoFit/>
            </a:bodyPr>
            <a:lstStyle/>
            <a:p>
              <a:endParaRPr lang="de-DE"/>
            </a:p>
          </p:txBody>
        </p:sp>
      </p:grpSp>
      <p:sp>
        <p:nvSpPr>
          <p:cNvPr id="400386" name="Rectangle 2"/>
          <p:cNvSpPr>
            <a:spLocks noGrp="1" noChangeArrowheads="1"/>
          </p:cNvSpPr>
          <p:nvPr>
            <p:ph type="title"/>
          </p:nvPr>
        </p:nvSpPr>
        <p:spPr/>
        <p:txBody>
          <a:bodyPr/>
          <a:lstStyle/>
          <a:p>
            <a:r>
              <a:rPr lang="de-DE" sz="3600"/>
              <a:t>Interpolation Texturkoordinaten</a:t>
            </a:r>
          </a:p>
        </p:txBody>
      </p:sp>
      <p:grpSp>
        <p:nvGrpSpPr>
          <p:cNvPr id="4" name="Group 7"/>
          <p:cNvGrpSpPr>
            <a:grpSpLocks/>
          </p:cNvGrpSpPr>
          <p:nvPr/>
        </p:nvGrpSpPr>
        <p:grpSpPr bwMode="auto">
          <a:xfrm>
            <a:off x="942975" y="1584325"/>
            <a:ext cx="1670050" cy="1657350"/>
            <a:chOff x="469" y="867"/>
            <a:chExt cx="1390" cy="1380"/>
          </a:xfrm>
        </p:grpSpPr>
        <p:sp>
          <p:nvSpPr>
            <p:cNvPr id="400388" name="Rectangle 4"/>
            <p:cNvSpPr>
              <a:spLocks noChangeArrowheads="1"/>
            </p:cNvSpPr>
            <p:nvPr/>
          </p:nvSpPr>
          <p:spPr bwMode="auto">
            <a:xfrm>
              <a:off x="469" y="867"/>
              <a:ext cx="1390" cy="1378"/>
            </a:xfrm>
            <a:prstGeom prst="rect">
              <a:avLst/>
            </a:prstGeom>
            <a:solidFill>
              <a:srgbClr val="FF9900"/>
            </a:solidFill>
            <a:ln w="28575" algn="ctr">
              <a:solidFill>
                <a:schemeClr val="tx1"/>
              </a:solidFill>
              <a:miter lim="800000"/>
              <a:headEnd/>
              <a:tailEnd/>
            </a:ln>
            <a:effectLst/>
          </p:spPr>
          <p:txBody>
            <a:bodyPr anchor="ctr">
              <a:spAutoFit/>
            </a:bodyPr>
            <a:lstStyle/>
            <a:p>
              <a:endParaRPr lang="de-DE"/>
            </a:p>
          </p:txBody>
        </p:sp>
        <p:sp>
          <p:nvSpPr>
            <p:cNvPr id="400389" name="Rectangle 5"/>
            <p:cNvSpPr>
              <a:spLocks noChangeArrowheads="1"/>
            </p:cNvSpPr>
            <p:nvPr/>
          </p:nvSpPr>
          <p:spPr bwMode="auto">
            <a:xfrm>
              <a:off x="469" y="867"/>
              <a:ext cx="695" cy="689"/>
            </a:xfrm>
            <a:prstGeom prst="rect">
              <a:avLst/>
            </a:prstGeom>
            <a:solidFill>
              <a:schemeClr val="tx1"/>
            </a:solidFill>
            <a:ln w="28575" algn="ctr">
              <a:solidFill>
                <a:schemeClr val="tx1"/>
              </a:solidFill>
              <a:miter lim="800000"/>
              <a:headEnd/>
              <a:tailEnd/>
            </a:ln>
            <a:effectLst/>
          </p:spPr>
          <p:txBody>
            <a:bodyPr wrap="none" anchor="ctr">
              <a:spAutoFit/>
            </a:bodyPr>
            <a:lstStyle/>
            <a:p>
              <a:endParaRPr lang="de-DE"/>
            </a:p>
          </p:txBody>
        </p:sp>
        <p:sp>
          <p:nvSpPr>
            <p:cNvPr id="400390" name="Rectangle 6"/>
            <p:cNvSpPr>
              <a:spLocks noChangeArrowheads="1"/>
            </p:cNvSpPr>
            <p:nvPr/>
          </p:nvSpPr>
          <p:spPr bwMode="auto">
            <a:xfrm>
              <a:off x="1164" y="1558"/>
              <a:ext cx="695" cy="689"/>
            </a:xfrm>
            <a:prstGeom prst="rect">
              <a:avLst/>
            </a:prstGeom>
            <a:solidFill>
              <a:schemeClr val="tx1"/>
            </a:solidFill>
            <a:ln w="28575" algn="ctr">
              <a:solidFill>
                <a:schemeClr val="tx1"/>
              </a:solidFill>
              <a:miter lim="800000"/>
              <a:headEnd/>
              <a:tailEnd/>
            </a:ln>
            <a:effectLst/>
          </p:spPr>
          <p:txBody>
            <a:bodyPr wrap="none" anchor="ctr">
              <a:spAutoFit/>
            </a:bodyPr>
            <a:lstStyle/>
            <a:p>
              <a:endParaRPr lang="de-DE"/>
            </a:p>
          </p:txBody>
        </p:sp>
      </p:grpSp>
      <p:sp>
        <p:nvSpPr>
          <p:cNvPr id="400399" name="Text Box 15"/>
          <p:cNvSpPr txBox="1">
            <a:spLocks noChangeArrowheads="1"/>
          </p:cNvSpPr>
          <p:nvPr/>
        </p:nvSpPr>
        <p:spPr bwMode="auto">
          <a:xfrm>
            <a:off x="650875" y="3302000"/>
            <a:ext cx="638175" cy="366713"/>
          </a:xfrm>
          <a:prstGeom prst="rect">
            <a:avLst/>
          </a:prstGeom>
          <a:noFill/>
          <a:ln w="28575" algn="ctr">
            <a:noFill/>
            <a:miter lim="800000"/>
            <a:headEnd/>
            <a:tailEnd/>
          </a:ln>
          <a:effectLst/>
        </p:spPr>
        <p:txBody>
          <a:bodyPr wrap="none">
            <a:spAutoFit/>
          </a:bodyPr>
          <a:lstStyle/>
          <a:p>
            <a:pPr marL="342900" indent="-342900"/>
            <a:r>
              <a:rPr lang="de-DE" sz="1800" b="1"/>
              <a:t>(0,0)</a:t>
            </a:r>
          </a:p>
        </p:txBody>
      </p:sp>
      <p:sp>
        <p:nvSpPr>
          <p:cNvPr id="400400" name="Text Box 16"/>
          <p:cNvSpPr txBox="1">
            <a:spLocks noChangeArrowheads="1"/>
          </p:cNvSpPr>
          <p:nvPr/>
        </p:nvSpPr>
        <p:spPr bwMode="auto">
          <a:xfrm>
            <a:off x="2433638" y="3292475"/>
            <a:ext cx="638175" cy="366713"/>
          </a:xfrm>
          <a:prstGeom prst="rect">
            <a:avLst/>
          </a:prstGeom>
          <a:noFill/>
          <a:ln w="28575" algn="ctr">
            <a:noFill/>
            <a:miter lim="800000"/>
            <a:headEnd/>
            <a:tailEnd/>
          </a:ln>
          <a:effectLst/>
        </p:spPr>
        <p:txBody>
          <a:bodyPr wrap="none">
            <a:spAutoFit/>
          </a:bodyPr>
          <a:lstStyle/>
          <a:p>
            <a:pPr marL="342900" indent="-342900"/>
            <a:r>
              <a:rPr lang="de-DE" sz="1800" b="1"/>
              <a:t>(1,0)</a:t>
            </a:r>
          </a:p>
        </p:txBody>
      </p:sp>
      <p:sp>
        <p:nvSpPr>
          <p:cNvPr id="400401" name="Text Box 17"/>
          <p:cNvSpPr txBox="1">
            <a:spLocks noChangeArrowheads="1"/>
          </p:cNvSpPr>
          <p:nvPr/>
        </p:nvSpPr>
        <p:spPr bwMode="auto">
          <a:xfrm>
            <a:off x="698500" y="1193800"/>
            <a:ext cx="638175" cy="366713"/>
          </a:xfrm>
          <a:prstGeom prst="rect">
            <a:avLst/>
          </a:prstGeom>
          <a:noFill/>
          <a:ln w="28575" algn="ctr">
            <a:noFill/>
            <a:miter lim="800000"/>
            <a:headEnd/>
            <a:tailEnd/>
          </a:ln>
          <a:effectLst/>
        </p:spPr>
        <p:txBody>
          <a:bodyPr wrap="none">
            <a:spAutoFit/>
          </a:bodyPr>
          <a:lstStyle/>
          <a:p>
            <a:pPr marL="342900" indent="-342900"/>
            <a:r>
              <a:rPr lang="de-DE" sz="1800" b="1"/>
              <a:t>(0,1)</a:t>
            </a:r>
          </a:p>
        </p:txBody>
      </p:sp>
      <p:sp>
        <p:nvSpPr>
          <p:cNvPr id="400402" name="Text Box 18"/>
          <p:cNvSpPr txBox="1">
            <a:spLocks noChangeArrowheads="1"/>
          </p:cNvSpPr>
          <p:nvPr/>
        </p:nvSpPr>
        <p:spPr bwMode="auto">
          <a:xfrm>
            <a:off x="2481263" y="1216025"/>
            <a:ext cx="638175" cy="366713"/>
          </a:xfrm>
          <a:prstGeom prst="rect">
            <a:avLst/>
          </a:prstGeom>
          <a:noFill/>
          <a:ln w="28575" algn="ctr">
            <a:noFill/>
            <a:miter lim="800000"/>
            <a:headEnd/>
            <a:tailEnd/>
          </a:ln>
          <a:effectLst/>
        </p:spPr>
        <p:txBody>
          <a:bodyPr wrap="none">
            <a:spAutoFit/>
          </a:bodyPr>
          <a:lstStyle/>
          <a:p>
            <a:pPr marL="342900" indent="-342900"/>
            <a:r>
              <a:rPr lang="de-DE" sz="1800" b="1"/>
              <a:t>(1,1)</a:t>
            </a:r>
          </a:p>
        </p:txBody>
      </p:sp>
      <p:sp>
        <p:nvSpPr>
          <p:cNvPr id="400438" name="Line 54"/>
          <p:cNvSpPr>
            <a:spLocks noChangeShapeType="1"/>
          </p:cNvSpPr>
          <p:nvPr/>
        </p:nvSpPr>
        <p:spPr bwMode="auto">
          <a:xfrm flipV="1">
            <a:off x="4924425" y="1571625"/>
            <a:ext cx="1895475" cy="1914525"/>
          </a:xfrm>
          <a:prstGeom prst="line">
            <a:avLst/>
          </a:prstGeom>
          <a:noFill/>
          <a:ln w="57150">
            <a:solidFill>
              <a:srgbClr val="FF0000"/>
            </a:solidFill>
            <a:round/>
            <a:headEnd/>
            <a:tailEnd/>
          </a:ln>
          <a:effectLst/>
        </p:spPr>
        <p:txBody>
          <a:bodyPr>
            <a:spAutoFit/>
          </a:bodyPr>
          <a:lstStyle/>
          <a:p>
            <a:endParaRPr lang="de-DE"/>
          </a:p>
        </p:txBody>
      </p:sp>
      <p:sp>
        <p:nvSpPr>
          <p:cNvPr id="400454" name="Text Box 70"/>
          <p:cNvSpPr txBox="1">
            <a:spLocks noChangeArrowheads="1"/>
          </p:cNvSpPr>
          <p:nvPr/>
        </p:nvSpPr>
        <p:spPr bwMode="auto">
          <a:xfrm>
            <a:off x="538163" y="4140200"/>
            <a:ext cx="3941762" cy="1187450"/>
          </a:xfrm>
          <a:prstGeom prst="rect">
            <a:avLst/>
          </a:prstGeom>
          <a:noFill/>
          <a:ln w="12700" algn="ctr">
            <a:noFill/>
            <a:miter lim="800000"/>
            <a:headEnd/>
            <a:tailEnd/>
          </a:ln>
          <a:effectLst/>
        </p:spPr>
        <p:txBody>
          <a:bodyPr wrap="none">
            <a:spAutoFit/>
          </a:bodyPr>
          <a:lstStyle/>
          <a:p>
            <a:pPr>
              <a:spcBef>
                <a:spcPct val="0"/>
              </a:spcBef>
              <a:buFontTx/>
              <a:buBlip>
                <a:blip r:embed="rId2"/>
              </a:buBlip>
            </a:pPr>
            <a:r>
              <a:rPr lang="de-DE" sz="2400">
                <a:solidFill>
                  <a:schemeClr val="tx1"/>
                </a:solidFill>
              </a:rPr>
              <a:t> Tessellierung in Dreiecke.</a:t>
            </a:r>
          </a:p>
          <a:p>
            <a:pPr>
              <a:spcBef>
                <a:spcPct val="0"/>
              </a:spcBef>
              <a:buFontTx/>
              <a:buBlip>
                <a:blip r:embed="rId2"/>
              </a:buBlip>
            </a:pPr>
            <a:r>
              <a:rPr lang="de-DE" sz="2400">
                <a:solidFill>
                  <a:schemeClr val="tx1"/>
                </a:solidFill>
              </a:rPr>
              <a:t> Interpolation der Textur-</a:t>
            </a:r>
            <a:br>
              <a:rPr lang="de-DE" sz="2400">
                <a:solidFill>
                  <a:schemeClr val="tx1"/>
                </a:solidFill>
              </a:rPr>
            </a:br>
            <a:r>
              <a:rPr lang="de-DE" sz="2400">
                <a:solidFill>
                  <a:schemeClr val="tx1"/>
                </a:solidFill>
              </a:rPr>
              <a:t>    koordinaten </a:t>
            </a:r>
            <a:r>
              <a:rPr lang="de-DE" sz="2400" b="1">
                <a:solidFill>
                  <a:schemeClr val="tx1"/>
                </a:solidFill>
              </a:rPr>
              <a:t>(baryzentrisch)</a:t>
            </a:r>
          </a:p>
        </p:txBody>
      </p:sp>
      <p:sp>
        <p:nvSpPr>
          <p:cNvPr id="400455" name="Freeform 71"/>
          <p:cNvSpPr>
            <a:spLocks/>
          </p:cNvSpPr>
          <p:nvPr/>
        </p:nvSpPr>
        <p:spPr bwMode="auto">
          <a:xfrm>
            <a:off x="4933950" y="1581150"/>
            <a:ext cx="1885950" cy="1895475"/>
          </a:xfrm>
          <a:custGeom>
            <a:avLst/>
            <a:gdLst/>
            <a:ahLst/>
            <a:cxnLst>
              <a:cxn ang="0">
                <a:pos x="0" y="1206"/>
              </a:cxn>
              <a:cxn ang="0">
                <a:pos x="1188" y="0"/>
              </a:cxn>
              <a:cxn ang="0">
                <a:pos x="0" y="0"/>
              </a:cxn>
              <a:cxn ang="0">
                <a:pos x="0" y="1206"/>
              </a:cxn>
            </a:cxnLst>
            <a:rect l="0" t="0" r="r" b="b"/>
            <a:pathLst>
              <a:path w="1188" h="1206">
                <a:moveTo>
                  <a:pt x="0" y="1206"/>
                </a:moveTo>
                <a:lnTo>
                  <a:pt x="1188" y="0"/>
                </a:lnTo>
                <a:lnTo>
                  <a:pt x="0" y="0"/>
                </a:lnTo>
                <a:lnTo>
                  <a:pt x="0" y="1206"/>
                </a:lnTo>
                <a:close/>
              </a:path>
            </a:pathLst>
          </a:custGeom>
          <a:noFill/>
          <a:ln w="57150" cap="flat" cmpd="sng">
            <a:solidFill>
              <a:schemeClr val="accent2"/>
            </a:solidFill>
            <a:prstDash val="solid"/>
            <a:round/>
            <a:headEnd/>
            <a:tailEnd/>
          </a:ln>
          <a:effectLst/>
        </p:spPr>
        <p:txBody>
          <a:bodyPr>
            <a:spAutoFit/>
          </a:bodyPr>
          <a:lstStyle/>
          <a:p>
            <a:endParaRPr lang="de-DE"/>
          </a:p>
        </p:txBody>
      </p:sp>
      <p:sp>
        <p:nvSpPr>
          <p:cNvPr id="400456" name="Freeform 72"/>
          <p:cNvSpPr>
            <a:spLocks/>
          </p:cNvSpPr>
          <p:nvPr/>
        </p:nvSpPr>
        <p:spPr bwMode="auto">
          <a:xfrm>
            <a:off x="935038" y="1582738"/>
            <a:ext cx="1676400" cy="1647825"/>
          </a:xfrm>
          <a:custGeom>
            <a:avLst/>
            <a:gdLst/>
            <a:ahLst/>
            <a:cxnLst>
              <a:cxn ang="0">
                <a:pos x="0" y="1206"/>
              </a:cxn>
              <a:cxn ang="0">
                <a:pos x="1188" y="0"/>
              </a:cxn>
              <a:cxn ang="0">
                <a:pos x="0" y="0"/>
              </a:cxn>
              <a:cxn ang="0">
                <a:pos x="0" y="1206"/>
              </a:cxn>
            </a:cxnLst>
            <a:rect l="0" t="0" r="r" b="b"/>
            <a:pathLst>
              <a:path w="1188" h="1206">
                <a:moveTo>
                  <a:pt x="0" y="1206"/>
                </a:moveTo>
                <a:lnTo>
                  <a:pt x="1188" y="0"/>
                </a:lnTo>
                <a:lnTo>
                  <a:pt x="0" y="0"/>
                </a:lnTo>
                <a:lnTo>
                  <a:pt x="0" y="1206"/>
                </a:lnTo>
                <a:close/>
              </a:path>
            </a:pathLst>
          </a:custGeom>
          <a:noFill/>
          <a:ln w="57150" cap="flat" cmpd="sng">
            <a:solidFill>
              <a:schemeClr val="accent2"/>
            </a:solidFill>
            <a:prstDash val="solid"/>
            <a:round/>
            <a:headEnd/>
            <a:tailEnd/>
          </a:ln>
          <a:effectLst/>
        </p:spPr>
        <p:txBody>
          <a:bodyPr>
            <a:spAutoFit/>
          </a:bodyPr>
          <a:lstStyle/>
          <a:p>
            <a:endParaRPr lang="de-DE"/>
          </a:p>
        </p:txBody>
      </p:sp>
      <p:sp>
        <p:nvSpPr>
          <p:cNvPr id="400457" name="Freeform 73"/>
          <p:cNvSpPr>
            <a:spLocks/>
          </p:cNvSpPr>
          <p:nvPr/>
        </p:nvSpPr>
        <p:spPr bwMode="auto">
          <a:xfrm>
            <a:off x="942975" y="1581150"/>
            <a:ext cx="1657350" cy="1657350"/>
          </a:xfrm>
          <a:custGeom>
            <a:avLst/>
            <a:gdLst/>
            <a:ahLst/>
            <a:cxnLst>
              <a:cxn ang="0">
                <a:pos x="0" y="1044"/>
              </a:cxn>
              <a:cxn ang="0">
                <a:pos x="1044" y="0"/>
              </a:cxn>
              <a:cxn ang="0">
                <a:pos x="1044" y="1038"/>
              </a:cxn>
              <a:cxn ang="0">
                <a:pos x="0" y="1044"/>
              </a:cxn>
            </a:cxnLst>
            <a:rect l="0" t="0" r="r" b="b"/>
            <a:pathLst>
              <a:path w="1044" h="1044">
                <a:moveTo>
                  <a:pt x="0" y="1044"/>
                </a:moveTo>
                <a:lnTo>
                  <a:pt x="1044" y="0"/>
                </a:lnTo>
                <a:lnTo>
                  <a:pt x="1044" y="1038"/>
                </a:lnTo>
                <a:lnTo>
                  <a:pt x="0" y="1044"/>
                </a:lnTo>
                <a:close/>
              </a:path>
            </a:pathLst>
          </a:custGeom>
          <a:noFill/>
          <a:ln w="57150" cap="flat" cmpd="sng">
            <a:solidFill>
              <a:srgbClr val="009900"/>
            </a:solidFill>
            <a:prstDash val="solid"/>
            <a:round/>
            <a:headEnd/>
            <a:tailEnd/>
          </a:ln>
          <a:effectLst/>
        </p:spPr>
        <p:txBody>
          <a:bodyPr>
            <a:spAutoFit/>
          </a:bodyPr>
          <a:lstStyle/>
          <a:p>
            <a:endParaRPr lang="de-DE"/>
          </a:p>
        </p:txBody>
      </p:sp>
      <p:sp>
        <p:nvSpPr>
          <p:cNvPr id="400458" name="Freeform 74"/>
          <p:cNvSpPr>
            <a:spLocks/>
          </p:cNvSpPr>
          <p:nvPr/>
        </p:nvSpPr>
        <p:spPr bwMode="auto">
          <a:xfrm>
            <a:off x="4906963" y="1563688"/>
            <a:ext cx="1914525" cy="1924050"/>
          </a:xfrm>
          <a:custGeom>
            <a:avLst/>
            <a:gdLst/>
            <a:ahLst/>
            <a:cxnLst>
              <a:cxn ang="0">
                <a:pos x="0" y="1044"/>
              </a:cxn>
              <a:cxn ang="0">
                <a:pos x="1044" y="0"/>
              </a:cxn>
              <a:cxn ang="0">
                <a:pos x="1044" y="1038"/>
              </a:cxn>
              <a:cxn ang="0">
                <a:pos x="0" y="1044"/>
              </a:cxn>
            </a:cxnLst>
            <a:rect l="0" t="0" r="r" b="b"/>
            <a:pathLst>
              <a:path w="1044" h="1044">
                <a:moveTo>
                  <a:pt x="0" y="1044"/>
                </a:moveTo>
                <a:lnTo>
                  <a:pt x="1044" y="0"/>
                </a:lnTo>
                <a:lnTo>
                  <a:pt x="1044" y="1038"/>
                </a:lnTo>
                <a:lnTo>
                  <a:pt x="0" y="1044"/>
                </a:lnTo>
                <a:close/>
              </a:path>
            </a:pathLst>
          </a:custGeom>
          <a:noFill/>
          <a:ln w="57150" cap="flat" cmpd="sng">
            <a:solidFill>
              <a:srgbClr val="009900"/>
            </a:solidFill>
            <a:prstDash val="solid"/>
            <a:round/>
            <a:headEnd/>
            <a:tailEnd/>
          </a:ln>
          <a:effectLst/>
        </p:spPr>
        <p:txBody>
          <a:bodyPr>
            <a:spAutoFit/>
          </a:bodyPr>
          <a:lstStyle/>
          <a:p>
            <a:endParaRPr lang="de-DE"/>
          </a:p>
        </p:txBody>
      </p:sp>
      <p:grpSp>
        <p:nvGrpSpPr>
          <p:cNvPr id="5" name="Group 83"/>
          <p:cNvGrpSpPr>
            <a:grpSpLocks/>
          </p:cNvGrpSpPr>
          <p:nvPr/>
        </p:nvGrpSpPr>
        <p:grpSpPr bwMode="auto">
          <a:xfrm>
            <a:off x="4246563" y="1222375"/>
            <a:ext cx="3241675" cy="2403475"/>
            <a:chOff x="2675" y="770"/>
            <a:chExt cx="2042" cy="1514"/>
          </a:xfrm>
        </p:grpSpPr>
        <p:sp>
          <p:nvSpPr>
            <p:cNvPr id="400434" name="Text Box 50"/>
            <p:cNvSpPr txBox="1">
              <a:spLocks noChangeArrowheads="1"/>
            </p:cNvSpPr>
            <p:nvPr/>
          </p:nvSpPr>
          <p:spPr bwMode="auto">
            <a:xfrm>
              <a:off x="2675" y="2053"/>
              <a:ext cx="402" cy="231"/>
            </a:xfrm>
            <a:prstGeom prst="rect">
              <a:avLst/>
            </a:prstGeom>
            <a:noFill/>
            <a:ln w="28575" algn="ctr">
              <a:noFill/>
              <a:miter lim="800000"/>
              <a:headEnd/>
              <a:tailEnd/>
            </a:ln>
            <a:effectLst/>
          </p:spPr>
          <p:txBody>
            <a:bodyPr wrap="none">
              <a:spAutoFit/>
            </a:bodyPr>
            <a:lstStyle/>
            <a:p>
              <a:pPr marL="342900" indent="-342900"/>
              <a:r>
                <a:rPr lang="de-DE" sz="1800" b="1"/>
                <a:t>(0,0)</a:t>
              </a:r>
            </a:p>
          </p:txBody>
        </p:sp>
        <p:sp>
          <p:nvSpPr>
            <p:cNvPr id="400435" name="Text Box 51"/>
            <p:cNvSpPr txBox="1">
              <a:spLocks noChangeArrowheads="1"/>
            </p:cNvSpPr>
            <p:nvPr/>
          </p:nvSpPr>
          <p:spPr bwMode="auto">
            <a:xfrm>
              <a:off x="4315" y="2041"/>
              <a:ext cx="402" cy="231"/>
            </a:xfrm>
            <a:prstGeom prst="rect">
              <a:avLst/>
            </a:prstGeom>
            <a:noFill/>
            <a:ln w="28575" algn="ctr">
              <a:noFill/>
              <a:miter lim="800000"/>
              <a:headEnd/>
              <a:tailEnd/>
            </a:ln>
            <a:effectLst/>
          </p:spPr>
          <p:txBody>
            <a:bodyPr wrap="none">
              <a:spAutoFit/>
            </a:bodyPr>
            <a:lstStyle/>
            <a:p>
              <a:pPr marL="342900" indent="-342900"/>
              <a:r>
                <a:rPr lang="de-DE" sz="1800" b="1"/>
                <a:t>(1,0)</a:t>
              </a:r>
            </a:p>
          </p:txBody>
        </p:sp>
        <p:sp>
          <p:nvSpPr>
            <p:cNvPr id="400436" name="Text Box 52"/>
            <p:cNvSpPr txBox="1">
              <a:spLocks noChangeArrowheads="1"/>
            </p:cNvSpPr>
            <p:nvPr/>
          </p:nvSpPr>
          <p:spPr bwMode="auto">
            <a:xfrm>
              <a:off x="2770" y="770"/>
              <a:ext cx="402" cy="231"/>
            </a:xfrm>
            <a:prstGeom prst="rect">
              <a:avLst/>
            </a:prstGeom>
            <a:noFill/>
            <a:ln w="28575" algn="ctr">
              <a:noFill/>
              <a:miter lim="800000"/>
              <a:headEnd/>
              <a:tailEnd/>
            </a:ln>
            <a:effectLst/>
          </p:spPr>
          <p:txBody>
            <a:bodyPr wrap="none">
              <a:spAutoFit/>
            </a:bodyPr>
            <a:lstStyle/>
            <a:p>
              <a:pPr marL="342900" indent="-342900"/>
              <a:r>
                <a:rPr lang="de-DE" sz="1800" b="1"/>
                <a:t>(0,1)</a:t>
              </a:r>
            </a:p>
          </p:txBody>
        </p:sp>
        <p:sp>
          <p:nvSpPr>
            <p:cNvPr id="400437" name="Text Box 53"/>
            <p:cNvSpPr txBox="1">
              <a:spLocks noChangeArrowheads="1"/>
            </p:cNvSpPr>
            <p:nvPr/>
          </p:nvSpPr>
          <p:spPr bwMode="auto">
            <a:xfrm>
              <a:off x="4179" y="772"/>
              <a:ext cx="402" cy="231"/>
            </a:xfrm>
            <a:prstGeom prst="rect">
              <a:avLst/>
            </a:prstGeom>
            <a:noFill/>
            <a:ln w="28575" algn="ctr">
              <a:noFill/>
              <a:miter lim="800000"/>
              <a:headEnd/>
              <a:tailEnd/>
            </a:ln>
            <a:effectLst/>
          </p:spPr>
          <p:txBody>
            <a:bodyPr wrap="none">
              <a:spAutoFit/>
            </a:bodyPr>
            <a:lstStyle/>
            <a:p>
              <a:pPr marL="342900" indent="-342900"/>
              <a:r>
                <a:rPr lang="de-DE" sz="1800" b="1"/>
                <a:t>(1,1)</a:t>
              </a:r>
            </a:p>
          </p:txBody>
        </p:sp>
        <p:sp>
          <p:nvSpPr>
            <p:cNvPr id="400459" name="Oval 75"/>
            <p:cNvSpPr>
              <a:spLocks noChangeArrowheads="1"/>
            </p:cNvSpPr>
            <p:nvPr/>
          </p:nvSpPr>
          <p:spPr bwMode="auto">
            <a:xfrm>
              <a:off x="3061" y="2167"/>
              <a:ext cx="84" cy="84"/>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sp>
          <p:nvSpPr>
            <p:cNvPr id="400460" name="Oval 76"/>
            <p:cNvSpPr>
              <a:spLocks noChangeArrowheads="1"/>
            </p:cNvSpPr>
            <p:nvPr/>
          </p:nvSpPr>
          <p:spPr bwMode="auto">
            <a:xfrm>
              <a:off x="4249" y="2167"/>
              <a:ext cx="84" cy="84"/>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sp>
          <p:nvSpPr>
            <p:cNvPr id="400461" name="Oval 77"/>
            <p:cNvSpPr>
              <a:spLocks noChangeArrowheads="1"/>
            </p:cNvSpPr>
            <p:nvPr/>
          </p:nvSpPr>
          <p:spPr bwMode="auto">
            <a:xfrm>
              <a:off x="4249" y="955"/>
              <a:ext cx="84" cy="84"/>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sp>
          <p:nvSpPr>
            <p:cNvPr id="400462" name="Oval 78"/>
            <p:cNvSpPr>
              <a:spLocks noChangeArrowheads="1"/>
            </p:cNvSpPr>
            <p:nvPr/>
          </p:nvSpPr>
          <p:spPr bwMode="auto">
            <a:xfrm>
              <a:off x="3073" y="955"/>
              <a:ext cx="84" cy="84"/>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grpSp>
      <p:sp>
        <p:nvSpPr>
          <p:cNvPr id="400479" name="Line 95"/>
          <p:cNvSpPr>
            <a:spLocks noChangeShapeType="1"/>
          </p:cNvSpPr>
          <p:nvPr/>
        </p:nvSpPr>
        <p:spPr bwMode="auto">
          <a:xfrm flipV="1">
            <a:off x="4857750" y="4229100"/>
            <a:ext cx="2228850" cy="1514475"/>
          </a:xfrm>
          <a:prstGeom prst="line">
            <a:avLst/>
          </a:prstGeom>
          <a:noFill/>
          <a:ln w="57150">
            <a:solidFill>
              <a:srgbClr val="FF0000"/>
            </a:solidFill>
            <a:round/>
            <a:headEnd/>
            <a:tailEnd/>
          </a:ln>
          <a:effectLst/>
        </p:spPr>
        <p:txBody>
          <a:bodyPr>
            <a:spAutoFit/>
          </a:bodyPr>
          <a:lstStyle/>
          <a:p>
            <a:endParaRPr lang="de-DE"/>
          </a:p>
        </p:txBody>
      </p:sp>
      <p:sp>
        <p:nvSpPr>
          <p:cNvPr id="400452" name="Freeform 68"/>
          <p:cNvSpPr>
            <a:spLocks/>
          </p:cNvSpPr>
          <p:nvPr/>
        </p:nvSpPr>
        <p:spPr bwMode="auto">
          <a:xfrm>
            <a:off x="5867400" y="2543175"/>
            <a:ext cx="1714500" cy="400050"/>
          </a:xfrm>
          <a:custGeom>
            <a:avLst/>
            <a:gdLst/>
            <a:ahLst/>
            <a:cxnLst>
              <a:cxn ang="0">
                <a:pos x="0" y="0"/>
              </a:cxn>
              <a:cxn ang="0">
                <a:pos x="414" y="248"/>
              </a:cxn>
              <a:cxn ang="0">
                <a:pos x="1080" y="24"/>
              </a:cxn>
            </a:cxnLst>
            <a:rect l="0" t="0" r="r" b="b"/>
            <a:pathLst>
              <a:path w="1080" h="252">
                <a:moveTo>
                  <a:pt x="0" y="0"/>
                </a:moveTo>
                <a:cubicBezTo>
                  <a:pt x="84" y="162"/>
                  <a:pt x="234" y="244"/>
                  <a:pt x="414" y="248"/>
                </a:cubicBezTo>
                <a:cubicBezTo>
                  <a:pt x="594" y="252"/>
                  <a:pt x="838" y="137"/>
                  <a:pt x="1080" y="24"/>
                </a:cubicBezTo>
              </a:path>
            </a:pathLst>
          </a:custGeom>
          <a:noFill/>
          <a:ln w="28575" cap="flat" cmpd="sng">
            <a:solidFill>
              <a:srgbClr val="FF0000"/>
            </a:solidFill>
            <a:prstDash val="solid"/>
            <a:round/>
            <a:headEnd/>
            <a:tailEnd/>
          </a:ln>
          <a:effectLst/>
        </p:spPr>
        <p:txBody>
          <a:bodyPr>
            <a:spAutoFit/>
          </a:bodyPr>
          <a:lstStyle/>
          <a:p>
            <a:endParaRPr lang="de-DE"/>
          </a:p>
        </p:txBody>
      </p:sp>
      <p:sp>
        <p:nvSpPr>
          <p:cNvPr id="400453" name="Text Box 69"/>
          <p:cNvSpPr txBox="1">
            <a:spLocks noChangeArrowheads="1"/>
          </p:cNvSpPr>
          <p:nvPr/>
        </p:nvSpPr>
        <p:spPr bwMode="auto">
          <a:xfrm>
            <a:off x="7537450" y="2413000"/>
            <a:ext cx="1035050" cy="366713"/>
          </a:xfrm>
          <a:prstGeom prst="rect">
            <a:avLst/>
          </a:prstGeom>
          <a:noFill/>
          <a:ln w="28575" algn="ctr">
            <a:noFill/>
            <a:miter lim="800000"/>
            <a:headEnd/>
            <a:tailEnd/>
          </a:ln>
          <a:effectLst/>
        </p:spPr>
        <p:txBody>
          <a:bodyPr wrap="none">
            <a:spAutoFit/>
          </a:bodyPr>
          <a:lstStyle/>
          <a:p>
            <a:pPr marL="342900" indent="-342900"/>
            <a:r>
              <a:rPr lang="de-DE" sz="1800" b="1"/>
              <a:t>(0.5,0.5)</a:t>
            </a:r>
          </a:p>
        </p:txBody>
      </p:sp>
      <p:sp>
        <p:nvSpPr>
          <p:cNvPr id="400451" name="Oval 67"/>
          <p:cNvSpPr>
            <a:spLocks noChangeArrowheads="1"/>
          </p:cNvSpPr>
          <p:nvPr/>
        </p:nvSpPr>
        <p:spPr bwMode="auto">
          <a:xfrm>
            <a:off x="5800725" y="2476500"/>
            <a:ext cx="133350" cy="133350"/>
          </a:xfrm>
          <a:prstGeom prst="ellipse">
            <a:avLst/>
          </a:prstGeom>
          <a:solidFill>
            <a:schemeClr val="bg1"/>
          </a:solidFill>
          <a:ln w="28575" algn="ctr">
            <a:solidFill>
              <a:srgbClr val="FF0000"/>
            </a:solidFill>
            <a:round/>
            <a:headEnd/>
            <a:tailEnd/>
          </a:ln>
          <a:effectLst/>
        </p:spPr>
        <p:txBody>
          <a:bodyPr wrap="none" anchor="ctr">
            <a:spAutoFit/>
          </a:bodyPr>
          <a:lstStyle/>
          <a:p>
            <a:endParaRPr lang="de-DE"/>
          </a:p>
        </p:txBody>
      </p:sp>
      <p:sp>
        <p:nvSpPr>
          <p:cNvPr id="400492" name="Freeform 108"/>
          <p:cNvSpPr>
            <a:spLocks/>
          </p:cNvSpPr>
          <p:nvPr/>
        </p:nvSpPr>
        <p:spPr bwMode="auto">
          <a:xfrm>
            <a:off x="4829175" y="4219575"/>
            <a:ext cx="2268538" cy="1533525"/>
          </a:xfrm>
          <a:custGeom>
            <a:avLst/>
            <a:gdLst/>
            <a:ahLst/>
            <a:cxnLst>
              <a:cxn ang="0">
                <a:pos x="0" y="966"/>
              </a:cxn>
              <a:cxn ang="0">
                <a:pos x="1429" y="7"/>
              </a:cxn>
              <a:cxn ang="0">
                <a:pos x="564" y="0"/>
              </a:cxn>
              <a:cxn ang="0">
                <a:pos x="0" y="966"/>
              </a:cxn>
            </a:cxnLst>
            <a:rect l="0" t="0" r="r" b="b"/>
            <a:pathLst>
              <a:path w="1429" h="966">
                <a:moveTo>
                  <a:pt x="0" y="966"/>
                </a:moveTo>
                <a:lnTo>
                  <a:pt x="1429" y="7"/>
                </a:lnTo>
                <a:lnTo>
                  <a:pt x="564" y="0"/>
                </a:lnTo>
                <a:lnTo>
                  <a:pt x="0" y="966"/>
                </a:lnTo>
                <a:close/>
              </a:path>
            </a:pathLst>
          </a:custGeom>
          <a:noFill/>
          <a:ln w="57150" cap="flat" cmpd="sng">
            <a:solidFill>
              <a:schemeClr val="accent2"/>
            </a:solidFill>
            <a:prstDash val="solid"/>
            <a:round/>
            <a:headEnd/>
            <a:tailEnd/>
          </a:ln>
          <a:effectLst/>
        </p:spPr>
        <p:txBody>
          <a:bodyPr>
            <a:spAutoFit/>
          </a:bodyPr>
          <a:lstStyle/>
          <a:p>
            <a:endParaRPr lang="de-DE"/>
          </a:p>
        </p:txBody>
      </p:sp>
      <p:sp>
        <p:nvSpPr>
          <p:cNvPr id="400493" name="Freeform 109"/>
          <p:cNvSpPr>
            <a:spLocks/>
          </p:cNvSpPr>
          <p:nvPr/>
        </p:nvSpPr>
        <p:spPr bwMode="auto">
          <a:xfrm>
            <a:off x="4822825" y="4219575"/>
            <a:ext cx="3225800" cy="1546225"/>
          </a:xfrm>
          <a:custGeom>
            <a:avLst/>
            <a:gdLst/>
            <a:ahLst/>
            <a:cxnLst>
              <a:cxn ang="0">
                <a:pos x="0" y="974"/>
              </a:cxn>
              <a:cxn ang="0">
                <a:pos x="1432" y="0"/>
              </a:cxn>
              <a:cxn ang="0">
                <a:pos x="2032" y="966"/>
              </a:cxn>
              <a:cxn ang="0">
                <a:pos x="0" y="974"/>
              </a:cxn>
            </a:cxnLst>
            <a:rect l="0" t="0" r="r" b="b"/>
            <a:pathLst>
              <a:path w="2032" h="974">
                <a:moveTo>
                  <a:pt x="0" y="974"/>
                </a:moveTo>
                <a:lnTo>
                  <a:pt x="1432" y="0"/>
                </a:lnTo>
                <a:lnTo>
                  <a:pt x="2032" y="966"/>
                </a:lnTo>
                <a:lnTo>
                  <a:pt x="0" y="974"/>
                </a:lnTo>
                <a:close/>
              </a:path>
            </a:pathLst>
          </a:custGeom>
          <a:noFill/>
          <a:ln w="57150" cap="flat" cmpd="sng">
            <a:solidFill>
              <a:srgbClr val="009900"/>
            </a:solidFill>
            <a:prstDash val="solid"/>
            <a:round/>
            <a:headEnd/>
            <a:tailEnd/>
          </a:ln>
          <a:effectLst/>
        </p:spPr>
        <p:txBody>
          <a:bodyPr>
            <a:spAutoFit/>
          </a:bodyPr>
          <a:lstStyle/>
          <a:p>
            <a:endParaRPr lang="de-DE"/>
          </a:p>
        </p:txBody>
      </p:sp>
      <p:grpSp>
        <p:nvGrpSpPr>
          <p:cNvPr id="6" name="Group 84"/>
          <p:cNvGrpSpPr>
            <a:grpSpLocks/>
          </p:cNvGrpSpPr>
          <p:nvPr/>
        </p:nvGrpSpPr>
        <p:grpSpPr bwMode="auto">
          <a:xfrm>
            <a:off x="4549775" y="3862388"/>
            <a:ext cx="3898900" cy="2352675"/>
            <a:chOff x="2866" y="2433"/>
            <a:chExt cx="2456" cy="1482"/>
          </a:xfrm>
        </p:grpSpPr>
        <p:sp>
          <p:nvSpPr>
            <p:cNvPr id="400395" name="Text Box 11"/>
            <p:cNvSpPr txBox="1">
              <a:spLocks noChangeArrowheads="1"/>
            </p:cNvSpPr>
            <p:nvPr/>
          </p:nvSpPr>
          <p:spPr bwMode="auto">
            <a:xfrm>
              <a:off x="2866" y="3684"/>
              <a:ext cx="402" cy="231"/>
            </a:xfrm>
            <a:prstGeom prst="rect">
              <a:avLst/>
            </a:prstGeom>
            <a:noFill/>
            <a:ln w="28575" algn="ctr">
              <a:noFill/>
              <a:miter lim="800000"/>
              <a:headEnd/>
              <a:tailEnd/>
            </a:ln>
            <a:effectLst/>
          </p:spPr>
          <p:txBody>
            <a:bodyPr wrap="none">
              <a:spAutoFit/>
            </a:bodyPr>
            <a:lstStyle/>
            <a:p>
              <a:pPr marL="342900" indent="-342900"/>
              <a:r>
                <a:rPr lang="de-DE" sz="1800" b="1"/>
                <a:t>(0,0)</a:t>
              </a:r>
            </a:p>
          </p:txBody>
        </p:sp>
        <p:sp>
          <p:nvSpPr>
            <p:cNvPr id="400396" name="Text Box 12"/>
            <p:cNvSpPr txBox="1">
              <a:spLocks noChangeArrowheads="1"/>
            </p:cNvSpPr>
            <p:nvPr/>
          </p:nvSpPr>
          <p:spPr bwMode="auto">
            <a:xfrm>
              <a:off x="4920" y="3684"/>
              <a:ext cx="402" cy="231"/>
            </a:xfrm>
            <a:prstGeom prst="rect">
              <a:avLst/>
            </a:prstGeom>
            <a:noFill/>
            <a:ln w="28575" algn="ctr">
              <a:noFill/>
              <a:miter lim="800000"/>
              <a:headEnd/>
              <a:tailEnd/>
            </a:ln>
            <a:effectLst/>
          </p:spPr>
          <p:txBody>
            <a:bodyPr wrap="none">
              <a:spAutoFit/>
            </a:bodyPr>
            <a:lstStyle/>
            <a:p>
              <a:pPr marL="342900" indent="-342900"/>
              <a:r>
                <a:rPr lang="de-DE" sz="1800" b="1"/>
                <a:t>(1,0)</a:t>
              </a:r>
            </a:p>
          </p:txBody>
        </p:sp>
        <p:sp>
          <p:nvSpPr>
            <p:cNvPr id="400397" name="Text Box 13"/>
            <p:cNvSpPr txBox="1">
              <a:spLocks noChangeArrowheads="1"/>
            </p:cNvSpPr>
            <p:nvPr/>
          </p:nvSpPr>
          <p:spPr bwMode="auto">
            <a:xfrm>
              <a:off x="3387" y="2433"/>
              <a:ext cx="402" cy="231"/>
            </a:xfrm>
            <a:prstGeom prst="rect">
              <a:avLst/>
            </a:prstGeom>
            <a:noFill/>
            <a:ln w="28575" algn="ctr">
              <a:noFill/>
              <a:miter lim="800000"/>
              <a:headEnd/>
              <a:tailEnd/>
            </a:ln>
            <a:effectLst/>
          </p:spPr>
          <p:txBody>
            <a:bodyPr wrap="none">
              <a:spAutoFit/>
            </a:bodyPr>
            <a:lstStyle/>
            <a:p>
              <a:pPr marL="342900" indent="-342900"/>
              <a:r>
                <a:rPr lang="de-DE" sz="1800" b="1"/>
                <a:t>(0,1)</a:t>
              </a:r>
            </a:p>
          </p:txBody>
        </p:sp>
        <p:sp>
          <p:nvSpPr>
            <p:cNvPr id="400398" name="Text Box 14"/>
            <p:cNvSpPr txBox="1">
              <a:spLocks noChangeArrowheads="1"/>
            </p:cNvSpPr>
            <p:nvPr/>
          </p:nvSpPr>
          <p:spPr bwMode="auto">
            <a:xfrm>
              <a:off x="4316" y="2433"/>
              <a:ext cx="402" cy="231"/>
            </a:xfrm>
            <a:prstGeom prst="rect">
              <a:avLst/>
            </a:prstGeom>
            <a:noFill/>
            <a:ln w="28575" algn="ctr">
              <a:noFill/>
              <a:miter lim="800000"/>
              <a:headEnd/>
              <a:tailEnd/>
            </a:ln>
            <a:effectLst/>
          </p:spPr>
          <p:txBody>
            <a:bodyPr wrap="none">
              <a:spAutoFit/>
            </a:bodyPr>
            <a:lstStyle/>
            <a:p>
              <a:pPr marL="342900" indent="-342900"/>
              <a:r>
                <a:rPr lang="de-DE" sz="1800" b="1"/>
                <a:t>(1,1)</a:t>
              </a:r>
            </a:p>
          </p:txBody>
        </p:sp>
        <p:sp>
          <p:nvSpPr>
            <p:cNvPr id="400463" name="Oval 79"/>
            <p:cNvSpPr>
              <a:spLocks noChangeArrowheads="1"/>
            </p:cNvSpPr>
            <p:nvPr/>
          </p:nvSpPr>
          <p:spPr bwMode="auto">
            <a:xfrm>
              <a:off x="3571" y="2629"/>
              <a:ext cx="84" cy="84"/>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sp>
          <p:nvSpPr>
            <p:cNvPr id="400464" name="Oval 80"/>
            <p:cNvSpPr>
              <a:spLocks noChangeArrowheads="1"/>
            </p:cNvSpPr>
            <p:nvPr/>
          </p:nvSpPr>
          <p:spPr bwMode="auto">
            <a:xfrm>
              <a:off x="4417" y="2629"/>
              <a:ext cx="84" cy="84"/>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sp>
          <p:nvSpPr>
            <p:cNvPr id="400465" name="Oval 81"/>
            <p:cNvSpPr>
              <a:spLocks noChangeArrowheads="1"/>
            </p:cNvSpPr>
            <p:nvPr/>
          </p:nvSpPr>
          <p:spPr bwMode="auto">
            <a:xfrm>
              <a:off x="5047" y="3583"/>
              <a:ext cx="84" cy="84"/>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sp>
          <p:nvSpPr>
            <p:cNvPr id="400466" name="Oval 82"/>
            <p:cNvSpPr>
              <a:spLocks noChangeArrowheads="1"/>
            </p:cNvSpPr>
            <p:nvPr/>
          </p:nvSpPr>
          <p:spPr bwMode="auto">
            <a:xfrm>
              <a:off x="3007" y="3583"/>
              <a:ext cx="84" cy="84"/>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grpSp>
      <p:sp>
        <p:nvSpPr>
          <p:cNvPr id="400480" name="Freeform 96"/>
          <p:cNvSpPr>
            <a:spLocks/>
          </p:cNvSpPr>
          <p:nvPr/>
        </p:nvSpPr>
        <p:spPr bwMode="auto">
          <a:xfrm>
            <a:off x="5992813" y="4848225"/>
            <a:ext cx="1827212" cy="442913"/>
          </a:xfrm>
          <a:custGeom>
            <a:avLst/>
            <a:gdLst/>
            <a:ahLst/>
            <a:cxnLst>
              <a:cxn ang="0">
                <a:pos x="0" y="157"/>
              </a:cxn>
              <a:cxn ang="0">
                <a:pos x="414" y="405"/>
              </a:cxn>
              <a:cxn ang="0">
                <a:pos x="1151" y="0"/>
              </a:cxn>
            </a:cxnLst>
            <a:rect l="0" t="0" r="r" b="b"/>
            <a:pathLst>
              <a:path w="1151" h="405">
                <a:moveTo>
                  <a:pt x="0" y="157"/>
                </a:moveTo>
                <a:cubicBezTo>
                  <a:pt x="84" y="319"/>
                  <a:pt x="234" y="401"/>
                  <a:pt x="414" y="405"/>
                </a:cubicBezTo>
                <a:cubicBezTo>
                  <a:pt x="606" y="379"/>
                  <a:pt x="911" y="186"/>
                  <a:pt x="1151" y="0"/>
                </a:cubicBezTo>
              </a:path>
            </a:pathLst>
          </a:custGeom>
          <a:noFill/>
          <a:ln w="28575" cap="flat" cmpd="sng">
            <a:solidFill>
              <a:srgbClr val="FF0000"/>
            </a:solidFill>
            <a:prstDash val="solid"/>
            <a:round/>
            <a:headEnd/>
            <a:tailEnd/>
          </a:ln>
          <a:effectLst/>
        </p:spPr>
        <p:txBody>
          <a:bodyPr>
            <a:spAutoFit/>
          </a:bodyPr>
          <a:lstStyle/>
          <a:p>
            <a:endParaRPr lang="de-DE"/>
          </a:p>
        </p:txBody>
      </p:sp>
      <p:sp>
        <p:nvSpPr>
          <p:cNvPr id="400481" name="Text Box 97"/>
          <p:cNvSpPr txBox="1">
            <a:spLocks noChangeArrowheads="1"/>
          </p:cNvSpPr>
          <p:nvPr/>
        </p:nvSpPr>
        <p:spPr bwMode="auto">
          <a:xfrm>
            <a:off x="7558088" y="4395788"/>
            <a:ext cx="1035050" cy="366712"/>
          </a:xfrm>
          <a:prstGeom prst="rect">
            <a:avLst/>
          </a:prstGeom>
          <a:noFill/>
          <a:ln w="28575" algn="ctr">
            <a:noFill/>
            <a:miter lim="800000"/>
            <a:headEnd/>
            <a:tailEnd/>
          </a:ln>
          <a:effectLst/>
        </p:spPr>
        <p:txBody>
          <a:bodyPr wrap="none">
            <a:spAutoFit/>
          </a:bodyPr>
          <a:lstStyle/>
          <a:p>
            <a:pPr marL="342900" indent="-342900"/>
            <a:r>
              <a:rPr lang="de-DE" sz="1800" b="1"/>
              <a:t>(0.5,0.5)</a:t>
            </a:r>
          </a:p>
        </p:txBody>
      </p:sp>
      <p:sp>
        <p:nvSpPr>
          <p:cNvPr id="400482" name="Oval 98"/>
          <p:cNvSpPr>
            <a:spLocks noChangeArrowheads="1"/>
          </p:cNvSpPr>
          <p:nvPr/>
        </p:nvSpPr>
        <p:spPr bwMode="auto">
          <a:xfrm>
            <a:off x="5907088" y="4926013"/>
            <a:ext cx="133350" cy="133350"/>
          </a:xfrm>
          <a:prstGeom prst="ellipse">
            <a:avLst/>
          </a:prstGeom>
          <a:solidFill>
            <a:schemeClr val="bg1"/>
          </a:solidFill>
          <a:ln w="28575" algn="ctr">
            <a:solidFill>
              <a:srgbClr val="FF0000"/>
            </a:solidFill>
            <a:round/>
            <a:headEnd/>
            <a:tailEnd/>
          </a:ln>
          <a:effectLst/>
        </p:spPr>
        <p:txBody>
          <a:bodyPr wrap="none" anchor="ctr">
            <a:spAutoFit/>
          </a:bodyPr>
          <a:lstStyle/>
          <a:p>
            <a:endParaRPr lang="de-DE"/>
          </a:p>
        </p:txBody>
      </p:sp>
      <p:sp>
        <p:nvSpPr>
          <p:cNvPr id="400494" name="Freeform 110"/>
          <p:cNvSpPr>
            <a:spLocks/>
          </p:cNvSpPr>
          <p:nvPr/>
        </p:nvSpPr>
        <p:spPr bwMode="auto">
          <a:xfrm>
            <a:off x="827088" y="4287838"/>
            <a:ext cx="3262312" cy="1517650"/>
          </a:xfrm>
          <a:custGeom>
            <a:avLst/>
            <a:gdLst/>
            <a:ahLst/>
            <a:cxnLst>
              <a:cxn ang="0">
                <a:pos x="0" y="956"/>
              </a:cxn>
              <a:cxn ang="0">
                <a:pos x="576" y="0"/>
              </a:cxn>
              <a:cxn ang="0">
                <a:pos x="1425" y="0"/>
              </a:cxn>
              <a:cxn ang="0">
                <a:pos x="2055" y="956"/>
              </a:cxn>
              <a:cxn ang="0">
                <a:pos x="0" y="956"/>
              </a:cxn>
            </a:cxnLst>
            <a:rect l="0" t="0" r="r" b="b"/>
            <a:pathLst>
              <a:path w="2055" h="956">
                <a:moveTo>
                  <a:pt x="0" y="956"/>
                </a:moveTo>
                <a:lnTo>
                  <a:pt x="576" y="0"/>
                </a:lnTo>
                <a:lnTo>
                  <a:pt x="1425" y="0"/>
                </a:lnTo>
                <a:lnTo>
                  <a:pt x="2055" y="956"/>
                </a:lnTo>
                <a:lnTo>
                  <a:pt x="0" y="956"/>
                </a:lnTo>
                <a:close/>
              </a:path>
            </a:pathLst>
          </a:custGeom>
          <a:gradFill rotWithShape="1">
            <a:gsLst>
              <a:gs pos="0">
                <a:schemeClr val="bg1"/>
              </a:gs>
              <a:gs pos="100000">
                <a:schemeClr val="bg1">
                  <a:gamma/>
                  <a:shade val="46275"/>
                  <a:invGamma/>
                </a:schemeClr>
              </a:gs>
            </a:gsLst>
            <a:lin ang="5400000" scaled="1"/>
          </a:gradFill>
          <a:ln w="28575" cap="flat" cmpd="sng">
            <a:solidFill>
              <a:schemeClr val="tx1"/>
            </a:solidFill>
            <a:prstDash val="solid"/>
            <a:round/>
            <a:headEnd/>
            <a:tailEnd/>
          </a:ln>
          <a:effectLst/>
        </p:spPr>
        <p:txBody>
          <a:bodyPr>
            <a:spAutoFit/>
          </a:bodyPr>
          <a:lstStyle/>
          <a:p>
            <a:endParaRPr lang="de-DE"/>
          </a:p>
        </p:txBody>
      </p:sp>
      <p:grpSp>
        <p:nvGrpSpPr>
          <p:cNvPr id="7" name="Group 130"/>
          <p:cNvGrpSpPr>
            <a:grpSpLocks/>
          </p:cNvGrpSpPr>
          <p:nvPr/>
        </p:nvGrpSpPr>
        <p:grpSpPr bwMode="auto">
          <a:xfrm>
            <a:off x="836613" y="4278313"/>
            <a:ext cx="3262312" cy="1517650"/>
            <a:chOff x="527" y="2695"/>
            <a:chExt cx="2055" cy="956"/>
          </a:xfrm>
        </p:grpSpPr>
        <p:sp>
          <p:nvSpPr>
            <p:cNvPr id="400496" name="Freeform 112"/>
            <p:cNvSpPr>
              <a:spLocks/>
            </p:cNvSpPr>
            <p:nvPr/>
          </p:nvSpPr>
          <p:spPr bwMode="auto">
            <a:xfrm>
              <a:off x="527" y="2695"/>
              <a:ext cx="2055" cy="956"/>
            </a:xfrm>
            <a:custGeom>
              <a:avLst/>
              <a:gdLst/>
              <a:ahLst/>
              <a:cxnLst>
                <a:cxn ang="0">
                  <a:pos x="0" y="956"/>
                </a:cxn>
                <a:cxn ang="0">
                  <a:pos x="576" y="0"/>
                </a:cxn>
                <a:cxn ang="0">
                  <a:pos x="1425" y="0"/>
                </a:cxn>
                <a:cxn ang="0">
                  <a:pos x="2055" y="956"/>
                </a:cxn>
                <a:cxn ang="0">
                  <a:pos x="0" y="956"/>
                </a:cxn>
              </a:cxnLst>
              <a:rect l="0" t="0" r="r" b="b"/>
              <a:pathLst>
                <a:path w="2055" h="956">
                  <a:moveTo>
                    <a:pt x="0" y="956"/>
                  </a:moveTo>
                  <a:lnTo>
                    <a:pt x="576" y="0"/>
                  </a:lnTo>
                  <a:lnTo>
                    <a:pt x="1425" y="0"/>
                  </a:lnTo>
                  <a:lnTo>
                    <a:pt x="2055" y="956"/>
                  </a:lnTo>
                  <a:lnTo>
                    <a:pt x="0" y="956"/>
                  </a:lnTo>
                  <a:close/>
                </a:path>
              </a:pathLst>
            </a:custGeom>
            <a:solidFill>
              <a:srgbClr val="FF9900"/>
            </a:solidFill>
            <a:ln w="28575" cap="flat" cmpd="sng">
              <a:solidFill>
                <a:schemeClr val="tx1"/>
              </a:solidFill>
              <a:prstDash val="solid"/>
              <a:round/>
              <a:headEnd/>
              <a:tailEnd/>
            </a:ln>
            <a:effectLst/>
          </p:spPr>
          <p:txBody>
            <a:bodyPr>
              <a:spAutoFit/>
            </a:bodyPr>
            <a:lstStyle/>
            <a:p>
              <a:endParaRPr lang="de-DE"/>
            </a:p>
          </p:txBody>
        </p:sp>
        <p:sp>
          <p:nvSpPr>
            <p:cNvPr id="400497" name="Freeform 113"/>
            <p:cNvSpPr>
              <a:spLocks/>
            </p:cNvSpPr>
            <p:nvPr/>
          </p:nvSpPr>
          <p:spPr bwMode="auto">
            <a:xfrm>
              <a:off x="820" y="2698"/>
              <a:ext cx="992" cy="488"/>
            </a:xfrm>
            <a:custGeom>
              <a:avLst/>
              <a:gdLst/>
              <a:ahLst/>
              <a:cxnLst>
                <a:cxn ang="0">
                  <a:pos x="992" y="488"/>
                </a:cxn>
                <a:cxn ang="0">
                  <a:pos x="735" y="0"/>
                </a:cxn>
                <a:cxn ang="0">
                  <a:pos x="282" y="0"/>
                </a:cxn>
                <a:cxn ang="0">
                  <a:pos x="0" y="471"/>
                </a:cxn>
                <a:cxn ang="0">
                  <a:pos x="992" y="488"/>
                </a:cxn>
              </a:cxnLst>
              <a:rect l="0" t="0" r="r" b="b"/>
              <a:pathLst>
                <a:path w="992" h="488">
                  <a:moveTo>
                    <a:pt x="992" y="488"/>
                  </a:moveTo>
                  <a:lnTo>
                    <a:pt x="735" y="0"/>
                  </a:lnTo>
                  <a:lnTo>
                    <a:pt x="282" y="0"/>
                  </a:lnTo>
                  <a:lnTo>
                    <a:pt x="0" y="471"/>
                  </a:lnTo>
                  <a:lnTo>
                    <a:pt x="992" y="488"/>
                  </a:lnTo>
                  <a:close/>
                </a:path>
              </a:pathLst>
            </a:custGeom>
            <a:solidFill>
              <a:schemeClr val="tx1"/>
            </a:solidFill>
            <a:ln w="28575" cap="flat" cmpd="sng">
              <a:solidFill>
                <a:schemeClr val="tx1"/>
              </a:solidFill>
              <a:prstDash val="solid"/>
              <a:round/>
              <a:headEnd/>
              <a:tailEnd/>
            </a:ln>
            <a:effectLst/>
          </p:spPr>
          <p:txBody>
            <a:bodyPr>
              <a:spAutoFit/>
            </a:bodyPr>
            <a:lstStyle/>
            <a:p>
              <a:endParaRPr lang="de-DE"/>
            </a:p>
          </p:txBody>
        </p:sp>
        <p:sp>
          <p:nvSpPr>
            <p:cNvPr id="400498" name="Freeform 114"/>
            <p:cNvSpPr>
              <a:spLocks/>
            </p:cNvSpPr>
            <p:nvPr/>
          </p:nvSpPr>
          <p:spPr bwMode="auto">
            <a:xfrm>
              <a:off x="1556" y="3172"/>
              <a:ext cx="1026" cy="478"/>
            </a:xfrm>
            <a:custGeom>
              <a:avLst/>
              <a:gdLst/>
              <a:ahLst/>
              <a:cxnLst>
                <a:cxn ang="0">
                  <a:pos x="0" y="478"/>
                </a:cxn>
                <a:cxn ang="0">
                  <a:pos x="262" y="2"/>
                </a:cxn>
                <a:cxn ang="0">
                  <a:pos x="704" y="0"/>
                </a:cxn>
                <a:cxn ang="0">
                  <a:pos x="1026" y="475"/>
                </a:cxn>
                <a:cxn ang="0">
                  <a:pos x="0" y="478"/>
                </a:cxn>
              </a:cxnLst>
              <a:rect l="0" t="0" r="r" b="b"/>
              <a:pathLst>
                <a:path w="1026" h="478">
                  <a:moveTo>
                    <a:pt x="0" y="478"/>
                  </a:moveTo>
                  <a:lnTo>
                    <a:pt x="262" y="2"/>
                  </a:lnTo>
                  <a:lnTo>
                    <a:pt x="704" y="0"/>
                  </a:lnTo>
                  <a:lnTo>
                    <a:pt x="1026" y="475"/>
                  </a:lnTo>
                  <a:lnTo>
                    <a:pt x="0" y="478"/>
                  </a:lnTo>
                  <a:close/>
                </a:path>
              </a:pathLst>
            </a:custGeom>
            <a:solidFill>
              <a:schemeClr val="tx1"/>
            </a:solidFill>
            <a:ln w="28575" cap="flat" cmpd="sng">
              <a:solidFill>
                <a:schemeClr val="tx1"/>
              </a:solidFill>
              <a:prstDash val="solid"/>
              <a:round/>
              <a:headEnd/>
              <a:tailEnd/>
            </a:ln>
            <a:effectLst/>
          </p:spPr>
          <p:txBody>
            <a:bodyPr>
              <a:spAutoFit/>
            </a:bodyPr>
            <a:lstStyle/>
            <a:p>
              <a:endParaRPr lang="de-DE"/>
            </a:p>
          </p:txBody>
        </p:sp>
      </p:grpSp>
      <p:sp>
        <p:nvSpPr>
          <p:cNvPr id="400499" name="Line 115"/>
          <p:cNvSpPr>
            <a:spLocks noChangeShapeType="1"/>
          </p:cNvSpPr>
          <p:nvPr/>
        </p:nvSpPr>
        <p:spPr bwMode="auto">
          <a:xfrm flipH="1" flipV="1">
            <a:off x="1725613" y="4278313"/>
            <a:ext cx="2362200" cy="1533525"/>
          </a:xfrm>
          <a:prstGeom prst="line">
            <a:avLst/>
          </a:prstGeom>
          <a:noFill/>
          <a:ln w="57150">
            <a:solidFill>
              <a:srgbClr val="FF0000"/>
            </a:solidFill>
            <a:round/>
            <a:headEnd/>
            <a:tailEnd/>
          </a:ln>
          <a:effectLst/>
        </p:spPr>
        <p:txBody>
          <a:bodyPr>
            <a:spAutoFit/>
          </a:bodyPr>
          <a:lstStyle/>
          <a:p>
            <a:endParaRPr lang="de-DE"/>
          </a:p>
        </p:txBody>
      </p:sp>
      <p:grpSp>
        <p:nvGrpSpPr>
          <p:cNvPr id="8" name="Group 118"/>
          <p:cNvGrpSpPr>
            <a:grpSpLocks/>
          </p:cNvGrpSpPr>
          <p:nvPr/>
        </p:nvGrpSpPr>
        <p:grpSpPr bwMode="auto">
          <a:xfrm>
            <a:off x="550863" y="3902075"/>
            <a:ext cx="3898900" cy="2352675"/>
            <a:chOff x="2866" y="2433"/>
            <a:chExt cx="2456" cy="1482"/>
          </a:xfrm>
        </p:grpSpPr>
        <p:sp>
          <p:nvSpPr>
            <p:cNvPr id="400503" name="Text Box 119"/>
            <p:cNvSpPr txBox="1">
              <a:spLocks noChangeArrowheads="1"/>
            </p:cNvSpPr>
            <p:nvPr/>
          </p:nvSpPr>
          <p:spPr bwMode="auto">
            <a:xfrm>
              <a:off x="2866" y="3684"/>
              <a:ext cx="402" cy="231"/>
            </a:xfrm>
            <a:prstGeom prst="rect">
              <a:avLst/>
            </a:prstGeom>
            <a:noFill/>
            <a:ln w="28575" algn="ctr">
              <a:noFill/>
              <a:miter lim="800000"/>
              <a:headEnd/>
              <a:tailEnd/>
            </a:ln>
            <a:effectLst/>
          </p:spPr>
          <p:txBody>
            <a:bodyPr wrap="none">
              <a:spAutoFit/>
            </a:bodyPr>
            <a:lstStyle/>
            <a:p>
              <a:pPr marL="342900" indent="-342900"/>
              <a:r>
                <a:rPr lang="de-DE" sz="1800" b="1"/>
                <a:t>(0,0)</a:t>
              </a:r>
            </a:p>
          </p:txBody>
        </p:sp>
        <p:sp>
          <p:nvSpPr>
            <p:cNvPr id="400504" name="Text Box 120"/>
            <p:cNvSpPr txBox="1">
              <a:spLocks noChangeArrowheads="1"/>
            </p:cNvSpPr>
            <p:nvPr/>
          </p:nvSpPr>
          <p:spPr bwMode="auto">
            <a:xfrm>
              <a:off x="4920" y="3684"/>
              <a:ext cx="402" cy="231"/>
            </a:xfrm>
            <a:prstGeom prst="rect">
              <a:avLst/>
            </a:prstGeom>
            <a:noFill/>
            <a:ln w="28575" algn="ctr">
              <a:noFill/>
              <a:miter lim="800000"/>
              <a:headEnd/>
              <a:tailEnd/>
            </a:ln>
            <a:effectLst/>
          </p:spPr>
          <p:txBody>
            <a:bodyPr wrap="none">
              <a:spAutoFit/>
            </a:bodyPr>
            <a:lstStyle/>
            <a:p>
              <a:pPr marL="342900" indent="-342900"/>
              <a:r>
                <a:rPr lang="de-DE" sz="1800" b="1"/>
                <a:t>(1,0)</a:t>
              </a:r>
            </a:p>
          </p:txBody>
        </p:sp>
        <p:sp>
          <p:nvSpPr>
            <p:cNvPr id="400505" name="Text Box 121"/>
            <p:cNvSpPr txBox="1">
              <a:spLocks noChangeArrowheads="1"/>
            </p:cNvSpPr>
            <p:nvPr/>
          </p:nvSpPr>
          <p:spPr bwMode="auto">
            <a:xfrm>
              <a:off x="3387" y="2433"/>
              <a:ext cx="402" cy="231"/>
            </a:xfrm>
            <a:prstGeom prst="rect">
              <a:avLst/>
            </a:prstGeom>
            <a:noFill/>
            <a:ln w="28575" algn="ctr">
              <a:noFill/>
              <a:miter lim="800000"/>
              <a:headEnd/>
              <a:tailEnd/>
            </a:ln>
            <a:effectLst/>
          </p:spPr>
          <p:txBody>
            <a:bodyPr wrap="none">
              <a:spAutoFit/>
            </a:bodyPr>
            <a:lstStyle/>
            <a:p>
              <a:pPr marL="342900" indent="-342900"/>
              <a:r>
                <a:rPr lang="de-DE" sz="1800" b="1"/>
                <a:t>(0,1)</a:t>
              </a:r>
            </a:p>
          </p:txBody>
        </p:sp>
        <p:sp>
          <p:nvSpPr>
            <p:cNvPr id="400506" name="Text Box 122"/>
            <p:cNvSpPr txBox="1">
              <a:spLocks noChangeArrowheads="1"/>
            </p:cNvSpPr>
            <p:nvPr/>
          </p:nvSpPr>
          <p:spPr bwMode="auto">
            <a:xfrm>
              <a:off x="4316" y="2433"/>
              <a:ext cx="402" cy="231"/>
            </a:xfrm>
            <a:prstGeom prst="rect">
              <a:avLst/>
            </a:prstGeom>
            <a:noFill/>
            <a:ln w="28575" algn="ctr">
              <a:noFill/>
              <a:miter lim="800000"/>
              <a:headEnd/>
              <a:tailEnd/>
            </a:ln>
            <a:effectLst/>
          </p:spPr>
          <p:txBody>
            <a:bodyPr wrap="none">
              <a:spAutoFit/>
            </a:bodyPr>
            <a:lstStyle/>
            <a:p>
              <a:pPr marL="342900" indent="-342900"/>
              <a:r>
                <a:rPr lang="de-DE" sz="1800" b="1"/>
                <a:t>(1,1)</a:t>
              </a:r>
            </a:p>
          </p:txBody>
        </p:sp>
        <p:sp>
          <p:nvSpPr>
            <p:cNvPr id="400507" name="Oval 123"/>
            <p:cNvSpPr>
              <a:spLocks noChangeArrowheads="1"/>
            </p:cNvSpPr>
            <p:nvPr/>
          </p:nvSpPr>
          <p:spPr bwMode="auto">
            <a:xfrm>
              <a:off x="3571" y="2629"/>
              <a:ext cx="84" cy="84"/>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sp>
          <p:nvSpPr>
            <p:cNvPr id="400508" name="Oval 124"/>
            <p:cNvSpPr>
              <a:spLocks noChangeArrowheads="1"/>
            </p:cNvSpPr>
            <p:nvPr/>
          </p:nvSpPr>
          <p:spPr bwMode="auto">
            <a:xfrm>
              <a:off x="4417" y="2629"/>
              <a:ext cx="84" cy="84"/>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sp>
          <p:nvSpPr>
            <p:cNvPr id="400509" name="Oval 125"/>
            <p:cNvSpPr>
              <a:spLocks noChangeArrowheads="1"/>
            </p:cNvSpPr>
            <p:nvPr/>
          </p:nvSpPr>
          <p:spPr bwMode="auto">
            <a:xfrm>
              <a:off x="5047" y="3583"/>
              <a:ext cx="84" cy="84"/>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sp>
          <p:nvSpPr>
            <p:cNvPr id="400510" name="Oval 126"/>
            <p:cNvSpPr>
              <a:spLocks noChangeArrowheads="1"/>
            </p:cNvSpPr>
            <p:nvPr/>
          </p:nvSpPr>
          <p:spPr bwMode="auto">
            <a:xfrm>
              <a:off x="3007" y="3583"/>
              <a:ext cx="84" cy="84"/>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grpSp>
      <p:sp>
        <p:nvSpPr>
          <p:cNvPr id="400511" name="Freeform 127"/>
          <p:cNvSpPr>
            <a:spLocks/>
          </p:cNvSpPr>
          <p:nvPr/>
        </p:nvSpPr>
        <p:spPr bwMode="auto">
          <a:xfrm>
            <a:off x="2886075" y="4608513"/>
            <a:ext cx="981075" cy="401637"/>
          </a:xfrm>
          <a:custGeom>
            <a:avLst/>
            <a:gdLst/>
            <a:ahLst/>
            <a:cxnLst>
              <a:cxn ang="0">
                <a:pos x="6" y="253"/>
              </a:cxn>
              <a:cxn ang="0">
                <a:pos x="229" y="24"/>
              </a:cxn>
              <a:cxn ang="0">
                <a:pos x="618" y="109"/>
              </a:cxn>
            </a:cxnLst>
            <a:rect l="0" t="0" r="r" b="b"/>
            <a:pathLst>
              <a:path w="618" h="253">
                <a:moveTo>
                  <a:pt x="6" y="253"/>
                </a:moveTo>
                <a:cubicBezTo>
                  <a:pt x="0" y="79"/>
                  <a:pt x="132" y="37"/>
                  <a:pt x="229" y="24"/>
                </a:cubicBezTo>
                <a:cubicBezTo>
                  <a:pt x="331" y="0"/>
                  <a:pt x="501" y="39"/>
                  <a:pt x="618" y="109"/>
                </a:cubicBezTo>
              </a:path>
            </a:pathLst>
          </a:custGeom>
          <a:noFill/>
          <a:ln w="28575" cap="flat" cmpd="sng">
            <a:solidFill>
              <a:srgbClr val="FF0000"/>
            </a:solidFill>
            <a:prstDash val="solid"/>
            <a:round/>
            <a:headEnd/>
            <a:tailEnd/>
          </a:ln>
          <a:effectLst/>
        </p:spPr>
        <p:txBody>
          <a:bodyPr>
            <a:spAutoFit/>
          </a:bodyPr>
          <a:lstStyle/>
          <a:p>
            <a:endParaRPr lang="de-DE"/>
          </a:p>
        </p:txBody>
      </p:sp>
      <p:sp>
        <p:nvSpPr>
          <p:cNvPr id="400512" name="Text Box 128"/>
          <p:cNvSpPr txBox="1">
            <a:spLocks noChangeArrowheads="1"/>
          </p:cNvSpPr>
          <p:nvPr/>
        </p:nvSpPr>
        <p:spPr bwMode="auto">
          <a:xfrm>
            <a:off x="3873500" y="4597400"/>
            <a:ext cx="1035050" cy="366713"/>
          </a:xfrm>
          <a:prstGeom prst="rect">
            <a:avLst/>
          </a:prstGeom>
          <a:noFill/>
          <a:ln w="28575" algn="ctr">
            <a:noFill/>
            <a:miter lim="800000"/>
            <a:headEnd/>
            <a:tailEnd/>
          </a:ln>
          <a:effectLst/>
        </p:spPr>
        <p:txBody>
          <a:bodyPr wrap="none">
            <a:spAutoFit/>
          </a:bodyPr>
          <a:lstStyle/>
          <a:p>
            <a:pPr marL="342900" indent="-342900"/>
            <a:r>
              <a:rPr lang="de-DE" sz="1800" b="1"/>
              <a:t>(0.5,0.5)</a:t>
            </a:r>
          </a:p>
        </p:txBody>
      </p:sp>
      <p:sp>
        <p:nvSpPr>
          <p:cNvPr id="400513" name="Oval 129"/>
          <p:cNvSpPr>
            <a:spLocks noChangeArrowheads="1"/>
          </p:cNvSpPr>
          <p:nvPr/>
        </p:nvSpPr>
        <p:spPr bwMode="auto">
          <a:xfrm>
            <a:off x="2822575" y="4965700"/>
            <a:ext cx="133350" cy="133350"/>
          </a:xfrm>
          <a:prstGeom prst="ellipse">
            <a:avLst/>
          </a:prstGeom>
          <a:solidFill>
            <a:schemeClr val="bg1"/>
          </a:solidFill>
          <a:ln w="28575" algn="ctr">
            <a:solidFill>
              <a:srgbClr val="FF0000"/>
            </a:solidFill>
            <a:round/>
            <a:headEnd/>
            <a:tailEnd/>
          </a:ln>
          <a:effectLst/>
        </p:spPr>
        <p:txBody>
          <a:bodyPr wrap="none" anchor="ctr">
            <a:spAutoFit/>
          </a:bodyPr>
          <a:lstStyle/>
          <a:p>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0431"/>
                                        </p:tgtEl>
                                        <p:attrNameLst>
                                          <p:attrName>style.visibility</p:attrName>
                                        </p:attrNameLst>
                                      </p:cBhvr>
                                      <p:to>
                                        <p:strVal val="visible"/>
                                      </p:to>
                                    </p:set>
                                    <p:animEffect transition="in" filter="fade">
                                      <p:cBhvr>
                                        <p:cTn id="10" dur="500"/>
                                        <p:tgtEl>
                                          <p:spTgt spid="4004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0454">
                                            <p:txEl>
                                              <p:pRg st="0" end="0"/>
                                            </p:txEl>
                                          </p:spTgt>
                                        </p:tgtEl>
                                        <p:attrNameLst>
                                          <p:attrName>style.visibility</p:attrName>
                                        </p:attrNameLst>
                                      </p:cBhvr>
                                      <p:to>
                                        <p:strVal val="visible"/>
                                      </p:to>
                                    </p:set>
                                    <p:animEffect transition="in" filter="fade">
                                      <p:cBhvr>
                                        <p:cTn id="15" dur="500"/>
                                        <p:tgtEl>
                                          <p:spTgt spid="400454">
                                            <p:txEl>
                                              <p:pRg st="0" end="0"/>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00438"/>
                                        </p:tgtEl>
                                        <p:attrNameLst>
                                          <p:attrName>style.visibility</p:attrName>
                                        </p:attrNameLst>
                                      </p:cBhvr>
                                      <p:to>
                                        <p:strVal val="visible"/>
                                      </p:to>
                                    </p:set>
                                    <p:animEffect transition="in" filter="wipe(down)">
                                      <p:cBhvr>
                                        <p:cTn id="18" dur="500"/>
                                        <p:tgtEl>
                                          <p:spTgt spid="4004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00454">
                                            <p:txEl>
                                              <p:pRg st="1" end="1"/>
                                            </p:txEl>
                                          </p:spTgt>
                                        </p:tgtEl>
                                        <p:attrNameLst>
                                          <p:attrName>style.visibility</p:attrName>
                                        </p:attrNameLst>
                                      </p:cBhvr>
                                      <p:to>
                                        <p:strVal val="visible"/>
                                      </p:to>
                                    </p:set>
                                    <p:animEffect transition="in" filter="fade">
                                      <p:cBhvr>
                                        <p:cTn id="23" dur="500"/>
                                        <p:tgtEl>
                                          <p:spTgt spid="400454">
                                            <p:txEl>
                                              <p:pRg st="1" end="1"/>
                                            </p:txEl>
                                          </p:spTgt>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400451"/>
                                        </p:tgtEl>
                                        <p:attrNameLst>
                                          <p:attrName>style.visibility</p:attrName>
                                        </p:attrNameLst>
                                      </p:cBhvr>
                                      <p:to>
                                        <p:strVal val="visible"/>
                                      </p:to>
                                    </p:set>
                                    <p:animEffect transition="in" filter="fade">
                                      <p:cBhvr>
                                        <p:cTn id="27" dur="500"/>
                                        <p:tgtEl>
                                          <p:spTgt spid="400451"/>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400452"/>
                                        </p:tgtEl>
                                        <p:attrNameLst>
                                          <p:attrName>style.visibility</p:attrName>
                                        </p:attrNameLst>
                                      </p:cBhvr>
                                      <p:to>
                                        <p:strVal val="visible"/>
                                      </p:to>
                                    </p:set>
                                    <p:animEffect transition="in" filter="wipe(left)">
                                      <p:cBhvr>
                                        <p:cTn id="31" dur="500"/>
                                        <p:tgtEl>
                                          <p:spTgt spid="400452"/>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400453"/>
                                        </p:tgtEl>
                                        <p:attrNameLst>
                                          <p:attrName>style.visibility</p:attrName>
                                        </p:attrNameLst>
                                      </p:cBhvr>
                                      <p:to>
                                        <p:strVal val="visible"/>
                                      </p:to>
                                    </p:set>
                                    <p:animEffect transition="in" filter="fade">
                                      <p:cBhvr>
                                        <p:cTn id="35" dur="500"/>
                                        <p:tgtEl>
                                          <p:spTgt spid="40045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00455"/>
                                        </p:tgtEl>
                                        <p:attrNameLst>
                                          <p:attrName>style.visibility</p:attrName>
                                        </p:attrNameLst>
                                      </p:cBhvr>
                                      <p:to>
                                        <p:strVal val="visible"/>
                                      </p:to>
                                    </p:set>
                                    <p:animEffect transition="in" filter="fade">
                                      <p:cBhvr>
                                        <p:cTn id="40" dur="500"/>
                                        <p:tgtEl>
                                          <p:spTgt spid="40045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00456"/>
                                        </p:tgtEl>
                                        <p:attrNameLst>
                                          <p:attrName>style.visibility</p:attrName>
                                        </p:attrNameLst>
                                      </p:cBhvr>
                                      <p:to>
                                        <p:strVal val="visible"/>
                                      </p:to>
                                    </p:set>
                                    <p:animEffect transition="in" filter="fade">
                                      <p:cBhvr>
                                        <p:cTn id="43" dur="500"/>
                                        <p:tgtEl>
                                          <p:spTgt spid="40045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00458"/>
                                        </p:tgtEl>
                                        <p:attrNameLst>
                                          <p:attrName>style.visibility</p:attrName>
                                        </p:attrNameLst>
                                      </p:cBhvr>
                                      <p:to>
                                        <p:strVal val="visible"/>
                                      </p:to>
                                    </p:set>
                                    <p:animEffect transition="in" filter="fade">
                                      <p:cBhvr>
                                        <p:cTn id="48" dur="500"/>
                                        <p:tgtEl>
                                          <p:spTgt spid="40045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00457"/>
                                        </p:tgtEl>
                                        <p:attrNameLst>
                                          <p:attrName>style.visibility</p:attrName>
                                        </p:attrNameLst>
                                      </p:cBhvr>
                                      <p:to>
                                        <p:strVal val="visible"/>
                                      </p:to>
                                    </p:set>
                                    <p:animEffect transition="in" filter="fade">
                                      <p:cBhvr>
                                        <p:cTn id="51" dur="500"/>
                                        <p:tgtEl>
                                          <p:spTgt spid="40045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ipe(left)">
                                      <p:cBhvr>
                                        <p:cTn id="56" dur="500"/>
                                        <p:tgtEl>
                                          <p:spTgt spid="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00405"/>
                                        </p:tgtEl>
                                        <p:attrNameLst>
                                          <p:attrName>style.visibility</p:attrName>
                                        </p:attrNameLst>
                                      </p:cBhvr>
                                      <p:to>
                                        <p:strVal val="visible"/>
                                      </p:to>
                                    </p:set>
                                    <p:animEffect transition="in" filter="fade">
                                      <p:cBhvr>
                                        <p:cTn id="64" dur="500"/>
                                        <p:tgtEl>
                                          <p:spTgt spid="40040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400479"/>
                                        </p:tgtEl>
                                        <p:attrNameLst>
                                          <p:attrName>style.visibility</p:attrName>
                                        </p:attrNameLst>
                                      </p:cBhvr>
                                      <p:to>
                                        <p:strVal val="visible"/>
                                      </p:to>
                                    </p:set>
                                    <p:animEffect transition="in" filter="wipe(down)">
                                      <p:cBhvr>
                                        <p:cTn id="69" dur="500"/>
                                        <p:tgtEl>
                                          <p:spTgt spid="400479"/>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400482"/>
                                        </p:tgtEl>
                                        <p:attrNameLst>
                                          <p:attrName>style.visibility</p:attrName>
                                        </p:attrNameLst>
                                      </p:cBhvr>
                                      <p:to>
                                        <p:strVal val="visible"/>
                                      </p:to>
                                    </p:set>
                                    <p:animEffect transition="in" filter="fade">
                                      <p:cBhvr>
                                        <p:cTn id="73" dur="500"/>
                                        <p:tgtEl>
                                          <p:spTgt spid="400482"/>
                                        </p:tgtEl>
                                      </p:cBhvr>
                                    </p:animEffect>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400480"/>
                                        </p:tgtEl>
                                        <p:attrNameLst>
                                          <p:attrName>style.visibility</p:attrName>
                                        </p:attrNameLst>
                                      </p:cBhvr>
                                      <p:to>
                                        <p:strVal val="visible"/>
                                      </p:to>
                                    </p:set>
                                    <p:animEffect transition="in" filter="wipe(left)">
                                      <p:cBhvr>
                                        <p:cTn id="77" dur="500"/>
                                        <p:tgtEl>
                                          <p:spTgt spid="400480"/>
                                        </p:tgtEl>
                                      </p:cBhvr>
                                    </p:animEffect>
                                  </p:childTnLst>
                                </p:cTn>
                              </p:par>
                            </p:childTnLst>
                          </p:cTn>
                        </p:par>
                        <p:par>
                          <p:cTn id="78" fill="hold">
                            <p:stCondLst>
                              <p:cond delay="1500"/>
                            </p:stCondLst>
                            <p:childTnLst>
                              <p:par>
                                <p:cTn id="79" presetID="10" presetClass="entr" presetSubtype="0" fill="hold" grpId="0" nodeType="afterEffect">
                                  <p:stCondLst>
                                    <p:cond delay="0"/>
                                  </p:stCondLst>
                                  <p:childTnLst>
                                    <p:set>
                                      <p:cBhvr>
                                        <p:cTn id="80" dur="1" fill="hold">
                                          <p:stCondLst>
                                            <p:cond delay="0"/>
                                          </p:stCondLst>
                                        </p:cTn>
                                        <p:tgtEl>
                                          <p:spTgt spid="400481"/>
                                        </p:tgtEl>
                                        <p:attrNameLst>
                                          <p:attrName>style.visibility</p:attrName>
                                        </p:attrNameLst>
                                      </p:cBhvr>
                                      <p:to>
                                        <p:strVal val="visible"/>
                                      </p:to>
                                    </p:set>
                                    <p:animEffect transition="in" filter="fade">
                                      <p:cBhvr>
                                        <p:cTn id="81" dur="500"/>
                                        <p:tgtEl>
                                          <p:spTgt spid="400481"/>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400492"/>
                                        </p:tgtEl>
                                        <p:attrNameLst>
                                          <p:attrName>style.visibility</p:attrName>
                                        </p:attrNameLst>
                                      </p:cBhvr>
                                      <p:to>
                                        <p:strVal val="visible"/>
                                      </p:to>
                                    </p:set>
                                    <p:animEffect transition="in" filter="fade">
                                      <p:cBhvr>
                                        <p:cTn id="86" dur="500"/>
                                        <p:tgtEl>
                                          <p:spTgt spid="40049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400493"/>
                                        </p:tgtEl>
                                        <p:attrNameLst>
                                          <p:attrName>style.visibility</p:attrName>
                                        </p:attrNameLst>
                                      </p:cBhvr>
                                      <p:to>
                                        <p:strVal val="visible"/>
                                      </p:to>
                                    </p:set>
                                    <p:animEffect transition="in" filter="fade">
                                      <p:cBhvr>
                                        <p:cTn id="91" dur="500"/>
                                        <p:tgtEl>
                                          <p:spTgt spid="400493"/>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2"/>
                                        </p:tgtEl>
                                        <p:attrNameLst>
                                          <p:attrName>style.visibility</p:attrName>
                                        </p:attrNameLst>
                                      </p:cBhvr>
                                      <p:to>
                                        <p:strVal val="visible"/>
                                      </p:to>
                                    </p:set>
                                    <p:animEffect transition="in" filter="wipe(left)">
                                      <p:cBhvr>
                                        <p:cTn id="96" dur="500"/>
                                        <p:tgtEl>
                                          <p:spTgt spid="2"/>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400454">
                                            <p:txEl>
                                              <p:pRg st="0" end="0"/>
                                            </p:txEl>
                                          </p:spTgt>
                                        </p:tgtEl>
                                        <p:attrNameLst>
                                          <p:attrName>style.visibility</p:attrName>
                                        </p:attrNameLst>
                                      </p:cBhvr>
                                      <p:to>
                                        <p:strVal val="hidden"/>
                                      </p:to>
                                    </p:set>
                                  </p:childTnLst>
                                </p:cTn>
                              </p:par>
                              <p:par>
                                <p:cTn id="101" presetID="1" presetClass="exit" presetSubtype="0" fill="hold" grpId="0" nodeType="withEffect">
                                  <p:stCondLst>
                                    <p:cond delay="0"/>
                                  </p:stCondLst>
                                  <p:childTnLst>
                                    <p:set>
                                      <p:cBhvr>
                                        <p:cTn id="102" dur="1" fill="hold">
                                          <p:stCondLst>
                                            <p:cond delay="0"/>
                                          </p:stCondLst>
                                        </p:cTn>
                                        <p:tgtEl>
                                          <p:spTgt spid="400454">
                                            <p:txEl>
                                              <p:pRg st="1" end="1"/>
                                            </p:txEl>
                                          </p:spTgt>
                                        </p:tgtEl>
                                        <p:attrNameLst>
                                          <p:attrName>style.visibility</p:attrName>
                                        </p:attrNameLst>
                                      </p:cBhvr>
                                      <p:to>
                                        <p:strVal val="hidden"/>
                                      </p:to>
                                    </p:set>
                                  </p:childTnLst>
                                </p:cTn>
                              </p:par>
                            </p:childTnLst>
                          </p:cTn>
                        </p:par>
                        <p:par>
                          <p:cTn id="103" fill="hold">
                            <p:stCondLst>
                              <p:cond delay="0"/>
                            </p:stCondLst>
                            <p:childTnLst>
                              <p:par>
                                <p:cTn id="104" presetID="10" presetClass="entr" presetSubtype="0" fill="hold" nodeType="afterEffect">
                                  <p:stCondLst>
                                    <p:cond delay="0"/>
                                  </p:stCondLst>
                                  <p:childTnLst>
                                    <p:set>
                                      <p:cBhvr>
                                        <p:cTn id="105" dur="1" fill="hold">
                                          <p:stCondLst>
                                            <p:cond delay="0"/>
                                          </p:stCondLst>
                                        </p:cTn>
                                        <p:tgtEl>
                                          <p:spTgt spid="8"/>
                                        </p:tgtEl>
                                        <p:attrNameLst>
                                          <p:attrName>style.visibility</p:attrName>
                                        </p:attrNameLst>
                                      </p:cBhvr>
                                      <p:to>
                                        <p:strVal val="visible"/>
                                      </p:to>
                                    </p:set>
                                    <p:animEffect transition="in" filter="fade">
                                      <p:cBhvr>
                                        <p:cTn id="106" dur="500"/>
                                        <p:tgtEl>
                                          <p:spTgt spid="8"/>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00494"/>
                                        </p:tgtEl>
                                        <p:attrNameLst>
                                          <p:attrName>style.visibility</p:attrName>
                                        </p:attrNameLst>
                                      </p:cBhvr>
                                      <p:to>
                                        <p:strVal val="visible"/>
                                      </p:to>
                                    </p:set>
                                    <p:animEffect transition="in" filter="fade">
                                      <p:cBhvr>
                                        <p:cTn id="109" dur="500"/>
                                        <p:tgtEl>
                                          <p:spTgt spid="400494"/>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grpId="0" nodeType="clickEffect">
                                  <p:stCondLst>
                                    <p:cond delay="0"/>
                                  </p:stCondLst>
                                  <p:childTnLst>
                                    <p:set>
                                      <p:cBhvr>
                                        <p:cTn id="113" dur="1" fill="hold">
                                          <p:stCondLst>
                                            <p:cond delay="0"/>
                                          </p:stCondLst>
                                        </p:cTn>
                                        <p:tgtEl>
                                          <p:spTgt spid="400499"/>
                                        </p:tgtEl>
                                        <p:attrNameLst>
                                          <p:attrName>style.visibility</p:attrName>
                                        </p:attrNameLst>
                                      </p:cBhvr>
                                      <p:to>
                                        <p:strVal val="visible"/>
                                      </p:to>
                                    </p:set>
                                    <p:animEffect transition="in" filter="wipe(down)">
                                      <p:cBhvr>
                                        <p:cTn id="114" dur="500"/>
                                        <p:tgtEl>
                                          <p:spTgt spid="400499"/>
                                        </p:tgtEl>
                                      </p:cBhvr>
                                    </p:animEffect>
                                  </p:childTnLst>
                                </p:cTn>
                              </p:par>
                            </p:childTnLst>
                          </p:cTn>
                        </p:par>
                        <p:par>
                          <p:cTn id="115" fill="hold">
                            <p:stCondLst>
                              <p:cond delay="500"/>
                            </p:stCondLst>
                            <p:childTnLst>
                              <p:par>
                                <p:cTn id="116" presetID="10" presetClass="entr" presetSubtype="0" fill="hold" grpId="0" nodeType="afterEffect">
                                  <p:stCondLst>
                                    <p:cond delay="0"/>
                                  </p:stCondLst>
                                  <p:childTnLst>
                                    <p:set>
                                      <p:cBhvr>
                                        <p:cTn id="117" dur="1" fill="hold">
                                          <p:stCondLst>
                                            <p:cond delay="0"/>
                                          </p:stCondLst>
                                        </p:cTn>
                                        <p:tgtEl>
                                          <p:spTgt spid="400513"/>
                                        </p:tgtEl>
                                        <p:attrNameLst>
                                          <p:attrName>style.visibility</p:attrName>
                                        </p:attrNameLst>
                                      </p:cBhvr>
                                      <p:to>
                                        <p:strVal val="visible"/>
                                      </p:to>
                                    </p:set>
                                    <p:animEffect transition="in" filter="fade">
                                      <p:cBhvr>
                                        <p:cTn id="118" dur="500"/>
                                        <p:tgtEl>
                                          <p:spTgt spid="400513"/>
                                        </p:tgtEl>
                                      </p:cBhvr>
                                    </p:animEffect>
                                  </p:childTnLst>
                                </p:cTn>
                              </p:par>
                            </p:childTnLst>
                          </p:cTn>
                        </p:par>
                        <p:par>
                          <p:cTn id="119" fill="hold">
                            <p:stCondLst>
                              <p:cond delay="1000"/>
                            </p:stCondLst>
                            <p:childTnLst>
                              <p:par>
                                <p:cTn id="120" presetID="22" presetClass="entr" presetSubtype="8" fill="hold" grpId="0" nodeType="afterEffect">
                                  <p:stCondLst>
                                    <p:cond delay="0"/>
                                  </p:stCondLst>
                                  <p:childTnLst>
                                    <p:set>
                                      <p:cBhvr>
                                        <p:cTn id="121" dur="1" fill="hold">
                                          <p:stCondLst>
                                            <p:cond delay="0"/>
                                          </p:stCondLst>
                                        </p:cTn>
                                        <p:tgtEl>
                                          <p:spTgt spid="400511"/>
                                        </p:tgtEl>
                                        <p:attrNameLst>
                                          <p:attrName>style.visibility</p:attrName>
                                        </p:attrNameLst>
                                      </p:cBhvr>
                                      <p:to>
                                        <p:strVal val="visible"/>
                                      </p:to>
                                    </p:set>
                                    <p:animEffect transition="in" filter="wipe(left)">
                                      <p:cBhvr>
                                        <p:cTn id="122" dur="500"/>
                                        <p:tgtEl>
                                          <p:spTgt spid="400511"/>
                                        </p:tgtEl>
                                      </p:cBhvr>
                                    </p:animEffect>
                                  </p:childTnLst>
                                </p:cTn>
                              </p:par>
                            </p:childTnLst>
                          </p:cTn>
                        </p:par>
                        <p:par>
                          <p:cTn id="123" fill="hold">
                            <p:stCondLst>
                              <p:cond delay="1500"/>
                            </p:stCondLst>
                            <p:childTnLst>
                              <p:par>
                                <p:cTn id="124" presetID="10" presetClass="entr" presetSubtype="0" fill="hold" grpId="0" nodeType="afterEffect">
                                  <p:stCondLst>
                                    <p:cond delay="0"/>
                                  </p:stCondLst>
                                  <p:childTnLst>
                                    <p:set>
                                      <p:cBhvr>
                                        <p:cTn id="125" dur="1" fill="hold">
                                          <p:stCondLst>
                                            <p:cond delay="0"/>
                                          </p:stCondLst>
                                        </p:cTn>
                                        <p:tgtEl>
                                          <p:spTgt spid="400512"/>
                                        </p:tgtEl>
                                        <p:attrNameLst>
                                          <p:attrName>style.visibility</p:attrName>
                                        </p:attrNameLst>
                                      </p:cBhvr>
                                      <p:to>
                                        <p:strVal val="visible"/>
                                      </p:to>
                                    </p:set>
                                    <p:animEffect transition="in" filter="fade">
                                      <p:cBhvr>
                                        <p:cTn id="126" dur="500"/>
                                        <p:tgtEl>
                                          <p:spTgt spid="400512"/>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nodeType="clickEffect">
                                  <p:stCondLst>
                                    <p:cond delay="0"/>
                                  </p:stCondLst>
                                  <p:childTnLst>
                                    <p:set>
                                      <p:cBhvr>
                                        <p:cTn id="130" dur="1" fill="hold">
                                          <p:stCondLst>
                                            <p:cond delay="0"/>
                                          </p:stCondLst>
                                        </p:cTn>
                                        <p:tgtEl>
                                          <p:spTgt spid="7"/>
                                        </p:tgtEl>
                                        <p:attrNameLst>
                                          <p:attrName>style.visibility</p:attrName>
                                        </p:attrNameLst>
                                      </p:cBhvr>
                                      <p:to>
                                        <p:strVal val="visible"/>
                                      </p:to>
                                    </p:set>
                                    <p:animEffect transition="in" filter="wipe(left)">
                                      <p:cBhvr>
                                        <p:cTn id="1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405" grpId="0" animBg="1"/>
      <p:bldP spid="400431" grpId="0" animBg="1"/>
      <p:bldP spid="400438" grpId="0" animBg="1"/>
      <p:bldP spid="400454" grpId="0" build="allAtOnce"/>
      <p:bldP spid="400455" grpId="0" animBg="1"/>
      <p:bldP spid="400456" grpId="0" animBg="1"/>
      <p:bldP spid="400457" grpId="0" animBg="1"/>
      <p:bldP spid="400458" grpId="0" animBg="1"/>
      <p:bldP spid="400479" grpId="0" animBg="1"/>
      <p:bldP spid="400452" grpId="0" animBg="1"/>
      <p:bldP spid="400453" grpId="0"/>
      <p:bldP spid="400451" grpId="0" animBg="1"/>
      <p:bldP spid="400492" grpId="0" animBg="1"/>
      <p:bldP spid="400493" grpId="0" animBg="1"/>
      <p:bldP spid="400480" grpId="0" animBg="1"/>
      <p:bldP spid="400481" grpId="0"/>
      <p:bldP spid="400482" grpId="0" animBg="1"/>
      <p:bldP spid="400494" grpId="0" animBg="1"/>
      <p:bldP spid="400499" grpId="0" animBg="1"/>
      <p:bldP spid="400511" grpId="0" animBg="1"/>
      <p:bldP spid="400512" grpId="0"/>
      <p:bldP spid="40051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de-DE"/>
              <a:t>Reflection Maps</a:t>
            </a:r>
          </a:p>
        </p:txBody>
      </p:sp>
      <p:sp>
        <p:nvSpPr>
          <p:cNvPr id="363523" name="Rectangle 3"/>
          <p:cNvSpPr>
            <a:spLocks noGrp="1" noChangeArrowheads="1"/>
          </p:cNvSpPr>
          <p:nvPr>
            <p:ph type="body" idx="1"/>
          </p:nvPr>
        </p:nvSpPr>
        <p:spPr/>
        <p:txBody>
          <a:bodyPr/>
          <a:lstStyle/>
          <a:p>
            <a:r>
              <a:rPr lang="de-DE" sz="2800" b="1" i="1"/>
              <a:t>Sphere Map: </a:t>
            </a:r>
            <a:br>
              <a:rPr lang="de-DE" sz="2800" b="1" i="1"/>
            </a:br>
            <a:r>
              <a:rPr lang="de-DE" sz="2000"/>
              <a:t>Die Textur speichert die </a:t>
            </a:r>
            <a:r>
              <a:rPr lang="de-DE" sz="2000" b="1" i="1"/>
              <a:t>gesamte Beleuchtungsinformation</a:t>
            </a:r>
            <a:r>
              <a:rPr lang="de-DE" sz="2000"/>
              <a:t> abgebildet auf die </a:t>
            </a:r>
            <a:r>
              <a:rPr lang="de-DE" sz="2000" b="1" i="1"/>
              <a:t>Vorderseite</a:t>
            </a:r>
            <a:r>
              <a:rPr lang="de-DE" sz="2000"/>
              <a:t> einer spiegelnden Kugel</a:t>
            </a:r>
          </a:p>
        </p:txBody>
      </p:sp>
      <p:grpSp>
        <p:nvGrpSpPr>
          <p:cNvPr id="2" name="Group 24"/>
          <p:cNvGrpSpPr>
            <a:grpSpLocks/>
          </p:cNvGrpSpPr>
          <p:nvPr/>
        </p:nvGrpSpPr>
        <p:grpSpPr bwMode="auto">
          <a:xfrm>
            <a:off x="4319588" y="2644775"/>
            <a:ext cx="2495550" cy="3278188"/>
            <a:chOff x="2101" y="1808"/>
            <a:chExt cx="1572" cy="2065"/>
          </a:xfrm>
        </p:grpSpPr>
        <p:sp>
          <p:nvSpPr>
            <p:cNvPr id="363537" name="Freeform 17"/>
            <p:cNvSpPr>
              <a:spLocks/>
            </p:cNvSpPr>
            <p:nvPr/>
          </p:nvSpPr>
          <p:spPr bwMode="auto">
            <a:xfrm>
              <a:off x="2403" y="2043"/>
              <a:ext cx="769" cy="864"/>
            </a:xfrm>
            <a:custGeom>
              <a:avLst/>
              <a:gdLst/>
              <a:ahLst/>
              <a:cxnLst>
                <a:cxn ang="0">
                  <a:pos x="0" y="0"/>
                </a:cxn>
                <a:cxn ang="0">
                  <a:pos x="769" y="864"/>
                </a:cxn>
              </a:cxnLst>
              <a:rect l="0" t="0" r="r" b="b"/>
              <a:pathLst>
                <a:path w="769" h="864">
                  <a:moveTo>
                    <a:pt x="0" y="0"/>
                  </a:moveTo>
                  <a:lnTo>
                    <a:pt x="769" y="864"/>
                  </a:lnTo>
                </a:path>
              </a:pathLst>
            </a:custGeom>
            <a:noFill/>
            <a:ln w="28575" cap="flat" cmpd="sng">
              <a:solidFill>
                <a:schemeClr val="tx1"/>
              </a:solidFill>
              <a:prstDash val="solid"/>
              <a:round/>
              <a:headEnd type="triangle" w="med" len="med"/>
              <a:tailEnd type="triangle" w="med" len="med"/>
            </a:ln>
            <a:effectLst/>
          </p:spPr>
          <p:txBody>
            <a:bodyPr>
              <a:spAutoFit/>
            </a:bodyPr>
            <a:lstStyle/>
            <a:p>
              <a:endParaRPr lang="de-DE"/>
            </a:p>
          </p:txBody>
        </p:sp>
        <p:sp>
          <p:nvSpPr>
            <p:cNvPr id="363538" name="Freeform 18"/>
            <p:cNvSpPr>
              <a:spLocks/>
            </p:cNvSpPr>
            <p:nvPr/>
          </p:nvSpPr>
          <p:spPr bwMode="auto">
            <a:xfrm>
              <a:off x="2385" y="2845"/>
              <a:ext cx="752" cy="766"/>
            </a:xfrm>
            <a:custGeom>
              <a:avLst/>
              <a:gdLst/>
              <a:ahLst/>
              <a:cxnLst>
                <a:cxn ang="0">
                  <a:pos x="0" y="766"/>
                </a:cxn>
                <a:cxn ang="0">
                  <a:pos x="752" y="0"/>
                </a:cxn>
              </a:cxnLst>
              <a:rect l="0" t="0" r="r" b="b"/>
              <a:pathLst>
                <a:path w="752" h="766">
                  <a:moveTo>
                    <a:pt x="0" y="766"/>
                  </a:moveTo>
                  <a:lnTo>
                    <a:pt x="752" y="0"/>
                  </a:lnTo>
                </a:path>
              </a:pathLst>
            </a:custGeom>
            <a:noFill/>
            <a:ln w="28575" cap="flat" cmpd="sng">
              <a:solidFill>
                <a:schemeClr val="tx1"/>
              </a:solidFill>
              <a:prstDash val="solid"/>
              <a:round/>
              <a:headEnd type="triangle" w="med" len="med"/>
              <a:tailEnd type="triangle" w="med" len="med"/>
            </a:ln>
            <a:effectLst/>
          </p:spPr>
          <p:txBody>
            <a:bodyPr>
              <a:spAutoFit/>
            </a:bodyPr>
            <a:lstStyle/>
            <a:p>
              <a:endParaRPr lang="de-DE"/>
            </a:p>
          </p:txBody>
        </p:sp>
        <p:sp>
          <p:nvSpPr>
            <p:cNvPr id="363539" name="Freeform 19"/>
            <p:cNvSpPr>
              <a:spLocks/>
            </p:cNvSpPr>
            <p:nvPr/>
          </p:nvSpPr>
          <p:spPr bwMode="auto">
            <a:xfrm>
              <a:off x="2119" y="2389"/>
              <a:ext cx="1018" cy="447"/>
            </a:xfrm>
            <a:custGeom>
              <a:avLst/>
              <a:gdLst/>
              <a:ahLst/>
              <a:cxnLst>
                <a:cxn ang="0">
                  <a:pos x="0" y="0"/>
                </a:cxn>
                <a:cxn ang="0">
                  <a:pos x="1018" y="447"/>
                </a:cxn>
              </a:cxnLst>
              <a:rect l="0" t="0" r="r" b="b"/>
              <a:pathLst>
                <a:path w="1018" h="447">
                  <a:moveTo>
                    <a:pt x="0" y="0"/>
                  </a:moveTo>
                  <a:lnTo>
                    <a:pt x="1018" y="447"/>
                  </a:lnTo>
                </a:path>
              </a:pathLst>
            </a:custGeom>
            <a:noFill/>
            <a:ln w="28575" cap="flat" cmpd="sng">
              <a:solidFill>
                <a:schemeClr val="tx1"/>
              </a:solidFill>
              <a:prstDash val="solid"/>
              <a:round/>
              <a:headEnd type="triangle" w="med" len="med"/>
              <a:tailEnd type="triangle" w="med" len="med"/>
            </a:ln>
            <a:effectLst/>
          </p:spPr>
          <p:txBody>
            <a:bodyPr>
              <a:spAutoFit/>
            </a:bodyPr>
            <a:lstStyle/>
            <a:p>
              <a:endParaRPr lang="de-DE"/>
            </a:p>
          </p:txBody>
        </p:sp>
        <p:sp>
          <p:nvSpPr>
            <p:cNvPr id="363540" name="Freeform 20"/>
            <p:cNvSpPr>
              <a:spLocks/>
            </p:cNvSpPr>
            <p:nvPr/>
          </p:nvSpPr>
          <p:spPr bwMode="auto">
            <a:xfrm>
              <a:off x="2154" y="2845"/>
              <a:ext cx="974" cy="430"/>
            </a:xfrm>
            <a:custGeom>
              <a:avLst/>
              <a:gdLst/>
              <a:ahLst/>
              <a:cxnLst>
                <a:cxn ang="0">
                  <a:pos x="0" y="430"/>
                </a:cxn>
                <a:cxn ang="0">
                  <a:pos x="974" y="0"/>
                </a:cxn>
              </a:cxnLst>
              <a:rect l="0" t="0" r="r" b="b"/>
              <a:pathLst>
                <a:path w="974" h="430">
                  <a:moveTo>
                    <a:pt x="0" y="430"/>
                  </a:moveTo>
                  <a:lnTo>
                    <a:pt x="974" y="0"/>
                  </a:lnTo>
                </a:path>
              </a:pathLst>
            </a:custGeom>
            <a:noFill/>
            <a:ln w="28575" cap="flat" cmpd="sng">
              <a:solidFill>
                <a:schemeClr val="tx1"/>
              </a:solidFill>
              <a:prstDash val="solid"/>
              <a:round/>
              <a:headEnd type="triangle" w="med" len="med"/>
              <a:tailEnd type="triangle" w="med" len="med"/>
            </a:ln>
            <a:effectLst/>
          </p:spPr>
          <p:txBody>
            <a:bodyPr>
              <a:spAutoFit/>
            </a:bodyPr>
            <a:lstStyle/>
            <a:p>
              <a:endParaRPr lang="de-DE"/>
            </a:p>
          </p:txBody>
        </p:sp>
        <p:sp>
          <p:nvSpPr>
            <p:cNvPr id="363541" name="Freeform 21"/>
            <p:cNvSpPr>
              <a:spLocks/>
            </p:cNvSpPr>
            <p:nvPr/>
          </p:nvSpPr>
          <p:spPr bwMode="auto">
            <a:xfrm>
              <a:off x="2101" y="2836"/>
              <a:ext cx="1257" cy="4"/>
            </a:xfrm>
            <a:custGeom>
              <a:avLst/>
              <a:gdLst/>
              <a:ahLst/>
              <a:cxnLst>
                <a:cxn ang="0">
                  <a:pos x="0" y="4"/>
                </a:cxn>
                <a:cxn ang="0">
                  <a:pos x="1257" y="0"/>
                </a:cxn>
              </a:cxnLst>
              <a:rect l="0" t="0" r="r" b="b"/>
              <a:pathLst>
                <a:path w="1257" h="4">
                  <a:moveTo>
                    <a:pt x="0" y="4"/>
                  </a:moveTo>
                  <a:lnTo>
                    <a:pt x="1257" y="0"/>
                  </a:lnTo>
                </a:path>
              </a:pathLst>
            </a:custGeom>
            <a:noFill/>
            <a:ln w="28575" cap="flat" cmpd="sng">
              <a:solidFill>
                <a:schemeClr val="tx1"/>
              </a:solidFill>
              <a:prstDash val="solid"/>
              <a:round/>
              <a:headEnd type="triangle" w="med" len="med"/>
              <a:tailEnd type="triangle" w="med" len="med"/>
            </a:ln>
            <a:effectLst/>
          </p:spPr>
          <p:txBody>
            <a:bodyPr>
              <a:spAutoFit/>
            </a:bodyPr>
            <a:lstStyle/>
            <a:p>
              <a:endParaRPr lang="de-DE"/>
            </a:p>
          </p:txBody>
        </p:sp>
        <p:sp>
          <p:nvSpPr>
            <p:cNvPr id="363542" name="Freeform 22"/>
            <p:cNvSpPr>
              <a:spLocks/>
            </p:cNvSpPr>
            <p:nvPr/>
          </p:nvSpPr>
          <p:spPr bwMode="auto">
            <a:xfrm>
              <a:off x="2717" y="2827"/>
              <a:ext cx="411" cy="966"/>
            </a:xfrm>
            <a:custGeom>
              <a:avLst/>
              <a:gdLst/>
              <a:ahLst/>
              <a:cxnLst>
                <a:cxn ang="0">
                  <a:pos x="0" y="966"/>
                </a:cxn>
                <a:cxn ang="0">
                  <a:pos x="411" y="0"/>
                </a:cxn>
              </a:cxnLst>
              <a:rect l="0" t="0" r="r" b="b"/>
              <a:pathLst>
                <a:path w="411" h="966">
                  <a:moveTo>
                    <a:pt x="0" y="966"/>
                  </a:moveTo>
                  <a:lnTo>
                    <a:pt x="411" y="0"/>
                  </a:lnTo>
                </a:path>
              </a:pathLst>
            </a:custGeom>
            <a:noFill/>
            <a:ln w="28575" cap="flat" cmpd="sng">
              <a:solidFill>
                <a:schemeClr val="tx1"/>
              </a:solidFill>
              <a:prstDash val="solid"/>
              <a:round/>
              <a:headEnd type="triangle" w="med" len="med"/>
              <a:tailEnd type="triangle" w="med" len="med"/>
            </a:ln>
            <a:effectLst/>
          </p:spPr>
          <p:txBody>
            <a:bodyPr>
              <a:spAutoFit/>
            </a:bodyPr>
            <a:lstStyle/>
            <a:p>
              <a:endParaRPr lang="de-DE"/>
            </a:p>
          </p:txBody>
        </p:sp>
        <p:sp>
          <p:nvSpPr>
            <p:cNvPr id="363543" name="Line 23"/>
            <p:cNvSpPr>
              <a:spLocks noChangeShapeType="1"/>
            </p:cNvSpPr>
            <p:nvPr/>
          </p:nvSpPr>
          <p:spPr bwMode="auto">
            <a:xfrm flipV="1">
              <a:off x="3133" y="1808"/>
              <a:ext cx="0" cy="2065"/>
            </a:xfrm>
            <a:prstGeom prst="line">
              <a:avLst/>
            </a:prstGeom>
            <a:noFill/>
            <a:ln w="28575">
              <a:solidFill>
                <a:schemeClr val="tx1"/>
              </a:solidFill>
              <a:round/>
              <a:headEnd type="triangle" w="med" len="med"/>
              <a:tailEnd type="triangle" w="med" len="med"/>
            </a:ln>
            <a:effectLst/>
          </p:spPr>
          <p:txBody>
            <a:bodyPr>
              <a:spAutoFit/>
            </a:bodyPr>
            <a:lstStyle/>
            <a:p>
              <a:endParaRPr lang="de-DE"/>
            </a:p>
          </p:txBody>
        </p:sp>
        <p:sp>
          <p:nvSpPr>
            <p:cNvPr id="363536" name="Freeform 16"/>
            <p:cNvSpPr>
              <a:spLocks/>
            </p:cNvSpPr>
            <p:nvPr/>
          </p:nvSpPr>
          <p:spPr bwMode="auto">
            <a:xfrm>
              <a:off x="2761" y="1861"/>
              <a:ext cx="376" cy="984"/>
            </a:xfrm>
            <a:custGeom>
              <a:avLst/>
              <a:gdLst/>
              <a:ahLst/>
              <a:cxnLst>
                <a:cxn ang="0">
                  <a:pos x="376" y="984"/>
                </a:cxn>
                <a:cxn ang="0">
                  <a:pos x="0" y="0"/>
                </a:cxn>
              </a:cxnLst>
              <a:rect l="0" t="0" r="r" b="b"/>
              <a:pathLst>
                <a:path w="376" h="984">
                  <a:moveTo>
                    <a:pt x="376" y="984"/>
                  </a:moveTo>
                  <a:lnTo>
                    <a:pt x="0" y="0"/>
                  </a:lnTo>
                </a:path>
              </a:pathLst>
            </a:custGeom>
            <a:noFill/>
            <a:ln w="28575" cap="flat" cmpd="sng">
              <a:solidFill>
                <a:schemeClr val="tx1"/>
              </a:solidFill>
              <a:prstDash val="solid"/>
              <a:round/>
              <a:headEnd type="triangle" w="med" len="med"/>
              <a:tailEnd type="triangle" w="med" len="med"/>
            </a:ln>
            <a:effectLst/>
          </p:spPr>
          <p:txBody>
            <a:bodyPr>
              <a:spAutoFit/>
            </a:bodyPr>
            <a:lstStyle/>
            <a:p>
              <a:endParaRPr lang="de-DE"/>
            </a:p>
          </p:txBody>
        </p:sp>
        <p:sp>
          <p:nvSpPr>
            <p:cNvPr id="363535" name="Oval 15"/>
            <p:cNvSpPr>
              <a:spLocks noChangeArrowheads="1"/>
            </p:cNvSpPr>
            <p:nvPr/>
          </p:nvSpPr>
          <p:spPr bwMode="auto">
            <a:xfrm>
              <a:off x="2593" y="2301"/>
              <a:ext cx="1080" cy="1080"/>
            </a:xfrm>
            <a:prstGeom prst="ellipse">
              <a:avLst/>
            </a:prstGeom>
            <a:solidFill>
              <a:srgbClr val="FF9900"/>
            </a:solidFill>
            <a:ln w="28575" algn="ctr">
              <a:solidFill>
                <a:schemeClr val="tx1"/>
              </a:solidFill>
              <a:round/>
              <a:headEnd/>
              <a:tailEnd/>
            </a:ln>
            <a:effectLst/>
          </p:spPr>
          <p:txBody>
            <a:bodyPr anchor="ctr">
              <a:spAutoFit/>
            </a:bodyPr>
            <a:lstStyle/>
            <a:p>
              <a:endParaRPr lang="de-DE"/>
            </a:p>
          </p:txBody>
        </p:sp>
      </p:grpSp>
      <p:sp>
        <p:nvSpPr>
          <p:cNvPr id="363545" name="Line 25"/>
          <p:cNvSpPr>
            <a:spLocks noChangeShapeType="1"/>
          </p:cNvSpPr>
          <p:nvPr/>
        </p:nvSpPr>
        <p:spPr bwMode="auto">
          <a:xfrm>
            <a:off x="1335088" y="4206875"/>
            <a:ext cx="1941512" cy="0"/>
          </a:xfrm>
          <a:prstGeom prst="line">
            <a:avLst/>
          </a:prstGeom>
          <a:noFill/>
          <a:ln w="76200">
            <a:solidFill>
              <a:srgbClr val="FF0000"/>
            </a:solidFill>
            <a:round/>
            <a:headEnd/>
            <a:tailEnd type="triangle" w="med" len="med"/>
          </a:ln>
          <a:effectLst/>
        </p:spPr>
        <p:txBody>
          <a:bodyPr>
            <a:spAutoFit/>
          </a:bodyPr>
          <a:lstStyle/>
          <a:p>
            <a:endParaRPr lang="de-DE"/>
          </a:p>
        </p:txBody>
      </p:sp>
      <p:grpSp>
        <p:nvGrpSpPr>
          <p:cNvPr id="3" name="Group 26"/>
          <p:cNvGrpSpPr>
            <a:grpSpLocks/>
          </p:cNvGrpSpPr>
          <p:nvPr/>
        </p:nvGrpSpPr>
        <p:grpSpPr bwMode="auto">
          <a:xfrm rot="713542">
            <a:off x="989013" y="3959225"/>
            <a:ext cx="576262" cy="342900"/>
            <a:chOff x="462" y="1717"/>
            <a:chExt cx="568" cy="338"/>
          </a:xfrm>
        </p:grpSpPr>
        <p:sp>
          <p:nvSpPr>
            <p:cNvPr id="363547" name="Freeform 27"/>
            <p:cNvSpPr>
              <a:spLocks/>
            </p:cNvSpPr>
            <p:nvPr/>
          </p:nvSpPr>
          <p:spPr bwMode="auto">
            <a:xfrm>
              <a:off x="475" y="1776"/>
              <a:ext cx="540" cy="271"/>
            </a:xfrm>
            <a:custGeom>
              <a:avLst/>
              <a:gdLst/>
              <a:ahLst/>
              <a:cxnLst>
                <a:cxn ang="0">
                  <a:pos x="393" y="0"/>
                </a:cxn>
                <a:cxn ang="0">
                  <a:pos x="0" y="240"/>
                </a:cxn>
                <a:cxn ang="0">
                  <a:pos x="464" y="271"/>
                </a:cxn>
                <a:cxn ang="0">
                  <a:pos x="393" y="0"/>
                </a:cxn>
              </a:cxnLst>
              <a:rect l="0" t="0" r="r" b="b"/>
              <a:pathLst>
                <a:path w="540" h="271">
                  <a:moveTo>
                    <a:pt x="393" y="0"/>
                  </a:moveTo>
                  <a:cubicBezTo>
                    <a:pt x="317" y="38"/>
                    <a:pt x="306" y="57"/>
                    <a:pt x="0" y="240"/>
                  </a:cubicBezTo>
                  <a:cubicBezTo>
                    <a:pt x="246" y="261"/>
                    <a:pt x="291" y="261"/>
                    <a:pt x="464" y="271"/>
                  </a:cubicBezTo>
                  <a:cubicBezTo>
                    <a:pt x="495" y="225"/>
                    <a:pt x="540" y="96"/>
                    <a:pt x="393" y="0"/>
                  </a:cubicBezTo>
                  <a:close/>
                </a:path>
              </a:pathLst>
            </a:custGeom>
            <a:gradFill rotWithShape="1">
              <a:gsLst>
                <a:gs pos="0">
                  <a:srgbClr val="6699FF"/>
                </a:gs>
                <a:gs pos="100000">
                  <a:srgbClr val="6699FF">
                    <a:gamma/>
                    <a:tint val="0"/>
                    <a:invGamma/>
                  </a:srgbClr>
                </a:gs>
              </a:gsLst>
              <a:lin ang="0" scaled="1"/>
            </a:gradFill>
            <a:ln w="28575" cap="flat" cmpd="sng">
              <a:solidFill>
                <a:schemeClr val="tx1"/>
              </a:solidFill>
              <a:prstDash val="solid"/>
              <a:round/>
              <a:headEnd/>
              <a:tailEnd/>
            </a:ln>
            <a:effectLst/>
          </p:spPr>
          <p:txBody>
            <a:bodyPr>
              <a:spAutoFit/>
            </a:bodyPr>
            <a:lstStyle/>
            <a:p>
              <a:endParaRPr lang="de-DE"/>
            </a:p>
          </p:txBody>
        </p:sp>
        <p:sp>
          <p:nvSpPr>
            <p:cNvPr id="363548" name="Freeform 28"/>
            <p:cNvSpPr>
              <a:spLocks/>
            </p:cNvSpPr>
            <p:nvPr/>
          </p:nvSpPr>
          <p:spPr bwMode="auto">
            <a:xfrm>
              <a:off x="462" y="1717"/>
              <a:ext cx="568" cy="338"/>
            </a:xfrm>
            <a:custGeom>
              <a:avLst/>
              <a:gdLst/>
              <a:ahLst/>
              <a:cxnLst>
                <a:cxn ang="0">
                  <a:pos x="502" y="0"/>
                </a:cxn>
                <a:cxn ang="0">
                  <a:pos x="0" y="305"/>
                </a:cxn>
                <a:cxn ang="0">
                  <a:pos x="568" y="338"/>
                </a:cxn>
              </a:cxnLst>
              <a:rect l="0" t="0" r="r" b="b"/>
              <a:pathLst>
                <a:path w="568" h="338">
                  <a:moveTo>
                    <a:pt x="502" y="0"/>
                  </a:moveTo>
                  <a:lnTo>
                    <a:pt x="0" y="305"/>
                  </a:lnTo>
                  <a:lnTo>
                    <a:pt x="568" y="338"/>
                  </a:lnTo>
                </a:path>
              </a:pathLst>
            </a:custGeom>
            <a:noFill/>
            <a:ln w="38100" cap="flat" cmpd="sng">
              <a:solidFill>
                <a:schemeClr val="tx1"/>
              </a:solidFill>
              <a:prstDash val="solid"/>
              <a:round/>
              <a:headEnd/>
              <a:tailEnd/>
            </a:ln>
            <a:effectLst/>
          </p:spPr>
          <p:txBody>
            <a:bodyPr>
              <a:spAutoFit/>
            </a:bodyPr>
            <a:lstStyle/>
            <a:p>
              <a:endParaRPr lang="de-DE"/>
            </a:p>
          </p:txBody>
        </p:sp>
        <p:sp>
          <p:nvSpPr>
            <p:cNvPr id="363549" name="Oval 29"/>
            <p:cNvSpPr>
              <a:spLocks noChangeArrowheads="1"/>
            </p:cNvSpPr>
            <p:nvPr/>
          </p:nvSpPr>
          <p:spPr bwMode="auto">
            <a:xfrm rot="-1055500">
              <a:off x="864" y="1807"/>
              <a:ext cx="100" cy="201"/>
            </a:xfrm>
            <a:prstGeom prst="ellipse">
              <a:avLst/>
            </a:prstGeom>
            <a:solidFill>
              <a:srgbClr val="333333"/>
            </a:solidFill>
            <a:ln w="28575" algn="ctr">
              <a:solidFill>
                <a:schemeClr val="tx1"/>
              </a:solidFill>
              <a:round/>
              <a:headEnd/>
              <a:tailEnd/>
            </a:ln>
            <a:effectLst/>
          </p:spPr>
          <p:txBody>
            <a:bodyPr wrap="none" anchor="ctr">
              <a:spAutoFit/>
            </a:bodyPr>
            <a:lstStyle/>
            <a:p>
              <a:endParaRPr lang="de-DE"/>
            </a:p>
          </p:txBody>
        </p:sp>
        <p:sp>
          <p:nvSpPr>
            <p:cNvPr id="363550" name="Oval 30"/>
            <p:cNvSpPr>
              <a:spLocks noChangeArrowheads="1"/>
            </p:cNvSpPr>
            <p:nvPr/>
          </p:nvSpPr>
          <p:spPr bwMode="auto">
            <a:xfrm rot="-1055500">
              <a:off x="912" y="1849"/>
              <a:ext cx="34" cy="107"/>
            </a:xfrm>
            <a:prstGeom prst="ellipse">
              <a:avLst/>
            </a:prstGeom>
            <a:solidFill>
              <a:schemeClr val="tx1"/>
            </a:solidFill>
            <a:ln w="19050" algn="ctr">
              <a:solidFill>
                <a:schemeClr val="tx1"/>
              </a:solidFill>
              <a:round/>
              <a:headEnd/>
              <a:tailEnd/>
            </a:ln>
            <a:effectLst/>
          </p:spPr>
          <p:txBody>
            <a:bodyPr anchor="ctr">
              <a:spAutoFit/>
            </a:bodyPr>
            <a:lstStyle/>
            <a:p>
              <a:endParaRPr lang="de-DE"/>
            </a:p>
          </p:txBody>
        </p:sp>
      </p:grpSp>
      <p:sp>
        <p:nvSpPr>
          <p:cNvPr id="363552" name="Line 32"/>
          <p:cNvSpPr>
            <a:spLocks noChangeShapeType="1"/>
          </p:cNvSpPr>
          <p:nvPr/>
        </p:nvSpPr>
        <p:spPr bwMode="auto">
          <a:xfrm>
            <a:off x="4471988" y="3403600"/>
            <a:ext cx="1492250" cy="0"/>
          </a:xfrm>
          <a:prstGeom prst="line">
            <a:avLst/>
          </a:prstGeom>
          <a:noFill/>
          <a:ln w="28575">
            <a:solidFill>
              <a:srgbClr val="009900"/>
            </a:solidFill>
            <a:round/>
            <a:headEnd/>
            <a:tailEnd type="triangle" w="med" len="med"/>
          </a:ln>
          <a:effectLst/>
        </p:spPr>
        <p:txBody>
          <a:bodyPr>
            <a:spAutoFit/>
          </a:bodyPr>
          <a:lstStyle/>
          <a:p>
            <a:endParaRPr lang="de-DE"/>
          </a:p>
        </p:txBody>
      </p:sp>
      <p:sp>
        <p:nvSpPr>
          <p:cNvPr id="363553" name="Line 33"/>
          <p:cNvSpPr>
            <a:spLocks noChangeShapeType="1"/>
          </p:cNvSpPr>
          <p:nvPr/>
        </p:nvSpPr>
        <p:spPr bwMode="auto">
          <a:xfrm>
            <a:off x="4148138" y="3473450"/>
            <a:ext cx="1492250" cy="0"/>
          </a:xfrm>
          <a:prstGeom prst="line">
            <a:avLst/>
          </a:prstGeom>
          <a:noFill/>
          <a:ln w="28575">
            <a:solidFill>
              <a:srgbClr val="009900"/>
            </a:solidFill>
            <a:round/>
            <a:headEnd/>
            <a:tailEnd type="triangle" w="med" len="med"/>
          </a:ln>
          <a:effectLst/>
        </p:spPr>
        <p:txBody>
          <a:bodyPr>
            <a:spAutoFit/>
          </a:bodyPr>
          <a:lstStyle/>
          <a:p>
            <a:endParaRPr lang="de-DE"/>
          </a:p>
        </p:txBody>
      </p:sp>
      <p:sp>
        <p:nvSpPr>
          <p:cNvPr id="363554" name="Line 34"/>
          <p:cNvSpPr>
            <a:spLocks noChangeShapeType="1"/>
          </p:cNvSpPr>
          <p:nvPr/>
        </p:nvSpPr>
        <p:spPr bwMode="auto">
          <a:xfrm>
            <a:off x="3879850" y="3656013"/>
            <a:ext cx="1492250" cy="0"/>
          </a:xfrm>
          <a:prstGeom prst="line">
            <a:avLst/>
          </a:prstGeom>
          <a:noFill/>
          <a:ln w="28575">
            <a:solidFill>
              <a:srgbClr val="009900"/>
            </a:solidFill>
            <a:round/>
            <a:headEnd/>
            <a:tailEnd type="triangle" w="med" len="med"/>
          </a:ln>
          <a:effectLst/>
        </p:spPr>
        <p:txBody>
          <a:bodyPr>
            <a:spAutoFit/>
          </a:bodyPr>
          <a:lstStyle/>
          <a:p>
            <a:endParaRPr lang="de-DE"/>
          </a:p>
        </p:txBody>
      </p:sp>
      <p:sp>
        <p:nvSpPr>
          <p:cNvPr id="363555" name="Line 35"/>
          <p:cNvSpPr>
            <a:spLocks noChangeShapeType="1"/>
          </p:cNvSpPr>
          <p:nvPr/>
        </p:nvSpPr>
        <p:spPr bwMode="auto">
          <a:xfrm>
            <a:off x="3668713" y="3937000"/>
            <a:ext cx="1492250" cy="0"/>
          </a:xfrm>
          <a:prstGeom prst="line">
            <a:avLst/>
          </a:prstGeom>
          <a:noFill/>
          <a:ln w="28575">
            <a:solidFill>
              <a:srgbClr val="009900"/>
            </a:solidFill>
            <a:round/>
            <a:headEnd/>
            <a:tailEnd type="triangle" w="med" len="med"/>
          </a:ln>
          <a:effectLst/>
        </p:spPr>
        <p:txBody>
          <a:bodyPr>
            <a:spAutoFit/>
          </a:bodyPr>
          <a:lstStyle/>
          <a:p>
            <a:endParaRPr lang="de-DE"/>
          </a:p>
        </p:txBody>
      </p:sp>
      <p:sp>
        <p:nvSpPr>
          <p:cNvPr id="363556" name="Line 36"/>
          <p:cNvSpPr>
            <a:spLocks noChangeShapeType="1"/>
          </p:cNvSpPr>
          <p:nvPr/>
        </p:nvSpPr>
        <p:spPr bwMode="auto">
          <a:xfrm>
            <a:off x="3597275" y="4275138"/>
            <a:ext cx="1492250" cy="0"/>
          </a:xfrm>
          <a:prstGeom prst="line">
            <a:avLst/>
          </a:prstGeom>
          <a:noFill/>
          <a:ln w="28575">
            <a:solidFill>
              <a:srgbClr val="009900"/>
            </a:solidFill>
            <a:round/>
            <a:headEnd/>
            <a:tailEnd type="triangle" w="med" len="med"/>
          </a:ln>
          <a:effectLst/>
        </p:spPr>
        <p:txBody>
          <a:bodyPr>
            <a:spAutoFit/>
          </a:bodyPr>
          <a:lstStyle/>
          <a:p>
            <a:endParaRPr lang="de-DE"/>
          </a:p>
        </p:txBody>
      </p:sp>
      <p:sp>
        <p:nvSpPr>
          <p:cNvPr id="363557" name="Line 37"/>
          <p:cNvSpPr>
            <a:spLocks noChangeShapeType="1"/>
          </p:cNvSpPr>
          <p:nvPr/>
        </p:nvSpPr>
        <p:spPr bwMode="auto">
          <a:xfrm>
            <a:off x="3681413" y="4613275"/>
            <a:ext cx="1492250" cy="0"/>
          </a:xfrm>
          <a:prstGeom prst="line">
            <a:avLst/>
          </a:prstGeom>
          <a:noFill/>
          <a:ln w="28575">
            <a:solidFill>
              <a:srgbClr val="009900"/>
            </a:solidFill>
            <a:round/>
            <a:headEnd/>
            <a:tailEnd type="triangle" w="med" len="med"/>
          </a:ln>
          <a:effectLst/>
        </p:spPr>
        <p:txBody>
          <a:bodyPr>
            <a:spAutoFit/>
          </a:bodyPr>
          <a:lstStyle/>
          <a:p>
            <a:endParaRPr lang="de-DE"/>
          </a:p>
        </p:txBody>
      </p:sp>
      <p:sp>
        <p:nvSpPr>
          <p:cNvPr id="363558" name="Line 38"/>
          <p:cNvSpPr>
            <a:spLocks noChangeShapeType="1"/>
          </p:cNvSpPr>
          <p:nvPr/>
        </p:nvSpPr>
        <p:spPr bwMode="auto">
          <a:xfrm>
            <a:off x="3865563" y="4879975"/>
            <a:ext cx="1492250" cy="0"/>
          </a:xfrm>
          <a:prstGeom prst="line">
            <a:avLst/>
          </a:prstGeom>
          <a:noFill/>
          <a:ln w="28575">
            <a:solidFill>
              <a:srgbClr val="009900"/>
            </a:solidFill>
            <a:round/>
            <a:headEnd/>
            <a:tailEnd type="triangle" w="med" len="med"/>
          </a:ln>
          <a:effectLst/>
        </p:spPr>
        <p:txBody>
          <a:bodyPr>
            <a:spAutoFit/>
          </a:bodyPr>
          <a:lstStyle/>
          <a:p>
            <a:endParaRPr lang="de-DE"/>
          </a:p>
        </p:txBody>
      </p:sp>
      <p:sp>
        <p:nvSpPr>
          <p:cNvPr id="363559" name="Line 39"/>
          <p:cNvSpPr>
            <a:spLocks noChangeShapeType="1"/>
          </p:cNvSpPr>
          <p:nvPr/>
        </p:nvSpPr>
        <p:spPr bwMode="auto">
          <a:xfrm>
            <a:off x="4105275" y="5091113"/>
            <a:ext cx="1492250" cy="0"/>
          </a:xfrm>
          <a:prstGeom prst="line">
            <a:avLst/>
          </a:prstGeom>
          <a:noFill/>
          <a:ln w="28575">
            <a:solidFill>
              <a:srgbClr val="009900"/>
            </a:solidFill>
            <a:round/>
            <a:headEnd/>
            <a:tailEnd type="triangle" w="med" len="med"/>
          </a:ln>
          <a:effectLst/>
        </p:spPr>
        <p:txBody>
          <a:bodyPr>
            <a:spAutoFit/>
          </a:bodyPr>
          <a:lstStyle/>
          <a:p>
            <a:endParaRPr lang="de-DE"/>
          </a:p>
        </p:txBody>
      </p:sp>
      <p:sp>
        <p:nvSpPr>
          <p:cNvPr id="363560" name="Line 40"/>
          <p:cNvSpPr>
            <a:spLocks noChangeShapeType="1"/>
          </p:cNvSpPr>
          <p:nvPr/>
        </p:nvSpPr>
        <p:spPr bwMode="auto">
          <a:xfrm>
            <a:off x="4471988" y="5160963"/>
            <a:ext cx="1492250" cy="0"/>
          </a:xfrm>
          <a:prstGeom prst="line">
            <a:avLst/>
          </a:prstGeom>
          <a:noFill/>
          <a:ln w="28575">
            <a:solidFill>
              <a:srgbClr val="009900"/>
            </a:solidFill>
            <a:round/>
            <a:headEnd/>
            <a:tailEnd type="triangle" w="med" len="med"/>
          </a:ln>
          <a:effectLst/>
        </p:spPr>
        <p:txBody>
          <a:bodyPr>
            <a:spAutoFit/>
          </a:bodyPr>
          <a:lstStyle/>
          <a:p>
            <a:endParaRPr lang="de-DE"/>
          </a:p>
        </p:txBody>
      </p:sp>
      <p:sp>
        <p:nvSpPr>
          <p:cNvPr id="363561" name="Line 41"/>
          <p:cNvSpPr>
            <a:spLocks noChangeShapeType="1"/>
          </p:cNvSpPr>
          <p:nvPr/>
        </p:nvSpPr>
        <p:spPr bwMode="auto">
          <a:xfrm flipV="1">
            <a:off x="5668963" y="2433638"/>
            <a:ext cx="619125" cy="1055687"/>
          </a:xfrm>
          <a:prstGeom prst="line">
            <a:avLst/>
          </a:prstGeom>
          <a:noFill/>
          <a:ln w="28575">
            <a:solidFill>
              <a:srgbClr val="FF0000"/>
            </a:solidFill>
            <a:round/>
            <a:headEnd/>
            <a:tailEnd type="triangle" w="med" len="med"/>
          </a:ln>
          <a:effectLst/>
        </p:spPr>
        <p:txBody>
          <a:bodyPr>
            <a:spAutoFit/>
          </a:bodyPr>
          <a:lstStyle/>
          <a:p>
            <a:endParaRPr lang="de-DE"/>
          </a:p>
        </p:txBody>
      </p:sp>
      <p:sp>
        <p:nvSpPr>
          <p:cNvPr id="363562" name="Line 42"/>
          <p:cNvSpPr>
            <a:spLocks noChangeShapeType="1"/>
          </p:cNvSpPr>
          <p:nvPr/>
        </p:nvSpPr>
        <p:spPr bwMode="auto">
          <a:xfrm flipV="1">
            <a:off x="5362575" y="2520950"/>
            <a:ext cx="0" cy="1112838"/>
          </a:xfrm>
          <a:prstGeom prst="line">
            <a:avLst/>
          </a:prstGeom>
          <a:noFill/>
          <a:ln w="28575">
            <a:solidFill>
              <a:srgbClr val="FF0000"/>
            </a:solidFill>
            <a:round/>
            <a:headEnd/>
            <a:tailEnd type="triangle" w="med" len="med"/>
          </a:ln>
          <a:effectLst/>
        </p:spPr>
        <p:txBody>
          <a:bodyPr>
            <a:spAutoFit/>
          </a:bodyPr>
          <a:lstStyle/>
          <a:p>
            <a:endParaRPr lang="de-DE"/>
          </a:p>
        </p:txBody>
      </p:sp>
      <p:sp>
        <p:nvSpPr>
          <p:cNvPr id="363563" name="Line 43"/>
          <p:cNvSpPr>
            <a:spLocks noChangeShapeType="1"/>
          </p:cNvSpPr>
          <p:nvPr/>
        </p:nvSpPr>
        <p:spPr bwMode="auto">
          <a:xfrm flipH="1" flipV="1">
            <a:off x="4508500" y="2974975"/>
            <a:ext cx="660400" cy="915988"/>
          </a:xfrm>
          <a:prstGeom prst="line">
            <a:avLst/>
          </a:prstGeom>
          <a:noFill/>
          <a:ln w="28575">
            <a:solidFill>
              <a:srgbClr val="FF0000"/>
            </a:solidFill>
            <a:round/>
            <a:headEnd/>
            <a:tailEnd type="triangle" w="med" len="med"/>
          </a:ln>
          <a:effectLst/>
        </p:spPr>
        <p:txBody>
          <a:bodyPr>
            <a:spAutoFit/>
          </a:bodyPr>
          <a:lstStyle/>
          <a:p>
            <a:endParaRPr lang="de-DE"/>
          </a:p>
        </p:txBody>
      </p:sp>
      <p:sp>
        <p:nvSpPr>
          <p:cNvPr id="363564" name="Line 44"/>
          <p:cNvSpPr>
            <a:spLocks noChangeShapeType="1"/>
          </p:cNvSpPr>
          <p:nvPr/>
        </p:nvSpPr>
        <p:spPr bwMode="auto">
          <a:xfrm flipH="1" flipV="1">
            <a:off x="4156075" y="4268788"/>
            <a:ext cx="928688" cy="15875"/>
          </a:xfrm>
          <a:prstGeom prst="line">
            <a:avLst/>
          </a:prstGeom>
          <a:noFill/>
          <a:ln w="28575">
            <a:solidFill>
              <a:srgbClr val="FF0000"/>
            </a:solidFill>
            <a:round/>
            <a:headEnd/>
            <a:tailEnd type="triangle" w="med" len="med"/>
          </a:ln>
          <a:effectLst/>
        </p:spPr>
        <p:txBody>
          <a:bodyPr>
            <a:spAutoFit/>
          </a:bodyPr>
          <a:lstStyle/>
          <a:p>
            <a:endParaRPr lang="de-DE"/>
          </a:p>
        </p:txBody>
      </p:sp>
      <p:sp>
        <p:nvSpPr>
          <p:cNvPr id="363565" name="Line 45"/>
          <p:cNvSpPr>
            <a:spLocks noChangeShapeType="1"/>
          </p:cNvSpPr>
          <p:nvPr/>
        </p:nvSpPr>
        <p:spPr bwMode="auto">
          <a:xfrm flipH="1">
            <a:off x="4732338" y="4622800"/>
            <a:ext cx="422275" cy="800100"/>
          </a:xfrm>
          <a:prstGeom prst="line">
            <a:avLst/>
          </a:prstGeom>
          <a:noFill/>
          <a:ln w="28575">
            <a:solidFill>
              <a:srgbClr val="FF0000"/>
            </a:solidFill>
            <a:round/>
            <a:headEnd/>
            <a:tailEnd type="triangle" w="med" len="med"/>
          </a:ln>
          <a:effectLst/>
        </p:spPr>
        <p:txBody>
          <a:bodyPr>
            <a:spAutoFit/>
          </a:bodyPr>
          <a:lstStyle/>
          <a:p>
            <a:endParaRPr lang="de-DE"/>
          </a:p>
        </p:txBody>
      </p:sp>
      <p:sp>
        <p:nvSpPr>
          <p:cNvPr id="363566" name="Line 46"/>
          <p:cNvSpPr>
            <a:spLocks noChangeShapeType="1"/>
          </p:cNvSpPr>
          <p:nvPr/>
        </p:nvSpPr>
        <p:spPr bwMode="auto">
          <a:xfrm flipH="1">
            <a:off x="5322888" y="4918075"/>
            <a:ext cx="28575" cy="968375"/>
          </a:xfrm>
          <a:prstGeom prst="line">
            <a:avLst/>
          </a:prstGeom>
          <a:noFill/>
          <a:ln w="28575">
            <a:solidFill>
              <a:srgbClr val="FF0000"/>
            </a:solidFill>
            <a:round/>
            <a:headEnd/>
            <a:tailEnd type="triangle" w="med" len="med"/>
          </a:ln>
          <a:effectLst/>
        </p:spPr>
        <p:txBody>
          <a:bodyPr>
            <a:spAutoFit/>
          </a:bodyPr>
          <a:lstStyle/>
          <a:p>
            <a:endParaRPr lang="de-DE"/>
          </a:p>
        </p:txBody>
      </p:sp>
      <p:sp>
        <p:nvSpPr>
          <p:cNvPr id="363567" name="Line 47"/>
          <p:cNvSpPr>
            <a:spLocks noChangeShapeType="1"/>
          </p:cNvSpPr>
          <p:nvPr/>
        </p:nvSpPr>
        <p:spPr bwMode="auto">
          <a:xfrm>
            <a:off x="5619750" y="5072063"/>
            <a:ext cx="422275" cy="1025525"/>
          </a:xfrm>
          <a:prstGeom prst="line">
            <a:avLst/>
          </a:prstGeom>
          <a:noFill/>
          <a:ln w="28575">
            <a:solidFill>
              <a:srgbClr val="FF0000"/>
            </a:solidFill>
            <a:round/>
            <a:headEnd/>
            <a:tailEnd type="triangle" w="med" len="med"/>
          </a:ln>
          <a:effectLst/>
        </p:spPr>
        <p:txBody>
          <a:bodyPr>
            <a:spAutoFit/>
          </a:bodyPr>
          <a:lstStyle/>
          <a:p>
            <a:endParaRPr lang="de-DE"/>
          </a:p>
        </p:txBody>
      </p:sp>
      <p:sp>
        <p:nvSpPr>
          <p:cNvPr id="363551" name="Line 31"/>
          <p:cNvSpPr>
            <a:spLocks noChangeShapeType="1"/>
          </p:cNvSpPr>
          <p:nvPr/>
        </p:nvSpPr>
        <p:spPr bwMode="auto">
          <a:xfrm>
            <a:off x="5949950" y="3403600"/>
            <a:ext cx="1184275" cy="0"/>
          </a:xfrm>
          <a:prstGeom prst="line">
            <a:avLst/>
          </a:prstGeom>
          <a:noFill/>
          <a:ln w="28575">
            <a:solidFill>
              <a:srgbClr val="FF0000"/>
            </a:solidFill>
            <a:round/>
            <a:headEnd/>
            <a:tailEnd type="triangle" w="med" len="med"/>
          </a:ln>
          <a:effectLst/>
        </p:spPr>
        <p:txBody>
          <a:bodyPr>
            <a:spAutoFit/>
          </a:bodyPr>
          <a:lstStyle/>
          <a:p>
            <a:endParaRPr lang="de-DE"/>
          </a:p>
        </p:txBody>
      </p:sp>
      <p:sp>
        <p:nvSpPr>
          <p:cNvPr id="363568" name="Line 48"/>
          <p:cNvSpPr>
            <a:spLocks noChangeShapeType="1"/>
          </p:cNvSpPr>
          <p:nvPr/>
        </p:nvSpPr>
        <p:spPr bwMode="auto">
          <a:xfrm>
            <a:off x="5976938" y="5170488"/>
            <a:ext cx="1160462" cy="12700"/>
          </a:xfrm>
          <a:prstGeom prst="line">
            <a:avLst/>
          </a:prstGeom>
          <a:noFill/>
          <a:ln w="28575">
            <a:solidFill>
              <a:srgbClr val="FF0000"/>
            </a:solidFill>
            <a:round/>
            <a:headEnd/>
            <a:tailEnd type="triangle" w="med" len="med"/>
          </a:ln>
          <a:effectLst/>
        </p:spPr>
        <p:txBody>
          <a:bodyPr>
            <a:spAutoFit/>
          </a:bodyPr>
          <a:lstStyle/>
          <a:p>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3552"/>
                                        </p:tgtEl>
                                        <p:attrNameLst>
                                          <p:attrName>style.visibility</p:attrName>
                                        </p:attrNameLst>
                                      </p:cBhvr>
                                      <p:to>
                                        <p:strVal val="visible"/>
                                      </p:to>
                                    </p:set>
                                    <p:animEffect transition="in" filter="wipe(left)">
                                      <p:cBhvr>
                                        <p:cTn id="7" dur="500"/>
                                        <p:tgtEl>
                                          <p:spTgt spid="36355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3551"/>
                                        </p:tgtEl>
                                        <p:attrNameLst>
                                          <p:attrName>style.visibility</p:attrName>
                                        </p:attrNameLst>
                                      </p:cBhvr>
                                      <p:to>
                                        <p:strVal val="visible"/>
                                      </p:to>
                                    </p:set>
                                    <p:animEffect transition="in" filter="wipe(left)">
                                      <p:cBhvr>
                                        <p:cTn id="11" dur="500"/>
                                        <p:tgtEl>
                                          <p:spTgt spid="36355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63553"/>
                                        </p:tgtEl>
                                        <p:attrNameLst>
                                          <p:attrName>style.visibility</p:attrName>
                                        </p:attrNameLst>
                                      </p:cBhvr>
                                      <p:to>
                                        <p:strVal val="visible"/>
                                      </p:to>
                                    </p:set>
                                    <p:animEffect transition="in" filter="wipe(left)">
                                      <p:cBhvr>
                                        <p:cTn id="16" dur="500"/>
                                        <p:tgtEl>
                                          <p:spTgt spid="363553"/>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363561"/>
                                        </p:tgtEl>
                                        <p:attrNameLst>
                                          <p:attrName>style.visibility</p:attrName>
                                        </p:attrNameLst>
                                      </p:cBhvr>
                                      <p:to>
                                        <p:strVal val="visible"/>
                                      </p:to>
                                    </p:set>
                                    <p:animEffect transition="in" filter="wipe(down)">
                                      <p:cBhvr>
                                        <p:cTn id="20" dur="500"/>
                                        <p:tgtEl>
                                          <p:spTgt spid="363561"/>
                                        </p:tgtEl>
                                      </p:cBhvr>
                                    </p:animEffect>
                                  </p:childTnLst>
                                </p:cTn>
                              </p:par>
                              <p:par>
                                <p:cTn id="21" presetID="10" presetClass="exit" presetSubtype="0" fill="hold" grpId="1" nodeType="withEffect">
                                  <p:stCondLst>
                                    <p:cond delay="0"/>
                                  </p:stCondLst>
                                  <p:childTnLst>
                                    <p:animEffect transition="out" filter="fade">
                                      <p:cBhvr>
                                        <p:cTn id="22" dur="500"/>
                                        <p:tgtEl>
                                          <p:spTgt spid="363552"/>
                                        </p:tgtEl>
                                      </p:cBhvr>
                                    </p:animEffect>
                                    <p:set>
                                      <p:cBhvr>
                                        <p:cTn id="23" dur="1" fill="hold">
                                          <p:stCondLst>
                                            <p:cond delay="499"/>
                                          </p:stCondLst>
                                        </p:cTn>
                                        <p:tgtEl>
                                          <p:spTgt spid="363552"/>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363551"/>
                                        </p:tgtEl>
                                      </p:cBhvr>
                                    </p:animEffect>
                                    <p:set>
                                      <p:cBhvr>
                                        <p:cTn id="26" dur="1" fill="hold">
                                          <p:stCondLst>
                                            <p:cond delay="499"/>
                                          </p:stCondLst>
                                        </p:cTn>
                                        <p:tgtEl>
                                          <p:spTgt spid="36355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63554"/>
                                        </p:tgtEl>
                                        <p:attrNameLst>
                                          <p:attrName>style.visibility</p:attrName>
                                        </p:attrNameLst>
                                      </p:cBhvr>
                                      <p:to>
                                        <p:strVal val="visible"/>
                                      </p:to>
                                    </p:set>
                                    <p:animEffect transition="in" filter="wipe(left)">
                                      <p:cBhvr>
                                        <p:cTn id="31" dur="500"/>
                                        <p:tgtEl>
                                          <p:spTgt spid="363554"/>
                                        </p:tgtEl>
                                      </p:cBhvr>
                                    </p:animEffect>
                                  </p:childTnLst>
                                </p:cTn>
                              </p:par>
                            </p:childTnLst>
                          </p:cTn>
                        </p:par>
                        <p:par>
                          <p:cTn id="32" fill="hold">
                            <p:stCondLst>
                              <p:cond delay="500"/>
                            </p:stCondLst>
                            <p:childTnLst>
                              <p:par>
                                <p:cTn id="33" presetID="22" presetClass="entr" presetSubtype="4" fill="hold" grpId="0" nodeType="afterEffect">
                                  <p:stCondLst>
                                    <p:cond delay="0"/>
                                  </p:stCondLst>
                                  <p:childTnLst>
                                    <p:set>
                                      <p:cBhvr>
                                        <p:cTn id="34" dur="1" fill="hold">
                                          <p:stCondLst>
                                            <p:cond delay="0"/>
                                          </p:stCondLst>
                                        </p:cTn>
                                        <p:tgtEl>
                                          <p:spTgt spid="363562"/>
                                        </p:tgtEl>
                                        <p:attrNameLst>
                                          <p:attrName>style.visibility</p:attrName>
                                        </p:attrNameLst>
                                      </p:cBhvr>
                                      <p:to>
                                        <p:strVal val="visible"/>
                                      </p:to>
                                    </p:set>
                                    <p:animEffect transition="in" filter="wipe(down)">
                                      <p:cBhvr>
                                        <p:cTn id="35" dur="500"/>
                                        <p:tgtEl>
                                          <p:spTgt spid="363562"/>
                                        </p:tgtEl>
                                      </p:cBhvr>
                                    </p:animEffect>
                                  </p:childTnLst>
                                </p:cTn>
                              </p:par>
                              <p:par>
                                <p:cTn id="36" presetID="10" presetClass="exit" presetSubtype="0" fill="hold" grpId="1" nodeType="withEffect">
                                  <p:stCondLst>
                                    <p:cond delay="0"/>
                                  </p:stCondLst>
                                  <p:childTnLst>
                                    <p:animEffect transition="out" filter="fade">
                                      <p:cBhvr>
                                        <p:cTn id="37" dur="500"/>
                                        <p:tgtEl>
                                          <p:spTgt spid="363553"/>
                                        </p:tgtEl>
                                      </p:cBhvr>
                                    </p:animEffect>
                                    <p:set>
                                      <p:cBhvr>
                                        <p:cTn id="38" dur="1" fill="hold">
                                          <p:stCondLst>
                                            <p:cond delay="499"/>
                                          </p:stCondLst>
                                        </p:cTn>
                                        <p:tgtEl>
                                          <p:spTgt spid="363553"/>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363561"/>
                                        </p:tgtEl>
                                      </p:cBhvr>
                                    </p:animEffect>
                                    <p:set>
                                      <p:cBhvr>
                                        <p:cTn id="41" dur="1" fill="hold">
                                          <p:stCondLst>
                                            <p:cond delay="499"/>
                                          </p:stCondLst>
                                        </p:cTn>
                                        <p:tgtEl>
                                          <p:spTgt spid="36356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63555"/>
                                        </p:tgtEl>
                                        <p:attrNameLst>
                                          <p:attrName>style.visibility</p:attrName>
                                        </p:attrNameLst>
                                      </p:cBhvr>
                                      <p:to>
                                        <p:strVal val="visible"/>
                                      </p:to>
                                    </p:set>
                                    <p:animEffect transition="in" filter="wipe(left)">
                                      <p:cBhvr>
                                        <p:cTn id="46" dur="500"/>
                                        <p:tgtEl>
                                          <p:spTgt spid="363555"/>
                                        </p:tgtEl>
                                      </p:cBhvr>
                                    </p:animEffect>
                                  </p:childTnLst>
                                </p:cTn>
                              </p:par>
                            </p:childTnLst>
                          </p:cTn>
                        </p:par>
                        <p:par>
                          <p:cTn id="47" fill="hold">
                            <p:stCondLst>
                              <p:cond delay="500"/>
                            </p:stCondLst>
                            <p:childTnLst>
                              <p:par>
                                <p:cTn id="48" presetID="22" presetClass="entr" presetSubtype="4" fill="hold" grpId="0" nodeType="afterEffect">
                                  <p:stCondLst>
                                    <p:cond delay="0"/>
                                  </p:stCondLst>
                                  <p:childTnLst>
                                    <p:set>
                                      <p:cBhvr>
                                        <p:cTn id="49" dur="1" fill="hold">
                                          <p:stCondLst>
                                            <p:cond delay="0"/>
                                          </p:stCondLst>
                                        </p:cTn>
                                        <p:tgtEl>
                                          <p:spTgt spid="363563"/>
                                        </p:tgtEl>
                                        <p:attrNameLst>
                                          <p:attrName>style.visibility</p:attrName>
                                        </p:attrNameLst>
                                      </p:cBhvr>
                                      <p:to>
                                        <p:strVal val="visible"/>
                                      </p:to>
                                    </p:set>
                                    <p:animEffect transition="in" filter="wipe(down)">
                                      <p:cBhvr>
                                        <p:cTn id="50" dur="500"/>
                                        <p:tgtEl>
                                          <p:spTgt spid="363563"/>
                                        </p:tgtEl>
                                      </p:cBhvr>
                                    </p:animEffect>
                                  </p:childTnLst>
                                </p:cTn>
                              </p:par>
                              <p:par>
                                <p:cTn id="51" presetID="10" presetClass="exit" presetSubtype="0" fill="hold" grpId="1" nodeType="withEffect">
                                  <p:stCondLst>
                                    <p:cond delay="0"/>
                                  </p:stCondLst>
                                  <p:childTnLst>
                                    <p:animEffect transition="out" filter="fade">
                                      <p:cBhvr>
                                        <p:cTn id="52" dur="500"/>
                                        <p:tgtEl>
                                          <p:spTgt spid="363554"/>
                                        </p:tgtEl>
                                      </p:cBhvr>
                                    </p:animEffect>
                                    <p:set>
                                      <p:cBhvr>
                                        <p:cTn id="53" dur="1" fill="hold">
                                          <p:stCondLst>
                                            <p:cond delay="499"/>
                                          </p:stCondLst>
                                        </p:cTn>
                                        <p:tgtEl>
                                          <p:spTgt spid="36355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363562"/>
                                        </p:tgtEl>
                                      </p:cBhvr>
                                    </p:animEffect>
                                    <p:set>
                                      <p:cBhvr>
                                        <p:cTn id="56" dur="1" fill="hold">
                                          <p:stCondLst>
                                            <p:cond delay="499"/>
                                          </p:stCondLst>
                                        </p:cTn>
                                        <p:tgtEl>
                                          <p:spTgt spid="36356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363556"/>
                                        </p:tgtEl>
                                        <p:attrNameLst>
                                          <p:attrName>style.visibility</p:attrName>
                                        </p:attrNameLst>
                                      </p:cBhvr>
                                      <p:to>
                                        <p:strVal val="visible"/>
                                      </p:to>
                                    </p:set>
                                    <p:animEffect transition="in" filter="wipe(left)">
                                      <p:cBhvr>
                                        <p:cTn id="61" dur="500"/>
                                        <p:tgtEl>
                                          <p:spTgt spid="363556"/>
                                        </p:tgtEl>
                                      </p:cBhvr>
                                    </p:animEffect>
                                  </p:childTnLst>
                                </p:cTn>
                              </p:par>
                            </p:childTnLst>
                          </p:cTn>
                        </p:par>
                        <p:par>
                          <p:cTn id="62" fill="hold">
                            <p:stCondLst>
                              <p:cond delay="500"/>
                            </p:stCondLst>
                            <p:childTnLst>
                              <p:par>
                                <p:cTn id="63" presetID="22" presetClass="entr" presetSubtype="2" fill="hold" grpId="0" nodeType="afterEffect">
                                  <p:stCondLst>
                                    <p:cond delay="0"/>
                                  </p:stCondLst>
                                  <p:childTnLst>
                                    <p:set>
                                      <p:cBhvr>
                                        <p:cTn id="64" dur="1" fill="hold">
                                          <p:stCondLst>
                                            <p:cond delay="0"/>
                                          </p:stCondLst>
                                        </p:cTn>
                                        <p:tgtEl>
                                          <p:spTgt spid="363564"/>
                                        </p:tgtEl>
                                        <p:attrNameLst>
                                          <p:attrName>style.visibility</p:attrName>
                                        </p:attrNameLst>
                                      </p:cBhvr>
                                      <p:to>
                                        <p:strVal val="visible"/>
                                      </p:to>
                                    </p:set>
                                    <p:animEffect transition="in" filter="wipe(right)">
                                      <p:cBhvr>
                                        <p:cTn id="65" dur="500"/>
                                        <p:tgtEl>
                                          <p:spTgt spid="363564"/>
                                        </p:tgtEl>
                                      </p:cBhvr>
                                    </p:animEffect>
                                  </p:childTnLst>
                                </p:cTn>
                              </p:par>
                              <p:par>
                                <p:cTn id="66" presetID="10" presetClass="exit" presetSubtype="0" fill="hold" grpId="1" nodeType="withEffect">
                                  <p:stCondLst>
                                    <p:cond delay="0"/>
                                  </p:stCondLst>
                                  <p:childTnLst>
                                    <p:animEffect transition="out" filter="fade">
                                      <p:cBhvr>
                                        <p:cTn id="67" dur="500"/>
                                        <p:tgtEl>
                                          <p:spTgt spid="363555"/>
                                        </p:tgtEl>
                                      </p:cBhvr>
                                    </p:animEffect>
                                    <p:set>
                                      <p:cBhvr>
                                        <p:cTn id="68" dur="1" fill="hold">
                                          <p:stCondLst>
                                            <p:cond delay="499"/>
                                          </p:stCondLst>
                                        </p:cTn>
                                        <p:tgtEl>
                                          <p:spTgt spid="363555"/>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363563"/>
                                        </p:tgtEl>
                                      </p:cBhvr>
                                    </p:animEffect>
                                    <p:set>
                                      <p:cBhvr>
                                        <p:cTn id="71" dur="1" fill="hold">
                                          <p:stCondLst>
                                            <p:cond delay="499"/>
                                          </p:stCondLst>
                                        </p:cTn>
                                        <p:tgtEl>
                                          <p:spTgt spid="363563"/>
                                        </p:tgtEl>
                                        <p:attrNameLst>
                                          <p:attrName>style.visibility</p:attrName>
                                        </p:attrNameLst>
                                      </p:cBhvr>
                                      <p:to>
                                        <p:strVal val="hidden"/>
                                      </p:to>
                                    </p:set>
                                  </p:childTnLst>
                                </p:cTn>
                              </p:par>
                            </p:childTnLst>
                          </p:cTn>
                        </p:par>
                        <p:par>
                          <p:cTn id="72" fill="hold">
                            <p:stCondLst>
                              <p:cond delay="1000"/>
                            </p:stCondLst>
                            <p:childTnLst>
                              <p:par>
                                <p:cTn id="73" presetID="22" presetClass="entr" presetSubtype="8" fill="hold" grpId="0" nodeType="afterEffect">
                                  <p:stCondLst>
                                    <p:cond delay="0"/>
                                  </p:stCondLst>
                                  <p:childTnLst>
                                    <p:set>
                                      <p:cBhvr>
                                        <p:cTn id="74" dur="1" fill="hold">
                                          <p:stCondLst>
                                            <p:cond delay="0"/>
                                          </p:stCondLst>
                                        </p:cTn>
                                        <p:tgtEl>
                                          <p:spTgt spid="363557"/>
                                        </p:tgtEl>
                                        <p:attrNameLst>
                                          <p:attrName>style.visibility</p:attrName>
                                        </p:attrNameLst>
                                      </p:cBhvr>
                                      <p:to>
                                        <p:strVal val="visible"/>
                                      </p:to>
                                    </p:set>
                                    <p:animEffect transition="in" filter="wipe(left)">
                                      <p:cBhvr>
                                        <p:cTn id="75" dur="500"/>
                                        <p:tgtEl>
                                          <p:spTgt spid="363557"/>
                                        </p:tgtEl>
                                      </p:cBhvr>
                                    </p:animEffect>
                                  </p:childTnLst>
                                </p:cTn>
                              </p:par>
                            </p:childTnLst>
                          </p:cTn>
                        </p:par>
                        <p:par>
                          <p:cTn id="76" fill="hold">
                            <p:stCondLst>
                              <p:cond delay="1500"/>
                            </p:stCondLst>
                            <p:childTnLst>
                              <p:par>
                                <p:cTn id="77" presetID="22" presetClass="entr" presetSubtype="1" fill="hold" grpId="0" nodeType="afterEffect">
                                  <p:stCondLst>
                                    <p:cond delay="0"/>
                                  </p:stCondLst>
                                  <p:childTnLst>
                                    <p:set>
                                      <p:cBhvr>
                                        <p:cTn id="78" dur="1" fill="hold">
                                          <p:stCondLst>
                                            <p:cond delay="0"/>
                                          </p:stCondLst>
                                        </p:cTn>
                                        <p:tgtEl>
                                          <p:spTgt spid="363565"/>
                                        </p:tgtEl>
                                        <p:attrNameLst>
                                          <p:attrName>style.visibility</p:attrName>
                                        </p:attrNameLst>
                                      </p:cBhvr>
                                      <p:to>
                                        <p:strVal val="visible"/>
                                      </p:to>
                                    </p:set>
                                    <p:animEffect transition="in" filter="wipe(up)">
                                      <p:cBhvr>
                                        <p:cTn id="79" dur="500"/>
                                        <p:tgtEl>
                                          <p:spTgt spid="363565"/>
                                        </p:tgtEl>
                                      </p:cBhvr>
                                    </p:animEffect>
                                  </p:childTnLst>
                                </p:cTn>
                              </p:par>
                              <p:par>
                                <p:cTn id="80" presetID="10" presetClass="exit" presetSubtype="0" fill="hold" grpId="1" nodeType="withEffect">
                                  <p:stCondLst>
                                    <p:cond delay="0"/>
                                  </p:stCondLst>
                                  <p:childTnLst>
                                    <p:animEffect transition="out" filter="fade">
                                      <p:cBhvr>
                                        <p:cTn id="81" dur="500"/>
                                        <p:tgtEl>
                                          <p:spTgt spid="363556"/>
                                        </p:tgtEl>
                                      </p:cBhvr>
                                    </p:animEffect>
                                    <p:set>
                                      <p:cBhvr>
                                        <p:cTn id="82" dur="1" fill="hold">
                                          <p:stCondLst>
                                            <p:cond delay="499"/>
                                          </p:stCondLst>
                                        </p:cTn>
                                        <p:tgtEl>
                                          <p:spTgt spid="363556"/>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363564"/>
                                        </p:tgtEl>
                                      </p:cBhvr>
                                    </p:animEffect>
                                    <p:set>
                                      <p:cBhvr>
                                        <p:cTn id="85" dur="1" fill="hold">
                                          <p:stCondLst>
                                            <p:cond delay="499"/>
                                          </p:stCondLst>
                                        </p:cTn>
                                        <p:tgtEl>
                                          <p:spTgt spid="363564"/>
                                        </p:tgtEl>
                                        <p:attrNameLst>
                                          <p:attrName>style.visibility</p:attrName>
                                        </p:attrNameLst>
                                      </p:cBhvr>
                                      <p:to>
                                        <p:strVal val="hidden"/>
                                      </p:to>
                                    </p:set>
                                  </p:childTnLst>
                                </p:cTn>
                              </p:par>
                            </p:childTnLst>
                          </p:cTn>
                        </p:par>
                        <p:par>
                          <p:cTn id="86" fill="hold">
                            <p:stCondLst>
                              <p:cond delay="2000"/>
                            </p:stCondLst>
                            <p:childTnLst>
                              <p:par>
                                <p:cTn id="87" presetID="22" presetClass="entr" presetSubtype="8" fill="hold" grpId="0" nodeType="afterEffect">
                                  <p:stCondLst>
                                    <p:cond delay="0"/>
                                  </p:stCondLst>
                                  <p:childTnLst>
                                    <p:set>
                                      <p:cBhvr>
                                        <p:cTn id="88" dur="1" fill="hold">
                                          <p:stCondLst>
                                            <p:cond delay="0"/>
                                          </p:stCondLst>
                                        </p:cTn>
                                        <p:tgtEl>
                                          <p:spTgt spid="363558"/>
                                        </p:tgtEl>
                                        <p:attrNameLst>
                                          <p:attrName>style.visibility</p:attrName>
                                        </p:attrNameLst>
                                      </p:cBhvr>
                                      <p:to>
                                        <p:strVal val="visible"/>
                                      </p:to>
                                    </p:set>
                                    <p:animEffect transition="in" filter="wipe(left)">
                                      <p:cBhvr>
                                        <p:cTn id="89" dur="500"/>
                                        <p:tgtEl>
                                          <p:spTgt spid="363558"/>
                                        </p:tgtEl>
                                      </p:cBhvr>
                                    </p:animEffect>
                                  </p:childTnLst>
                                </p:cTn>
                              </p:par>
                            </p:childTnLst>
                          </p:cTn>
                        </p:par>
                        <p:par>
                          <p:cTn id="90" fill="hold">
                            <p:stCondLst>
                              <p:cond delay="2500"/>
                            </p:stCondLst>
                            <p:childTnLst>
                              <p:par>
                                <p:cTn id="91" presetID="22" presetClass="entr" presetSubtype="1" fill="hold" grpId="0" nodeType="afterEffect">
                                  <p:stCondLst>
                                    <p:cond delay="0"/>
                                  </p:stCondLst>
                                  <p:childTnLst>
                                    <p:set>
                                      <p:cBhvr>
                                        <p:cTn id="92" dur="1" fill="hold">
                                          <p:stCondLst>
                                            <p:cond delay="0"/>
                                          </p:stCondLst>
                                        </p:cTn>
                                        <p:tgtEl>
                                          <p:spTgt spid="363566"/>
                                        </p:tgtEl>
                                        <p:attrNameLst>
                                          <p:attrName>style.visibility</p:attrName>
                                        </p:attrNameLst>
                                      </p:cBhvr>
                                      <p:to>
                                        <p:strVal val="visible"/>
                                      </p:to>
                                    </p:set>
                                    <p:animEffect transition="in" filter="wipe(up)">
                                      <p:cBhvr>
                                        <p:cTn id="93" dur="500"/>
                                        <p:tgtEl>
                                          <p:spTgt spid="363566"/>
                                        </p:tgtEl>
                                      </p:cBhvr>
                                    </p:animEffect>
                                  </p:childTnLst>
                                </p:cTn>
                              </p:par>
                              <p:par>
                                <p:cTn id="94" presetID="10" presetClass="exit" presetSubtype="0" fill="hold" grpId="1" nodeType="withEffect">
                                  <p:stCondLst>
                                    <p:cond delay="0"/>
                                  </p:stCondLst>
                                  <p:childTnLst>
                                    <p:animEffect transition="out" filter="fade">
                                      <p:cBhvr>
                                        <p:cTn id="95" dur="500"/>
                                        <p:tgtEl>
                                          <p:spTgt spid="363557"/>
                                        </p:tgtEl>
                                      </p:cBhvr>
                                    </p:animEffect>
                                    <p:set>
                                      <p:cBhvr>
                                        <p:cTn id="96" dur="1" fill="hold">
                                          <p:stCondLst>
                                            <p:cond delay="499"/>
                                          </p:stCondLst>
                                        </p:cTn>
                                        <p:tgtEl>
                                          <p:spTgt spid="363557"/>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363565"/>
                                        </p:tgtEl>
                                      </p:cBhvr>
                                    </p:animEffect>
                                    <p:set>
                                      <p:cBhvr>
                                        <p:cTn id="99" dur="1" fill="hold">
                                          <p:stCondLst>
                                            <p:cond delay="499"/>
                                          </p:stCondLst>
                                        </p:cTn>
                                        <p:tgtEl>
                                          <p:spTgt spid="363565"/>
                                        </p:tgtEl>
                                        <p:attrNameLst>
                                          <p:attrName>style.visibility</p:attrName>
                                        </p:attrNameLst>
                                      </p:cBhvr>
                                      <p:to>
                                        <p:strVal val="hidden"/>
                                      </p:to>
                                    </p:set>
                                  </p:childTnLst>
                                </p:cTn>
                              </p:par>
                            </p:childTnLst>
                          </p:cTn>
                        </p:par>
                        <p:par>
                          <p:cTn id="100" fill="hold">
                            <p:stCondLst>
                              <p:cond delay="3000"/>
                            </p:stCondLst>
                            <p:childTnLst>
                              <p:par>
                                <p:cTn id="101" presetID="22" presetClass="entr" presetSubtype="8" fill="hold" grpId="0" nodeType="afterEffect">
                                  <p:stCondLst>
                                    <p:cond delay="0"/>
                                  </p:stCondLst>
                                  <p:childTnLst>
                                    <p:set>
                                      <p:cBhvr>
                                        <p:cTn id="102" dur="1" fill="hold">
                                          <p:stCondLst>
                                            <p:cond delay="0"/>
                                          </p:stCondLst>
                                        </p:cTn>
                                        <p:tgtEl>
                                          <p:spTgt spid="363559"/>
                                        </p:tgtEl>
                                        <p:attrNameLst>
                                          <p:attrName>style.visibility</p:attrName>
                                        </p:attrNameLst>
                                      </p:cBhvr>
                                      <p:to>
                                        <p:strVal val="visible"/>
                                      </p:to>
                                    </p:set>
                                    <p:animEffect transition="in" filter="wipe(left)">
                                      <p:cBhvr>
                                        <p:cTn id="103" dur="500"/>
                                        <p:tgtEl>
                                          <p:spTgt spid="363559"/>
                                        </p:tgtEl>
                                      </p:cBhvr>
                                    </p:animEffect>
                                  </p:childTnLst>
                                </p:cTn>
                              </p:par>
                            </p:childTnLst>
                          </p:cTn>
                        </p:par>
                        <p:par>
                          <p:cTn id="104" fill="hold">
                            <p:stCondLst>
                              <p:cond delay="3500"/>
                            </p:stCondLst>
                            <p:childTnLst>
                              <p:par>
                                <p:cTn id="105" presetID="22" presetClass="entr" presetSubtype="1" fill="hold" grpId="0" nodeType="afterEffect">
                                  <p:stCondLst>
                                    <p:cond delay="0"/>
                                  </p:stCondLst>
                                  <p:childTnLst>
                                    <p:set>
                                      <p:cBhvr>
                                        <p:cTn id="106" dur="1" fill="hold">
                                          <p:stCondLst>
                                            <p:cond delay="0"/>
                                          </p:stCondLst>
                                        </p:cTn>
                                        <p:tgtEl>
                                          <p:spTgt spid="363567"/>
                                        </p:tgtEl>
                                        <p:attrNameLst>
                                          <p:attrName>style.visibility</p:attrName>
                                        </p:attrNameLst>
                                      </p:cBhvr>
                                      <p:to>
                                        <p:strVal val="visible"/>
                                      </p:to>
                                    </p:set>
                                    <p:animEffect transition="in" filter="wipe(up)">
                                      <p:cBhvr>
                                        <p:cTn id="107" dur="500"/>
                                        <p:tgtEl>
                                          <p:spTgt spid="363567"/>
                                        </p:tgtEl>
                                      </p:cBhvr>
                                    </p:animEffect>
                                  </p:childTnLst>
                                </p:cTn>
                              </p:par>
                              <p:par>
                                <p:cTn id="108" presetID="10" presetClass="exit" presetSubtype="0" fill="hold" grpId="1" nodeType="withEffect">
                                  <p:stCondLst>
                                    <p:cond delay="0"/>
                                  </p:stCondLst>
                                  <p:childTnLst>
                                    <p:animEffect transition="out" filter="fade">
                                      <p:cBhvr>
                                        <p:cTn id="109" dur="500"/>
                                        <p:tgtEl>
                                          <p:spTgt spid="363558"/>
                                        </p:tgtEl>
                                      </p:cBhvr>
                                    </p:animEffect>
                                    <p:set>
                                      <p:cBhvr>
                                        <p:cTn id="110" dur="1" fill="hold">
                                          <p:stCondLst>
                                            <p:cond delay="499"/>
                                          </p:stCondLst>
                                        </p:cTn>
                                        <p:tgtEl>
                                          <p:spTgt spid="363558"/>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363566"/>
                                        </p:tgtEl>
                                      </p:cBhvr>
                                    </p:animEffect>
                                    <p:set>
                                      <p:cBhvr>
                                        <p:cTn id="113" dur="1" fill="hold">
                                          <p:stCondLst>
                                            <p:cond delay="499"/>
                                          </p:stCondLst>
                                        </p:cTn>
                                        <p:tgtEl>
                                          <p:spTgt spid="363566"/>
                                        </p:tgtEl>
                                        <p:attrNameLst>
                                          <p:attrName>style.visibility</p:attrName>
                                        </p:attrNameLst>
                                      </p:cBhvr>
                                      <p:to>
                                        <p:strVal val="hidden"/>
                                      </p:to>
                                    </p:set>
                                  </p:childTnLst>
                                </p:cTn>
                              </p:par>
                            </p:childTnLst>
                          </p:cTn>
                        </p:par>
                        <p:par>
                          <p:cTn id="114" fill="hold">
                            <p:stCondLst>
                              <p:cond delay="4000"/>
                            </p:stCondLst>
                            <p:childTnLst>
                              <p:par>
                                <p:cTn id="115" presetID="22" presetClass="entr" presetSubtype="8" fill="hold" grpId="0" nodeType="afterEffect">
                                  <p:stCondLst>
                                    <p:cond delay="0"/>
                                  </p:stCondLst>
                                  <p:childTnLst>
                                    <p:set>
                                      <p:cBhvr>
                                        <p:cTn id="116" dur="1" fill="hold">
                                          <p:stCondLst>
                                            <p:cond delay="0"/>
                                          </p:stCondLst>
                                        </p:cTn>
                                        <p:tgtEl>
                                          <p:spTgt spid="363560"/>
                                        </p:tgtEl>
                                        <p:attrNameLst>
                                          <p:attrName>style.visibility</p:attrName>
                                        </p:attrNameLst>
                                      </p:cBhvr>
                                      <p:to>
                                        <p:strVal val="visible"/>
                                      </p:to>
                                    </p:set>
                                    <p:animEffect transition="in" filter="wipe(left)">
                                      <p:cBhvr>
                                        <p:cTn id="117" dur="500"/>
                                        <p:tgtEl>
                                          <p:spTgt spid="363560"/>
                                        </p:tgtEl>
                                      </p:cBhvr>
                                    </p:animEffect>
                                  </p:childTnLst>
                                </p:cTn>
                              </p:par>
                            </p:childTnLst>
                          </p:cTn>
                        </p:par>
                        <p:par>
                          <p:cTn id="118" fill="hold">
                            <p:stCondLst>
                              <p:cond delay="4500"/>
                            </p:stCondLst>
                            <p:childTnLst>
                              <p:par>
                                <p:cTn id="119" presetID="22" presetClass="entr" presetSubtype="8" fill="hold" grpId="0" nodeType="afterEffect">
                                  <p:stCondLst>
                                    <p:cond delay="0"/>
                                  </p:stCondLst>
                                  <p:childTnLst>
                                    <p:set>
                                      <p:cBhvr>
                                        <p:cTn id="120" dur="1" fill="hold">
                                          <p:stCondLst>
                                            <p:cond delay="0"/>
                                          </p:stCondLst>
                                        </p:cTn>
                                        <p:tgtEl>
                                          <p:spTgt spid="363568"/>
                                        </p:tgtEl>
                                        <p:attrNameLst>
                                          <p:attrName>style.visibility</p:attrName>
                                        </p:attrNameLst>
                                      </p:cBhvr>
                                      <p:to>
                                        <p:strVal val="visible"/>
                                      </p:to>
                                    </p:set>
                                    <p:animEffect transition="in" filter="wipe(left)">
                                      <p:cBhvr>
                                        <p:cTn id="121" dur="500"/>
                                        <p:tgtEl>
                                          <p:spTgt spid="363568"/>
                                        </p:tgtEl>
                                      </p:cBhvr>
                                    </p:animEffect>
                                  </p:childTnLst>
                                </p:cTn>
                              </p:par>
                              <p:par>
                                <p:cTn id="122" presetID="10" presetClass="exit" presetSubtype="0" fill="hold" grpId="1" nodeType="withEffect">
                                  <p:stCondLst>
                                    <p:cond delay="0"/>
                                  </p:stCondLst>
                                  <p:childTnLst>
                                    <p:animEffect transition="out" filter="fade">
                                      <p:cBhvr>
                                        <p:cTn id="123" dur="500"/>
                                        <p:tgtEl>
                                          <p:spTgt spid="363559"/>
                                        </p:tgtEl>
                                      </p:cBhvr>
                                    </p:animEffect>
                                    <p:set>
                                      <p:cBhvr>
                                        <p:cTn id="124" dur="1" fill="hold">
                                          <p:stCondLst>
                                            <p:cond delay="499"/>
                                          </p:stCondLst>
                                        </p:cTn>
                                        <p:tgtEl>
                                          <p:spTgt spid="363559"/>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363567"/>
                                        </p:tgtEl>
                                      </p:cBhvr>
                                    </p:animEffect>
                                    <p:set>
                                      <p:cBhvr>
                                        <p:cTn id="127" dur="1" fill="hold">
                                          <p:stCondLst>
                                            <p:cond delay="499"/>
                                          </p:stCondLst>
                                        </p:cTn>
                                        <p:tgtEl>
                                          <p:spTgt spid="3635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52" grpId="0" animBg="1"/>
      <p:bldP spid="363552" grpId="1" animBg="1"/>
      <p:bldP spid="363553" grpId="0" animBg="1"/>
      <p:bldP spid="363553" grpId="1" animBg="1"/>
      <p:bldP spid="363554" grpId="0" animBg="1"/>
      <p:bldP spid="363554" grpId="1" animBg="1"/>
      <p:bldP spid="363555" grpId="0" animBg="1"/>
      <p:bldP spid="363555" grpId="1" animBg="1"/>
      <p:bldP spid="363556" grpId="0" animBg="1"/>
      <p:bldP spid="363556" grpId="1" animBg="1"/>
      <p:bldP spid="363557" grpId="0" animBg="1"/>
      <p:bldP spid="363557" grpId="1" animBg="1"/>
      <p:bldP spid="363558" grpId="0" animBg="1"/>
      <p:bldP spid="363558" grpId="1" animBg="1"/>
      <p:bldP spid="363559" grpId="0" animBg="1"/>
      <p:bldP spid="363559" grpId="1" animBg="1"/>
      <p:bldP spid="363560" grpId="0" animBg="1"/>
      <p:bldP spid="363561" grpId="0" animBg="1"/>
      <p:bldP spid="363561" grpId="1" animBg="1"/>
      <p:bldP spid="363562" grpId="0" animBg="1"/>
      <p:bldP spid="363562" grpId="1" animBg="1"/>
      <p:bldP spid="363563" grpId="0" animBg="1"/>
      <p:bldP spid="363563" grpId="1" animBg="1"/>
      <p:bldP spid="363564" grpId="0" animBg="1"/>
      <p:bldP spid="363564" grpId="1" animBg="1"/>
      <p:bldP spid="363565" grpId="0" animBg="1"/>
      <p:bldP spid="363565" grpId="1" animBg="1"/>
      <p:bldP spid="363566" grpId="0" animBg="1"/>
      <p:bldP spid="363566" grpId="1" animBg="1"/>
      <p:bldP spid="363567" grpId="0" animBg="1"/>
      <p:bldP spid="363567" grpId="1" animBg="1"/>
      <p:bldP spid="363551" grpId="0" animBg="1"/>
      <p:bldP spid="363551" grpId="1" animBg="1"/>
      <p:bldP spid="36356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r>
              <a:rPr lang="de-DE"/>
              <a:t>Reflection Maps</a:t>
            </a:r>
          </a:p>
        </p:txBody>
      </p:sp>
      <p:sp>
        <p:nvSpPr>
          <p:cNvPr id="373763" name="Rectangle 3"/>
          <p:cNvSpPr>
            <a:spLocks noGrp="1" noChangeArrowheads="1"/>
          </p:cNvSpPr>
          <p:nvPr>
            <p:ph type="body" idx="1"/>
          </p:nvPr>
        </p:nvSpPr>
        <p:spPr/>
        <p:txBody>
          <a:bodyPr/>
          <a:lstStyle/>
          <a:p>
            <a:r>
              <a:rPr lang="de-DE" sz="2800" b="1" i="1"/>
              <a:t>Sphere Map: </a:t>
            </a:r>
            <a:br>
              <a:rPr lang="de-DE" sz="2800" b="1" i="1"/>
            </a:br>
            <a:r>
              <a:rPr lang="de-DE" sz="2000"/>
              <a:t>Die Textur speichert die </a:t>
            </a:r>
            <a:r>
              <a:rPr lang="de-DE" sz="2000" b="1" i="1"/>
              <a:t>gesamte Beleuchtungsinformation</a:t>
            </a:r>
            <a:r>
              <a:rPr lang="de-DE" sz="2000"/>
              <a:t> abgebildet auf die </a:t>
            </a:r>
            <a:r>
              <a:rPr lang="de-DE" sz="2000" b="1" i="1"/>
              <a:t>Vorderseite</a:t>
            </a:r>
            <a:r>
              <a:rPr lang="de-DE" sz="2000"/>
              <a:t> einer spiegelnden Kugel</a:t>
            </a:r>
          </a:p>
        </p:txBody>
      </p:sp>
      <p:pic>
        <p:nvPicPr>
          <p:cNvPr id="373798" name="Picture 38" descr="Spherical_LightMap"/>
          <p:cNvPicPr>
            <a:picLocks noChangeAspect="1" noChangeArrowheads="1"/>
          </p:cNvPicPr>
          <p:nvPr/>
        </p:nvPicPr>
        <p:blipFill>
          <a:blip r:embed="rId2"/>
          <a:srcRect r="49768"/>
          <a:stretch>
            <a:fillRect/>
          </a:stretch>
        </p:blipFill>
        <p:spPr bwMode="auto">
          <a:xfrm>
            <a:off x="1028700" y="2354263"/>
            <a:ext cx="3865563" cy="3903662"/>
          </a:xfrm>
          <a:prstGeom prst="rect">
            <a:avLst/>
          </a:prstGeom>
          <a:noFill/>
          <a:ln w="9525">
            <a:noFill/>
            <a:miter lim="800000"/>
            <a:headEnd/>
            <a:tailEnd/>
          </a:ln>
        </p:spPr>
      </p:pic>
      <p:sp>
        <p:nvSpPr>
          <p:cNvPr id="373799" name="Text Box 39"/>
          <p:cNvSpPr txBox="1">
            <a:spLocks noChangeArrowheads="1"/>
          </p:cNvSpPr>
          <p:nvPr/>
        </p:nvSpPr>
        <p:spPr bwMode="auto">
          <a:xfrm>
            <a:off x="5056188" y="2376488"/>
            <a:ext cx="3162300" cy="2940050"/>
          </a:xfrm>
          <a:prstGeom prst="rect">
            <a:avLst/>
          </a:prstGeom>
          <a:noFill/>
          <a:ln w="28575" algn="ctr">
            <a:noFill/>
            <a:miter lim="800000"/>
            <a:headEnd/>
            <a:tailEnd/>
          </a:ln>
          <a:effectLst/>
        </p:spPr>
        <p:txBody>
          <a:bodyPr wrap="none">
            <a:spAutoFit/>
          </a:bodyPr>
          <a:lstStyle/>
          <a:p>
            <a:pPr marL="342900" indent="-342900"/>
            <a:r>
              <a:rPr lang="de-DE" sz="2400" b="1" i="1"/>
              <a:t>Generierung von</a:t>
            </a:r>
            <a:br>
              <a:rPr lang="de-DE" sz="2400" b="1" i="1"/>
            </a:br>
            <a:r>
              <a:rPr lang="de-DE" sz="2400" b="1" i="1"/>
              <a:t>Spheremaps:</a:t>
            </a:r>
          </a:p>
          <a:p>
            <a:pPr marL="342900" indent="-342900"/>
            <a:r>
              <a:rPr lang="de-DE" sz="2400" b="1" i="1"/>
              <a:t>Synthetisch:</a:t>
            </a:r>
          </a:p>
          <a:p>
            <a:pPr marL="342900" indent="-342900">
              <a:buFontTx/>
              <a:buChar char="•"/>
            </a:pPr>
            <a:r>
              <a:rPr lang="de-DE" sz="2400" b="1" i="1"/>
              <a:t>Raytracing-Verfahren</a:t>
            </a:r>
          </a:p>
          <a:p>
            <a:pPr marL="342900" indent="-342900"/>
            <a:r>
              <a:rPr lang="de-DE" sz="2400" b="1" i="1"/>
              <a:t>Real</a:t>
            </a:r>
          </a:p>
          <a:p>
            <a:pPr marL="342900" indent="-342900">
              <a:buFontTx/>
              <a:buChar char="•"/>
            </a:pPr>
            <a:r>
              <a:rPr lang="de-DE" sz="2400" b="1" i="1"/>
              <a:t>Photos von</a:t>
            </a:r>
            <a:br>
              <a:rPr lang="de-DE" sz="2400" b="1" i="1"/>
            </a:br>
            <a:r>
              <a:rPr lang="de-DE" sz="2400" b="1" i="1"/>
              <a:t>spiegelnden Kugeln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3798"/>
                                        </p:tgtEl>
                                        <p:attrNameLst>
                                          <p:attrName>style.visibility</p:attrName>
                                        </p:attrNameLst>
                                      </p:cBhvr>
                                      <p:to>
                                        <p:strVal val="visible"/>
                                      </p:to>
                                    </p:set>
                                    <p:animEffect transition="in" filter="fade">
                                      <p:cBhvr>
                                        <p:cTn id="7" dur="500"/>
                                        <p:tgtEl>
                                          <p:spTgt spid="3737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3799"/>
                                        </p:tgtEl>
                                        <p:attrNameLst>
                                          <p:attrName>style.visibility</p:attrName>
                                        </p:attrNameLst>
                                      </p:cBhvr>
                                      <p:to>
                                        <p:strVal val="visible"/>
                                      </p:to>
                                    </p:set>
                                    <p:animEffect transition="in" filter="fade">
                                      <p:cBhvr>
                                        <p:cTn id="12" dur="500"/>
                                        <p:tgtEl>
                                          <p:spTgt spid="373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79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79" name="Text Box 35"/>
          <p:cNvSpPr txBox="1">
            <a:spLocks noChangeArrowheads="1"/>
          </p:cNvSpPr>
          <p:nvPr/>
        </p:nvSpPr>
        <p:spPr bwMode="auto">
          <a:xfrm>
            <a:off x="1006475" y="2163763"/>
            <a:ext cx="3568700" cy="1333500"/>
          </a:xfrm>
          <a:prstGeom prst="rect">
            <a:avLst/>
          </a:prstGeom>
          <a:noFill/>
          <a:ln w="28575" algn="ctr">
            <a:noFill/>
            <a:miter lim="800000"/>
            <a:headEnd/>
            <a:tailEnd/>
          </a:ln>
          <a:effectLst/>
        </p:spPr>
        <p:txBody>
          <a:bodyPr wrap="none">
            <a:spAutoFit/>
          </a:bodyPr>
          <a:lstStyle/>
          <a:p>
            <a:pPr marL="342900" indent="-342900"/>
            <a:r>
              <a:rPr lang="de-DE" sz="2400"/>
              <a:t>Blickrichtung auf die Kugel</a:t>
            </a:r>
          </a:p>
          <a:p>
            <a:pPr marL="342900" indent="-342900"/>
            <a:r>
              <a:rPr lang="de-DE" sz="2400"/>
              <a:t>Up-Vektor</a:t>
            </a:r>
          </a:p>
          <a:p>
            <a:pPr marL="342900" indent="-342900"/>
            <a:r>
              <a:rPr lang="de-DE" sz="2400"/>
              <a:t>Horizontaler Vektor</a:t>
            </a:r>
          </a:p>
        </p:txBody>
      </p:sp>
      <p:sp>
        <p:nvSpPr>
          <p:cNvPr id="364546" name="Rectangle 2"/>
          <p:cNvSpPr>
            <a:spLocks noGrp="1" noChangeArrowheads="1"/>
          </p:cNvSpPr>
          <p:nvPr>
            <p:ph type="title"/>
          </p:nvPr>
        </p:nvSpPr>
        <p:spPr/>
        <p:txBody>
          <a:bodyPr/>
          <a:lstStyle/>
          <a:p>
            <a:r>
              <a:rPr lang="de-DE"/>
              <a:t>Sphere Map</a:t>
            </a:r>
          </a:p>
        </p:txBody>
      </p:sp>
      <p:sp>
        <p:nvSpPr>
          <p:cNvPr id="364547" name="Rectangle 3"/>
          <p:cNvSpPr>
            <a:spLocks noGrp="1" noChangeArrowheads="1"/>
          </p:cNvSpPr>
          <p:nvPr>
            <p:ph type="body" idx="1"/>
          </p:nvPr>
        </p:nvSpPr>
        <p:spPr/>
        <p:txBody>
          <a:bodyPr/>
          <a:lstStyle/>
          <a:p>
            <a:r>
              <a:rPr lang="de-DE" sz="2800"/>
              <a:t>Die Sphere Map wird in einem bestimmten</a:t>
            </a:r>
            <a:br>
              <a:rPr lang="de-DE" sz="2800"/>
            </a:br>
            <a:r>
              <a:rPr lang="de-DE" sz="2800"/>
              <a:t>Bezugskoordinatensystem angegeben:</a:t>
            </a:r>
          </a:p>
        </p:txBody>
      </p:sp>
      <p:sp>
        <p:nvSpPr>
          <p:cNvPr id="364557" name="Oval 13"/>
          <p:cNvSpPr>
            <a:spLocks noChangeArrowheads="1"/>
          </p:cNvSpPr>
          <p:nvPr/>
        </p:nvSpPr>
        <p:spPr bwMode="auto">
          <a:xfrm>
            <a:off x="6215063" y="3427413"/>
            <a:ext cx="1714500" cy="1714500"/>
          </a:xfrm>
          <a:prstGeom prst="ellipse">
            <a:avLst/>
          </a:prstGeom>
          <a:solidFill>
            <a:srgbClr val="FF9900"/>
          </a:solidFill>
          <a:ln w="28575" algn="ctr">
            <a:solidFill>
              <a:schemeClr val="tx1"/>
            </a:solidFill>
            <a:round/>
            <a:headEnd/>
            <a:tailEnd/>
          </a:ln>
          <a:effectLst/>
        </p:spPr>
        <p:txBody>
          <a:bodyPr anchor="ctr">
            <a:spAutoFit/>
          </a:bodyPr>
          <a:lstStyle/>
          <a:p>
            <a:endParaRPr lang="de-DE"/>
          </a:p>
        </p:txBody>
      </p:sp>
      <p:grpSp>
        <p:nvGrpSpPr>
          <p:cNvPr id="2" name="Group 38"/>
          <p:cNvGrpSpPr>
            <a:grpSpLocks/>
          </p:cNvGrpSpPr>
          <p:nvPr/>
        </p:nvGrpSpPr>
        <p:grpSpPr bwMode="auto">
          <a:xfrm>
            <a:off x="6600825" y="4276725"/>
            <a:ext cx="523875" cy="700088"/>
            <a:chOff x="3456" y="2694"/>
            <a:chExt cx="330" cy="441"/>
          </a:xfrm>
        </p:grpSpPr>
        <p:sp>
          <p:nvSpPr>
            <p:cNvPr id="364570" name="Line 26"/>
            <p:cNvSpPr>
              <a:spLocks noChangeShapeType="1"/>
            </p:cNvSpPr>
            <p:nvPr/>
          </p:nvSpPr>
          <p:spPr bwMode="auto">
            <a:xfrm flipH="1">
              <a:off x="3456" y="2694"/>
              <a:ext cx="292" cy="258"/>
            </a:xfrm>
            <a:prstGeom prst="line">
              <a:avLst/>
            </a:prstGeom>
            <a:noFill/>
            <a:ln w="57150">
              <a:solidFill>
                <a:schemeClr val="tx1"/>
              </a:solidFill>
              <a:round/>
              <a:headEnd/>
              <a:tailEnd type="triangle" w="med" len="med"/>
            </a:ln>
            <a:effectLst/>
          </p:spPr>
          <p:txBody>
            <a:bodyPr>
              <a:spAutoFit/>
            </a:bodyPr>
            <a:lstStyle/>
            <a:p>
              <a:endParaRPr lang="de-DE"/>
            </a:p>
          </p:txBody>
        </p:sp>
        <p:pic>
          <p:nvPicPr>
            <p:cNvPr id="364573" name="Picture 29" descr="fuh"/>
            <p:cNvPicPr>
              <a:picLocks noChangeAspect="1" noChangeArrowheads="1"/>
            </p:cNvPicPr>
            <p:nvPr/>
          </p:nvPicPr>
          <p:blipFill>
            <a:blip r:embed="rId2"/>
            <a:srcRect l="88211" b="11359"/>
            <a:stretch>
              <a:fillRect/>
            </a:stretch>
          </p:blipFill>
          <p:spPr bwMode="auto">
            <a:xfrm>
              <a:off x="3602" y="2794"/>
              <a:ext cx="184" cy="341"/>
            </a:xfrm>
            <a:prstGeom prst="rect">
              <a:avLst/>
            </a:prstGeom>
            <a:noFill/>
          </p:spPr>
        </p:pic>
      </p:grpSp>
      <p:grpSp>
        <p:nvGrpSpPr>
          <p:cNvPr id="3" name="Group 37"/>
          <p:cNvGrpSpPr>
            <a:grpSpLocks/>
          </p:cNvGrpSpPr>
          <p:nvPr/>
        </p:nvGrpSpPr>
        <p:grpSpPr bwMode="auto">
          <a:xfrm>
            <a:off x="7064375" y="3500438"/>
            <a:ext cx="484188" cy="776287"/>
            <a:chOff x="3748" y="2205"/>
            <a:chExt cx="305" cy="489"/>
          </a:xfrm>
        </p:grpSpPr>
        <p:sp>
          <p:nvSpPr>
            <p:cNvPr id="364558" name="Line 14"/>
            <p:cNvSpPr>
              <a:spLocks noChangeShapeType="1"/>
            </p:cNvSpPr>
            <p:nvPr/>
          </p:nvSpPr>
          <p:spPr bwMode="auto">
            <a:xfrm flipV="1">
              <a:off x="3748" y="2233"/>
              <a:ext cx="0" cy="461"/>
            </a:xfrm>
            <a:prstGeom prst="line">
              <a:avLst/>
            </a:prstGeom>
            <a:noFill/>
            <a:ln w="57150">
              <a:solidFill>
                <a:schemeClr val="tx1"/>
              </a:solidFill>
              <a:round/>
              <a:headEnd/>
              <a:tailEnd type="triangle" w="med" len="med"/>
            </a:ln>
            <a:effectLst/>
          </p:spPr>
          <p:txBody>
            <a:bodyPr>
              <a:spAutoFit/>
            </a:bodyPr>
            <a:lstStyle/>
            <a:p>
              <a:endParaRPr lang="de-DE"/>
            </a:p>
          </p:txBody>
        </p:sp>
        <p:pic>
          <p:nvPicPr>
            <p:cNvPr id="364574" name="Picture 30" descr="fuh"/>
            <p:cNvPicPr>
              <a:picLocks noChangeAspect="1" noChangeArrowheads="1"/>
            </p:cNvPicPr>
            <p:nvPr/>
          </p:nvPicPr>
          <p:blipFill>
            <a:blip r:embed="rId2"/>
            <a:srcRect l="43411" t="21550" r="42023" b="13164"/>
            <a:stretch>
              <a:fillRect/>
            </a:stretch>
          </p:blipFill>
          <p:spPr bwMode="auto">
            <a:xfrm>
              <a:off x="3826" y="2205"/>
              <a:ext cx="227" cy="251"/>
            </a:xfrm>
            <a:prstGeom prst="rect">
              <a:avLst/>
            </a:prstGeom>
            <a:noFill/>
          </p:spPr>
        </p:pic>
      </p:grpSp>
      <p:grpSp>
        <p:nvGrpSpPr>
          <p:cNvPr id="4" name="Group 36"/>
          <p:cNvGrpSpPr>
            <a:grpSpLocks/>
          </p:cNvGrpSpPr>
          <p:nvPr/>
        </p:nvGrpSpPr>
        <p:grpSpPr bwMode="auto">
          <a:xfrm>
            <a:off x="7064375" y="3948113"/>
            <a:ext cx="1243013" cy="617537"/>
            <a:chOff x="3748" y="2487"/>
            <a:chExt cx="783" cy="389"/>
          </a:xfrm>
        </p:grpSpPr>
        <p:sp>
          <p:nvSpPr>
            <p:cNvPr id="364571" name="Line 27"/>
            <p:cNvSpPr>
              <a:spLocks noChangeShapeType="1"/>
            </p:cNvSpPr>
            <p:nvPr/>
          </p:nvSpPr>
          <p:spPr bwMode="auto">
            <a:xfrm>
              <a:off x="3748" y="2694"/>
              <a:ext cx="461" cy="0"/>
            </a:xfrm>
            <a:prstGeom prst="line">
              <a:avLst/>
            </a:prstGeom>
            <a:noFill/>
            <a:ln w="57150">
              <a:solidFill>
                <a:schemeClr val="tx1"/>
              </a:solidFill>
              <a:round/>
              <a:headEnd/>
              <a:tailEnd type="triangle" w="med" len="med"/>
            </a:ln>
            <a:effectLst/>
          </p:spPr>
          <p:txBody>
            <a:bodyPr>
              <a:spAutoFit/>
            </a:bodyPr>
            <a:lstStyle/>
            <a:p>
              <a:endParaRPr lang="de-DE"/>
            </a:p>
          </p:txBody>
        </p:sp>
        <p:pic>
          <p:nvPicPr>
            <p:cNvPr id="364575" name="Picture 31" descr="fuh"/>
            <p:cNvPicPr>
              <a:picLocks noChangeAspect="1" noChangeArrowheads="1"/>
            </p:cNvPicPr>
            <p:nvPr/>
          </p:nvPicPr>
          <p:blipFill>
            <a:blip r:embed="rId2"/>
            <a:srcRect r="86823" b="-955"/>
            <a:stretch>
              <a:fillRect/>
            </a:stretch>
          </p:blipFill>
          <p:spPr bwMode="auto">
            <a:xfrm>
              <a:off x="4325" y="2487"/>
              <a:ext cx="206" cy="389"/>
            </a:xfrm>
            <a:prstGeom prst="rect">
              <a:avLst/>
            </a:prstGeom>
            <a:noFill/>
          </p:spPr>
        </p:pic>
      </p:grpSp>
      <p:pic>
        <p:nvPicPr>
          <p:cNvPr id="364576" name="Picture 32" descr="fuh"/>
          <p:cNvPicPr>
            <a:picLocks noChangeAspect="1" noChangeArrowheads="1"/>
          </p:cNvPicPr>
          <p:nvPr/>
        </p:nvPicPr>
        <p:blipFill>
          <a:blip r:embed="rId2"/>
          <a:srcRect l="88211" b="11359"/>
          <a:stretch>
            <a:fillRect/>
          </a:stretch>
        </p:blipFill>
        <p:spPr bwMode="auto">
          <a:xfrm>
            <a:off x="3622675" y="2886075"/>
            <a:ext cx="292100" cy="541338"/>
          </a:xfrm>
          <a:prstGeom prst="rect">
            <a:avLst/>
          </a:prstGeom>
          <a:noFill/>
        </p:spPr>
      </p:pic>
      <p:pic>
        <p:nvPicPr>
          <p:cNvPr id="364577" name="Picture 33" descr="fuh"/>
          <p:cNvPicPr>
            <a:picLocks noChangeAspect="1" noChangeArrowheads="1"/>
          </p:cNvPicPr>
          <p:nvPr/>
        </p:nvPicPr>
        <p:blipFill>
          <a:blip r:embed="rId2"/>
          <a:srcRect l="43411" t="21550" r="42023" b="13164"/>
          <a:stretch>
            <a:fillRect/>
          </a:stretch>
        </p:blipFill>
        <p:spPr bwMode="auto">
          <a:xfrm>
            <a:off x="2470150" y="2586038"/>
            <a:ext cx="360363" cy="398462"/>
          </a:xfrm>
          <a:prstGeom prst="rect">
            <a:avLst/>
          </a:prstGeom>
          <a:noFill/>
        </p:spPr>
      </p:pic>
      <p:pic>
        <p:nvPicPr>
          <p:cNvPr id="364578" name="Picture 34" descr="fuh"/>
          <p:cNvPicPr>
            <a:picLocks noChangeAspect="1" noChangeArrowheads="1"/>
          </p:cNvPicPr>
          <p:nvPr/>
        </p:nvPicPr>
        <p:blipFill>
          <a:blip r:embed="rId2"/>
          <a:srcRect r="86823" b="-955"/>
          <a:stretch>
            <a:fillRect/>
          </a:stretch>
        </p:blipFill>
        <p:spPr bwMode="auto">
          <a:xfrm>
            <a:off x="4602163" y="2022475"/>
            <a:ext cx="327025" cy="617538"/>
          </a:xfrm>
          <a:prstGeom prst="rect">
            <a:avLst/>
          </a:prstGeom>
          <a:noFill/>
        </p:spPr>
      </p:pic>
      <p:pic>
        <p:nvPicPr>
          <p:cNvPr id="364583" name="Picture 39" descr="speT"/>
          <p:cNvPicPr>
            <a:picLocks noChangeAspect="1" noChangeArrowheads="1"/>
          </p:cNvPicPr>
          <p:nvPr/>
        </p:nvPicPr>
        <p:blipFill>
          <a:blip r:embed="rId3"/>
          <a:srcRect/>
          <a:stretch>
            <a:fillRect/>
          </a:stretch>
        </p:blipFill>
        <p:spPr bwMode="auto">
          <a:xfrm>
            <a:off x="850900" y="4005263"/>
            <a:ext cx="3278188" cy="1612900"/>
          </a:xfrm>
          <a:prstGeom prst="rect">
            <a:avLst/>
          </a:prstGeom>
          <a:noFill/>
        </p:spPr>
      </p:pic>
      <p:sp>
        <p:nvSpPr>
          <p:cNvPr id="364584" name="Text Box 40"/>
          <p:cNvSpPr txBox="1">
            <a:spLocks noChangeArrowheads="1"/>
          </p:cNvSpPr>
          <p:nvPr/>
        </p:nvSpPr>
        <p:spPr bwMode="auto">
          <a:xfrm>
            <a:off x="596900" y="3484563"/>
            <a:ext cx="2954338" cy="457200"/>
          </a:xfrm>
          <a:prstGeom prst="rect">
            <a:avLst/>
          </a:prstGeom>
          <a:noFill/>
          <a:ln w="28575" algn="ctr">
            <a:noFill/>
            <a:miter lim="800000"/>
            <a:headEnd/>
            <a:tailEnd/>
          </a:ln>
          <a:effectLst/>
        </p:spPr>
        <p:txBody>
          <a:bodyPr wrap="none">
            <a:spAutoFit/>
          </a:bodyPr>
          <a:lstStyle/>
          <a:p>
            <a:pPr marL="342900" indent="-342900"/>
            <a:r>
              <a:rPr lang="de-DE" sz="2400" b="1" i="1"/>
              <a:t>Transformationsmatrix</a:t>
            </a:r>
          </a:p>
        </p:txBody>
      </p:sp>
      <p:grpSp>
        <p:nvGrpSpPr>
          <p:cNvPr id="5" name="Group 44"/>
          <p:cNvGrpSpPr>
            <a:grpSpLocks/>
          </p:cNvGrpSpPr>
          <p:nvPr/>
        </p:nvGrpSpPr>
        <p:grpSpPr bwMode="auto">
          <a:xfrm>
            <a:off x="681038" y="5737225"/>
            <a:ext cx="6778625" cy="457200"/>
            <a:chOff x="429" y="3614"/>
            <a:chExt cx="4270" cy="288"/>
          </a:xfrm>
        </p:grpSpPr>
        <p:sp>
          <p:nvSpPr>
            <p:cNvPr id="364585" name="Text Box 41"/>
            <p:cNvSpPr txBox="1">
              <a:spLocks noChangeArrowheads="1"/>
            </p:cNvSpPr>
            <p:nvPr/>
          </p:nvSpPr>
          <p:spPr bwMode="auto">
            <a:xfrm>
              <a:off x="429" y="3614"/>
              <a:ext cx="4270" cy="288"/>
            </a:xfrm>
            <a:prstGeom prst="rect">
              <a:avLst/>
            </a:prstGeom>
            <a:noFill/>
            <a:ln w="28575" algn="ctr">
              <a:noFill/>
              <a:miter lim="800000"/>
              <a:headEnd/>
              <a:tailEnd/>
            </a:ln>
            <a:effectLst/>
          </p:spPr>
          <p:txBody>
            <a:bodyPr wrap="none">
              <a:spAutoFit/>
            </a:bodyPr>
            <a:lstStyle/>
            <a:p>
              <a:pPr marL="342900" indent="-342900"/>
              <a:r>
                <a:rPr lang="de-DE" sz="2400"/>
                <a:t>Blickrichtung    und Normale    werden transformiert</a:t>
              </a:r>
            </a:p>
          </p:txBody>
        </p:sp>
        <p:pic>
          <p:nvPicPr>
            <p:cNvPr id="364586" name="Picture 42" descr="vn"/>
            <p:cNvPicPr>
              <a:picLocks noChangeAspect="1" noChangeArrowheads="1"/>
            </p:cNvPicPr>
            <p:nvPr/>
          </p:nvPicPr>
          <p:blipFill>
            <a:blip r:embed="rId4"/>
            <a:srcRect r="54037"/>
            <a:stretch>
              <a:fillRect/>
            </a:stretch>
          </p:blipFill>
          <p:spPr bwMode="auto">
            <a:xfrm>
              <a:off x="1546" y="3644"/>
              <a:ext cx="148" cy="216"/>
            </a:xfrm>
            <a:prstGeom prst="rect">
              <a:avLst/>
            </a:prstGeom>
            <a:noFill/>
          </p:spPr>
        </p:pic>
        <p:pic>
          <p:nvPicPr>
            <p:cNvPr id="364587" name="Picture 43" descr="vn"/>
            <p:cNvPicPr>
              <a:picLocks noChangeAspect="1" noChangeArrowheads="1"/>
            </p:cNvPicPr>
            <p:nvPr/>
          </p:nvPicPr>
          <p:blipFill>
            <a:blip r:embed="rId4"/>
            <a:srcRect l="46584" t="-4167"/>
            <a:stretch>
              <a:fillRect/>
            </a:stretch>
          </p:blipFill>
          <p:spPr bwMode="auto">
            <a:xfrm>
              <a:off x="2825" y="3627"/>
              <a:ext cx="172" cy="225"/>
            </a:xfrm>
            <a:prstGeom prst="rect">
              <a:avLst/>
            </a:prstGeom>
            <a:noFill/>
          </p:spPr>
        </p:pic>
      </p:grpSp>
      <p:sp>
        <p:nvSpPr>
          <p:cNvPr id="364589" name="Line 45"/>
          <p:cNvSpPr>
            <a:spLocks noChangeShapeType="1"/>
          </p:cNvSpPr>
          <p:nvPr/>
        </p:nvSpPr>
        <p:spPr bwMode="auto">
          <a:xfrm>
            <a:off x="5000625" y="4292600"/>
            <a:ext cx="942975" cy="0"/>
          </a:xfrm>
          <a:prstGeom prst="line">
            <a:avLst/>
          </a:prstGeom>
          <a:noFill/>
          <a:ln w="76200">
            <a:solidFill>
              <a:srgbClr val="FF0000"/>
            </a:solidFill>
            <a:round/>
            <a:headEnd/>
            <a:tailEnd type="triangle" w="med" len="med"/>
          </a:ln>
          <a:effectLst/>
        </p:spPr>
        <p:txBody>
          <a:bodyPr>
            <a:spAutoFit/>
          </a:bodyPr>
          <a:lstStyle/>
          <a:p>
            <a:endParaRPr lang="de-DE"/>
          </a:p>
        </p:txBody>
      </p:sp>
      <p:grpSp>
        <p:nvGrpSpPr>
          <p:cNvPr id="6" name="Group 46"/>
          <p:cNvGrpSpPr>
            <a:grpSpLocks/>
          </p:cNvGrpSpPr>
          <p:nvPr/>
        </p:nvGrpSpPr>
        <p:grpSpPr bwMode="auto">
          <a:xfrm rot="713542">
            <a:off x="4654550" y="4044950"/>
            <a:ext cx="576263" cy="342900"/>
            <a:chOff x="462" y="1717"/>
            <a:chExt cx="568" cy="338"/>
          </a:xfrm>
        </p:grpSpPr>
        <p:sp>
          <p:nvSpPr>
            <p:cNvPr id="364591" name="Freeform 47"/>
            <p:cNvSpPr>
              <a:spLocks/>
            </p:cNvSpPr>
            <p:nvPr/>
          </p:nvSpPr>
          <p:spPr bwMode="auto">
            <a:xfrm>
              <a:off x="475" y="1776"/>
              <a:ext cx="540" cy="271"/>
            </a:xfrm>
            <a:custGeom>
              <a:avLst/>
              <a:gdLst/>
              <a:ahLst/>
              <a:cxnLst>
                <a:cxn ang="0">
                  <a:pos x="393" y="0"/>
                </a:cxn>
                <a:cxn ang="0">
                  <a:pos x="0" y="240"/>
                </a:cxn>
                <a:cxn ang="0">
                  <a:pos x="464" y="271"/>
                </a:cxn>
                <a:cxn ang="0">
                  <a:pos x="393" y="0"/>
                </a:cxn>
              </a:cxnLst>
              <a:rect l="0" t="0" r="r" b="b"/>
              <a:pathLst>
                <a:path w="540" h="271">
                  <a:moveTo>
                    <a:pt x="393" y="0"/>
                  </a:moveTo>
                  <a:cubicBezTo>
                    <a:pt x="317" y="38"/>
                    <a:pt x="306" y="57"/>
                    <a:pt x="0" y="240"/>
                  </a:cubicBezTo>
                  <a:cubicBezTo>
                    <a:pt x="246" y="261"/>
                    <a:pt x="291" y="261"/>
                    <a:pt x="464" y="271"/>
                  </a:cubicBezTo>
                  <a:cubicBezTo>
                    <a:pt x="495" y="225"/>
                    <a:pt x="540" y="96"/>
                    <a:pt x="393" y="0"/>
                  </a:cubicBezTo>
                  <a:close/>
                </a:path>
              </a:pathLst>
            </a:custGeom>
            <a:gradFill rotWithShape="1">
              <a:gsLst>
                <a:gs pos="0">
                  <a:srgbClr val="6699FF"/>
                </a:gs>
                <a:gs pos="100000">
                  <a:srgbClr val="6699FF">
                    <a:gamma/>
                    <a:tint val="0"/>
                    <a:invGamma/>
                  </a:srgbClr>
                </a:gs>
              </a:gsLst>
              <a:lin ang="0" scaled="1"/>
            </a:gradFill>
            <a:ln w="28575" cap="flat" cmpd="sng">
              <a:solidFill>
                <a:schemeClr val="tx1"/>
              </a:solidFill>
              <a:prstDash val="solid"/>
              <a:round/>
              <a:headEnd/>
              <a:tailEnd/>
            </a:ln>
            <a:effectLst/>
          </p:spPr>
          <p:txBody>
            <a:bodyPr>
              <a:spAutoFit/>
            </a:bodyPr>
            <a:lstStyle/>
            <a:p>
              <a:endParaRPr lang="de-DE"/>
            </a:p>
          </p:txBody>
        </p:sp>
        <p:sp>
          <p:nvSpPr>
            <p:cNvPr id="364592" name="Freeform 48"/>
            <p:cNvSpPr>
              <a:spLocks/>
            </p:cNvSpPr>
            <p:nvPr/>
          </p:nvSpPr>
          <p:spPr bwMode="auto">
            <a:xfrm>
              <a:off x="462" y="1717"/>
              <a:ext cx="568" cy="338"/>
            </a:xfrm>
            <a:custGeom>
              <a:avLst/>
              <a:gdLst/>
              <a:ahLst/>
              <a:cxnLst>
                <a:cxn ang="0">
                  <a:pos x="502" y="0"/>
                </a:cxn>
                <a:cxn ang="0">
                  <a:pos x="0" y="305"/>
                </a:cxn>
                <a:cxn ang="0">
                  <a:pos x="568" y="338"/>
                </a:cxn>
              </a:cxnLst>
              <a:rect l="0" t="0" r="r" b="b"/>
              <a:pathLst>
                <a:path w="568" h="338">
                  <a:moveTo>
                    <a:pt x="502" y="0"/>
                  </a:moveTo>
                  <a:lnTo>
                    <a:pt x="0" y="305"/>
                  </a:lnTo>
                  <a:lnTo>
                    <a:pt x="568" y="338"/>
                  </a:lnTo>
                </a:path>
              </a:pathLst>
            </a:custGeom>
            <a:noFill/>
            <a:ln w="38100" cap="flat" cmpd="sng">
              <a:solidFill>
                <a:schemeClr val="tx1"/>
              </a:solidFill>
              <a:prstDash val="solid"/>
              <a:round/>
              <a:headEnd/>
              <a:tailEnd/>
            </a:ln>
            <a:effectLst/>
          </p:spPr>
          <p:txBody>
            <a:bodyPr>
              <a:spAutoFit/>
            </a:bodyPr>
            <a:lstStyle/>
            <a:p>
              <a:endParaRPr lang="de-DE"/>
            </a:p>
          </p:txBody>
        </p:sp>
        <p:sp>
          <p:nvSpPr>
            <p:cNvPr id="364593" name="Oval 49"/>
            <p:cNvSpPr>
              <a:spLocks noChangeArrowheads="1"/>
            </p:cNvSpPr>
            <p:nvPr/>
          </p:nvSpPr>
          <p:spPr bwMode="auto">
            <a:xfrm rot="-1055500">
              <a:off x="864" y="1807"/>
              <a:ext cx="100" cy="201"/>
            </a:xfrm>
            <a:prstGeom prst="ellipse">
              <a:avLst/>
            </a:prstGeom>
            <a:solidFill>
              <a:srgbClr val="333333"/>
            </a:solidFill>
            <a:ln w="28575" algn="ctr">
              <a:solidFill>
                <a:schemeClr val="tx1"/>
              </a:solidFill>
              <a:round/>
              <a:headEnd/>
              <a:tailEnd/>
            </a:ln>
            <a:effectLst/>
          </p:spPr>
          <p:txBody>
            <a:bodyPr wrap="none" anchor="ctr">
              <a:spAutoFit/>
            </a:bodyPr>
            <a:lstStyle/>
            <a:p>
              <a:endParaRPr lang="de-DE"/>
            </a:p>
          </p:txBody>
        </p:sp>
        <p:sp>
          <p:nvSpPr>
            <p:cNvPr id="364594" name="Oval 50"/>
            <p:cNvSpPr>
              <a:spLocks noChangeArrowheads="1"/>
            </p:cNvSpPr>
            <p:nvPr/>
          </p:nvSpPr>
          <p:spPr bwMode="auto">
            <a:xfrm rot="-1055500">
              <a:off x="912" y="1849"/>
              <a:ext cx="34" cy="107"/>
            </a:xfrm>
            <a:prstGeom prst="ellipse">
              <a:avLst/>
            </a:prstGeom>
            <a:solidFill>
              <a:schemeClr val="tx1"/>
            </a:solidFill>
            <a:ln w="19050" algn="ctr">
              <a:solidFill>
                <a:schemeClr val="tx1"/>
              </a:solidFill>
              <a:round/>
              <a:headEnd/>
              <a:tailEnd/>
            </a:ln>
            <a:effectLst/>
          </p:spPr>
          <p:txBody>
            <a:bodyPr anchor="ctr">
              <a:spAutoFit/>
            </a:bodyPr>
            <a:lstStyle/>
            <a:p>
              <a:endParaRPr lang="de-DE"/>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4579">
                                            <p:txEl>
                                              <p:pRg st="0" end="0"/>
                                            </p:txEl>
                                          </p:spTgt>
                                        </p:tgtEl>
                                        <p:attrNameLst>
                                          <p:attrName>style.visibility</p:attrName>
                                        </p:attrNameLst>
                                      </p:cBhvr>
                                      <p:to>
                                        <p:strVal val="visible"/>
                                      </p:to>
                                    </p:set>
                                    <p:animEffect transition="in" filter="fade">
                                      <p:cBhvr>
                                        <p:cTn id="7" dur="500"/>
                                        <p:tgtEl>
                                          <p:spTgt spid="36457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64578"/>
                                        </p:tgtEl>
                                        <p:attrNameLst>
                                          <p:attrName>style.visibility</p:attrName>
                                        </p:attrNameLst>
                                      </p:cBhvr>
                                      <p:to>
                                        <p:strVal val="visible"/>
                                      </p:to>
                                    </p:set>
                                    <p:animEffect transition="in" filter="fade">
                                      <p:cBhvr>
                                        <p:cTn id="10" dur="500"/>
                                        <p:tgtEl>
                                          <p:spTgt spid="36457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64579">
                                            <p:txEl>
                                              <p:pRg st="1" end="1"/>
                                            </p:txEl>
                                          </p:spTgt>
                                        </p:tgtEl>
                                        <p:attrNameLst>
                                          <p:attrName>style.visibility</p:attrName>
                                        </p:attrNameLst>
                                      </p:cBhvr>
                                      <p:to>
                                        <p:strVal val="visible"/>
                                      </p:to>
                                    </p:set>
                                    <p:animEffect transition="in" filter="fade">
                                      <p:cBhvr>
                                        <p:cTn id="19" dur="500"/>
                                        <p:tgtEl>
                                          <p:spTgt spid="364579">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64577"/>
                                        </p:tgtEl>
                                        <p:attrNameLst>
                                          <p:attrName>style.visibility</p:attrName>
                                        </p:attrNameLst>
                                      </p:cBhvr>
                                      <p:to>
                                        <p:strVal val="visible"/>
                                      </p:to>
                                    </p:set>
                                    <p:animEffect transition="in" filter="fade">
                                      <p:cBhvr>
                                        <p:cTn id="22" dur="500"/>
                                        <p:tgtEl>
                                          <p:spTgt spid="364577"/>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64579">
                                            <p:txEl>
                                              <p:pRg st="2" end="2"/>
                                            </p:txEl>
                                          </p:spTgt>
                                        </p:tgtEl>
                                        <p:attrNameLst>
                                          <p:attrName>style.visibility</p:attrName>
                                        </p:attrNameLst>
                                      </p:cBhvr>
                                      <p:to>
                                        <p:strVal val="visible"/>
                                      </p:to>
                                    </p:set>
                                    <p:animEffect transition="in" filter="fade">
                                      <p:cBhvr>
                                        <p:cTn id="31" dur="500"/>
                                        <p:tgtEl>
                                          <p:spTgt spid="364579">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64576"/>
                                        </p:tgtEl>
                                        <p:attrNameLst>
                                          <p:attrName>style.visibility</p:attrName>
                                        </p:attrNameLst>
                                      </p:cBhvr>
                                      <p:to>
                                        <p:strVal val="visible"/>
                                      </p:to>
                                    </p:set>
                                    <p:animEffect transition="in" filter="fade">
                                      <p:cBhvr>
                                        <p:cTn id="34" dur="500"/>
                                        <p:tgtEl>
                                          <p:spTgt spid="364576"/>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64584"/>
                                        </p:tgtEl>
                                        <p:attrNameLst>
                                          <p:attrName>style.visibility</p:attrName>
                                        </p:attrNameLst>
                                      </p:cBhvr>
                                      <p:to>
                                        <p:strVal val="visible"/>
                                      </p:to>
                                    </p:set>
                                    <p:animEffect transition="in" filter="fade">
                                      <p:cBhvr>
                                        <p:cTn id="43" dur="500"/>
                                        <p:tgtEl>
                                          <p:spTgt spid="364584"/>
                                        </p:tgtEl>
                                      </p:cBhvr>
                                    </p:animEffect>
                                  </p:childTnLst>
                                </p:cTn>
                              </p:par>
                              <p:par>
                                <p:cTn id="44" presetID="10" presetClass="entr" presetSubtype="0" fill="hold" nodeType="withEffect">
                                  <p:stCondLst>
                                    <p:cond delay="0"/>
                                  </p:stCondLst>
                                  <p:childTnLst>
                                    <p:set>
                                      <p:cBhvr>
                                        <p:cTn id="45" dur="1" fill="hold">
                                          <p:stCondLst>
                                            <p:cond delay="0"/>
                                          </p:stCondLst>
                                        </p:cTn>
                                        <p:tgtEl>
                                          <p:spTgt spid="364583"/>
                                        </p:tgtEl>
                                        <p:attrNameLst>
                                          <p:attrName>style.visibility</p:attrName>
                                        </p:attrNameLst>
                                      </p:cBhvr>
                                      <p:to>
                                        <p:strVal val="visible"/>
                                      </p:to>
                                    </p:set>
                                    <p:animEffect transition="in" filter="fade">
                                      <p:cBhvr>
                                        <p:cTn id="46" dur="500"/>
                                        <p:tgtEl>
                                          <p:spTgt spid="36458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8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90" name="Line 54"/>
          <p:cNvSpPr>
            <a:spLocks noChangeShapeType="1"/>
          </p:cNvSpPr>
          <p:nvPr/>
        </p:nvSpPr>
        <p:spPr bwMode="auto">
          <a:xfrm flipV="1">
            <a:off x="5908675" y="2595563"/>
            <a:ext cx="1744663" cy="1308100"/>
          </a:xfrm>
          <a:prstGeom prst="line">
            <a:avLst/>
          </a:prstGeom>
          <a:noFill/>
          <a:ln w="28575" cap="rnd">
            <a:solidFill>
              <a:schemeClr val="tx1"/>
            </a:solidFill>
            <a:prstDash val="sysDot"/>
            <a:round/>
            <a:headEnd/>
            <a:tailEnd/>
          </a:ln>
          <a:effectLst/>
        </p:spPr>
        <p:txBody>
          <a:bodyPr>
            <a:spAutoFit/>
          </a:bodyPr>
          <a:lstStyle/>
          <a:p>
            <a:endParaRPr lang="de-DE"/>
          </a:p>
        </p:txBody>
      </p:sp>
      <p:sp>
        <p:nvSpPr>
          <p:cNvPr id="372739" name="Rectangle 3"/>
          <p:cNvSpPr>
            <a:spLocks noGrp="1" noChangeArrowheads="1"/>
          </p:cNvSpPr>
          <p:nvPr>
            <p:ph type="title"/>
          </p:nvPr>
        </p:nvSpPr>
        <p:spPr/>
        <p:txBody>
          <a:bodyPr/>
          <a:lstStyle/>
          <a:p>
            <a:r>
              <a:rPr lang="de-DE"/>
              <a:t>Sphere Map</a:t>
            </a:r>
          </a:p>
        </p:txBody>
      </p:sp>
      <p:grpSp>
        <p:nvGrpSpPr>
          <p:cNvPr id="2" name="Group 29"/>
          <p:cNvGrpSpPr>
            <a:grpSpLocks/>
          </p:cNvGrpSpPr>
          <p:nvPr/>
        </p:nvGrpSpPr>
        <p:grpSpPr bwMode="auto">
          <a:xfrm>
            <a:off x="681038" y="5737225"/>
            <a:ext cx="6778625" cy="457200"/>
            <a:chOff x="429" y="3614"/>
            <a:chExt cx="4270" cy="288"/>
          </a:xfrm>
        </p:grpSpPr>
        <p:sp>
          <p:nvSpPr>
            <p:cNvPr id="372766" name="Text Box 30"/>
            <p:cNvSpPr txBox="1">
              <a:spLocks noChangeArrowheads="1"/>
            </p:cNvSpPr>
            <p:nvPr/>
          </p:nvSpPr>
          <p:spPr bwMode="auto">
            <a:xfrm>
              <a:off x="429" y="3614"/>
              <a:ext cx="4270" cy="288"/>
            </a:xfrm>
            <a:prstGeom prst="rect">
              <a:avLst/>
            </a:prstGeom>
            <a:noFill/>
            <a:ln w="28575" algn="ctr">
              <a:noFill/>
              <a:miter lim="800000"/>
              <a:headEnd/>
              <a:tailEnd/>
            </a:ln>
            <a:effectLst/>
          </p:spPr>
          <p:txBody>
            <a:bodyPr wrap="none">
              <a:spAutoFit/>
            </a:bodyPr>
            <a:lstStyle/>
            <a:p>
              <a:pPr marL="342900" indent="-342900"/>
              <a:r>
                <a:rPr lang="de-DE" sz="2400"/>
                <a:t>Blickrichtung    und Normale    werden transformiert</a:t>
              </a:r>
            </a:p>
          </p:txBody>
        </p:sp>
        <p:pic>
          <p:nvPicPr>
            <p:cNvPr id="372767" name="Picture 31" descr="vn"/>
            <p:cNvPicPr>
              <a:picLocks noChangeAspect="1" noChangeArrowheads="1"/>
            </p:cNvPicPr>
            <p:nvPr/>
          </p:nvPicPr>
          <p:blipFill>
            <a:blip r:embed="rId2"/>
            <a:srcRect r="54037"/>
            <a:stretch>
              <a:fillRect/>
            </a:stretch>
          </p:blipFill>
          <p:spPr bwMode="auto">
            <a:xfrm>
              <a:off x="1546" y="3644"/>
              <a:ext cx="148" cy="216"/>
            </a:xfrm>
            <a:prstGeom prst="rect">
              <a:avLst/>
            </a:prstGeom>
            <a:noFill/>
          </p:spPr>
        </p:pic>
        <p:pic>
          <p:nvPicPr>
            <p:cNvPr id="372768" name="Picture 32" descr="vn"/>
            <p:cNvPicPr>
              <a:picLocks noChangeAspect="1" noChangeArrowheads="1"/>
            </p:cNvPicPr>
            <p:nvPr/>
          </p:nvPicPr>
          <p:blipFill>
            <a:blip r:embed="rId2"/>
            <a:srcRect l="46584" t="-4167"/>
            <a:stretch>
              <a:fillRect/>
            </a:stretch>
          </p:blipFill>
          <p:spPr bwMode="auto">
            <a:xfrm>
              <a:off x="2825" y="3627"/>
              <a:ext cx="172" cy="225"/>
            </a:xfrm>
            <a:prstGeom prst="rect">
              <a:avLst/>
            </a:prstGeom>
            <a:noFill/>
          </p:spPr>
        </p:pic>
      </p:grpSp>
      <p:sp>
        <p:nvSpPr>
          <p:cNvPr id="372770" name="Text Box 34"/>
          <p:cNvSpPr txBox="1">
            <a:spLocks noChangeArrowheads="1"/>
          </p:cNvSpPr>
          <p:nvPr/>
        </p:nvSpPr>
        <p:spPr bwMode="auto">
          <a:xfrm>
            <a:off x="668338" y="1631950"/>
            <a:ext cx="4235450" cy="457200"/>
          </a:xfrm>
          <a:prstGeom prst="rect">
            <a:avLst/>
          </a:prstGeom>
          <a:noFill/>
          <a:ln w="28575" algn="ctr">
            <a:noFill/>
            <a:miter lim="800000"/>
            <a:headEnd/>
            <a:tailEnd/>
          </a:ln>
          <a:effectLst/>
        </p:spPr>
        <p:txBody>
          <a:bodyPr wrap="none">
            <a:spAutoFit/>
          </a:bodyPr>
          <a:lstStyle/>
          <a:p>
            <a:pPr marL="342900" indent="-342900"/>
            <a:r>
              <a:rPr lang="de-DE" sz="2400"/>
              <a:t>Reflexionsvektor wird berechnet:</a:t>
            </a:r>
          </a:p>
        </p:txBody>
      </p:sp>
      <p:pic>
        <p:nvPicPr>
          <p:cNvPr id="372778" name="Picture 42" descr="sphere"/>
          <p:cNvPicPr>
            <a:picLocks noChangeAspect="1" noChangeArrowheads="1"/>
          </p:cNvPicPr>
          <p:nvPr/>
        </p:nvPicPr>
        <p:blipFill>
          <a:blip r:embed="rId3"/>
          <a:srcRect b="87177"/>
          <a:stretch>
            <a:fillRect/>
          </a:stretch>
        </p:blipFill>
        <p:spPr bwMode="auto">
          <a:xfrm>
            <a:off x="844550" y="2049463"/>
            <a:ext cx="3763963" cy="457200"/>
          </a:xfrm>
          <a:prstGeom prst="rect">
            <a:avLst/>
          </a:prstGeom>
          <a:noFill/>
        </p:spPr>
      </p:pic>
      <p:pic>
        <p:nvPicPr>
          <p:cNvPr id="372779" name="Picture 43" descr="sphere"/>
          <p:cNvPicPr>
            <a:picLocks noChangeAspect="1" noChangeArrowheads="1"/>
          </p:cNvPicPr>
          <p:nvPr/>
        </p:nvPicPr>
        <p:blipFill>
          <a:blip r:embed="rId3"/>
          <a:srcRect t="11041" b="52048"/>
          <a:stretch>
            <a:fillRect/>
          </a:stretch>
        </p:blipFill>
        <p:spPr bwMode="auto">
          <a:xfrm>
            <a:off x="900113" y="2900363"/>
            <a:ext cx="3341687" cy="1168400"/>
          </a:xfrm>
          <a:prstGeom prst="rect">
            <a:avLst/>
          </a:prstGeom>
          <a:noFill/>
        </p:spPr>
      </p:pic>
      <p:pic>
        <p:nvPicPr>
          <p:cNvPr id="372780" name="Picture 44" descr="sphere"/>
          <p:cNvPicPr>
            <a:picLocks noChangeAspect="1" noChangeArrowheads="1"/>
          </p:cNvPicPr>
          <p:nvPr/>
        </p:nvPicPr>
        <p:blipFill>
          <a:blip r:embed="rId3"/>
          <a:srcRect t="46928" b="36687"/>
          <a:stretch>
            <a:fillRect/>
          </a:stretch>
        </p:blipFill>
        <p:spPr bwMode="auto">
          <a:xfrm>
            <a:off x="1239838" y="4083050"/>
            <a:ext cx="3341687" cy="519113"/>
          </a:xfrm>
          <a:prstGeom prst="rect">
            <a:avLst/>
          </a:prstGeom>
          <a:noFill/>
        </p:spPr>
      </p:pic>
      <p:grpSp>
        <p:nvGrpSpPr>
          <p:cNvPr id="3" name="Group 58"/>
          <p:cNvGrpSpPr>
            <a:grpSpLocks/>
          </p:cNvGrpSpPr>
          <p:nvPr/>
        </p:nvGrpSpPr>
        <p:grpSpPr bwMode="auto">
          <a:xfrm>
            <a:off x="6851650" y="1808163"/>
            <a:ext cx="728663" cy="1379537"/>
            <a:chOff x="4316" y="1139"/>
            <a:chExt cx="459" cy="869"/>
          </a:xfrm>
        </p:grpSpPr>
        <p:sp>
          <p:nvSpPr>
            <p:cNvPr id="372782" name="Line 46"/>
            <p:cNvSpPr>
              <a:spLocks noChangeShapeType="1"/>
            </p:cNvSpPr>
            <p:nvPr/>
          </p:nvSpPr>
          <p:spPr bwMode="auto">
            <a:xfrm flipV="1">
              <a:off x="4316" y="1378"/>
              <a:ext cx="168" cy="630"/>
            </a:xfrm>
            <a:prstGeom prst="line">
              <a:avLst/>
            </a:prstGeom>
            <a:noFill/>
            <a:ln w="57150">
              <a:solidFill>
                <a:srgbClr val="FF0000"/>
              </a:solidFill>
              <a:round/>
              <a:headEnd/>
              <a:tailEnd type="triangle" w="med" len="med"/>
            </a:ln>
            <a:effectLst/>
          </p:spPr>
          <p:txBody>
            <a:bodyPr>
              <a:spAutoFit/>
            </a:bodyPr>
            <a:lstStyle/>
            <a:p>
              <a:endParaRPr lang="de-DE"/>
            </a:p>
          </p:txBody>
        </p:sp>
        <p:pic>
          <p:nvPicPr>
            <p:cNvPr id="372783" name="Picture 47" descr="sphere"/>
            <p:cNvPicPr>
              <a:picLocks noChangeAspect="1" noChangeArrowheads="1"/>
            </p:cNvPicPr>
            <p:nvPr/>
          </p:nvPicPr>
          <p:blipFill>
            <a:blip r:embed="rId3"/>
            <a:srcRect l="30663" t="401" r="60902" b="89537"/>
            <a:stretch>
              <a:fillRect/>
            </a:stretch>
          </p:blipFill>
          <p:spPr bwMode="auto">
            <a:xfrm>
              <a:off x="4486" y="1139"/>
              <a:ext cx="289" cy="327"/>
            </a:xfrm>
            <a:prstGeom prst="rect">
              <a:avLst/>
            </a:prstGeom>
            <a:noFill/>
          </p:spPr>
        </p:pic>
      </p:grpSp>
      <p:grpSp>
        <p:nvGrpSpPr>
          <p:cNvPr id="4" name="Group 59"/>
          <p:cNvGrpSpPr>
            <a:grpSpLocks/>
          </p:cNvGrpSpPr>
          <p:nvPr/>
        </p:nvGrpSpPr>
        <p:grpSpPr bwMode="auto">
          <a:xfrm>
            <a:off x="6880225" y="2749550"/>
            <a:ext cx="1674813" cy="879475"/>
            <a:chOff x="4334" y="1732"/>
            <a:chExt cx="1055" cy="554"/>
          </a:xfrm>
        </p:grpSpPr>
        <p:sp>
          <p:nvSpPr>
            <p:cNvPr id="372784" name="Line 48"/>
            <p:cNvSpPr>
              <a:spLocks noChangeShapeType="1"/>
            </p:cNvSpPr>
            <p:nvPr/>
          </p:nvSpPr>
          <p:spPr bwMode="auto">
            <a:xfrm>
              <a:off x="4334" y="2025"/>
              <a:ext cx="646" cy="0"/>
            </a:xfrm>
            <a:prstGeom prst="line">
              <a:avLst/>
            </a:prstGeom>
            <a:noFill/>
            <a:ln w="57150">
              <a:solidFill>
                <a:schemeClr val="accent2"/>
              </a:solidFill>
              <a:round/>
              <a:headEnd/>
              <a:tailEnd type="triangle" w="med" len="med"/>
            </a:ln>
            <a:effectLst/>
          </p:spPr>
          <p:txBody>
            <a:bodyPr>
              <a:spAutoFit/>
            </a:bodyPr>
            <a:lstStyle/>
            <a:p>
              <a:endParaRPr lang="de-DE"/>
            </a:p>
          </p:txBody>
        </p:sp>
        <p:pic>
          <p:nvPicPr>
            <p:cNvPr id="372785" name="Picture 49" descr="sphere"/>
            <p:cNvPicPr>
              <a:picLocks noChangeAspect="1" noChangeArrowheads="1"/>
            </p:cNvPicPr>
            <p:nvPr/>
          </p:nvPicPr>
          <p:blipFill>
            <a:blip r:embed="rId3"/>
            <a:srcRect l="71742" t="11041" r="3754" b="52048"/>
            <a:stretch>
              <a:fillRect/>
            </a:stretch>
          </p:blipFill>
          <p:spPr bwMode="auto">
            <a:xfrm>
              <a:off x="5001" y="1732"/>
              <a:ext cx="388" cy="554"/>
            </a:xfrm>
            <a:prstGeom prst="rect">
              <a:avLst/>
            </a:prstGeom>
            <a:noFill/>
          </p:spPr>
        </p:pic>
      </p:grpSp>
      <p:grpSp>
        <p:nvGrpSpPr>
          <p:cNvPr id="5" name="Group 53"/>
          <p:cNvGrpSpPr>
            <a:grpSpLocks/>
          </p:cNvGrpSpPr>
          <p:nvPr/>
        </p:nvGrpSpPr>
        <p:grpSpPr bwMode="auto">
          <a:xfrm>
            <a:off x="5932488" y="2454275"/>
            <a:ext cx="1931987" cy="2798763"/>
            <a:chOff x="4031" y="1471"/>
            <a:chExt cx="1217" cy="1763"/>
          </a:xfrm>
        </p:grpSpPr>
        <p:sp>
          <p:nvSpPr>
            <p:cNvPr id="372776" name="Line 40"/>
            <p:cNvSpPr>
              <a:spLocks noChangeShapeType="1"/>
            </p:cNvSpPr>
            <p:nvPr/>
          </p:nvSpPr>
          <p:spPr bwMode="auto">
            <a:xfrm>
              <a:off x="4043" y="1471"/>
              <a:ext cx="0" cy="1763"/>
            </a:xfrm>
            <a:prstGeom prst="line">
              <a:avLst/>
            </a:prstGeom>
            <a:noFill/>
            <a:ln w="28575">
              <a:solidFill>
                <a:schemeClr val="tx1"/>
              </a:solidFill>
              <a:round/>
              <a:headEnd/>
              <a:tailEnd/>
            </a:ln>
            <a:effectLst/>
          </p:spPr>
          <p:txBody>
            <a:bodyPr>
              <a:spAutoFit/>
            </a:bodyPr>
            <a:lstStyle/>
            <a:p>
              <a:endParaRPr lang="de-DE"/>
            </a:p>
          </p:txBody>
        </p:sp>
        <p:sp>
          <p:nvSpPr>
            <p:cNvPr id="372777" name="Line 41"/>
            <p:cNvSpPr>
              <a:spLocks noChangeShapeType="1"/>
            </p:cNvSpPr>
            <p:nvPr/>
          </p:nvSpPr>
          <p:spPr bwMode="auto">
            <a:xfrm>
              <a:off x="4034" y="2368"/>
              <a:ext cx="1214" cy="0"/>
            </a:xfrm>
            <a:prstGeom prst="line">
              <a:avLst/>
            </a:prstGeom>
            <a:noFill/>
            <a:ln w="28575">
              <a:solidFill>
                <a:schemeClr val="tx1"/>
              </a:solidFill>
              <a:round/>
              <a:headEnd/>
              <a:tailEnd type="triangle" w="med" len="med"/>
            </a:ln>
            <a:effectLst/>
          </p:spPr>
          <p:txBody>
            <a:bodyPr>
              <a:spAutoFit/>
            </a:bodyPr>
            <a:lstStyle/>
            <a:p>
              <a:endParaRPr lang="de-DE"/>
            </a:p>
          </p:txBody>
        </p:sp>
        <p:sp>
          <p:nvSpPr>
            <p:cNvPr id="372775" name="Arc 39"/>
            <p:cNvSpPr>
              <a:spLocks/>
            </p:cNvSpPr>
            <p:nvPr/>
          </p:nvSpPr>
          <p:spPr bwMode="auto">
            <a:xfrm>
              <a:off x="4031" y="1660"/>
              <a:ext cx="729" cy="1416"/>
            </a:xfrm>
            <a:custGeom>
              <a:avLst/>
              <a:gdLst>
                <a:gd name="G0" fmla="+- 656 0 0"/>
                <a:gd name="G1" fmla="+- 21600 0 0"/>
                <a:gd name="G2" fmla="+- 21600 0 0"/>
                <a:gd name="T0" fmla="*/ 656 w 22256"/>
                <a:gd name="T1" fmla="*/ 0 h 43200"/>
                <a:gd name="T2" fmla="*/ 0 w 22256"/>
                <a:gd name="T3" fmla="*/ 43190 h 43200"/>
                <a:gd name="T4" fmla="*/ 656 w 22256"/>
                <a:gd name="T5" fmla="*/ 21600 h 43200"/>
              </a:gdLst>
              <a:ahLst/>
              <a:cxnLst>
                <a:cxn ang="0">
                  <a:pos x="T0" y="T1"/>
                </a:cxn>
                <a:cxn ang="0">
                  <a:pos x="T2" y="T3"/>
                </a:cxn>
                <a:cxn ang="0">
                  <a:pos x="T4" y="T5"/>
                </a:cxn>
              </a:cxnLst>
              <a:rect l="0" t="0" r="r" b="b"/>
              <a:pathLst>
                <a:path w="22256" h="43200" fill="none" extrusionOk="0">
                  <a:moveTo>
                    <a:pt x="655" y="0"/>
                  </a:moveTo>
                  <a:cubicBezTo>
                    <a:pt x="12585" y="0"/>
                    <a:pt x="22256" y="9670"/>
                    <a:pt x="22256" y="21600"/>
                  </a:cubicBezTo>
                  <a:cubicBezTo>
                    <a:pt x="22256" y="33529"/>
                    <a:pt x="12585" y="43200"/>
                    <a:pt x="656" y="43200"/>
                  </a:cubicBezTo>
                  <a:cubicBezTo>
                    <a:pt x="437" y="43200"/>
                    <a:pt x="218" y="43196"/>
                    <a:pt x="-1" y="43190"/>
                  </a:cubicBezTo>
                </a:path>
                <a:path w="22256" h="43200" stroke="0" extrusionOk="0">
                  <a:moveTo>
                    <a:pt x="655" y="0"/>
                  </a:moveTo>
                  <a:cubicBezTo>
                    <a:pt x="12585" y="0"/>
                    <a:pt x="22256" y="9670"/>
                    <a:pt x="22256" y="21600"/>
                  </a:cubicBezTo>
                  <a:cubicBezTo>
                    <a:pt x="22256" y="33529"/>
                    <a:pt x="12585" y="43200"/>
                    <a:pt x="656" y="43200"/>
                  </a:cubicBezTo>
                  <a:cubicBezTo>
                    <a:pt x="437" y="43200"/>
                    <a:pt x="218" y="43196"/>
                    <a:pt x="-1" y="43190"/>
                  </a:cubicBezTo>
                  <a:lnTo>
                    <a:pt x="656" y="21600"/>
                  </a:lnTo>
                  <a:close/>
                </a:path>
              </a:pathLst>
            </a:custGeom>
            <a:noFill/>
            <a:ln w="28575">
              <a:solidFill>
                <a:schemeClr val="tx1"/>
              </a:solidFill>
              <a:round/>
              <a:headEnd/>
              <a:tailEnd/>
            </a:ln>
            <a:effectLst/>
          </p:spPr>
          <p:txBody>
            <a:bodyPr wrap="none" anchor="ctr">
              <a:spAutoFit/>
            </a:bodyPr>
            <a:lstStyle/>
            <a:p>
              <a:endParaRPr lang="de-DE"/>
            </a:p>
          </p:txBody>
        </p:sp>
      </p:grpSp>
      <p:sp>
        <p:nvSpPr>
          <p:cNvPr id="372787" name="Text Box 51"/>
          <p:cNvSpPr txBox="1">
            <a:spLocks noChangeArrowheads="1"/>
          </p:cNvSpPr>
          <p:nvPr/>
        </p:nvSpPr>
        <p:spPr bwMode="auto">
          <a:xfrm>
            <a:off x="598488" y="2474913"/>
            <a:ext cx="4117975" cy="457200"/>
          </a:xfrm>
          <a:prstGeom prst="rect">
            <a:avLst/>
          </a:prstGeom>
          <a:noFill/>
          <a:ln w="28575" algn="ctr">
            <a:noFill/>
            <a:miter lim="800000"/>
            <a:headEnd/>
            <a:tailEnd/>
          </a:ln>
          <a:effectLst/>
        </p:spPr>
        <p:txBody>
          <a:bodyPr wrap="none">
            <a:spAutoFit/>
          </a:bodyPr>
          <a:lstStyle/>
          <a:p>
            <a:pPr marL="342900" indent="-342900"/>
            <a:r>
              <a:rPr lang="de-DE" sz="2400"/>
              <a:t>Normalenvektor auf der Kugel:</a:t>
            </a:r>
          </a:p>
        </p:txBody>
      </p:sp>
      <p:grpSp>
        <p:nvGrpSpPr>
          <p:cNvPr id="6" name="Group 60"/>
          <p:cNvGrpSpPr>
            <a:grpSpLocks/>
          </p:cNvGrpSpPr>
          <p:nvPr/>
        </p:nvGrpSpPr>
        <p:grpSpPr bwMode="auto">
          <a:xfrm>
            <a:off x="6892925" y="2219325"/>
            <a:ext cx="1182688" cy="954088"/>
            <a:chOff x="4342" y="1398"/>
            <a:chExt cx="745" cy="601"/>
          </a:xfrm>
        </p:grpSpPr>
        <p:sp>
          <p:nvSpPr>
            <p:cNvPr id="372786" name="Line 50"/>
            <p:cNvSpPr>
              <a:spLocks noChangeShapeType="1"/>
            </p:cNvSpPr>
            <p:nvPr/>
          </p:nvSpPr>
          <p:spPr bwMode="auto">
            <a:xfrm flipV="1">
              <a:off x="4342" y="1618"/>
              <a:ext cx="496" cy="381"/>
            </a:xfrm>
            <a:prstGeom prst="line">
              <a:avLst/>
            </a:prstGeom>
            <a:noFill/>
            <a:ln w="57150">
              <a:solidFill>
                <a:srgbClr val="009900"/>
              </a:solidFill>
              <a:round/>
              <a:headEnd/>
              <a:tailEnd type="triangle" w="med" len="med"/>
            </a:ln>
            <a:effectLst/>
          </p:spPr>
          <p:txBody>
            <a:bodyPr>
              <a:spAutoFit/>
            </a:bodyPr>
            <a:lstStyle/>
            <a:p>
              <a:endParaRPr lang="de-DE"/>
            </a:p>
          </p:txBody>
        </p:sp>
        <p:pic>
          <p:nvPicPr>
            <p:cNvPr id="372788" name="Picture 52" descr="sphere"/>
            <p:cNvPicPr>
              <a:picLocks noChangeAspect="1" noChangeArrowheads="1"/>
            </p:cNvPicPr>
            <p:nvPr/>
          </p:nvPicPr>
          <p:blipFill>
            <a:blip r:embed="rId3"/>
            <a:srcRect l="27066" t="76787" r="65701" b="12889"/>
            <a:stretch>
              <a:fillRect/>
            </a:stretch>
          </p:blipFill>
          <p:spPr bwMode="auto">
            <a:xfrm>
              <a:off x="4843" y="1398"/>
              <a:ext cx="244" cy="330"/>
            </a:xfrm>
            <a:prstGeom prst="rect">
              <a:avLst/>
            </a:prstGeom>
            <a:noFill/>
          </p:spPr>
        </p:pic>
      </p:grpSp>
      <p:sp>
        <p:nvSpPr>
          <p:cNvPr id="372791" name="Line 55"/>
          <p:cNvSpPr>
            <a:spLocks noChangeShapeType="1"/>
          </p:cNvSpPr>
          <p:nvPr/>
        </p:nvSpPr>
        <p:spPr bwMode="auto">
          <a:xfrm flipH="1">
            <a:off x="5949950" y="3186113"/>
            <a:ext cx="887413" cy="0"/>
          </a:xfrm>
          <a:prstGeom prst="line">
            <a:avLst/>
          </a:prstGeom>
          <a:noFill/>
          <a:ln w="28575" cap="rnd">
            <a:solidFill>
              <a:schemeClr val="tx1"/>
            </a:solidFill>
            <a:prstDash val="sysDot"/>
            <a:round/>
            <a:headEnd/>
            <a:tailEnd/>
          </a:ln>
          <a:effectLst/>
        </p:spPr>
        <p:txBody>
          <a:bodyPr>
            <a:spAutoFit/>
          </a:bodyPr>
          <a:lstStyle/>
          <a:p>
            <a:endParaRPr lang="de-DE"/>
          </a:p>
        </p:txBody>
      </p:sp>
      <p:sp>
        <p:nvSpPr>
          <p:cNvPr id="372792" name="Line 56"/>
          <p:cNvSpPr>
            <a:spLocks noChangeShapeType="1"/>
          </p:cNvSpPr>
          <p:nvPr/>
        </p:nvSpPr>
        <p:spPr bwMode="auto">
          <a:xfrm>
            <a:off x="5824538" y="3173413"/>
            <a:ext cx="0" cy="1828800"/>
          </a:xfrm>
          <a:prstGeom prst="line">
            <a:avLst/>
          </a:prstGeom>
          <a:noFill/>
          <a:ln w="28575">
            <a:solidFill>
              <a:srgbClr val="009900"/>
            </a:solidFill>
            <a:round/>
            <a:headEnd type="triangle" w="med" len="med"/>
            <a:tailEnd type="triangle" w="med" len="med"/>
          </a:ln>
          <a:effectLst/>
        </p:spPr>
        <p:txBody>
          <a:bodyPr>
            <a:spAutoFit/>
          </a:bodyPr>
          <a:lstStyle/>
          <a:p>
            <a:endParaRPr lang="de-DE"/>
          </a:p>
        </p:txBody>
      </p:sp>
      <p:pic>
        <p:nvPicPr>
          <p:cNvPr id="372793" name="Picture 57" descr="sphere"/>
          <p:cNvPicPr>
            <a:picLocks noChangeAspect="1" noChangeArrowheads="1"/>
          </p:cNvPicPr>
          <p:nvPr/>
        </p:nvPicPr>
        <p:blipFill>
          <a:blip r:embed="rId3"/>
          <a:srcRect t="63490"/>
          <a:stretch>
            <a:fillRect/>
          </a:stretch>
        </p:blipFill>
        <p:spPr bwMode="auto">
          <a:xfrm>
            <a:off x="600075" y="2924175"/>
            <a:ext cx="3341688" cy="1155700"/>
          </a:xfrm>
          <a:prstGeom prst="rect">
            <a:avLst/>
          </a:prstGeom>
          <a:noFill/>
        </p:spPr>
      </p:pic>
      <p:grpSp>
        <p:nvGrpSpPr>
          <p:cNvPr id="7" name="Group 65"/>
          <p:cNvGrpSpPr>
            <a:grpSpLocks/>
          </p:cNvGrpSpPr>
          <p:nvPr/>
        </p:nvGrpSpPr>
        <p:grpSpPr bwMode="auto">
          <a:xfrm>
            <a:off x="649288" y="4795838"/>
            <a:ext cx="4984750" cy="1384300"/>
            <a:chOff x="409" y="3129"/>
            <a:chExt cx="3140" cy="872"/>
          </a:xfrm>
        </p:grpSpPr>
        <p:pic>
          <p:nvPicPr>
            <p:cNvPr id="372797" name="Picture 61" descr="speee"/>
            <p:cNvPicPr>
              <a:picLocks noChangeAspect="1" noChangeArrowheads="1"/>
            </p:cNvPicPr>
            <p:nvPr/>
          </p:nvPicPr>
          <p:blipFill>
            <a:blip r:embed="rId4"/>
            <a:srcRect t="50888"/>
            <a:stretch>
              <a:fillRect/>
            </a:stretch>
          </p:blipFill>
          <p:spPr bwMode="auto">
            <a:xfrm>
              <a:off x="2056" y="3531"/>
              <a:ext cx="1415" cy="470"/>
            </a:xfrm>
            <a:prstGeom prst="rect">
              <a:avLst/>
            </a:prstGeom>
            <a:noFill/>
          </p:spPr>
        </p:pic>
        <p:pic>
          <p:nvPicPr>
            <p:cNvPr id="372798" name="Picture 62" descr="speee"/>
            <p:cNvPicPr>
              <a:picLocks noChangeAspect="1" noChangeArrowheads="1"/>
            </p:cNvPicPr>
            <p:nvPr/>
          </p:nvPicPr>
          <p:blipFill>
            <a:blip r:embed="rId4"/>
            <a:srcRect b="50993"/>
            <a:stretch>
              <a:fillRect/>
            </a:stretch>
          </p:blipFill>
          <p:spPr bwMode="auto">
            <a:xfrm>
              <a:off x="409" y="3505"/>
              <a:ext cx="1415" cy="469"/>
            </a:xfrm>
            <a:prstGeom prst="rect">
              <a:avLst/>
            </a:prstGeom>
            <a:noFill/>
          </p:spPr>
        </p:pic>
        <p:sp>
          <p:nvSpPr>
            <p:cNvPr id="372799" name="Text Box 63"/>
            <p:cNvSpPr txBox="1">
              <a:spLocks noChangeArrowheads="1"/>
            </p:cNvSpPr>
            <p:nvPr/>
          </p:nvSpPr>
          <p:spPr bwMode="auto">
            <a:xfrm>
              <a:off x="412" y="3129"/>
              <a:ext cx="3137" cy="288"/>
            </a:xfrm>
            <a:prstGeom prst="rect">
              <a:avLst/>
            </a:prstGeom>
            <a:noFill/>
            <a:ln w="28575" algn="ctr">
              <a:noFill/>
              <a:miter lim="800000"/>
              <a:headEnd/>
              <a:tailEnd/>
            </a:ln>
            <a:effectLst/>
          </p:spPr>
          <p:txBody>
            <a:bodyPr wrap="none">
              <a:spAutoFit/>
            </a:bodyPr>
            <a:lstStyle/>
            <a:p>
              <a:pPr marL="342900" indent="-342900"/>
              <a:r>
                <a:rPr lang="de-DE" sz="2400"/>
                <a:t>Texturkoordinaten für die Spheremap:</a:t>
              </a:r>
            </a:p>
          </p:txBody>
        </p:sp>
      </p:grpSp>
      <p:pic>
        <p:nvPicPr>
          <p:cNvPr id="372800" name="Picture 64" descr="speee"/>
          <p:cNvPicPr>
            <a:picLocks noChangeAspect="1" noChangeArrowheads="1"/>
          </p:cNvPicPr>
          <p:nvPr/>
        </p:nvPicPr>
        <p:blipFill>
          <a:blip r:embed="rId4"/>
          <a:srcRect l="4344" t="15076" r="82050" b="63950"/>
          <a:stretch>
            <a:fillRect/>
          </a:stretch>
        </p:blipFill>
        <p:spPr bwMode="auto">
          <a:xfrm>
            <a:off x="5376863" y="3832225"/>
            <a:ext cx="487362" cy="508000"/>
          </a:xfrm>
          <a:prstGeom prst="rect">
            <a:avLst/>
          </a:prstGeom>
          <a:noFill/>
        </p:spPr>
      </p:pic>
      <p:sp>
        <p:nvSpPr>
          <p:cNvPr id="372802" name="Line 66"/>
          <p:cNvSpPr>
            <a:spLocks noChangeShapeType="1"/>
          </p:cNvSpPr>
          <p:nvPr/>
        </p:nvSpPr>
        <p:spPr bwMode="auto">
          <a:xfrm>
            <a:off x="5951538" y="2757488"/>
            <a:ext cx="0" cy="2265362"/>
          </a:xfrm>
          <a:prstGeom prst="line">
            <a:avLst/>
          </a:prstGeom>
          <a:noFill/>
          <a:ln w="76200">
            <a:solidFill>
              <a:srgbClr val="009900"/>
            </a:solidFill>
            <a:round/>
            <a:headEnd/>
            <a:tailEnd/>
          </a:ln>
          <a:effectLst/>
        </p:spPr>
        <p:txBody>
          <a:bodyPr>
            <a:spAutoFit/>
          </a:bodyPr>
          <a:lstStyle/>
          <a:p>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61111E-6 -1.3876E-7 L -3.61111E-6 -0.66397 " pathEditMode="relative" ptsTypes="AA">
                                      <p:cBhvr>
                                        <p:cTn id="6" dur="500" fill="hold"/>
                                        <p:tgtEl>
                                          <p:spTgt spid="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72770"/>
                                        </p:tgtEl>
                                        <p:attrNameLst>
                                          <p:attrName>style.visibility</p:attrName>
                                        </p:attrNameLst>
                                      </p:cBhvr>
                                      <p:to>
                                        <p:strVal val="visible"/>
                                      </p:to>
                                    </p:set>
                                    <p:animEffect transition="in" filter="fade">
                                      <p:cBhvr>
                                        <p:cTn id="11" dur="500"/>
                                        <p:tgtEl>
                                          <p:spTgt spid="37277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72778"/>
                                        </p:tgtEl>
                                        <p:attrNameLst>
                                          <p:attrName>style.visibility</p:attrName>
                                        </p:attrNameLst>
                                      </p:cBhvr>
                                      <p:to>
                                        <p:strVal val="visible"/>
                                      </p:to>
                                    </p:set>
                                    <p:animEffect transition="in" filter="fade">
                                      <p:cBhvr>
                                        <p:cTn id="15" dur="500"/>
                                        <p:tgtEl>
                                          <p:spTgt spid="372778"/>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72787"/>
                                        </p:tgtEl>
                                        <p:attrNameLst>
                                          <p:attrName>style.visibility</p:attrName>
                                        </p:attrNameLst>
                                      </p:cBhvr>
                                      <p:to>
                                        <p:strVal val="visible"/>
                                      </p:to>
                                    </p:set>
                                    <p:animEffect transition="in" filter="fade">
                                      <p:cBhvr>
                                        <p:cTn id="29" dur="500"/>
                                        <p:tgtEl>
                                          <p:spTgt spid="37278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72779"/>
                                        </p:tgtEl>
                                        <p:attrNameLst>
                                          <p:attrName>style.visibility</p:attrName>
                                        </p:attrNameLst>
                                      </p:cBhvr>
                                      <p:to>
                                        <p:strVal val="visible"/>
                                      </p:to>
                                    </p:set>
                                    <p:animEffect transition="in" filter="fade">
                                      <p:cBhvr>
                                        <p:cTn id="39" dur="500"/>
                                        <p:tgtEl>
                                          <p:spTgt spid="37277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72780"/>
                                        </p:tgtEl>
                                        <p:attrNameLst>
                                          <p:attrName>style.visibility</p:attrName>
                                        </p:attrNameLst>
                                      </p:cBhvr>
                                      <p:to>
                                        <p:strVal val="visible"/>
                                      </p:to>
                                    </p:set>
                                    <p:animEffect transition="in" filter="fade">
                                      <p:cBhvr>
                                        <p:cTn id="44" dur="500"/>
                                        <p:tgtEl>
                                          <p:spTgt spid="37278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372779"/>
                                        </p:tgtEl>
                                      </p:cBhvr>
                                    </p:animEffect>
                                    <p:set>
                                      <p:cBhvr>
                                        <p:cTn id="49" dur="1" fill="hold">
                                          <p:stCondLst>
                                            <p:cond delay="499"/>
                                          </p:stCondLst>
                                        </p:cTn>
                                        <p:tgtEl>
                                          <p:spTgt spid="372779"/>
                                        </p:tgtEl>
                                        <p:attrNameLst>
                                          <p:attrName>style.visibility</p:attrName>
                                        </p:attrNameLst>
                                      </p:cBhvr>
                                      <p:to>
                                        <p:strVal val="hidden"/>
                                      </p:to>
                                    </p:se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372793"/>
                                        </p:tgtEl>
                                        <p:attrNameLst>
                                          <p:attrName>style.visibility</p:attrName>
                                        </p:attrNameLst>
                                      </p:cBhvr>
                                      <p:to>
                                        <p:strVal val="visible"/>
                                      </p:to>
                                    </p:set>
                                    <p:animEffect transition="in" filter="fade">
                                      <p:cBhvr>
                                        <p:cTn id="53" dur="500"/>
                                        <p:tgtEl>
                                          <p:spTgt spid="37279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72802"/>
                                        </p:tgtEl>
                                        <p:attrNameLst>
                                          <p:attrName>style.visibility</p:attrName>
                                        </p:attrNameLst>
                                      </p:cBhvr>
                                      <p:to>
                                        <p:strVal val="visible"/>
                                      </p:to>
                                    </p:set>
                                    <p:animEffect transition="in" filter="fade">
                                      <p:cBhvr>
                                        <p:cTn id="61" dur="500"/>
                                        <p:tgtEl>
                                          <p:spTgt spid="37280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72790"/>
                                        </p:tgtEl>
                                        <p:attrNameLst>
                                          <p:attrName>style.visibility</p:attrName>
                                        </p:attrNameLst>
                                      </p:cBhvr>
                                      <p:to>
                                        <p:strVal val="visible"/>
                                      </p:to>
                                    </p:set>
                                    <p:animEffect transition="in" filter="fade">
                                      <p:cBhvr>
                                        <p:cTn id="64" dur="500"/>
                                        <p:tgtEl>
                                          <p:spTgt spid="37279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72791"/>
                                        </p:tgtEl>
                                        <p:attrNameLst>
                                          <p:attrName>style.visibility</p:attrName>
                                        </p:attrNameLst>
                                      </p:cBhvr>
                                      <p:to>
                                        <p:strVal val="visible"/>
                                      </p:to>
                                    </p:set>
                                    <p:animEffect transition="in" filter="fade">
                                      <p:cBhvr>
                                        <p:cTn id="69" dur="500"/>
                                        <p:tgtEl>
                                          <p:spTgt spid="37279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72792"/>
                                        </p:tgtEl>
                                        <p:attrNameLst>
                                          <p:attrName>style.visibility</p:attrName>
                                        </p:attrNameLst>
                                      </p:cBhvr>
                                      <p:to>
                                        <p:strVal val="visible"/>
                                      </p:to>
                                    </p:set>
                                    <p:animEffect transition="in" filter="fade">
                                      <p:cBhvr>
                                        <p:cTn id="72" dur="500"/>
                                        <p:tgtEl>
                                          <p:spTgt spid="372792"/>
                                        </p:tgtEl>
                                      </p:cBhvr>
                                    </p:animEffect>
                                  </p:childTnLst>
                                </p:cTn>
                              </p:par>
                              <p:par>
                                <p:cTn id="73" presetID="10" presetClass="entr" presetSubtype="0" fill="hold" nodeType="withEffect">
                                  <p:stCondLst>
                                    <p:cond delay="0"/>
                                  </p:stCondLst>
                                  <p:childTnLst>
                                    <p:set>
                                      <p:cBhvr>
                                        <p:cTn id="74" dur="1" fill="hold">
                                          <p:stCondLst>
                                            <p:cond delay="0"/>
                                          </p:stCondLst>
                                        </p:cTn>
                                        <p:tgtEl>
                                          <p:spTgt spid="372800"/>
                                        </p:tgtEl>
                                        <p:attrNameLst>
                                          <p:attrName>style.visibility</p:attrName>
                                        </p:attrNameLst>
                                      </p:cBhvr>
                                      <p:to>
                                        <p:strVal val="visible"/>
                                      </p:to>
                                    </p:set>
                                    <p:animEffect transition="in" filter="fade">
                                      <p:cBhvr>
                                        <p:cTn id="75" dur="500"/>
                                        <p:tgtEl>
                                          <p:spTgt spid="37280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fade">
                                      <p:cBhvr>
                                        <p:cTn id="8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90" grpId="0" animBg="1"/>
      <p:bldP spid="372770" grpId="0"/>
      <p:bldP spid="372787" grpId="0"/>
      <p:bldP spid="372791" grpId="0" animBg="1"/>
      <p:bldP spid="372792" grpId="0" animBg="1"/>
      <p:bldP spid="37280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r>
              <a:rPr lang="de-DE"/>
              <a:t>Sphere Map</a:t>
            </a:r>
          </a:p>
        </p:txBody>
      </p:sp>
      <p:sp>
        <p:nvSpPr>
          <p:cNvPr id="374787" name="Rectangle 3"/>
          <p:cNvSpPr>
            <a:spLocks noGrp="1" noChangeArrowheads="1"/>
          </p:cNvSpPr>
          <p:nvPr>
            <p:ph type="body" idx="1"/>
          </p:nvPr>
        </p:nvSpPr>
        <p:spPr/>
        <p:txBody>
          <a:bodyPr/>
          <a:lstStyle/>
          <a:p>
            <a:pPr>
              <a:buFont typeface="Wingdings" pitchFamily="2" charset="2"/>
              <a:buNone/>
            </a:pPr>
            <a:r>
              <a:rPr lang="de-DE" sz="2400" b="1" i="1"/>
              <a:t>Vorteile:</a:t>
            </a:r>
          </a:p>
          <a:p>
            <a:r>
              <a:rPr lang="de-DE" sz="2400"/>
              <a:t>kann mit jeder beliebigen</a:t>
            </a:r>
            <a:br>
              <a:rPr lang="de-DE" sz="2400"/>
            </a:br>
            <a:r>
              <a:rPr lang="de-DE" sz="2400"/>
              <a:t>Hardware implementiert</a:t>
            </a:r>
            <a:br>
              <a:rPr lang="de-DE" sz="2400"/>
            </a:br>
            <a:r>
              <a:rPr lang="de-DE" sz="2400"/>
              <a:t>werden</a:t>
            </a:r>
          </a:p>
          <a:p>
            <a:pPr>
              <a:buFont typeface="Wingdings" pitchFamily="2" charset="2"/>
              <a:buNone/>
            </a:pPr>
            <a:r>
              <a:rPr lang="de-DE" sz="2400" b="1" i="1"/>
              <a:t>Nachteile:</a:t>
            </a:r>
          </a:p>
          <a:p>
            <a:r>
              <a:rPr lang="de-DE" sz="2400" b="1" i="1"/>
              <a:t>Richtungsabhängigkeit</a:t>
            </a:r>
          </a:p>
          <a:p>
            <a:r>
              <a:rPr lang="de-DE" sz="2400" b="1" i="1"/>
              <a:t>Singularität am Rand der</a:t>
            </a:r>
            <a:br>
              <a:rPr lang="de-DE" sz="2400" b="1" i="1"/>
            </a:br>
            <a:r>
              <a:rPr lang="de-DE" sz="2400" b="1" i="1"/>
              <a:t>Sphäre</a:t>
            </a:r>
          </a:p>
          <a:p>
            <a:endParaRPr lang="de-DE" sz="2400" b="1" i="1"/>
          </a:p>
          <a:p>
            <a:pPr lvl="1">
              <a:buFont typeface="Wingdings" pitchFamily="2" charset="2"/>
              <a:buNone/>
            </a:pPr>
            <a:endParaRPr lang="de-DE" sz="2400"/>
          </a:p>
        </p:txBody>
      </p:sp>
      <p:pic>
        <p:nvPicPr>
          <p:cNvPr id="374788" name="Picture 4" descr="Spherical_LightMap"/>
          <p:cNvPicPr>
            <a:picLocks noChangeAspect="1" noChangeArrowheads="1"/>
          </p:cNvPicPr>
          <p:nvPr/>
        </p:nvPicPr>
        <p:blipFill>
          <a:blip r:embed="rId2"/>
          <a:srcRect r="49768"/>
          <a:stretch>
            <a:fillRect/>
          </a:stretch>
        </p:blipFill>
        <p:spPr bwMode="auto">
          <a:xfrm>
            <a:off x="4586288" y="1298575"/>
            <a:ext cx="3865562" cy="39036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4788"/>
                                        </p:tgtEl>
                                        <p:attrNameLst>
                                          <p:attrName>style.visibility</p:attrName>
                                        </p:attrNameLst>
                                      </p:cBhvr>
                                      <p:to>
                                        <p:strVal val="visible"/>
                                      </p:to>
                                    </p:set>
                                    <p:animEffect transition="in" filter="fade">
                                      <p:cBhvr>
                                        <p:cTn id="7" dur="500"/>
                                        <p:tgtEl>
                                          <p:spTgt spid="374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004" name="Line 44"/>
          <p:cNvSpPr>
            <a:spLocks noChangeShapeType="1"/>
          </p:cNvSpPr>
          <p:nvPr/>
        </p:nvSpPr>
        <p:spPr bwMode="auto">
          <a:xfrm rot="32400000">
            <a:off x="6859588" y="4024313"/>
            <a:ext cx="1519237" cy="0"/>
          </a:xfrm>
          <a:prstGeom prst="line">
            <a:avLst/>
          </a:prstGeom>
          <a:noFill/>
          <a:ln w="57150">
            <a:solidFill>
              <a:schemeClr val="folHlink"/>
            </a:solidFill>
            <a:round/>
            <a:headEnd/>
            <a:tailEnd type="triangle" w="med" len="med"/>
          </a:ln>
          <a:effectLst/>
        </p:spPr>
        <p:txBody>
          <a:bodyPr>
            <a:spAutoFit/>
          </a:bodyPr>
          <a:lstStyle/>
          <a:p>
            <a:endParaRPr lang="de-DE"/>
          </a:p>
        </p:txBody>
      </p:sp>
      <p:sp>
        <p:nvSpPr>
          <p:cNvPr id="425005" name="Line 45"/>
          <p:cNvSpPr>
            <a:spLocks noChangeShapeType="1"/>
          </p:cNvSpPr>
          <p:nvPr/>
        </p:nvSpPr>
        <p:spPr bwMode="auto">
          <a:xfrm rot="32400000">
            <a:off x="6859588" y="4024313"/>
            <a:ext cx="871537" cy="0"/>
          </a:xfrm>
          <a:prstGeom prst="line">
            <a:avLst/>
          </a:prstGeom>
          <a:noFill/>
          <a:ln w="57150">
            <a:solidFill>
              <a:srgbClr val="FF0000"/>
            </a:solidFill>
            <a:round/>
            <a:headEnd type="triangle" w="med" len="med"/>
            <a:tailEnd/>
          </a:ln>
          <a:effectLst/>
        </p:spPr>
        <p:txBody>
          <a:bodyPr>
            <a:spAutoFit/>
          </a:bodyPr>
          <a:lstStyle/>
          <a:p>
            <a:endParaRPr lang="de-DE"/>
          </a:p>
        </p:txBody>
      </p:sp>
      <p:sp>
        <p:nvSpPr>
          <p:cNvPr id="425003" name="Line 43"/>
          <p:cNvSpPr>
            <a:spLocks noChangeShapeType="1"/>
          </p:cNvSpPr>
          <p:nvPr/>
        </p:nvSpPr>
        <p:spPr bwMode="auto">
          <a:xfrm>
            <a:off x="3883025" y="4024313"/>
            <a:ext cx="1519238" cy="0"/>
          </a:xfrm>
          <a:prstGeom prst="line">
            <a:avLst/>
          </a:prstGeom>
          <a:noFill/>
          <a:ln w="57150">
            <a:solidFill>
              <a:schemeClr val="folHlink"/>
            </a:solidFill>
            <a:round/>
            <a:headEnd/>
            <a:tailEnd type="triangle" w="med" len="med"/>
          </a:ln>
          <a:effectLst/>
        </p:spPr>
        <p:txBody>
          <a:bodyPr>
            <a:spAutoFit/>
          </a:bodyPr>
          <a:lstStyle/>
          <a:p>
            <a:endParaRPr lang="de-DE"/>
          </a:p>
        </p:txBody>
      </p:sp>
      <p:sp>
        <p:nvSpPr>
          <p:cNvPr id="425002" name="Line 42"/>
          <p:cNvSpPr>
            <a:spLocks noChangeShapeType="1"/>
          </p:cNvSpPr>
          <p:nvPr/>
        </p:nvSpPr>
        <p:spPr bwMode="auto">
          <a:xfrm>
            <a:off x="4530725" y="4024313"/>
            <a:ext cx="871538" cy="0"/>
          </a:xfrm>
          <a:prstGeom prst="line">
            <a:avLst/>
          </a:prstGeom>
          <a:noFill/>
          <a:ln w="57150">
            <a:solidFill>
              <a:srgbClr val="FF0000"/>
            </a:solidFill>
            <a:round/>
            <a:headEnd type="triangle" w="med" len="med"/>
            <a:tailEnd/>
          </a:ln>
          <a:effectLst/>
        </p:spPr>
        <p:txBody>
          <a:bodyPr>
            <a:spAutoFit/>
          </a:bodyPr>
          <a:lstStyle/>
          <a:p>
            <a:endParaRPr lang="de-DE"/>
          </a:p>
        </p:txBody>
      </p:sp>
      <p:sp>
        <p:nvSpPr>
          <p:cNvPr id="424980" name="Line 20"/>
          <p:cNvSpPr>
            <a:spLocks noChangeShapeType="1"/>
          </p:cNvSpPr>
          <p:nvPr/>
        </p:nvSpPr>
        <p:spPr bwMode="auto">
          <a:xfrm>
            <a:off x="6148388" y="1720850"/>
            <a:ext cx="0" cy="785813"/>
          </a:xfrm>
          <a:prstGeom prst="line">
            <a:avLst/>
          </a:prstGeom>
          <a:noFill/>
          <a:ln w="57150">
            <a:solidFill>
              <a:srgbClr val="FF0000"/>
            </a:solidFill>
            <a:round/>
            <a:headEnd type="triangle" w="med" len="med"/>
            <a:tailEnd/>
          </a:ln>
          <a:effectLst/>
        </p:spPr>
        <p:txBody>
          <a:bodyPr>
            <a:spAutoFit/>
          </a:bodyPr>
          <a:lstStyle/>
          <a:p>
            <a:endParaRPr lang="de-DE"/>
          </a:p>
        </p:txBody>
      </p:sp>
      <p:sp>
        <p:nvSpPr>
          <p:cNvPr id="424962" name="Rectangle 2"/>
          <p:cNvSpPr>
            <a:spLocks noGrp="1" noChangeArrowheads="1"/>
          </p:cNvSpPr>
          <p:nvPr>
            <p:ph type="title"/>
          </p:nvPr>
        </p:nvSpPr>
        <p:spPr/>
        <p:txBody>
          <a:bodyPr/>
          <a:lstStyle/>
          <a:p>
            <a:r>
              <a:rPr lang="de-DE" sz="3600"/>
              <a:t>Parabolische Reflection-Maps</a:t>
            </a:r>
          </a:p>
        </p:txBody>
      </p:sp>
      <p:sp>
        <p:nvSpPr>
          <p:cNvPr id="424982" name="Line 22"/>
          <p:cNvSpPr>
            <a:spLocks noChangeShapeType="1"/>
          </p:cNvSpPr>
          <p:nvPr/>
        </p:nvSpPr>
        <p:spPr bwMode="auto">
          <a:xfrm>
            <a:off x="4122738" y="3181350"/>
            <a:ext cx="1519237" cy="0"/>
          </a:xfrm>
          <a:prstGeom prst="line">
            <a:avLst/>
          </a:prstGeom>
          <a:noFill/>
          <a:ln w="57150">
            <a:solidFill>
              <a:schemeClr val="folHlink"/>
            </a:solidFill>
            <a:round/>
            <a:headEnd/>
            <a:tailEnd type="triangle" w="med" len="med"/>
          </a:ln>
          <a:effectLst/>
        </p:spPr>
        <p:txBody>
          <a:bodyPr>
            <a:spAutoFit/>
          </a:bodyPr>
          <a:lstStyle/>
          <a:p>
            <a:endParaRPr lang="de-DE"/>
          </a:p>
        </p:txBody>
      </p:sp>
      <p:sp>
        <p:nvSpPr>
          <p:cNvPr id="424986" name="Line 26"/>
          <p:cNvSpPr>
            <a:spLocks noChangeShapeType="1"/>
          </p:cNvSpPr>
          <p:nvPr/>
        </p:nvSpPr>
        <p:spPr bwMode="auto">
          <a:xfrm>
            <a:off x="4643438" y="2490788"/>
            <a:ext cx="1519237" cy="0"/>
          </a:xfrm>
          <a:prstGeom prst="line">
            <a:avLst/>
          </a:prstGeom>
          <a:noFill/>
          <a:ln w="57150">
            <a:solidFill>
              <a:schemeClr val="folHlink"/>
            </a:solidFill>
            <a:round/>
            <a:headEnd/>
            <a:tailEnd type="triangle" w="med" len="med"/>
          </a:ln>
          <a:effectLst/>
        </p:spPr>
        <p:txBody>
          <a:bodyPr>
            <a:spAutoFit/>
          </a:bodyPr>
          <a:lstStyle/>
          <a:p>
            <a:endParaRPr lang="de-DE"/>
          </a:p>
        </p:txBody>
      </p:sp>
      <p:sp>
        <p:nvSpPr>
          <p:cNvPr id="424987" name="Line 27"/>
          <p:cNvSpPr>
            <a:spLocks noChangeShapeType="1"/>
          </p:cNvSpPr>
          <p:nvPr/>
        </p:nvSpPr>
        <p:spPr bwMode="auto">
          <a:xfrm>
            <a:off x="4122738" y="4783138"/>
            <a:ext cx="1519237" cy="0"/>
          </a:xfrm>
          <a:prstGeom prst="line">
            <a:avLst/>
          </a:prstGeom>
          <a:noFill/>
          <a:ln w="57150">
            <a:solidFill>
              <a:schemeClr val="folHlink"/>
            </a:solidFill>
            <a:round/>
            <a:headEnd/>
            <a:tailEnd type="triangle" w="med" len="med"/>
          </a:ln>
          <a:effectLst/>
        </p:spPr>
        <p:txBody>
          <a:bodyPr>
            <a:spAutoFit/>
          </a:bodyPr>
          <a:lstStyle/>
          <a:p>
            <a:endParaRPr lang="de-DE"/>
          </a:p>
        </p:txBody>
      </p:sp>
      <p:sp>
        <p:nvSpPr>
          <p:cNvPr id="424988" name="Line 28"/>
          <p:cNvSpPr>
            <a:spLocks noChangeShapeType="1"/>
          </p:cNvSpPr>
          <p:nvPr/>
        </p:nvSpPr>
        <p:spPr bwMode="auto">
          <a:xfrm>
            <a:off x="4657725" y="5389563"/>
            <a:ext cx="1519238" cy="0"/>
          </a:xfrm>
          <a:prstGeom prst="line">
            <a:avLst/>
          </a:prstGeom>
          <a:noFill/>
          <a:ln w="57150">
            <a:solidFill>
              <a:schemeClr val="folHlink"/>
            </a:solidFill>
            <a:round/>
            <a:headEnd/>
            <a:tailEnd type="triangle" w="med" len="med"/>
          </a:ln>
          <a:effectLst/>
        </p:spPr>
        <p:txBody>
          <a:bodyPr>
            <a:spAutoFit/>
          </a:bodyPr>
          <a:lstStyle/>
          <a:p>
            <a:endParaRPr lang="de-DE"/>
          </a:p>
        </p:txBody>
      </p:sp>
      <p:sp>
        <p:nvSpPr>
          <p:cNvPr id="424990" name="Line 30"/>
          <p:cNvSpPr>
            <a:spLocks noChangeShapeType="1"/>
          </p:cNvSpPr>
          <p:nvPr/>
        </p:nvSpPr>
        <p:spPr bwMode="auto">
          <a:xfrm>
            <a:off x="6148388" y="5392738"/>
            <a:ext cx="0" cy="785812"/>
          </a:xfrm>
          <a:prstGeom prst="line">
            <a:avLst/>
          </a:prstGeom>
          <a:noFill/>
          <a:ln w="57150">
            <a:solidFill>
              <a:srgbClr val="FF0000"/>
            </a:solidFill>
            <a:round/>
            <a:headEnd/>
            <a:tailEnd type="triangle" w="med" len="med"/>
          </a:ln>
          <a:effectLst/>
        </p:spPr>
        <p:txBody>
          <a:bodyPr>
            <a:spAutoFit/>
          </a:bodyPr>
          <a:lstStyle/>
          <a:p>
            <a:endParaRPr lang="de-DE"/>
          </a:p>
        </p:txBody>
      </p:sp>
      <p:sp>
        <p:nvSpPr>
          <p:cNvPr id="424991" name="Line 31"/>
          <p:cNvSpPr>
            <a:spLocks noChangeShapeType="1"/>
          </p:cNvSpPr>
          <p:nvPr/>
        </p:nvSpPr>
        <p:spPr bwMode="auto">
          <a:xfrm flipH="1">
            <a:off x="5035550" y="4827588"/>
            <a:ext cx="588963" cy="974725"/>
          </a:xfrm>
          <a:prstGeom prst="line">
            <a:avLst/>
          </a:prstGeom>
          <a:noFill/>
          <a:ln w="57150">
            <a:solidFill>
              <a:srgbClr val="FF0000"/>
            </a:solidFill>
            <a:round/>
            <a:headEnd/>
            <a:tailEnd type="triangle" w="med" len="med"/>
          </a:ln>
          <a:effectLst/>
        </p:spPr>
        <p:txBody>
          <a:bodyPr>
            <a:spAutoFit/>
          </a:bodyPr>
          <a:lstStyle/>
          <a:p>
            <a:endParaRPr lang="de-DE"/>
          </a:p>
        </p:txBody>
      </p:sp>
      <p:sp>
        <p:nvSpPr>
          <p:cNvPr id="424981" name="Line 21"/>
          <p:cNvSpPr>
            <a:spLocks noChangeShapeType="1"/>
          </p:cNvSpPr>
          <p:nvPr/>
        </p:nvSpPr>
        <p:spPr bwMode="auto">
          <a:xfrm flipH="1">
            <a:off x="6656388" y="2230438"/>
            <a:ext cx="568325" cy="941387"/>
          </a:xfrm>
          <a:prstGeom prst="line">
            <a:avLst/>
          </a:prstGeom>
          <a:noFill/>
          <a:ln w="57150">
            <a:solidFill>
              <a:srgbClr val="FF0000"/>
            </a:solidFill>
            <a:round/>
            <a:headEnd type="triangle" w="med" len="med"/>
            <a:tailEnd/>
          </a:ln>
          <a:effectLst/>
        </p:spPr>
        <p:txBody>
          <a:bodyPr>
            <a:spAutoFit/>
          </a:bodyPr>
          <a:lstStyle/>
          <a:p>
            <a:endParaRPr lang="de-DE"/>
          </a:p>
        </p:txBody>
      </p:sp>
      <p:sp>
        <p:nvSpPr>
          <p:cNvPr id="424999" name="Line 39"/>
          <p:cNvSpPr>
            <a:spLocks noChangeShapeType="1"/>
          </p:cNvSpPr>
          <p:nvPr/>
        </p:nvSpPr>
        <p:spPr bwMode="auto">
          <a:xfrm>
            <a:off x="6605588" y="4827588"/>
            <a:ext cx="568325" cy="974725"/>
          </a:xfrm>
          <a:prstGeom prst="line">
            <a:avLst/>
          </a:prstGeom>
          <a:noFill/>
          <a:ln w="57150">
            <a:solidFill>
              <a:srgbClr val="FF0000"/>
            </a:solidFill>
            <a:round/>
            <a:headEnd/>
            <a:tailEnd type="triangle" w="med" len="med"/>
          </a:ln>
          <a:effectLst/>
        </p:spPr>
        <p:txBody>
          <a:bodyPr>
            <a:spAutoFit/>
          </a:bodyPr>
          <a:lstStyle/>
          <a:p>
            <a:endParaRPr lang="de-DE"/>
          </a:p>
        </p:txBody>
      </p:sp>
      <p:sp>
        <p:nvSpPr>
          <p:cNvPr id="425000" name="Line 40"/>
          <p:cNvSpPr>
            <a:spLocks noChangeShapeType="1"/>
          </p:cNvSpPr>
          <p:nvPr/>
        </p:nvSpPr>
        <p:spPr bwMode="auto">
          <a:xfrm>
            <a:off x="5087938" y="2230438"/>
            <a:ext cx="549275" cy="941387"/>
          </a:xfrm>
          <a:prstGeom prst="line">
            <a:avLst/>
          </a:prstGeom>
          <a:noFill/>
          <a:ln w="57150">
            <a:solidFill>
              <a:srgbClr val="FF0000"/>
            </a:solidFill>
            <a:round/>
            <a:headEnd type="triangle" w="med" len="med"/>
            <a:tailEnd/>
          </a:ln>
          <a:effectLst/>
        </p:spPr>
        <p:txBody>
          <a:bodyPr>
            <a:spAutoFit/>
          </a:bodyPr>
          <a:lstStyle/>
          <a:p>
            <a:endParaRPr lang="de-DE"/>
          </a:p>
        </p:txBody>
      </p:sp>
      <p:grpSp>
        <p:nvGrpSpPr>
          <p:cNvPr id="2" name="Group 55"/>
          <p:cNvGrpSpPr>
            <a:grpSpLocks/>
          </p:cNvGrpSpPr>
          <p:nvPr/>
        </p:nvGrpSpPr>
        <p:grpSpPr bwMode="auto">
          <a:xfrm>
            <a:off x="4705350" y="1960563"/>
            <a:ext cx="2881313" cy="3960812"/>
            <a:chOff x="2919" y="1118"/>
            <a:chExt cx="1815" cy="2495"/>
          </a:xfrm>
        </p:grpSpPr>
        <p:sp>
          <p:nvSpPr>
            <p:cNvPr id="424969" name="Line 9"/>
            <p:cNvSpPr>
              <a:spLocks noChangeShapeType="1"/>
            </p:cNvSpPr>
            <p:nvPr/>
          </p:nvSpPr>
          <p:spPr bwMode="auto">
            <a:xfrm flipH="1" flipV="1">
              <a:off x="3486" y="1118"/>
              <a:ext cx="340" cy="340"/>
            </a:xfrm>
            <a:prstGeom prst="line">
              <a:avLst/>
            </a:prstGeom>
            <a:noFill/>
            <a:ln w="28575">
              <a:solidFill>
                <a:schemeClr val="tx1"/>
              </a:solidFill>
              <a:round/>
              <a:headEnd/>
              <a:tailEnd type="triangle" w="med" len="med"/>
            </a:ln>
            <a:effectLst/>
          </p:spPr>
          <p:txBody>
            <a:bodyPr>
              <a:spAutoFit/>
            </a:bodyPr>
            <a:lstStyle/>
            <a:p>
              <a:endParaRPr lang="de-DE"/>
            </a:p>
          </p:txBody>
        </p:sp>
        <p:sp>
          <p:nvSpPr>
            <p:cNvPr id="424970" name="Line 10"/>
            <p:cNvSpPr>
              <a:spLocks noChangeShapeType="1"/>
            </p:cNvSpPr>
            <p:nvPr/>
          </p:nvSpPr>
          <p:spPr bwMode="auto">
            <a:xfrm flipV="1">
              <a:off x="3826" y="1118"/>
              <a:ext cx="341" cy="340"/>
            </a:xfrm>
            <a:prstGeom prst="line">
              <a:avLst/>
            </a:prstGeom>
            <a:noFill/>
            <a:ln w="28575">
              <a:solidFill>
                <a:schemeClr val="tx1"/>
              </a:solidFill>
              <a:round/>
              <a:headEnd/>
              <a:tailEnd type="triangle" w="med" len="med"/>
            </a:ln>
            <a:effectLst/>
          </p:spPr>
          <p:txBody>
            <a:bodyPr>
              <a:spAutoFit/>
            </a:bodyPr>
            <a:lstStyle/>
            <a:p>
              <a:endParaRPr lang="de-DE"/>
            </a:p>
          </p:txBody>
        </p:sp>
        <p:sp>
          <p:nvSpPr>
            <p:cNvPr id="424971" name="Line 11"/>
            <p:cNvSpPr>
              <a:spLocks noChangeShapeType="1"/>
            </p:cNvSpPr>
            <p:nvPr/>
          </p:nvSpPr>
          <p:spPr bwMode="auto">
            <a:xfrm flipH="1" flipV="1">
              <a:off x="3826" y="3273"/>
              <a:ext cx="340" cy="340"/>
            </a:xfrm>
            <a:prstGeom prst="line">
              <a:avLst/>
            </a:prstGeom>
            <a:noFill/>
            <a:ln w="28575">
              <a:solidFill>
                <a:schemeClr val="tx1"/>
              </a:solidFill>
              <a:round/>
              <a:headEnd type="triangle" w="med" len="med"/>
              <a:tailEnd/>
            </a:ln>
            <a:effectLst/>
          </p:spPr>
          <p:txBody>
            <a:bodyPr>
              <a:spAutoFit/>
            </a:bodyPr>
            <a:lstStyle/>
            <a:p>
              <a:endParaRPr lang="de-DE"/>
            </a:p>
          </p:txBody>
        </p:sp>
        <p:sp>
          <p:nvSpPr>
            <p:cNvPr id="424972" name="Line 12"/>
            <p:cNvSpPr>
              <a:spLocks noChangeShapeType="1"/>
            </p:cNvSpPr>
            <p:nvPr/>
          </p:nvSpPr>
          <p:spPr bwMode="auto">
            <a:xfrm flipV="1">
              <a:off x="3486" y="3273"/>
              <a:ext cx="341" cy="340"/>
            </a:xfrm>
            <a:prstGeom prst="line">
              <a:avLst/>
            </a:prstGeom>
            <a:noFill/>
            <a:ln w="28575">
              <a:solidFill>
                <a:schemeClr val="tx1"/>
              </a:solidFill>
              <a:round/>
              <a:headEnd type="triangle" w="med" len="med"/>
              <a:tailEnd/>
            </a:ln>
            <a:effectLst/>
          </p:spPr>
          <p:txBody>
            <a:bodyPr>
              <a:spAutoFit/>
            </a:bodyPr>
            <a:lstStyle/>
            <a:p>
              <a:endParaRPr lang="de-DE"/>
            </a:p>
          </p:txBody>
        </p:sp>
        <p:sp>
          <p:nvSpPr>
            <p:cNvPr id="424973" name="Line 13"/>
            <p:cNvSpPr>
              <a:spLocks noChangeShapeType="1"/>
            </p:cNvSpPr>
            <p:nvPr/>
          </p:nvSpPr>
          <p:spPr bwMode="auto">
            <a:xfrm flipH="1">
              <a:off x="2919" y="2420"/>
              <a:ext cx="454" cy="0"/>
            </a:xfrm>
            <a:prstGeom prst="line">
              <a:avLst/>
            </a:prstGeom>
            <a:noFill/>
            <a:ln w="28575">
              <a:solidFill>
                <a:schemeClr val="tx1"/>
              </a:solidFill>
              <a:round/>
              <a:headEnd/>
              <a:tailEnd type="triangle" w="med" len="med"/>
            </a:ln>
            <a:effectLst/>
          </p:spPr>
          <p:txBody>
            <a:bodyPr>
              <a:spAutoFit/>
            </a:bodyPr>
            <a:lstStyle/>
            <a:p>
              <a:endParaRPr lang="de-DE"/>
            </a:p>
          </p:txBody>
        </p:sp>
        <p:sp>
          <p:nvSpPr>
            <p:cNvPr id="424974" name="Line 14"/>
            <p:cNvSpPr>
              <a:spLocks noChangeShapeType="1"/>
            </p:cNvSpPr>
            <p:nvPr/>
          </p:nvSpPr>
          <p:spPr bwMode="auto">
            <a:xfrm flipH="1">
              <a:off x="4280" y="2420"/>
              <a:ext cx="454" cy="0"/>
            </a:xfrm>
            <a:prstGeom prst="line">
              <a:avLst/>
            </a:prstGeom>
            <a:noFill/>
            <a:ln w="28575">
              <a:solidFill>
                <a:schemeClr val="tx1"/>
              </a:solidFill>
              <a:round/>
              <a:headEnd type="triangle" w="med" len="med"/>
              <a:tailEnd/>
            </a:ln>
            <a:effectLst/>
          </p:spPr>
          <p:txBody>
            <a:bodyPr>
              <a:spAutoFit/>
            </a:bodyPr>
            <a:lstStyle/>
            <a:p>
              <a:endParaRPr lang="de-DE"/>
            </a:p>
          </p:txBody>
        </p:sp>
        <p:sp>
          <p:nvSpPr>
            <p:cNvPr id="424978" name="Line 18"/>
            <p:cNvSpPr>
              <a:spLocks noChangeShapeType="1"/>
            </p:cNvSpPr>
            <p:nvPr/>
          </p:nvSpPr>
          <p:spPr bwMode="auto">
            <a:xfrm flipH="1" flipV="1">
              <a:off x="3104" y="1676"/>
              <a:ext cx="384" cy="195"/>
            </a:xfrm>
            <a:prstGeom prst="line">
              <a:avLst/>
            </a:prstGeom>
            <a:noFill/>
            <a:ln w="28575">
              <a:solidFill>
                <a:schemeClr val="tx1"/>
              </a:solidFill>
              <a:round/>
              <a:headEnd/>
              <a:tailEnd type="triangle" w="med" len="med"/>
            </a:ln>
            <a:effectLst/>
          </p:spPr>
          <p:txBody>
            <a:bodyPr>
              <a:spAutoFit/>
            </a:bodyPr>
            <a:lstStyle/>
            <a:p>
              <a:endParaRPr lang="de-DE"/>
            </a:p>
          </p:txBody>
        </p:sp>
        <p:sp>
          <p:nvSpPr>
            <p:cNvPr id="424979" name="Line 19"/>
            <p:cNvSpPr>
              <a:spLocks noChangeShapeType="1"/>
            </p:cNvSpPr>
            <p:nvPr/>
          </p:nvSpPr>
          <p:spPr bwMode="auto">
            <a:xfrm flipH="1">
              <a:off x="3219" y="2907"/>
              <a:ext cx="269" cy="230"/>
            </a:xfrm>
            <a:prstGeom prst="line">
              <a:avLst/>
            </a:prstGeom>
            <a:noFill/>
            <a:ln w="28575">
              <a:solidFill>
                <a:schemeClr val="tx1"/>
              </a:solidFill>
              <a:round/>
              <a:headEnd/>
              <a:tailEnd type="triangle" w="med" len="med"/>
            </a:ln>
            <a:effectLst/>
          </p:spPr>
          <p:txBody>
            <a:bodyPr>
              <a:spAutoFit/>
            </a:bodyPr>
            <a:lstStyle/>
            <a:p>
              <a:endParaRPr lang="de-DE"/>
            </a:p>
          </p:txBody>
        </p:sp>
        <p:sp>
          <p:nvSpPr>
            <p:cNvPr id="425007" name="Line 47"/>
            <p:cNvSpPr>
              <a:spLocks noChangeShapeType="1"/>
            </p:cNvSpPr>
            <p:nvPr/>
          </p:nvSpPr>
          <p:spPr bwMode="auto">
            <a:xfrm flipV="1">
              <a:off x="4155" y="1691"/>
              <a:ext cx="370" cy="195"/>
            </a:xfrm>
            <a:prstGeom prst="line">
              <a:avLst/>
            </a:prstGeom>
            <a:noFill/>
            <a:ln w="28575">
              <a:solidFill>
                <a:schemeClr val="tx1"/>
              </a:solidFill>
              <a:round/>
              <a:headEnd/>
              <a:tailEnd type="triangle" w="med" len="med"/>
            </a:ln>
            <a:effectLst/>
          </p:spPr>
          <p:txBody>
            <a:bodyPr>
              <a:spAutoFit/>
            </a:bodyPr>
            <a:lstStyle/>
            <a:p>
              <a:endParaRPr lang="de-DE"/>
            </a:p>
          </p:txBody>
        </p:sp>
        <p:sp>
          <p:nvSpPr>
            <p:cNvPr id="425008" name="Line 48"/>
            <p:cNvSpPr>
              <a:spLocks noChangeShapeType="1"/>
            </p:cNvSpPr>
            <p:nvPr/>
          </p:nvSpPr>
          <p:spPr bwMode="auto">
            <a:xfrm>
              <a:off x="4155" y="2922"/>
              <a:ext cx="259" cy="230"/>
            </a:xfrm>
            <a:prstGeom prst="line">
              <a:avLst/>
            </a:prstGeom>
            <a:noFill/>
            <a:ln w="28575">
              <a:solidFill>
                <a:schemeClr val="tx1"/>
              </a:solidFill>
              <a:round/>
              <a:headEnd/>
              <a:tailEnd type="triangle" w="med" len="med"/>
            </a:ln>
            <a:effectLst/>
          </p:spPr>
          <p:txBody>
            <a:bodyPr>
              <a:spAutoFit/>
            </a:bodyPr>
            <a:lstStyle/>
            <a:p>
              <a:endParaRPr lang="de-DE"/>
            </a:p>
          </p:txBody>
        </p:sp>
      </p:grpSp>
      <p:sp>
        <p:nvSpPr>
          <p:cNvPr id="425009" name="Line 49"/>
          <p:cNvSpPr>
            <a:spLocks noChangeShapeType="1"/>
          </p:cNvSpPr>
          <p:nvPr/>
        </p:nvSpPr>
        <p:spPr bwMode="auto">
          <a:xfrm flipH="1">
            <a:off x="6635750" y="3205163"/>
            <a:ext cx="1463675" cy="0"/>
          </a:xfrm>
          <a:prstGeom prst="line">
            <a:avLst/>
          </a:prstGeom>
          <a:noFill/>
          <a:ln w="57150">
            <a:solidFill>
              <a:schemeClr val="folHlink"/>
            </a:solidFill>
            <a:round/>
            <a:headEnd/>
            <a:tailEnd type="triangle" w="med" len="med"/>
          </a:ln>
          <a:effectLst/>
        </p:spPr>
        <p:txBody>
          <a:bodyPr>
            <a:spAutoFit/>
          </a:bodyPr>
          <a:lstStyle/>
          <a:p>
            <a:endParaRPr lang="de-DE"/>
          </a:p>
        </p:txBody>
      </p:sp>
      <p:sp>
        <p:nvSpPr>
          <p:cNvPr id="425010" name="Line 50"/>
          <p:cNvSpPr>
            <a:spLocks noChangeShapeType="1"/>
          </p:cNvSpPr>
          <p:nvPr/>
        </p:nvSpPr>
        <p:spPr bwMode="auto">
          <a:xfrm flipH="1">
            <a:off x="6621463" y="4806950"/>
            <a:ext cx="1463675" cy="0"/>
          </a:xfrm>
          <a:prstGeom prst="line">
            <a:avLst/>
          </a:prstGeom>
          <a:noFill/>
          <a:ln w="57150">
            <a:solidFill>
              <a:schemeClr val="folHlink"/>
            </a:solidFill>
            <a:round/>
            <a:headEnd/>
            <a:tailEnd type="triangle" w="med" len="med"/>
          </a:ln>
          <a:effectLst/>
        </p:spPr>
        <p:txBody>
          <a:bodyPr>
            <a:spAutoFit/>
          </a:bodyPr>
          <a:lstStyle/>
          <a:p>
            <a:endParaRPr lang="de-DE"/>
          </a:p>
        </p:txBody>
      </p:sp>
      <p:grpSp>
        <p:nvGrpSpPr>
          <p:cNvPr id="3" name="Group 54"/>
          <p:cNvGrpSpPr>
            <a:grpSpLocks/>
          </p:cNvGrpSpPr>
          <p:nvPr/>
        </p:nvGrpSpPr>
        <p:grpSpPr bwMode="auto">
          <a:xfrm>
            <a:off x="5389563" y="2500313"/>
            <a:ext cx="1525587" cy="2879725"/>
            <a:chOff x="3350" y="1458"/>
            <a:chExt cx="961" cy="1814"/>
          </a:xfrm>
        </p:grpSpPr>
        <p:grpSp>
          <p:nvGrpSpPr>
            <p:cNvPr id="4" name="Group 52"/>
            <p:cNvGrpSpPr>
              <a:grpSpLocks/>
            </p:cNvGrpSpPr>
            <p:nvPr/>
          </p:nvGrpSpPr>
          <p:grpSpPr bwMode="auto">
            <a:xfrm>
              <a:off x="3350" y="1458"/>
              <a:ext cx="961" cy="1814"/>
              <a:chOff x="3350" y="1458"/>
              <a:chExt cx="961" cy="1814"/>
            </a:xfrm>
          </p:grpSpPr>
          <p:grpSp>
            <p:nvGrpSpPr>
              <p:cNvPr id="5" name="Group 17"/>
              <p:cNvGrpSpPr>
                <a:grpSpLocks/>
              </p:cNvGrpSpPr>
              <p:nvPr/>
            </p:nvGrpSpPr>
            <p:grpSpPr bwMode="auto">
              <a:xfrm>
                <a:off x="3351" y="1458"/>
                <a:ext cx="960" cy="1814"/>
                <a:chOff x="1951" y="1706"/>
                <a:chExt cx="960" cy="1814"/>
              </a:xfrm>
            </p:grpSpPr>
            <p:sp>
              <p:nvSpPr>
                <p:cNvPr id="424976" name="Freeform 16"/>
                <p:cNvSpPr>
                  <a:spLocks/>
                </p:cNvSpPr>
                <p:nvPr/>
              </p:nvSpPr>
              <p:spPr bwMode="auto">
                <a:xfrm>
                  <a:off x="1958" y="1719"/>
                  <a:ext cx="953" cy="1790"/>
                </a:xfrm>
                <a:custGeom>
                  <a:avLst/>
                  <a:gdLst/>
                  <a:ahLst/>
                  <a:cxnLst>
                    <a:cxn ang="0">
                      <a:pos x="470" y="1790"/>
                    </a:cxn>
                    <a:cxn ang="0">
                      <a:pos x="9" y="886"/>
                    </a:cxn>
                    <a:cxn ang="0">
                      <a:pos x="470" y="0"/>
                    </a:cxn>
                    <a:cxn ang="0">
                      <a:pos x="922" y="895"/>
                    </a:cxn>
                    <a:cxn ang="0">
                      <a:pos x="470" y="1790"/>
                    </a:cxn>
                  </a:cxnLst>
                  <a:rect l="0" t="0" r="r" b="b"/>
                  <a:pathLst>
                    <a:path w="953" h="1790">
                      <a:moveTo>
                        <a:pt x="470" y="1790"/>
                      </a:moveTo>
                      <a:cubicBezTo>
                        <a:pt x="275" y="1657"/>
                        <a:pt x="0" y="1214"/>
                        <a:pt x="9" y="886"/>
                      </a:cubicBezTo>
                      <a:cubicBezTo>
                        <a:pt x="9" y="558"/>
                        <a:pt x="328" y="89"/>
                        <a:pt x="470" y="0"/>
                      </a:cubicBezTo>
                      <a:cubicBezTo>
                        <a:pt x="780" y="399"/>
                        <a:pt x="887" y="523"/>
                        <a:pt x="922" y="895"/>
                      </a:cubicBezTo>
                      <a:cubicBezTo>
                        <a:pt x="953" y="1231"/>
                        <a:pt x="736" y="1515"/>
                        <a:pt x="470" y="1790"/>
                      </a:cubicBezTo>
                      <a:close/>
                    </a:path>
                  </a:pathLst>
                </a:custGeom>
                <a:solidFill>
                  <a:srgbClr val="FF9900"/>
                </a:solidFill>
                <a:ln w="28575" cap="flat" cmpd="sng">
                  <a:solidFill>
                    <a:srgbClr val="FF9900"/>
                  </a:solidFill>
                  <a:prstDash val="solid"/>
                  <a:round/>
                  <a:headEnd/>
                  <a:tailEnd/>
                </a:ln>
                <a:effectLst/>
              </p:spPr>
              <p:txBody>
                <a:bodyPr>
                  <a:spAutoFit/>
                </a:bodyPr>
                <a:lstStyle/>
                <a:p>
                  <a:endParaRPr lang="de-DE"/>
                </a:p>
              </p:txBody>
            </p:sp>
            <p:sp>
              <p:nvSpPr>
                <p:cNvPr id="424967" name="Freeform 7"/>
                <p:cNvSpPr>
                  <a:spLocks/>
                </p:cNvSpPr>
                <p:nvPr/>
              </p:nvSpPr>
              <p:spPr bwMode="auto">
                <a:xfrm>
                  <a:off x="1951" y="1706"/>
                  <a:ext cx="475" cy="1814"/>
                </a:xfrm>
                <a:custGeom>
                  <a:avLst/>
                  <a:gdLst/>
                  <a:ahLst/>
                  <a:cxnLst>
                    <a:cxn ang="0">
                      <a:pos x="475" y="0"/>
                    </a:cxn>
                    <a:cxn ang="0">
                      <a:pos x="0" y="918"/>
                    </a:cxn>
                    <a:cxn ang="0">
                      <a:pos x="475" y="1814"/>
                    </a:cxn>
                  </a:cxnLst>
                  <a:rect l="0" t="0" r="r" b="b"/>
                  <a:pathLst>
                    <a:path w="475" h="1814">
                      <a:moveTo>
                        <a:pt x="475" y="0"/>
                      </a:moveTo>
                      <a:cubicBezTo>
                        <a:pt x="62" y="448"/>
                        <a:pt x="0" y="758"/>
                        <a:pt x="0" y="918"/>
                      </a:cubicBezTo>
                      <a:cubicBezTo>
                        <a:pt x="8" y="1078"/>
                        <a:pt x="0" y="1352"/>
                        <a:pt x="475" y="1814"/>
                      </a:cubicBezTo>
                    </a:path>
                  </a:pathLst>
                </a:custGeom>
                <a:noFill/>
                <a:ln w="57150" cap="flat" cmpd="sng">
                  <a:solidFill>
                    <a:schemeClr val="tx1"/>
                  </a:solidFill>
                  <a:prstDash val="solid"/>
                  <a:round/>
                  <a:headEnd/>
                  <a:tailEnd/>
                </a:ln>
                <a:effectLst/>
              </p:spPr>
              <p:txBody>
                <a:bodyPr>
                  <a:spAutoFit/>
                </a:bodyPr>
                <a:lstStyle/>
                <a:p>
                  <a:endParaRPr lang="de-DE"/>
                </a:p>
              </p:txBody>
            </p:sp>
            <p:sp>
              <p:nvSpPr>
                <p:cNvPr id="424968" name="Freeform 8"/>
                <p:cNvSpPr>
                  <a:spLocks/>
                </p:cNvSpPr>
                <p:nvPr/>
              </p:nvSpPr>
              <p:spPr bwMode="auto">
                <a:xfrm flipH="1">
                  <a:off x="2426" y="1706"/>
                  <a:ext cx="454" cy="1814"/>
                </a:xfrm>
                <a:custGeom>
                  <a:avLst/>
                  <a:gdLst/>
                  <a:ahLst/>
                  <a:cxnLst>
                    <a:cxn ang="0">
                      <a:pos x="475" y="0"/>
                    </a:cxn>
                    <a:cxn ang="0">
                      <a:pos x="0" y="918"/>
                    </a:cxn>
                    <a:cxn ang="0">
                      <a:pos x="475" y="1814"/>
                    </a:cxn>
                  </a:cxnLst>
                  <a:rect l="0" t="0" r="r" b="b"/>
                  <a:pathLst>
                    <a:path w="475" h="1814">
                      <a:moveTo>
                        <a:pt x="475" y="0"/>
                      </a:moveTo>
                      <a:cubicBezTo>
                        <a:pt x="62" y="448"/>
                        <a:pt x="0" y="758"/>
                        <a:pt x="0" y="918"/>
                      </a:cubicBezTo>
                      <a:cubicBezTo>
                        <a:pt x="8" y="1078"/>
                        <a:pt x="0" y="1352"/>
                        <a:pt x="475" y="1814"/>
                      </a:cubicBezTo>
                    </a:path>
                  </a:pathLst>
                </a:custGeom>
                <a:noFill/>
                <a:ln w="57150" cap="flat" cmpd="sng">
                  <a:solidFill>
                    <a:schemeClr val="tx1"/>
                  </a:solidFill>
                  <a:prstDash val="solid"/>
                  <a:round/>
                  <a:headEnd/>
                  <a:tailEnd/>
                </a:ln>
                <a:effectLst/>
              </p:spPr>
              <p:txBody>
                <a:bodyPr>
                  <a:spAutoFit/>
                </a:bodyPr>
                <a:lstStyle/>
                <a:p>
                  <a:endParaRPr lang="de-DE"/>
                </a:p>
              </p:txBody>
            </p:sp>
          </p:grpSp>
          <p:sp>
            <p:nvSpPr>
              <p:cNvPr id="424984" name="Line 24"/>
              <p:cNvSpPr>
                <a:spLocks noChangeShapeType="1"/>
              </p:cNvSpPr>
              <p:nvPr/>
            </p:nvSpPr>
            <p:spPr bwMode="auto">
              <a:xfrm>
                <a:off x="3828" y="1489"/>
                <a:ext cx="0" cy="1737"/>
              </a:xfrm>
              <a:prstGeom prst="line">
                <a:avLst/>
              </a:prstGeom>
              <a:noFill/>
              <a:ln w="28575" cap="rnd">
                <a:solidFill>
                  <a:srgbClr val="FF0000"/>
                </a:solidFill>
                <a:prstDash val="sysDot"/>
                <a:round/>
                <a:headEnd/>
                <a:tailEnd/>
              </a:ln>
              <a:effectLst/>
            </p:spPr>
            <p:txBody>
              <a:bodyPr>
                <a:spAutoFit/>
              </a:bodyPr>
              <a:lstStyle/>
              <a:p>
                <a:endParaRPr lang="de-DE"/>
              </a:p>
            </p:txBody>
          </p:sp>
          <p:sp>
            <p:nvSpPr>
              <p:cNvPr id="424985" name="Line 25"/>
              <p:cNvSpPr>
                <a:spLocks noChangeShapeType="1"/>
              </p:cNvSpPr>
              <p:nvPr/>
            </p:nvSpPr>
            <p:spPr bwMode="auto">
              <a:xfrm flipH="1">
                <a:off x="3541" y="1870"/>
                <a:ext cx="614" cy="1017"/>
              </a:xfrm>
              <a:prstGeom prst="line">
                <a:avLst/>
              </a:prstGeom>
              <a:noFill/>
              <a:ln w="28575" cap="rnd">
                <a:solidFill>
                  <a:srgbClr val="FF0000"/>
                </a:solidFill>
                <a:prstDash val="sysDot"/>
                <a:round/>
                <a:headEnd/>
                <a:tailEnd/>
              </a:ln>
              <a:effectLst/>
            </p:spPr>
            <p:txBody>
              <a:bodyPr>
                <a:spAutoFit/>
              </a:bodyPr>
              <a:lstStyle/>
              <a:p>
                <a:endParaRPr lang="de-DE"/>
              </a:p>
            </p:txBody>
          </p:sp>
          <p:sp>
            <p:nvSpPr>
              <p:cNvPr id="424998" name="Line 38"/>
              <p:cNvSpPr>
                <a:spLocks noChangeShapeType="1"/>
              </p:cNvSpPr>
              <p:nvPr/>
            </p:nvSpPr>
            <p:spPr bwMode="auto">
              <a:xfrm>
                <a:off x="3499" y="1870"/>
                <a:ext cx="593" cy="1017"/>
              </a:xfrm>
              <a:prstGeom prst="line">
                <a:avLst/>
              </a:prstGeom>
              <a:noFill/>
              <a:ln w="28575" cap="rnd">
                <a:solidFill>
                  <a:srgbClr val="FF0000"/>
                </a:solidFill>
                <a:prstDash val="sysDot"/>
                <a:round/>
                <a:headEnd/>
                <a:tailEnd/>
              </a:ln>
              <a:effectLst/>
            </p:spPr>
            <p:txBody>
              <a:bodyPr>
                <a:spAutoFit/>
              </a:bodyPr>
              <a:lstStyle/>
              <a:p>
                <a:endParaRPr lang="de-DE"/>
              </a:p>
            </p:txBody>
          </p:sp>
          <p:sp>
            <p:nvSpPr>
              <p:cNvPr id="425001" name="Line 41"/>
              <p:cNvSpPr>
                <a:spLocks noChangeShapeType="1"/>
              </p:cNvSpPr>
              <p:nvPr/>
            </p:nvSpPr>
            <p:spPr bwMode="auto">
              <a:xfrm>
                <a:off x="3350" y="2410"/>
                <a:ext cx="939" cy="0"/>
              </a:xfrm>
              <a:prstGeom prst="line">
                <a:avLst/>
              </a:prstGeom>
              <a:noFill/>
              <a:ln w="28575" cap="rnd">
                <a:solidFill>
                  <a:srgbClr val="FF0000"/>
                </a:solidFill>
                <a:prstDash val="sysDot"/>
                <a:round/>
                <a:headEnd/>
                <a:tailEnd/>
              </a:ln>
              <a:effectLst/>
            </p:spPr>
            <p:txBody>
              <a:bodyPr>
                <a:spAutoFit/>
              </a:bodyPr>
              <a:lstStyle/>
              <a:p>
                <a:endParaRPr lang="de-DE"/>
              </a:p>
            </p:txBody>
          </p:sp>
        </p:grpSp>
        <p:sp>
          <p:nvSpPr>
            <p:cNvPr id="425013" name="Oval 53"/>
            <p:cNvSpPr>
              <a:spLocks noChangeArrowheads="1"/>
            </p:cNvSpPr>
            <p:nvPr/>
          </p:nvSpPr>
          <p:spPr bwMode="auto">
            <a:xfrm>
              <a:off x="3784" y="2375"/>
              <a:ext cx="71" cy="71"/>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grpSp>
      <p:sp>
        <p:nvSpPr>
          <p:cNvPr id="425018" name="Text Box 58"/>
          <p:cNvSpPr txBox="1">
            <a:spLocks noChangeArrowheads="1"/>
          </p:cNvSpPr>
          <p:nvPr/>
        </p:nvSpPr>
        <p:spPr bwMode="auto">
          <a:xfrm>
            <a:off x="569913" y="1179513"/>
            <a:ext cx="6391275" cy="2905125"/>
          </a:xfrm>
          <a:prstGeom prst="rect">
            <a:avLst/>
          </a:prstGeom>
          <a:noFill/>
          <a:ln w="28575" algn="ctr">
            <a:noFill/>
            <a:miter lim="800000"/>
            <a:headEnd/>
            <a:tailEnd/>
          </a:ln>
          <a:effectLst/>
        </p:spPr>
        <p:txBody>
          <a:bodyPr wrap="none">
            <a:spAutoFit/>
          </a:bodyPr>
          <a:lstStyle/>
          <a:p>
            <a:pPr marL="342900" indent="-342900"/>
            <a:r>
              <a:rPr lang="de-DE" sz="2400"/>
              <a:t>Parametrisierung über zwei parabolische Flächen</a:t>
            </a:r>
          </a:p>
          <a:p>
            <a:pPr marL="342900" indent="-342900">
              <a:buFontTx/>
              <a:buBlip>
                <a:blip r:embed="rId3"/>
              </a:buBlip>
            </a:pPr>
            <a:r>
              <a:rPr lang="de-DE" sz="2000" b="1">
                <a:solidFill>
                  <a:srgbClr val="FF0000"/>
                </a:solidFill>
              </a:rPr>
              <a:t>reflektierte</a:t>
            </a:r>
            <a:r>
              <a:rPr lang="de-DE" sz="2000"/>
              <a:t> Strahlen treffen</a:t>
            </a:r>
            <a:br>
              <a:rPr lang="de-DE" sz="2000"/>
            </a:br>
            <a:r>
              <a:rPr lang="de-DE" sz="2000"/>
              <a:t>sich in einem Punkt.</a:t>
            </a:r>
          </a:p>
          <a:p>
            <a:pPr marL="342900" indent="-342900">
              <a:buFontTx/>
              <a:buBlip>
                <a:blip r:embed="rId3"/>
              </a:buBlip>
            </a:pPr>
            <a:r>
              <a:rPr lang="de-DE" sz="2000"/>
              <a:t>2 Texturen: Vorzeichen</a:t>
            </a:r>
            <a:br>
              <a:rPr lang="de-DE" sz="2000"/>
            </a:br>
            <a:r>
              <a:rPr lang="de-DE" sz="2000"/>
              <a:t>der z-Koordinate entscheidet</a:t>
            </a:r>
            <a:br>
              <a:rPr lang="de-DE" sz="2000"/>
            </a:br>
            <a:r>
              <a:rPr lang="de-DE" sz="2000"/>
              <a:t>welche Textur gewählt wird</a:t>
            </a:r>
          </a:p>
          <a:p>
            <a:pPr marL="342900" indent="-342900"/>
            <a:endParaRPr lang="de-DE" sz="2000"/>
          </a:p>
          <a:p>
            <a:pPr marL="342900" indent="-342900"/>
            <a:r>
              <a:rPr lang="de-DE" sz="2400"/>
              <a:t>	</a:t>
            </a:r>
          </a:p>
        </p:txBody>
      </p:sp>
      <p:pic>
        <p:nvPicPr>
          <p:cNvPr id="425019" name="Picture 59" descr="parabolic"/>
          <p:cNvPicPr>
            <a:picLocks noChangeAspect="1" noChangeArrowheads="1"/>
          </p:cNvPicPr>
          <p:nvPr/>
        </p:nvPicPr>
        <p:blipFill>
          <a:blip r:embed="rId4"/>
          <a:srcRect b="48515"/>
          <a:stretch>
            <a:fillRect/>
          </a:stretch>
        </p:blipFill>
        <p:spPr bwMode="auto">
          <a:xfrm>
            <a:off x="612775" y="4754563"/>
            <a:ext cx="2871788" cy="715962"/>
          </a:xfrm>
          <a:prstGeom prst="rect">
            <a:avLst/>
          </a:prstGeom>
          <a:noFill/>
        </p:spPr>
      </p:pic>
      <p:pic>
        <p:nvPicPr>
          <p:cNvPr id="425020" name="Picture 60" descr="parabolic"/>
          <p:cNvPicPr>
            <a:picLocks noChangeAspect="1" noChangeArrowheads="1"/>
          </p:cNvPicPr>
          <p:nvPr/>
        </p:nvPicPr>
        <p:blipFill>
          <a:blip r:embed="rId4"/>
          <a:srcRect t="48515"/>
          <a:stretch>
            <a:fillRect/>
          </a:stretch>
        </p:blipFill>
        <p:spPr bwMode="auto">
          <a:xfrm>
            <a:off x="612775" y="5514975"/>
            <a:ext cx="2871788" cy="715963"/>
          </a:xfrm>
          <a:prstGeom prst="rect">
            <a:avLst/>
          </a:prstGeom>
          <a:noFill/>
        </p:spPr>
      </p:pic>
      <p:sp>
        <p:nvSpPr>
          <p:cNvPr id="425021" name="Text Box 61"/>
          <p:cNvSpPr txBox="1">
            <a:spLocks noChangeArrowheads="1"/>
          </p:cNvSpPr>
          <p:nvPr/>
        </p:nvSpPr>
        <p:spPr bwMode="auto">
          <a:xfrm>
            <a:off x="569913" y="3529013"/>
            <a:ext cx="2879725" cy="1187450"/>
          </a:xfrm>
          <a:prstGeom prst="rect">
            <a:avLst/>
          </a:prstGeom>
          <a:noFill/>
          <a:ln w="28575" algn="ctr">
            <a:noFill/>
            <a:miter lim="800000"/>
            <a:headEnd/>
            <a:tailEnd/>
          </a:ln>
          <a:effectLst/>
        </p:spPr>
        <p:txBody>
          <a:bodyPr wrap="none">
            <a:spAutoFit/>
          </a:bodyPr>
          <a:lstStyle/>
          <a:p>
            <a:pPr marL="342900" indent="-342900"/>
            <a:r>
              <a:rPr lang="de-DE" sz="2400"/>
              <a:t>Texturkoordinaten für</a:t>
            </a:r>
            <a:br>
              <a:rPr lang="de-DE" sz="2400"/>
            </a:br>
            <a:r>
              <a:rPr lang="de-DE" sz="2400"/>
              <a:t>die parabolische</a:t>
            </a:r>
            <a:br>
              <a:rPr lang="de-DE" sz="2400"/>
            </a:br>
            <a:r>
              <a:rPr lang="de-DE" sz="2400"/>
              <a:t>Environment Map:</a:t>
            </a:r>
          </a:p>
        </p:txBody>
      </p:sp>
      <p:graphicFrame>
        <p:nvGraphicFramePr>
          <p:cNvPr id="425023" name="Object 63"/>
          <p:cNvGraphicFramePr>
            <a:graphicFrameLocks noChangeAspect="1"/>
          </p:cNvGraphicFramePr>
          <p:nvPr/>
        </p:nvGraphicFramePr>
        <p:xfrm>
          <a:off x="1089025" y="1646238"/>
          <a:ext cx="2314575" cy="4629150"/>
        </p:xfrm>
        <a:graphic>
          <a:graphicData uri="http://schemas.openxmlformats.org/presentationml/2006/ole">
            <p:oleObj spid="_x0000_s382978" name="PHOTO-PAINT" r:id="rId5" imgW="2580952" imgH="5161905" progId="CorelPHOTOPAINT.Image.13">
              <p:embed/>
            </p:oleObj>
          </a:graphicData>
        </a:graphic>
      </p:graphicFrame>
      <p:sp>
        <p:nvSpPr>
          <p:cNvPr id="425024" name="Oval 64"/>
          <p:cNvSpPr>
            <a:spLocks noChangeArrowheads="1"/>
          </p:cNvSpPr>
          <p:nvPr/>
        </p:nvSpPr>
        <p:spPr bwMode="auto">
          <a:xfrm>
            <a:off x="1181100" y="1744663"/>
            <a:ext cx="2095500" cy="2095500"/>
          </a:xfrm>
          <a:prstGeom prst="ellipse">
            <a:avLst/>
          </a:prstGeom>
          <a:noFill/>
          <a:ln w="12700" algn="ctr">
            <a:solidFill>
              <a:schemeClr val="bg1"/>
            </a:solidFill>
            <a:prstDash val="dash"/>
            <a:round/>
            <a:headEnd/>
            <a:tailEnd/>
          </a:ln>
          <a:effectLst/>
        </p:spPr>
        <p:txBody>
          <a:bodyPr wrap="none" anchor="ctr">
            <a:spAutoFit/>
          </a:bodyPr>
          <a:lstStyle/>
          <a:p>
            <a:endParaRPr lang="de-DE"/>
          </a:p>
        </p:txBody>
      </p:sp>
      <p:sp>
        <p:nvSpPr>
          <p:cNvPr id="425025" name="Oval 65"/>
          <p:cNvSpPr>
            <a:spLocks noChangeArrowheads="1"/>
          </p:cNvSpPr>
          <p:nvPr/>
        </p:nvSpPr>
        <p:spPr bwMode="auto">
          <a:xfrm>
            <a:off x="1181100" y="4065588"/>
            <a:ext cx="2095500" cy="2095500"/>
          </a:xfrm>
          <a:prstGeom prst="ellipse">
            <a:avLst/>
          </a:prstGeom>
          <a:noFill/>
          <a:ln w="12700" algn="ctr">
            <a:solidFill>
              <a:schemeClr val="bg1"/>
            </a:solidFill>
            <a:prstDash val="dash"/>
            <a:round/>
            <a:headEnd/>
            <a:tailEnd/>
          </a:ln>
          <a:effectLst/>
        </p:spPr>
        <p:txBody>
          <a:bodyPr wrap="none" anchor="ctr">
            <a:spAutoFit/>
          </a:bodyPr>
          <a:lstStyle/>
          <a:p>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25003"/>
                                        </p:tgtEl>
                                        <p:attrNameLst>
                                          <p:attrName>style.visibility</p:attrName>
                                        </p:attrNameLst>
                                      </p:cBhvr>
                                      <p:to>
                                        <p:strVal val="visible"/>
                                      </p:to>
                                    </p:set>
                                    <p:animEffect transition="in" filter="wipe(left)">
                                      <p:cBhvr>
                                        <p:cTn id="17" dur="500"/>
                                        <p:tgtEl>
                                          <p:spTgt spid="425003"/>
                                        </p:tgtEl>
                                      </p:cBhvr>
                                    </p:animEffect>
                                  </p:childTnLst>
                                </p:cTn>
                              </p:par>
                            </p:childTnLst>
                          </p:cTn>
                        </p:par>
                        <p:par>
                          <p:cTn id="18" fill="hold">
                            <p:stCondLst>
                              <p:cond delay="500"/>
                            </p:stCondLst>
                            <p:childTnLst>
                              <p:par>
                                <p:cTn id="19" presetID="22" presetClass="entr" presetSubtype="2" fill="hold" grpId="0" nodeType="afterEffect">
                                  <p:stCondLst>
                                    <p:cond delay="0"/>
                                  </p:stCondLst>
                                  <p:childTnLst>
                                    <p:set>
                                      <p:cBhvr>
                                        <p:cTn id="20" dur="1" fill="hold">
                                          <p:stCondLst>
                                            <p:cond delay="0"/>
                                          </p:stCondLst>
                                        </p:cTn>
                                        <p:tgtEl>
                                          <p:spTgt spid="425002"/>
                                        </p:tgtEl>
                                        <p:attrNameLst>
                                          <p:attrName>style.visibility</p:attrName>
                                        </p:attrNameLst>
                                      </p:cBhvr>
                                      <p:to>
                                        <p:strVal val="visible"/>
                                      </p:to>
                                    </p:set>
                                    <p:animEffect transition="in" filter="wipe(right)">
                                      <p:cBhvr>
                                        <p:cTn id="21" dur="500"/>
                                        <p:tgtEl>
                                          <p:spTgt spid="42500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24987"/>
                                        </p:tgtEl>
                                        <p:attrNameLst>
                                          <p:attrName>style.visibility</p:attrName>
                                        </p:attrNameLst>
                                      </p:cBhvr>
                                      <p:to>
                                        <p:strVal val="visible"/>
                                      </p:to>
                                    </p:set>
                                    <p:animEffect transition="in" filter="wipe(left)">
                                      <p:cBhvr>
                                        <p:cTn id="26" dur="500"/>
                                        <p:tgtEl>
                                          <p:spTgt spid="42498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424982"/>
                                        </p:tgtEl>
                                        <p:attrNameLst>
                                          <p:attrName>style.visibility</p:attrName>
                                        </p:attrNameLst>
                                      </p:cBhvr>
                                      <p:to>
                                        <p:strVal val="visible"/>
                                      </p:to>
                                    </p:set>
                                    <p:animEffect transition="in" filter="wipe(left)">
                                      <p:cBhvr>
                                        <p:cTn id="29" dur="500"/>
                                        <p:tgtEl>
                                          <p:spTgt spid="424982"/>
                                        </p:tgtEl>
                                      </p:cBhvr>
                                    </p:animEffect>
                                  </p:childTnLst>
                                </p:cTn>
                              </p:par>
                            </p:childTnLst>
                          </p:cTn>
                        </p:par>
                        <p:par>
                          <p:cTn id="30" fill="hold">
                            <p:stCondLst>
                              <p:cond delay="500"/>
                            </p:stCondLst>
                            <p:childTnLst>
                              <p:par>
                                <p:cTn id="31" presetID="22" presetClass="entr" presetSubtype="2" fill="hold" grpId="0" nodeType="afterEffect">
                                  <p:stCondLst>
                                    <p:cond delay="0"/>
                                  </p:stCondLst>
                                  <p:childTnLst>
                                    <p:set>
                                      <p:cBhvr>
                                        <p:cTn id="32" dur="1" fill="hold">
                                          <p:stCondLst>
                                            <p:cond delay="0"/>
                                          </p:stCondLst>
                                        </p:cTn>
                                        <p:tgtEl>
                                          <p:spTgt spid="424991"/>
                                        </p:tgtEl>
                                        <p:attrNameLst>
                                          <p:attrName>style.visibility</p:attrName>
                                        </p:attrNameLst>
                                      </p:cBhvr>
                                      <p:to>
                                        <p:strVal val="visible"/>
                                      </p:to>
                                    </p:set>
                                    <p:animEffect transition="in" filter="wipe(right)">
                                      <p:cBhvr>
                                        <p:cTn id="33" dur="500"/>
                                        <p:tgtEl>
                                          <p:spTgt spid="424991"/>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425000"/>
                                        </p:tgtEl>
                                        <p:attrNameLst>
                                          <p:attrName>style.visibility</p:attrName>
                                        </p:attrNameLst>
                                      </p:cBhvr>
                                      <p:to>
                                        <p:strVal val="visible"/>
                                      </p:to>
                                    </p:set>
                                    <p:animEffect transition="in" filter="wipe(right)">
                                      <p:cBhvr>
                                        <p:cTn id="36" dur="500"/>
                                        <p:tgtEl>
                                          <p:spTgt spid="42500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24986"/>
                                        </p:tgtEl>
                                        <p:attrNameLst>
                                          <p:attrName>style.visibility</p:attrName>
                                        </p:attrNameLst>
                                      </p:cBhvr>
                                      <p:to>
                                        <p:strVal val="visible"/>
                                      </p:to>
                                    </p:set>
                                    <p:animEffect transition="in" filter="wipe(left)">
                                      <p:cBhvr>
                                        <p:cTn id="41" dur="500"/>
                                        <p:tgtEl>
                                          <p:spTgt spid="424986"/>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424988"/>
                                        </p:tgtEl>
                                        <p:attrNameLst>
                                          <p:attrName>style.visibility</p:attrName>
                                        </p:attrNameLst>
                                      </p:cBhvr>
                                      <p:to>
                                        <p:strVal val="visible"/>
                                      </p:to>
                                    </p:set>
                                    <p:animEffect transition="in" filter="wipe(left)">
                                      <p:cBhvr>
                                        <p:cTn id="44" dur="500"/>
                                        <p:tgtEl>
                                          <p:spTgt spid="424988"/>
                                        </p:tgtEl>
                                      </p:cBhvr>
                                    </p:animEffect>
                                  </p:childTnLst>
                                </p:cTn>
                              </p:par>
                            </p:childTnLst>
                          </p:cTn>
                        </p:par>
                        <p:par>
                          <p:cTn id="45" fill="hold">
                            <p:stCondLst>
                              <p:cond delay="500"/>
                            </p:stCondLst>
                            <p:childTnLst>
                              <p:par>
                                <p:cTn id="46" presetID="22" presetClass="entr" presetSubtype="4" fill="hold" grpId="0" nodeType="afterEffect">
                                  <p:stCondLst>
                                    <p:cond delay="0"/>
                                  </p:stCondLst>
                                  <p:childTnLst>
                                    <p:set>
                                      <p:cBhvr>
                                        <p:cTn id="47" dur="1" fill="hold">
                                          <p:stCondLst>
                                            <p:cond delay="0"/>
                                          </p:stCondLst>
                                        </p:cTn>
                                        <p:tgtEl>
                                          <p:spTgt spid="424980"/>
                                        </p:tgtEl>
                                        <p:attrNameLst>
                                          <p:attrName>style.visibility</p:attrName>
                                        </p:attrNameLst>
                                      </p:cBhvr>
                                      <p:to>
                                        <p:strVal val="visible"/>
                                      </p:to>
                                    </p:set>
                                    <p:animEffect transition="in" filter="wipe(down)">
                                      <p:cBhvr>
                                        <p:cTn id="48" dur="500"/>
                                        <p:tgtEl>
                                          <p:spTgt spid="424980"/>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424990"/>
                                        </p:tgtEl>
                                        <p:attrNameLst>
                                          <p:attrName>style.visibility</p:attrName>
                                        </p:attrNameLst>
                                      </p:cBhvr>
                                      <p:to>
                                        <p:strVal val="visible"/>
                                      </p:to>
                                    </p:set>
                                    <p:animEffect transition="in" filter="wipe(up)">
                                      <p:cBhvr>
                                        <p:cTn id="51" dur="500"/>
                                        <p:tgtEl>
                                          <p:spTgt spid="42499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425004"/>
                                        </p:tgtEl>
                                        <p:attrNameLst>
                                          <p:attrName>style.visibility</p:attrName>
                                        </p:attrNameLst>
                                      </p:cBhvr>
                                      <p:to>
                                        <p:strVal val="visible"/>
                                      </p:to>
                                    </p:set>
                                    <p:animEffect transition="in" filter="wipe(right)">
                                      <p:cBhvr>
                                        <p:cTn id="56" dur="500"/>
                                        <p:tgtEl>
                                          <p:spTgt spid="425004"/>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425005"/>
                                        </p:tgtEl>
                                        <p:attrNameLst>
                                          <p:attrName>style.visibility</p:attrName>
                                        </p:attrNameLst>
                                      </p:cBhvr>
                                      <p:to>
                                        <p:strVal val="visible"/>
                                      </p:to>
                                    </p:set>
                                    <p:animEffect transition="in" filter="wipe(left)">
                                      <p:cBhvr>
                                        <p:cTn id="60" dur="500"/>
                                        <p:tgtEl>
                                          <p:spTgt spid="42500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425009"/>
                                        </p:tgtEl>
                                        <p:attrNameLst>
                                          <p:attrName>style.visibility</p:attrName>
                                        </p:attrNameLst>
                                      </p:cBhvr>
                                      <p:to>
                                        <p:strVal val="visible"/>
                                      </p:to>
                                    </p:set>
                                    <p:animEffect transition="in" filter="wipe(right)">
                                      <p:cBhvr>
                                        <p:cTn id="65" dur="500"/>
                                        <p:tgtEl>
                                          <p:spTgt spid="425009"/>
                                        </p:tgtEl>
                                      </p:cBhvr>
                                    </p:animEffect>
                                  </p:childTnLst>
                                </p:cTn>
                              </p:par>
                              <p:par>
                                <p:cTn id="66" presetID="22" presetClass="entr" presetSubtype="2" fill="hold" grpId="0" nodeType="withEffect">
                                  <p:stCondLst>
                                    <p:cond delay="0"/>
                                  </p:stCondLst>
                                  <p:childTnLst>
                                    <p:set>
                                      <p:cBhvr>
                                        <p:cTn id="67" dur="1" fill="hold">
                                          <p:stCondLst>
                                            <p:cond delay="0"/>
                                          </p:stCondLst>
                                        </p:cTn>
                                        <p:tgtEl>
                                          <p:spTgt spid="425010"/>
                                        </p:tgtEl>
                                        <p:attrNameLst>
                                          <p:attrName>style.visibility</p:attrName>
                                        </p:attrNameLst>
                                      </p:cBhvr>
                                      <p:to>
                                        <p:strVal val="visible"/>
                                      </p:to>
                                    </p:set>
                                    <p:animEffect transition="in" filter="wipe(right)">
                                      <p:cBhvr>
                                        <p:cTn id="68" dur="500"/>
                                        <p:tgtEl>
                                          <p:spTgt spid="425010"/>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424981"/>
                                        </p:tgtEl>
                                        <p:attrNameLst>
                                          <p:attrName>style.visibility</p:attrName>
                                        </p:attrNameLst>
                                      </p:cBhvr>
                                      <p:to>
                                        <p:strVal val="visible"/>
                                      </p:to>
                                    </p:set>
                                    <p:animEffect transition="in" filter="wipe(left)">
                                      <p:cBhvr>
                                        <p:cTn id="72" dur="500"/>
                                        <p:tgtEl>
                                          <p:spTgt spid="424981"/>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424999"/>
                                        </p:tgtEl>
                                        <p:attrNameLst>
                                          <p:attrName>style.visibility</p:attrName>
                                        </p:attrNameLst>
                                      </p:cBhvr>
                                      <p:to>
                                        <p:strVal val="visible"/>
                                      </p:to>
                                    </p:set>
                                    <p:animEffect transition="in" filter="wipe(left)">
                                      <p:cBhvr>
                                        <p:cTn id="75" dur="500"/>
                                        <p:tgtEl>
                                          <p:spTgt spid="42499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425018">
                                            <p:txEl>
                                              <p:pRg st="1" end="1"/>
                                            </p:txEl>
                                          </p:spTgt>
                                        </p:tgtEl>
                                        <p:attrNameLst>
                                          <p:attrName>style.visibility</p:attrName>
                                        </p:attrNameLst>
                                      </p:cBhvr>
                                      <p:to>
                                        <p:strVal val="visible"/>
                                      </p:to>
                                    </p:set>
                                    <p:animEffect transition="in" filter="fade">
                                      <p:cBhvr>
                                        <p:cTn id="80" dur="500"/>
                                        <p:tgtEl>
                                          <p:spTgt spid="425018">
                                            <p:txEl>
                                              <p:pRg st="1" end="1"/>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425018">
                                            <p:txEl>
                                              <p:pRg st="2" end="2"/>
                                            </p:txEl>
                                          </p:spTgt>
                                        </p:tgtEl>
                                        <p:attrNameLst>
                                          <p:attrName>style.visibility</p:attrName>
                                        </p:attrNameLst>
                                      </p:cBhvr>
                                      <p:to>
                                        <p:strVal val="visible"/>
                                      </p:to>
                                    </p:set>
                                    <p:animEffect transition="in" filter="fade">
                                      <p:cBhvr>
                                        <p:cTn id="85" dur="500"/>
                                        <p:tgtEl>
                                          <p:spTgt spid="425018">
                                            <p:txEl>
                                              <p:pRg st="2" end="2"/>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425021"/>
                                        </p:tgtEl>
                                        <p:attrNameLst>
                                          <p:attrName>style.visibility</p:attrName>
                                        </p:attrNameLst>
                                      </p:cBhvr>
                                      <p:to>
                                        <p:strVal val="visible"/>
                                      </p:to>
                                    </p:set>
                                    <p:animEffect transition="in" filter="fade">
                                      <p:cBhvr>
                                        <p:cTn id="90" dur="500"/>
                                        <p:tgtEl>
                                          <p:spTgt spid="425021"/>
                                        </p:tgtEl>
                                      </p:cBhvr>
                                    </p:animEffect>
                                  </p:childTnLst>
                                </p:cTn>
                              </p:par>
                              <p:par>
                                <p:cTn id="91" presetID="10" presetClass="entr" presetSubtype="0" fill="hold" nodeType="withEffect">
                                  <p:stCondLst>
                                    <p:cond delay="0"/>
                                  </p:stCondLst>
                                  <p:childTnLst>
                                    <p:set>
                                      <p:cBhvr>
                                        <p:cTn id="92" dur="1" fill="hold">
                                          <p:stCondLst>
                                            <p:cond delay="0"/>
                                          </p:stCondLst>
                                        </p:cTn>
                                        <p:tgtEl>
                                          <p:spTgt spid="425019"/>
                                        </p:tgtEl>
                                        <p:attrNameLst>
                                          <p:attrName>style.visibility</p:attrName>
                                        </p:attrNameLst>
                                      </p:cBhvr>
                                      <p:to>
                                        <p:strVal val="visible"/>
                                      </p:to>
                                    </p:set>
                                    <p:animEffect transition="in" filter="fade">
                                      <p:cBhvr>
                                        <p:cTn id="93" dur="500"/>
                                        <p:tgtEl>
                                          <p:spTgt spid="425019"/>
                                        </p:tgtEl>
                                      </p:cBhvr>
                                    </p:animEffect>
                                  </p:childTnLst>
                                </p:cTn>
                              </p:par>
                              <p:par>
                                <p:cTn id="94" presetID="10" presetClass="entr" presetSubtype="0" fill="hold" nodeType="withEffect">
                                  <p:stCondLst>
                                    <p:cond delay="0"/>
                                  </p:stCondLst>
                                  <p:childTnLst>
                                    <p:set>
                                      <p:cBhvr>
                                        <p:cTn id="95" dur="1" fill="hold">
                                          <p:stCondLst>
                                            <p:cond delay="0"/>
                                          </p:stCondLst>
                                        </p:cTn>
                                        <p:tgtEl>
                                          <p:spTgt spid="425020"/>
                                        </p:tgtEl>
                                        <p:attrNameLst>
                                          <p:attrName>style.visibility</p:attrName>
                                        </p:attrNameLst>
                                      </p:cBhvr>
                                      <p:to>
                                        <p:strVal val="visible"/>
                                      </p:to>
                                    </p:set>
                                    <p:animEffect transition="in" filter="fade">
                                      <p:cBhvr>
                                        <p:cTn id="96" dur="500"/>
                                        <p:tgtEl>
                                          <p:spTgt spid="425020"/>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425018">
                                            <p:txEl>
                                              <p:pRg st="1" end="1"/>
                                            </p:txEl>
                                          </p:spTgt>
                                        </p:tgtEl>
                                      </p:cBhvr>
                                    </p:animEffect>
                                    <p:set>
                                      <p:cBhvr>
                                        <p:cTn id="101" dur="1" fill="hold">
                                          <p:stCondLst>
                                            <p:cond delay="499"/>
                                          </p:stCondLst>
                                        </p:cTn>
                                        <p:tgtEl>
                                          <p:spTgt spid="425018">
                                            <p:txEl>
                                              <p:pRg st="1" end="1"/>
                                            </p:txEl>
                                          </p:spTgt>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425018">
                                            <p:txEl>
                                              <p:pRg st="2" end="2"/>
                                            </p:txEl>
                                          </p:spTgt>
                                        </p:tgtEl>
                                      </p:cBhvr>
                                    </p:animEffect>
                                    <p:set>
                                      <p:cBhvr>
                                        <p:cTn id="104" dur="1" fill="hold">
                                          <p:stCondLst>
                                            <p:cond delay="499"/>
                                          </p:stCondLst>
                                        </p:cTn>
                                        <p:tgtEl>
                                          <p:spTgt spid="425018">
                                            <p:txEl>
                                              <p:pRg st="2" end="2"/>
                                            </p:txEl>
                                          </p:spTgt>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425021"/>
                                        </p:tgtEl>
                                      </p:cBhvr>
                                    </p:animEffect>
                                    <p:set>
                                      <p:cBhvr>
                                        <p:cTn id="107" dur="1" fill="hold">
                                          <p:stCondLst>
                                            <p:cond delay="499"/>
                                          </p:stCondLst>
                                        </p:cTn>
                                        <p:tgtEl>
                                          <p:spTgt spid="425021"/>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425020"/>
                                        </p:tgtEl>
                                      </p:cBhvr>
                                    </p:animEffect>
                                    <p:set>
                                      <p:cBhvr>
                                        <p:cTn id="110" dur="1" fill="hold">
                                          <p:stCondLst>
                                            <p:cond delay="499"/>
                                          </p:stCondLst>
                                        </p:cTn>
                                        <p:tgtEl>
                                          <p:spTgt spid="425020"/>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425019"/>
                                        </p:tgtEl>
                                      </p:cBhvr>
                                    </p:animEffect>
                                    <p:set>
                                      <p:cBhvr>
                                        <p:cTn id="113" dur="1" fill="hold">
                                          <p:stCondLst>
                                            <p:cond delay="499"/>
                                          </p:stCondLst>
                                        </p:cTn>
                                        <p:tgtEl>
                                          <p:spTgt spid="425019"/>
                                        </p:tgtEl>
                                        <p:attrNameLst>
                                          <p:attrName>style.visibility</p:attrName>
                                        </p:attrNameLst>
                                      </p:cBhvr>
                                      <p:to>
                                        <p:strVal val="hidden"/>
                                      </p:to>
                                    </p:set>
                                  </p:childTnLst>
                                </p:cTn>
                              </p:par>
                            </p:childTnLst>
                          </p:cTn>
                        </p:par>
                        <p:par>
                          <p:cTn id="114" fill="hold">
                            <p:stCondLst>
                              <p:cond delay="500"/>
                            </p:stCondLst>
                            <p:childTnLst>
                              <p:par>
                                <p:cTn id="115" presetID="10" presetClass="entr" presetSubtype="0" fill="hold" nodeType="afterEffect">
                                  <p:stCondLst>
                                    <p:cond delay="0"/>
                                  </p:stCondLst>
                                  <p:childTnLst>
                                    <p:set>
                                      <p:cBhvr>
                                        <p:cTn id="116" dur="1" fill="hold">
                                          <p:stCondLst>
                                            <p:cond delay="0"/>
                                          </p:stCondLst>
                                        </p:cTn>
                                        <p:tgtEl>
                                          <p:spTgt spid="425023"/>
                                        </p:tgtEl>
                                        <p:attrNameLst>
                                          <p:attrName>style.visibility</p:attrName>
                                        </p:attrNameLst>
                                      </p:cBhvr>
                                      <p:to>
                                        <p:strVal val="visible"/>
                                      </p:to>
                                    </p:set>
                                    <p:animEffect transition="in" filter="fade">
                                      <p:cBhvr>
                                        <p:cTn id="117" dur="500"/>
                                        <p:tgtEl>
                                          <p:spTgt spid="425023"/>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425025"/>
                                        </p:tgtEl>
                                        <p:attrNameLst>
                                          <p:attrName>style.visibility</p:attrName>
                                        </p:attrNameLst>
                                      </p:cBhvr>
                                      <p:to>
                                        <p:strVal val="visible"/>
                                      </p:to>
                                    </p:set>
                                    <p:animEffect transition="in" filter="fade">
                                      <p:cBhvr>
                                        <p:cTn id="122" dur="500"/>
                                        <p:tgtEl>
                                          <p:spTgt spid="425025"/>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425024"/>
                                        </p:tgtEl>
                                        <p:attrNameLst>
                                          <p:attrName>style.visibility</p:attrName>
                                        </p:attrNameLst>
                                      </p:cBhvr>
                                      <p:to>
                                        <p:strVal val="visible"/>
                                      </p:to>
                                    </p:set>
                                    <p:animEffect transition="in" filter="fade">
                                      <p:cBhvr>
                                        <p:cTn id="125" dur="500"/>
                                        <p:tgtEl>
                                          <p:spTgt spid="425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004" grpId="0" animBg="1"/>
      <p:bldP spid="425005" grpId="0" animBg="1"/>
      <p:bldP spid="425003" grpId="0" animBg="1"/>
      <p:bldP spid="425002" grpId="0" animBg="1"/>
      <p:bldP spid="424980" grpId="0" animBg="1"/>
      <p:bldP spid="424982" grpId="0" animBg="1"/>
      <p:bldP spid="424986" grpId="0" animBg="1"/>
      <p:bldP spid="424987" grpId="0" animBg="1"/>
      <p:bldP spid="424988" grpId="0" animBg="1"/>
      <p:bldP spid="424990" grpId="0" animBg="1"/>
      <p:bldP spid="424991" grpId="0" animBg="1"/>
      <p:bldP spid="424981" grpId="0" animBg="1"/>
      <p:bldP spid="424999" grpId="0" animBg="1"/>
      <p:bldP spid="425000" grpId="0" animBg="1"/>
      <p:bldP spid="425009" grpId="0" animBg="1"/>
      <p:bldP spid="425010" grpId="0" animBg="1"/>
      <p:bldP spid="425021" grpId="0"/>
      <p:bldP spid="425021" grpId="1"/>
      <p:bldP spid="425024" grpId="0" animBg="1"/>
      <p:bldP spid="42502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p:txBody>
          <a:bodyPr/>
          <a:lstStyle/>
          <a:p>
            <a:r>
              <a:rPr lang="de-DE" sz="3600"/>
              <a:t>Zusammenfassung</a:t>
            </a:r>
          </a:p>
        </p:txBody>
      </p:sp>
      <p:pic>
        <p:nvPicPr>
          <p:cNvPr id="425990" name="Picture 6" descr="Spherical_LightMap"/>
          <p:cNvPicPr>
            <a:picLocks noChangeAspect="1" noChangeArrowheads="1"/>
          </p:cNvPicPr>
          <p:nvPr/>
        </p:nvPicPr>
        <p:blipFill>
          <a:blip r:embed="rId3"/>
          <a:srcRect r="49768"/>
          <a:stretch>
            <a:fillRect/>
          </a:stretch>
        </p:blipFill>
        <p:spPr bwMode="auto">
          <a:xfrm>
            <a:off x="733425" y="1370013"/>
            <a:ext cx="1165225" cy="1176337"/>
          </a:xfrm>
          <a:prstGeom prst="rect">
            <a:avLst/>
          </a:prstGeom>
          <a:noFill/>
          <a:ln w="9525">
            <a:noFill/>
            <a:miter lim="800000"/>
            <a:headEnd/>
            <a:tailEnd/>
          </a:ln>
        </p:spPr>
      </p:pic>
      <p:pic>
        <p:nvPicPr>
          <p:cNvPr id="425991" name="Picture 7" descr="Cubemap"/>
          <p:cNvPicPr>
            <a:picLocks noChangeAspect="1" noChangeArrowheads="1"/>
          </p:cNvPicPr>
          <p:nvPr/>
        </p:nvPicPr>
        <p:blipFill>
          <a:blip r:embed="rId4" cstate="print"/>
          <a:srcRect/>
          <a:stretch>
            <a:fillRect/>
          </a:stretch>
        </p:blipFill>
        <p:spPr bwMode="auto">
          <a:xfrm>
            <a:off x="669925" y="2671763"/>
            <a:ext cx="1744663" cy="1306512"/>
          </a:xfrm>
          <a:prstGeom prst="rect">
            <a:avLst/>
          </a:prstGeom>
          <a:noFill/>
          <a:effectLst>
            <a:outerShdw dist="63500" dir="2212194" algn="ctr" rotWithShape="0">
              <a:schemeClr val="tx1"/>
            </a:outerShdw>
          </a:effectLst>
        </p:spPr>
      </p:pic>
      <p:graphicFrame>
        <p:nvGraphicFramePr>
          <p:cNvPr id="425992" name="Object 8"/>
          <p:cNvGraphicFramePr>
            <a:graphicFrameLocks noChangeAspect="1"/>
          </p:cNvGraphicFramePr>
          <p:nvPr/>
        </p:nvGraphicFramePr>
        <p:xfrm>
          <a:off x="865188" y="4430713"/>
          <a:ext cx="915987" cy="1830387"/>
        </p:xfrm>
        <a:graphic>
          <a:graphicData uri="http://schemas.openxmlformats.org/presentationml/2006/ole">
            <p:oleObj spid="_x0000_s384002" name="CorelPhotoPaint.Image.11" r:id="rId5" imgW="2580952" imgH="5161905" progId="CorelPhotoPaint.Image.11">
              <p:embed/>
            </p:oleObj>
          </a:graphicData>
        </a:graphic>
      </p:graphicFrame>
      <p:sp>
        <p:nvSpPr>
          <p:cNvPr id="425993" name="Text Box 9"/>
          <p:cNvSpPr txBox="1">
            <a:spLocks noChangeArrowheads="1"/>
          </p:cNvSpPr>
          <p:nvPr/>
        </p:nvSpPr>
        <p:spPr bwMode="auto">
          <a:xfrm>
            <a:off x="2693988" y="1208088"/>
            <a:ext cx="5795962" cy="1333500"/>
          </a:xfrm>
          <a:prstGeom prst="rect">
            <a:avLst/>
          </a:prstGeom>
          <a:noFill/>
          <a:ln w="28575" algn="ctr">
            <a:noFill/>
            <a:miter lim="800000"/>
            <a:headEnd/>
            <a:tailEnd/>
          </a:ln>
          <a:effectLst/>
        </p:spPr>
        <p:txBody>
          <a:bodyPr wrap="none">
            <a:spAutoFit/>
          </a:bodyPr>
          <a:lstStyle/>
          <a:p>
            <a:pPr marL="342900" indent="-342900"/>
            <a:r>
              <a:rPr lang="de-DE" sz="2400" b="1" i="1"/>
              <a:t>Sphere Maps</a:t>
            </a:r>
          </a:p>
          <a:p>
            <a:pPr marL="342900" indent="-342900">
              <a:buFontTx/>
              <a:buChar char="•"/>
            </a:pPr>
            <a:r>
              <a:rPr lang="de-DE" sz="2400" b="1" i="1"/>
              <a:t>Nachteil:</a:t>
            </a:r>
            <a:r>
              <a:rPr lang="de-DE" sz="2400"/>
              <a:t> Verzerrung, Singularität</a:t>
            </a:r>
          </a:p>
          <a:p>
            <a:pPr marL="342900" indent="-342900">
              <a:buFontTx/>
              <a:buChar char="•"/>
            </a:pPr>
            <a:r>
              <a:rPr lang="de-DE" sz="2400" b="1" i="1"/>
              <a:t>Vorteil: </a:t>
            </a:r>
            <a:r>
              <a:rPr lang="de-DE" sz="2400"/>
              <a:t>Einfach aufzunehmen </a:t>
            </a:r>
            <a:r>
              <a:rPr lang="de-DE" sz="2000"/>
              <a:t>(Spiegelkugel)</a:t>
            </a:r>
          </a:p>
        </p:txBody>
      </p:sp>
      <p:sp>
        <p:nvSpPr>
          <p:cNvPr id="425996" name="Text Box 12"/>
          <p:cNvSpPr txBox="1">
            <a:spLocks noChangeArrowheads="1"/>
          </p:cNvSpPr>
          <p:nvPr/>
        </p:nvSpPr>
        <p:spPr bwMode="auto">
          <a:xfrm>
            <a:off x="2693988" y="2825750"/>
            <a:ext cx="5122862" cy="1698625"/>
          </a:xfrm>
          <a:prstGeom prst="rect">
            <a:avLst/>
          </a:prstGeom>
          <a:noFill/>
          <a:ln w="28575" algn="ctr">
            <a:noFill/>
            <a:miter lim="800000"/>
            <a:headEnd/>
            <a:tailEnd/>
          </a:ln>
          <a:effectLst/>
        </p:spPr>
        <p:txBody>
          <a:bodyPr wrap="none">
            <a:spAutoFit/>
          </a:bodyPr>
          <a:lstStyle/>
          <a:p>
            <a:pPr marL="342900" indent="-342900"/>
            <a:r>
              <a:rPr lang="de-DE" sz="2400" b="1" i="1"/>
              <a:t>Cube Maps</a:t>
            </a:r>
          </a:p>
          <a:p>
            <a:pPr marL="342900" indent="-342900">
              <a:buFontTx/>
              <a:buChar char="•"/>
            </a:pPr>
            <a:r>
              <a:rPr lang="de-DE" sz="2400" b="1" i="1"/>
              <a:t>Vorteil:</a:t>
            </a:r>
            <a:r>
              <a:rPr lang="de-DE" sz="2400"/>
              <a:t> geringere Verzerrung</a:t>
            </a:r>
          </a:p>
          <a:p>
            <a:pPr marL="342900" indent="-342900">
              <a:buFontTx/>
              <a:buChar char="•"/>
            </a:pPr>
            <a:r>
              <a:rPr lang="de-DE" sz="2400" b="1" i="1"/>
              <a:t>Vorteil: </a:t>
            </a:r>
            <a:r>
              <a:rPr lang="de-DE" sz="2400"/>
              <a:t>Einfach zu rendern</a:t>
            </a:r>
            <a:br>
              <a:rPr lang="de-DE" sz="2400"/>
            </a:br>
            <a:r>
              <a:rPr lang="de-DE" sz="2400"/>
              <a:t>            </a:t>
            </a:r>
            <a:r>
              <a:rPr lang="de-DE" sz="2000"/>
              <a:t>(Kamera im Zentrum des Würfels)</a:t>
            </a:r>
          </a:p>
        </p:txBody>
      </p:sp>
      <p:sp>
        <p:nvSpPr>
          <p:cNvPr id="425997" name="Text Box 13"/>
          <p:cNvSpPr txBox="1">
            <a:spLocks noChangeArrowheads="1"/>
          </p:cNvSpPr>
          <p:nvPr/>
        </p:nvSpPr>
        <p:spPr bwMode="auto">
          <a:xfrm>
            <a:off x="2693988" y="4556125"/>
            <a:ext cx="5737225" cy="1698625"/>
          </a:xfrm>
          <a:prstGeom prst="rect">
            <a:avLst/>
          </a:prstGeom>
          <a:noFill/>
          <a:ln w="28575" algn="ctr">
            <a:noFill/>
            <a:miter lim="800000"/>
            <a:headEnd/>
            <a:tailEnd/>
          </a:ln>
          <a:effectLst/>
        </p:spPr>
        <p:txBody>
          <a:bodyPr wrap="none">
            <a:spAutoFit/>
          </a:bodyPr>
          <a:lstStyle/>
          <a:p>
            <a:pPr marL="342900" indent="-342900"/>
            <a:r>
              <a:rPr lang="de-DE" sz="2400" b="1" i="1"/>
              <a:t>Paraboloid Maps</a:t>
            </a:r>
          </a:p>
          <a:p>
            <a:pPr marL="342900" indent="-342900">
              <a:buFontTx/>
              <a:buChar char="•"/>
            </a:pPr>
            <a:r>
              <a:rPr lang="de-DE" sz="2400" b="1" i="1"/>
              <a:t>Vorteil:</a:t>
            </a:r>
            <a:r>
              <a:rPr lang="de-DE" sz="2400"/>
              <a:t> noch geringere Verzerrung</a:t>
            </a:r>
          </a:p>
          <a:p>
            <a:pPr marL="342900" indent="-342900">
              <a:buFontTx/>
              <a:buChar char="•"/>
            </a:pPr>
            <a:r>
              <a:rPr lang="de-DE" sz="2400" b="1" i="1"/>
              <a:t>Nachteil: </a:t>
            </a:r>
            <a:r>
              <a:rPr lang="de-DE" sz="2400"/>
              <a:t>Weder einfach zu rendern noch</a:t>
            </a:r>
            <a:br>
              <a:rPr lang="de-DE" sz="2400"/>
            </a:br>
            <a:r>
              <a:rPr lang="de-DE" sz="2400"/>
              <a:t>              leicht zu photographieren!</a:t>
            </a:r>
            <a:endParaRPr lang="de-DE" sz="200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FP 02</a:t>
            </a:r>
            <a:endParaRPr lang="de-DE" dirty="0"/>
          </a:p>
        </p:txBody>
      </p:sp>
      <p:sp>
        <p:nvSpPr>
          <p:cNvPr id="3" name="Inhaltsplatzhalter 2"/>
          <p:cNvSpPr>
            <a:spLocks noGrp="1"/>
          </p:cNvSpPr>
          <p:nvPr>
            <p:ph idx="1"/>
          </p:nvPr>
        </p:nvSpPr>
        <p:spPr/>
        <p:txBody>
          <a:bodyPr/>
          <a:lstStyle/>
          <a:p>
            <a:r>
              <a:rPr lang="de-DE" dirty="0" smtClean="0"/>
              <a:t> Cube </a:t>
            </a:r>
            <a:r>
              <a:rPr lang="de-DE" dirty="0" err="1" smtClean="0"/>
              <a:t>Maps</a:t>
            </a:r>
            <a:endParaRPr lang="de-DE" dirty="0" smtClean="0"/>
          </a:p>
          <a:p>
            <a:r>
              <a:rPr lang="de-DE" dirty="0" smtClean="0"/>
              <a:t> </a:t>
            </a:r>
            <a:r>
              <a:rPr lang="de-DE" dirty="0" err="1" smtClean="0"/>
              <a:t>Sphere</a:t>
            </a:r>
            <a:r>
              <a:rPr lang="de-DE" dirty="0" smtClean="0"/>
              <a:t> </a:t>
            </a:r>
            <a:r>
              <a:rPr lang="de-DE" dirty="0" err="1" smtClean="0"/>
              <a:t>Maps</a:t>
            </a:r>
            <a:endParaRPr lang="de-DE" dirty="0" smtClean="0"/>
          </a:p>
          <a:p>
            <a:r>
              <a:rPr lang="de-DE" dirty="0" smtClean="0"/>
              <a:t> </a:t>
            </a:r>
            <a:r>
              <a:rPr lang="de-DE" dirty="0" err="1" smtClean="0"/>
              <a:t>Parabolic</a:t>
            </a:r>
            <a:r>
              <a:rPr lang="de-DE" dirty="0" smtClean="0"/>
              <a:t> </a:t>
            </a:r>
            <a:r>
              <a:rPr lang="de-DE" dirty="0" err="1" smtClean="0"/>
              <a:t>Maps</a:t>
            </a:r>
            <a:endParaRPr lang="de-DE"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ctrTitle"/>
          </p:nvPr>
        </p:nvSpPr>
        <p:spPr/>
        <p:txBody>
          <a:bodyPr/>
          <a:lstStyle/>
          <a:p>
            <a:r>
              <a:rPr lang="de-DE" dirty="0" err="1" smtClean="0"/>
              <a:t>Reflection</a:t>
            </a:r>
            <a:r>
              <a:rPr lang="de-DE" dirty="0" smtClean="0"/>
              <a:t> </a:t>
            </a:r>
            <a:r>
              <a:rPr lang="de-DE" dirty="0" err="1" smtClean="0"/>
              <a:t>and</a:t>
            </a:r>
            <a:r>
              <a:rPr lang="de-DE" dirty="0" smtClean="0"/>
              <a:t> </a:t>
            </a:r>
            <a:r>
              <a:rPr lang="de-DE" dirty="0" err="1" smtClean="0"/>
              <a:t>Refraction</a:t>
            </a:r>
            <a:endParaRPr lang="de-DE"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652838" y="3448050"/>
            <a:ext cx="1506537" cy="2205038"/>
            <a:chOff x="2301" y="2172"/>
            <a:chExt cx="949" cy="1389"/>
          </a:xfrm>
        </p:grpSpPr>
        <p:sp>
          <p:nvSpPr>
            <p:cNvPr id="362500" name="Arc 4"/>
            <p:cNvSpPr>
              <a:spLocks/>
            </p:cNvSpPr>
            <p:nvPr/>
          </p:nvSpPr>
          <p:spPr bwMode="auto">
            <a:xfrm flipV="1">
              <a:off x="2301" y="2706"/>
              <a:ext cx="949" cy="847"/>
            </a:xfrm>
            <a:custGeom>
              <a:avLst/>
              <a:gdLst>
                <a:gd name="G0" fmla="+- 12066 0 0"/>
                <a:gd name="G1" fmla="+- 0 0 0"/>
                <a:gd name="G2" fmla="+- 21600 0 0"/>
                <a:gd name="T0" fmla="*/ 24218 w 24218"/>
                <a:gd name="T1" fmla="*/ 17858 h 21600"/>
                <a:gd name="T2" fmla="*/ 0 w 24218"/>
                <a:gd name="T3" fmla="*/ 17916 h 21600"/>
                <a:gd name="T4" fmla="*/ 12066 w 24218"/>
                <a:gd name="T5" fmla="*/ 0 h 21600"/>
              </a:gdLst>
              <a:ahLst/>
              <a:cxnLst>
                <a:cxn ang="0">
                  <a:pos x="T0" y="T1"/>
                </a:cxn>
                <a:cxn ang="0">
                  <a:pos x="T2" y="T3"/>
                </a:cxn>
                <a:cxn ang="0">
                  <a:pos x="T4" y="T5"/>
                </a:cxn>
              </a:cxnLst>
              <a:rect l="0" t="0" r="r" b="b"/>
              <a:pathLst>
                <a:path w="24218" h="21600" fill="none" extrusionOk="0">
                  <a:moveTo>
                    <a:pt x="24217" y="17857"/>
                  </a:moveTo>
                  <a:cubicBezTo>
                    <a:pt x="20634" y="20296"/>
                    <a:pt x="16400" y="21599"/>
                    <a:pt x="12066" y="21600"/>
                  </a:cubicBezTo>
                  <a:cubicBezTo>
                    <a:pt x="7767" y="21600"/>
                    <a:pt x="3565" y="20317"/>
                    <a:pt x="0" y="17915"/>
                  </a:cubicBezTo>
                </a:path>
                <a:path w="24218" h="21600" stroke="0" extrusionOk="0">
                  <a:moveTo>
                    <a:pt x="24217" y="17857"/>
                  </a:moveTo>
                  <a:cubicBezTo>
                    <a:pt x="20634" y="20296"/>
                    <a:pt x="16400" y="21599"/>
                    <a:pt x="12066" y="21600"/>
                  </a:cubicBezTo>
                  <a:cubicBezTo>
                    <a:pt x="7767" y="21600"/>
                    <a:pt x="3565" y="20317"/>
                    <a:pt x="0" y="17915"/>
                  </a:cubicBezTo>
                  <a:lnTo>
                    <a:pt x="12066" y="0"/>
                  </a:lnTo>
                  <a:close/>
                </a:path>
              </a:pathLst>
            </a:custGeom>
            <a:solidFill>
              <a:srgbClr val="FFCC00">
                <a:alpha val="50000"/>
              </a:srgbClr>
            </a:solidFill>
            <a:ln w="28575">
              <a:solidFill>
                <a:schemeClr val="tx1"/>
              </a:solidFill>
              <a:round/>
              <a:headEnd/>
              <a:tailEnd/>
            </a:ln>
            <a:effectLst/>
          </p:spPr>
          <p:txBody>
            <a:bodyPr anchor="ctr">
              <a:spAutoFit/>
            </a:bodyPr>
            <a:lstStyle/>
            <a:p>
              <a:endParaRPr lang="de-DE"/>
            </a:p>
          </p:txBody>
        </p:sp>
        <p:sp>
          <p:nvSpPr>
            <p:cNvPr id="362501" name="Line 5"/>
            <p:cNvSpPr>
              <a:spLocks noChangeShapeType="1"/>
            </p:cNvSpPr>
            <p:nvPr/>
          </p:nvSpPr>
          <p:spPr bwMode="auto">
            <a:xfrm flipV="1">
              <a:off x="2775" y="2461"/>
              <a:ext cx="0" cy="1100"/>
            </a:xfrm>
            <a:prstGeom prst="line">
              <a:avLst/>
            </a:prstGeom>
            <a:noFill/>
            <a:ln w="57150">
              <a:solidFill>
                <a:schemeClr val="tx1"/>
              </a:solidFill>
              <a:round/>
              <a:headEnd/>
              <a:tailEnd type="triangle" w="med" len="med"/>
            </a:ln>
            <a:effectLst/>
          </p:spPr>
          <p:txBody>
            <a:bodyPr>
              <a:spAutoFit/>
            </a:bodyPr>
            <a:lstStyle/>
            <a:p>
              <a:endParaRPr lang="de-DE"/>
            </a:p>
          </p:txBody>
        </p:sp>
        <p:pic>
          <p:nvPicPr>
            <p:cNvPr id="362502" name="Picture 6" descr="__vec_n"/>
            <p:cNvPicPr>
              <a:picLocks noChangeAspect="1" noChangeArrowheads="1"/>
            </p:cNvPicPr>
            <p:nvPr/>
          </p:nvPicPr>
          <p:blipFill>
            <a:blip r:embed="rId2"/>
            <a:srcRect/>
            <a:stretch>
              <a:fillRect/>
            </a:stretch>
          </p:blipFill>
          <p:spPr bwMode="auto">
            <a:xfrm>
              <a:off x="2695" y="2172"/>
              <a:ext cx="232" cy="274"/>
            </a:xfrm>
            <a:prstGeom prst="rect">
              <a:avLst/>
            </a:prstGeom>
            <a:noFill/>
          </p:spPr>
        </p:pic>
      </p:grpSp>
      <p:sp>
        <p:nvSpPr>
          <p:cNvPr id="362504" name="Rectangle 8"/>
          <p:cNvSpPr>
            <a:spLocks noGrp="1" noChangeArrowheads="1"/>
          </p:cNvSpPr>
          <p:nvPr>
            <p:ph type="title"/>
          </p:nvPr>
        </p:nvSpPr>
        <p:spPr>
          <a:xfrm>
            <a:off x="457200" y="288925"/>
            <a:ext cx="8229600" cy="633413"/>
          </a:xfrm>
        </p:spPr>
        <p:txBody>
          <a:bodyPr/>
          <a:lstStyle/>
          <a:p>
            <a:r>
              <a:rPr lang="de-DE" sz="4000"/>
              <a:t>Reflection Map</a:t>
            </a:r>
          </a:p>
        </p:txBody>
      </p:sp>
      <p:sp>
        <p:nvSpPr>
          <p:cNvPr id="362505" name="Line 9"/>
          <p:cNvSpPr>
            <a:spLocks noChangeShapeType="1"/>
          </p:cNvSpPr>
          <p:nvPr/>
        </p:nvSpPr>
        <p:spPr bwMode="auto">
          <a:xfrm>
            <a:off x="2465388" y="2716213"/>
            <a:ext cx="1925637" cy="2895600"/>
          </a:xfrm>
          <a:prstGeom prst="line">
            <a:avLst/>
          </a:prstGeom>
          <a:noFill/>
          <a:ln w="57150">
            <a:solidFill>
              <a:srgbClr val="FF9900"/>
            </a:solidFill>
            <a:prstDash val="sysDot"/>
            <a:round/>
            <a:headEnd/>
            <a:tailEnd type="triangle" w="med" len="med"/>
          </a:ln>
          <a:effectLst/>
        </p:spPr>
        <p:txBody>
          <a:bodyPr>
            <a:spAutoFit/>
          </a:bodyPr>
          <a:lstStyle/>
          <a:p>
            <a:endParaRPr lang="de-DE"/>
          </a:p>
        </p:txBody>
      </p:sp>
      <p:sp>
        <p:nvSpPr>
          <p:cNvPr id="362506" name="Line 10"/>
          <p:cNvSpPr>
            <a:spLocks noChangeShapeType="1"/>
          </p:cNvSpPr>
          <p:nvPr/>
        </p:nvSpPr>
        <p:spPr bwMode="auto">
          <a:xfrm flipV="1">
            <a:off x="5308600" y="3633788"/>
            <a:ext cx="525463" cy="735012"/>
          </a:xfrm>
          <a:prstGeom prst="line">
            <a:avLst/>
          </a:prstGeom>
          <a:noFill/>
          <a:ln w="57150" cap="rnd">
            <a:solidFill>
              <a:srgbClr val="FFCC00"/>
            </a:solidFill>
            <a:prstDash val="sysDot"/>
            <a:round/>
            <a:headEnd/>
            <a:tailEnd type="triangle" w="med" len="med"/>
          </a:ln>
          <a:effectLst/>
        </p:spPr>
        <p:txBody>
          <a:bodyPr>
            <a:spAutoFit/>
          </a:bodyPr>
          <a:lstStyle/>
          <a:p>
            <a:endParaRPr lang="de-DE"/>
          </a:p>
        </p:txBody>
      </p:sp>
      <p:sp>
        <p:nvSpPr>
          <p:cNvPr id="362507" name="Line 11"/>
          <p:cNvSpPr>
            <a:spLocks noChangeShapeType="1"/>
          </p:cNvSpPr>
          <p:nvPr/>
        </p:nvSpPr>
        <p:spPr bwMode="auto">
          <a:xfrm>
            <a:off x="1524000" y="5653088"/>
            <a:ext cx="5986463" cy="0"/>
          </a:xfrm>
          <a:prstGeom prst="line">
            <a:avLst/>
          </a:prstGeom>
          <a:noFill/>
          <a:ln w="76200">
            <a:solidFill>
              <a:schemeClr val="tx1"/>
            </a:solidFill>
            <a:round/>
            <a:headEnd/>
            <a:tailEnd/>
          </a:ln>
          <a:effectLst/>
        </p:spPr>
        <p:txBody>
          <a:bodyPr>
            <a:spAutoFit/>
          </a:bodyPr>
          <a:lstStyle/>
          <a:p>
            <a:endParaRPr lang="de-DE"/>
          </a:p>
        </p:txBody>
      </p:sp>
      <p:sp>
        <p:nvSpPr>
          <p:cNvPr id="362508" name="Text Box 12"/>
          <p:cNvSpPr txBox="1">
            <a:spLocks noChangeArrowheads="1"/>
          </p:cNvSpPr>
          <p:nvPr/>
        </p:nvSpPr>
        <p:spPr bwMode="auto">
          <a:xfrm>
            <a:off x="701675" y="1250950"/>
            <a:ext cx="7278688" cy="457200"/>
          </a:xfrm>
          <a:prstGeom prst="rect">
            <a:avLst/>
          </a:prstGeom>
          <a:noFill/>
          <a:ln w="28575" algn="ctr">
            <a:noFill/>
            <a:miter lim="800000"/>
            <a:headEnd/>
            <a:tailEnd/>
          </a:ln>
          <a:effectLst/>
        </p:spPr>
        <p:txBody>
          <a:bodyPr wrap="none">
            <a:spAutoFit/>
          </a:bodyPr>
          <a:lstStyle/>
          <a:p>
            <a:pPr marL="342900" indent="-342900"/>
            <a:r>
              <a:rPr lang="de-DE" sz="2400"/>
              <a:t>Wenn Licht auf eine </a:t>
            </a:r>
            <a:r>
              <a:rPr lang="de-DE" sz="2400" b="1" i="1"/>
              <a:t>perfekt spiegelnde</a:t>
            </a:r>
            <a:r>
              <a:rPr lang="de-DE" sz="2400"/>
              <a:t> Oberfläche trifft,</a:t>
            </a:r>
          </a:p>
        </p:txBody>
      </p:sp>
      <p:pic>
        <p:nvPicPr>
          <p:cNvPr id="362509" name="Picture 13" descr="yellow_dot"/>
          <p:cNvPicPr>
            <a:picLocks noChangeAspect="1" noChangeArrowheads="1"/>
          </p:cNvPicPr>
          <p:nvPr/>
        </p:nvPicPr>
        <p:blipFill>
          <a:blip r:embed="rId3"/>
          <a:srcRect/>
          <a:stretch>
            <a:fillRect/>
          </a:stretch>
        </p:blipFill>
        <p:spPr bwMode="auto">
          <a:xfrm>
            <a:off x="2151063" y="2374900"/>
            <a:ext cx="441325" cy="433388"/>
          </a:xfrm>
          <a:prstGeom prst="rect">
            <a:avLst/>
          </a:prstGeom>
          <a:noFill/>
        </p:spPr>
      </p:pic>
      <p:sp>
        <p:nvSpPr>
          <p:cNvPr id="362510" name="Text Box 14"/>
          <p:cNvSpPr txBox="1">
            <a:spLocks noChangeArrowheads="1"/>
          </p:cNvSpPr>
          <p:nvPr/>
        </p:nvSpPr>
        <p:spPr bwMode="auto">
          <a:xfrm>
            <a:off x="711200" y="1644650"/>
            <a:ext cx="3836988" cy="457200"/>
          </a:xfrm>
          <a:prstGeom prst="rect">
            <a:avLst/>
          </a:prstGeom>
          <a:noFill/>
          <a:ln w="28575" algn="ctr">
            <a:noFill/>
            <a:miter lim="800000"/>
            <a:headEnd/>
            <a:tailEnd/>
          </a:ln>
          <a:effectLst/>
        </p:spPr>
        <p:txBody>
          <a:bodyPr wrap="none">
            <a:spAutoFit/>
          </a:bodyPr>
          <a:lstStyle/>
          <a:p>
            <a:pPr marL="342900" indent="-342900"/>
            <a:r>
              <a:rPr lang="de-DE" sz="2400"/>
              <a:t>wird es vollständig reflektiert.</a:t>
            </a:r>
          </a:p>
        </p:txBody>
      </p:sp>
      <p:sp>
        <p:nvSpPr>
          <p:cNvPr id="362511" name="Text Box 15"/>
          <p:cNvSpPr txBox="1">
            <a:spLocks noChangeArrowheads="1"/>
          </p:cNvSpPr>
          <p:nvPr/>
        </p:nvSpPr>
        <p:spPr bwMode="auto">
          <a:xfrm>
            <a:off x="5132388" y="1757363"/>
            <a:ext cx="3490912" cy="1311275"/>
          </a:xfrm>
          <a:prstGeom prst="rect">
            <a:avLst/>
          </a:prstGeom>
          <a:noFill/>
          <a:ln w="28575" algn="ctr">
            <a:noFill/>
            <a:miter lim="800000"/>
            <a:headEnd/>
            <a:tailEnd/>
          </a:ln>
          <a:effectLst/>
        </p:spPr>
        <p:txBody>
          <a:bodyPr>
            <a:spAutoFit/>
          </a:bodyPr>
          <a:lstStyle/>
          <a:p>
            <a:pPr marL="342900" indent="-342900">
              <a:spcBef>
                <a:spcPct val="50000"/>
              </a:spcBef>
            </a:pPr>
            <a:r>
              <a:rPr lang="de-DE" sz="2000"/>
              <a:t>Die Helligkeit des Punktes ist</a:t>
            </a:r>
            <a:br>
              <a:rPr lang="de-DE" sz="2000"/>
            </a:br>
            <a:r>
              <a:rPr lang="de-DE" sz="2000"/>
              <a:t>nur abhängig von dem Licht aus einer bestimmten</a:t>
            </a:r>
            <a:br>
              <a:rPr lang="de-DE" sz="2000"/>
            </a:br>
            <a:r>
              <a:rPr lang="de-DE" sz="2000"/>
              <a:t>Richtung.</a:t>
            </a:r>
          </a:p>
        </p:txBody>
      </p:sp>
      <p:grpSp>
        <p:nvGrpSpPr>
          <p:cNvPr id="3" name="Group 16"/>
          <p:cNvGrpSpPr>
            <a:grpSpLocks/>
          </p:cNvGrpSpPr>
          <p:nvPr/>
        </p:nvGrpSpPr>
        <p:grpSpPr bwMode="auto">
          <a:xfrm rot="8350075">
            <a:off x="5729288" y="3325813"/>
            <a:ext cx="576262" cy="342900"/>
            <a:chOff x="462" y="1717"/>
            <a:chExt cx="568" cy="338"/>
          </a:xfrm>
        </p:grpSpPr>
        <p:sp>
          <p:nvSpPr>
            <p:cNvPr id="362513" name="Freeform 17"/>
            <p:cNvSpPr>
              <a:spLocks/>
            </p:cNvSpPr>
            <p:nvPr/>
          </p:nvSpPr>
          <p:spPr bwMode="auto">
            <a:xfrm>
              <a:off x="475" y="1776"/>
              <a:ext cx="540" cy="271"/>
            </a:xfrm>
            <a:custGeom>
              <a:avLst/>
              <a:gdLst/>
              <a:ahLst/>
              <a:cxnLst>
                <a:cxn ang="0">
                  <a:pos x="393" y="0"/>
                </a:cxn>
                <a:cxn ang="0">
                  <a:pos x="0" y="240"/>
                </a:cxn>
                <a:cxn ang="0">
                  <a:pos x="464" y="271"/>
                </a:cxn>
                <a:cxn ang="0">
                  <a:pos x="393" y="0"/>
                </a:cxn>
              </a:cxnLst>
              <a:rect l="0" t="0" r="r" b="b"/>
              <a:pathLst>
                <a:path w="540" h="271">
                  <a:moveTo>
                    <a:pt x="393" y="0"/>
                  </a:moveTo>
                  <a:cubicBezTo>
                    <a:pt x="317" y="38"/>
                    <a:pt x="306" y="57"/>
                    <a:pt x="0" y="240"/>
                  </a:cubicBezTo>
                  <a:cubicBezTo>
                    <a:pt x="246" y="261"/>
                    <a:pt x="291" y="261"/>
                    <a:pt x="464" y="271"/>
                  </a:cubicBezTo>
                  <a:cubicBezTo>
                    <a:pt x="495" y="225"/>
                    <a:pt x="540" y="96"/>
                    <a:pt x="393" y="0"/>
                  </a:cubicBezTo>
                  <a:close/>
                </a:path>
              </a:pathLst>
            </a:custGeom>
            <a:gradFill rotWithShape="1">
              <a:gsLst>
                <a:gs pos="0">
                  <a:srgbClr val="6699FF"/>
                </a:gs>
                <a:gs pos="100000">
                  <a:srgbClr val="6699FF">
                    <a:gamma/>
                    <a:tint val="0"/>
                    <a:invGamma/>
                  </a:srgbClr>
                </a:gs>
              </a:gsLst>
              <a:lin ang="0" scaled="1"/>
            </a:gradFill>
            <a:ln w="28575" cap="flat" cmpd="sng">
              <a:solidFill>
                <a:schemeClr val="tx1"/>
              </a:solidFill>
              <a:prstDash val="solid"/>
              <a:round/>
              <a:headEnd/>
              <a:tailEnd/>
            </a:ln>
            <a:effectLst/>
          </p:spPr>
          <p:txBody>
            <a:bodyPr>
              <a:spAutoFit/>
            </a:bodyPr>
            <a:lstStyle/>
            <a:p>
              <a:endParaRPr lang="de-DE"/>
            </a:p>
          </p:txBody>
        </p:sp>
        <p:sp>
          <p:nvSpPr>
            <p:cNvPr id="362514" name="Freeform 18"/>
            <p:cNvSpPr>
              <a:spLocks/>
            </p:cNvSpPr>
            <p:nvPr/>
          </p:nvSpPr>
          <p:spPr bwMode="auto">
            <a:xfrm>
              <a:off x="462" y="1717"/>
              <a:ext cx="568" cy="338"/>
            </a:xfrm>
            <a:custGeom>
              <a:avLst/>
              <a:gdLst/>
              <a:ahLst/>
              <a:cxnLst>
                <a:cxn ang="0">
                  <a:pos x="502" y="0"/>
                </a:cxn>
                <a:cxn ang="0">
                  <a:pos x="0" y="305"/>
                </a:cxn>
                <a:cxn ang="0">
                  <a:pos x="568" y="338"/>
                </a:cxn>
              </a:cxnLst>
              <a:rect l="0" t="0" r="r" b="b"/>
              <a:pathLst>
                <a:path w="568" h="338">
                  <a:moveTo>
                    <a:pt x="502" y="0"/>
                  </a:moveTo>
                  <a:lnTo>
                    <a:pt x="0" y="305"/>
                  </a:lnTo>
                  <a:lnTo>
                    <a:pt x="568" y="338"/>
                  </a:lnTo>
                </a:path>
              </a:pathLst>
            </a:custGeom>
            <a:noFill/>
            <a:ln w="38100" cap="flat" cmpd="sng">
              <a:solidFill>
                <a:schemeClr val="tx1"/>
              </a:solidFill>
              <a:prstDash val="solid"/>
              <a:round/>
              <a:headEnd/>
              <a:tailEnd/>
            </a:ln>
            <a:effectLst/>
          </p:spPr>
          <p:txBody>
            <a:bodyPr>
              <a:spAutoFit/>
            </a:bodyPr>
            <a:lstStyle/>
            <a:p>
              <a:endParaRPr lang="de-DE"/>
            </a:p>
          </p:txBody>
        </p:sp>
        <p:sp>
          <p:nvSpPr>
            <p:cNvPr id="362515" name="Oval 19"/>
            <p:cNvSpPr>
              <a:spLocks noChangeArrowheads="1"/>
            </p:cNvSpPr>
            <p:nvPr/>
          </p:nvSpPr>
          <p:spPr bwMode="auto">
            <a:xfrm rot="-1055500">
              <a:off x="864" y="1807"/>
              <a:ext cx="100" cy="201"/>
            </a:xfrm>
            <a:prstGeom prst="ellipse">
              <a:avLst/>
            </a:prstGeom>
            <a:solidFill>
              <a:srgbClr val="333333"/>
            </a:solidFill>
            <a:ln w="28575" algn="ctr">
              <a:solidFill>
                <a:schemeClr val="tx1"/>
              </a:solidFill>
              <a:round/>
              <a:headEnd/>
              <a:tailEnd/>
            </a:ln>
            <a:effectLst/>
          </p:spPr>
          <p:txBody>
            <a:bodyPr wrap="none" anchor="ctr">
              <a:spAutoFit/>
            </a:bodyPr>
            <a:lstStyle/>
            <a:p>
              <a:endParaRPr lang="de-DE"/>
            </a:p>
          </p:txBody>
        </p:sp>
        <p:sp>
          <p:nvSpPr>
            <p:cNvPr id="362516" name="Oval 20"/>
            <p:cNvSpPr>
              <a:spLocks noChangeArrowheads="1"/>
            </p:cNvSpPr>
            <p:nvPr/>
          </p:nvSpPr>
          <p:spPr bwMode="auto">
            <a:xfrm rot="-1055500">
              <a:off x="912" y="1849"/>
              <a:ext cx="34" cy="107"/>
            </a:xfrm>
            <a:prstGeom prst="ellipse">
              <a:avLst/>
            </a:prstGeom>
            <a:solidFill>
              <a:schemeClr val="tx1"/>
            </a:solidFill>
            <a:ln w="19050" algn="ctr">
              <a:solidFill>
                <a:schemeClr val="tx1"/>
              </a:solidFill>
              <a:round/>
              <a:headEnd/>
              <a:tailEnd/>
            </a:ln>
            <a:effectLst/>
          </p:spPr>
          <p:txBody>
            <a:bodyPr anchor="ctr">
              <a:spAutoFit/>
            </a:bodyPr>
            <a:lstStyle/>
            <a:p>
              <a:endParaRPr lang="de-DE"/>
            </a:p>
          </p:txBody>
        </p:sp>
      </p:grpSp>
      <p:sp>
        <p:nvSpPr>
          <p:cNvPr id="362517" name="Line 21"/>
          <p:cNvSpPr>
            <a:spLocks noChangeShapeType="1"/>
          </p:cNvSpPr>
          <p:nvPr/>
        </p:nvSpPr>
        <p:spPr bwMode="auto">
          <a:xfrm flipV="1">
            <a:off x="4425950" y="4381500"/>
            <a:ext cx="873125" cy="1220788"/>
          </a:xfrm>
          <a:prstGeom prst="line">
            <a:avLst/>
          </a:prstGeom>
          <a:noFill/>
          <a:ln w="57150">
            <a:solidFill>
              <a:srgbClr val="FF9900"/>
            </a:solidFill>
            <a:round/>
            <a:headEnd/>
            <a:tailEnd type="triangle" w="med" len="med"/>
          </a:ln>
          <a:effectLst/>
        </p:spPr>
        <p:txBody>
          <a:bodyPr>
            <a:spAutoFit/>
          </a:bodyPr>
          <a:lstStyle/>
          <a:p>
            <a:endParaRPr lang="de-DE"/>
          </a:p>
        </p:txBody>
      </p:sp>
      <p:sp>
        <p:nvSpPr>
          <p:cNvPr id="362532" name="Text Box 36"/>
          <p:cNvSpPr txBox="1">
            <a:spLocks noChangeArrowheads="1"/>
          </p:cNvSpPr>
          <p:nvPr/>
        </p:nvSpPr>
        <p:spPr bwMode="auto">
          <a:xfrm>
            <a:off x="419100" y="3921125"/>
            <a:ext cx="3490913" cy="1616075"/>
          </a:xfrm>
          <a:prstGeom prst="rect">
            <a:avLst/>
          </a:prstGeom>
          <a:noFill/>
          <a:ln w="28575" algn="ctr">
            <a:noFill/>
            <a:miter lim="800000"/>
            <a:headEnd/>
            <a:tailEnd/>
          </a:ln>
          <a:effectLst/>
        </p:spPr>
        <p:txBody>
          <a:bodyPr>
            <a:spAutoFit/>
          </a:bodyPr>
          <a:lstStyle/>
          <a:p>
            <a:pPr marL="342900" indent="-342900">
              <a:spcBef>
                <a:spcPct val="50000"/>
              </a:spcBef>
            </a:pPr>
            <a:r>
              <a:rPr lang="de-DE" sz="2000"/>
              <a:t>Die Texturkoordinaten für </a:t>
            </a:r>
            <a:br>
              <a:rPr lang="de-DE" sz="2000"/>
            </a:br>
            <a:r>
              <a:rPr lang="de-DE" sz="2000"/>
              <a:t>eine Reflection Map </a:t>
            </a:r>
            <a:br>
              <a:rPr lang="de-DE" sz="2000"/>
            </a:br>
            <a:r>
              <a:rPr lang="de-DE" sz="2000"/>
              <a:t>werden daher aus der Reflexionsrichtung des Sehstrahls bestimmt</a:t>
            </a:r>
          </a:p>
        </p:txBody>
      </p:sp>
      <p:sp>
        <p:nvSpPr>
          <p:cNvPr id="362533" name="Line 37"/>
          <p:cNvSpPr>
            <a:spLocks noChangeShapeType="1"/>
          </p:cNvSpPr>
          <p:nvPr/>
        </p:nvSpPr>
        <p:spPr bwMode="auto">
          <a:xfrm flipH="1" flipV="1">
            <a:off x="3586163" y="4387850"/>
            <a:ext cx="788987" cy="1209675"/>
          </a:xfrm>
          <a:prstGeom prst="line">
            <a:avLst/>
          </a:prstGeom>
          <a:noFill/>
          <a:ln w="76200">
            <a:solidFill>
              <a:srgbClr val="009900"/>
            </a:solidFill>
            <a:round/>
            <a:headEnd/>
            <a:tailEnd type="triangle" w="med" len="med"/>
          </a:ln>
          <a:effectLst/>
        </p:spPr>
        <p:txBody>
          <a:bodyPr>
            <a:spAutoFit/>
          </a:bodyPr>
          <a:lstStyle/>
          <a:p>
            <a:endParaRPr lang="de-DE"/>
          </a:p>
        </p:txBody>
      </p:sp>
      <p:sp>
        <p:nvSpPr>
          <p:cNvPr id="362525" name="Oval 29"/>
          <p:cNvSpPr>
            <a:spLocks noChangeArrowheads="1"/>
          </p:cNvSpPr>
          <p:nvPr/>
        </p:nvSpPr>
        <p:spPr bwMode="auto">
          <a:xfrm>
            <a:off x="4322763" y="5568950"/>
            <a:ext cx="152400" cy="152400"/>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2505"/>
                                        </p:tgtEl>
                                        <p:attrNameLst>
                                          <p:attrName>style.visibility</p:attrName>
                                        </p:attrNameLst>
                                      </p:cBhvr>
                                      <p:to>
                                        <p:strVal val="visible"/>
                                      </p:to>
                                    </p:set>
                                    <p:animEffect transition="in" filter="wipe(left)">
                                      <p:cBhvr>
                                        <p:cTn id="7" dur="500"/>
                                        <p:tgtEl>
                                          <p:spTgt spid="36250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362525"/>
                                        </p:tgtEl>
                                        <p:attrNameLst>
                                          <p:attrName>style.visibility</p:attrName>
                                        </p:attrNameLst>
                                      </p:cBhvr>
                                      <p:to>
                                        <p:strVal val="visible"/>
                                      </p:to>
                                    </p:se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62517"/>
                                        </p:tgtEl>
                                        <p:attrNameLst>
                                          <p:attrName>style.visibility</p:attrName>
                                        </p:attrNameLst>
                                      </p:cBhvr>
                                      <p:to>
                                        <p:strVal val="visible"/>
                                      </p:to>
                                    </p:set>
                                    <p:animEffect transition="in" filter="wipe(left)">
                                      <p:cBhvr>
                                        <p:cTn id="17" dur="500"/>
                                        <p:tgtEl>
                                          <p:spTgt spid="362517"/>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62506"/>
                                        </p:tgtEl>
                                        <p:attrNameLst>
                                          <p:attrName>style.visibility</p:attrName>
                                        </p:attrNameLst>
                                      </p:cBhvr>
                                      <p:to>
                                        <p:strVal val="visible"/>
                                      </p:to>
                                    </p:set>
                                    <p:animEffect transition="in" filter="wipe(left)">
                                      <p:cBhvr>
                                        <p:cTn id="21" dur="500"/>
                                        <p:tgtEl>
                                          <p:spTgt spid="362506"/>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62511"/>
                                        </p:tgtEl>
                                        <p:attrNameLst>
                                          <p:attrName>style.visibility</p:attrName>
                                        </p:attrNameLst>
                                      </p:cBhvr>
                                      <p:to>
                                        <p:strVal val="visible"/>
                                      </p:to>
                                    </p:set>
                                    <p:animEffect transition="in" filter="fade">
                                      <p:cBhvr>
                                        <p:cTn id="30" dur="500"/>
                                        <p:tgtEl>
                                          <p:spTgt spid="3625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62532"/>
                                        </p:tgtEl>
                                        <p:attrNameLst>
                                          <p:attrName>style.visibility</p:attrName>
                                        </p:attrNameLst>
                                      </p:cBhvr>
                                      <p:to>
                                        <p:strVal val="visible"/>
                                      </p:to>
                                    </p:set>
                                    <p:animEffect transition="in" filter="fade">
                                      <p:cBhvr>
                                        <p:cTn id="35" dur="500"/>
                                        <p:tgtEl>
                                          <p:spTgt spid="36253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62533"/>
                                        </p:tgtEl>
                                        <p:attrNameLst>
                                          <p:attrName>style.visibility</p:attrName>
                                        </p:attrNameLst>
                                      </p:cBhvr>
                                      <p:to>
                                        <p:strVal val="visible"/>
                                      </p:to>
                                    </p:set>
                                    <p:animEffect transition="in" filter="fade">
                                      <p:cBhvr>
                                        <p:cTn id="38" dur="500"/>
                                        <p:tgtEl>
                                          <p:spTgt spid="362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505" grpId="0" animBg="1"/>
      <p:bldP spid="362506" grpId="0" animBg="1"/>
      <p:bldP spid="362511" grpId="0"/>
      <p:bldP spid="362517" grpId="0" animBg="1"/>
      <p:bldP spid="362532" grpId="0"/>
      <p:bldP spid="362533" grpId="0" animBg="1"/>
      <p:bldP spid="3625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44" name="Rectangle 12"/>
          <p:cNvSpPr>
            <a:spLocks noGrp="1" noChangeArrowheads="1"/>
          </p:cNvSpPr>
          <p:nvPr>
            <p:ph type="title"/>
          </p:nvPr>
        </p:nvSpPr>
        <p:spPr/>
        <p:txBody>
          <a:bodyPr/>
          <a:lstStyle/>
          <a:p>
            <a:r>
              <a:rPr lang="de-DE" sz="3600"/>
              <a:t>Interpolation Texturkoordinaten</a:t>
            </a:r>
          </a:p>
        </p:txBody>
      </p:sp>
      <p:grpSp>
        <p:nvGrpSpPr>
          <p:cNvPr id="2" name="Group 13"/>
          <p:cNvGrpSpPr>
            <a:grpSpLocks/>
          </p:cNvGrpSpPr>
          <p:nvPr/>
        </p:nvGrpSpPr>
        <p:grpSpPr bwMode="auto">
          <a:xfrm>
            <a:off x="942975" y="1584325"/>
            <a:ext cx="1670050" cy="1657350"/>
            <a:chOff x="469" y="867"/>
            <a:chExt cx="1390" cy="1380"/>
          </a:xfrm>
        </p:grpSpPr>
        <p:sp>
          <p:nvSpPr>
            <p:cNvPr id="402446" name="Rectangle 14"/>
            <p:cNvSpPr>
              <a:spLocks noChangeArrowheads="1"/>
            </p:cNvSpPr>
            <p:nvPr/>
          </p:nvSpPr>
          <p:spPr bwMode="auto">
            <a:xfrm>
              <a:off x="469" y="867"/>
              <a:ext cx="1390" cy="1378"/>
            </a:xfrm>
            <a:prstGeom prst="rect">
              <a:avLst/>
            </a:prstGeom>
            <a:solidFill>
              <a:srgbClr val="FF9900"/>
            </a:solidFill>
            <a:ln w="28575" algn="ctr">
              <a:solidFill>
                <a:schemeClr val="tx1"/>
              </a:solidFill>
              <a:miter lim="800000"/>
              <a:headEnd/>
              <a:tailEnd/>
            </a:ln>
            <a:effectLst/>
          </p:spPr>
          <p:txBody>
            <a:bodyPr anchor="ctr">
              <a:spAutoFit/>
            </a:bodyPr>
            <a:lstStyle/>
            <a:p>
              <a:endParaRPr lang="de-DE"/>
            </a:p>
          </p:txBody>
        </p:sp>
        <p:sp>
          <p:nvSpPr>
            <p:cNvPr id="402447" name="Rectangle 15"/>
            <p:cNvSpPr>
              <a:spLocks noChangeArrowheads="1"/>
            </p:cNvSpPr>
            <p:nvPr/>
          </p:nvSpPr>
          <p:spPr bwMode="auto">
            <a:xfrm>
              <a:off x="469" y="867"/>
              <a:ext cx="695" cy="689"/>
            </a:xfrm>
            <a:prstGeom prst="rect">
              <a:avLst/>
            </a:prstGeom>
            <a:solidFill>
              <a:schemeClr val="tx1"/>
            </a:solidFill>
            <a:ln w="28575" algn="ctr">
              <a:solidFill>
                <a:schemeClr val="tx1"/>
              </a:solidFill>
              <a:miter lim="800000"/>
              <a:headEnd/>
              <a:tailEnd/>
            </a:ln>
            <a:effectLst/>
          </p:spPr>
          <p:txBody>
            <a:bodyPr wrap="none" anchor="ctr">
              <a:spAutoFit/>
            </a:bodyPr>
            <a:lstStyle/>
            <a:p>
              <a:endParaRPr lang="de-DE"/>
            </a:p>
          </p:txBody>
        </p:sp>
        <p:sp>
          <p:nvSpPr>
            <p:cNvPr id="402448" name="Rectangle 16"/>
            <p:cNvSpPr>
              <a:spLocks noChangeArrowheads="1"/>
            </p:cNvSpPr>
            <p:nvPr/>
          </p:nvSpPr>
          <p:spPr bwMode="auto">
            <a:xfrm>
              <a:off x="1164" y="1558"/>
              <a:ext cx="695" cy="689"/>
            </a:xfrm>
            <a:prstGeom prst="rect">
              <a:avLst/>
            </a:prstGeom>
            <a:solidFill>
              <a:schemeClr val="tx1"/>
            </a:solidFill>
            <a:ln w="28575" algn="ctr">
              <a:solidFill>
                <a:schemeClr val="tx1"/>
              </a:solidFill>
              <a:miter lim="800000"/>
              <a:headEnd/>
              <a:tailEnd/>
            </a:ln>
            <a:effectLst/>
          </p:spPr>
          <p:txBody>
            <a:bodyPr wrap="none" anchor="ctr">
              <a:spAutoFit/>
            </a:bodyPr>
            <a:lstStyle/>
            <a:p>
              <a:endParaRPr lang="de-DE"/>
            </a:p>
          </p:txBody>
        </p:sp>
      </p:grpSp>
      <p:sp>
        <p:nvSpPr>
          <p:cNvPr id="402449" name="Text Box 17"/>
          <p:cNvSpPr txBox="1">
            <a:spLocks noChangeArrowheads="1"/>
          </p:cNvSpPr>
          <p:nvPr/>
        </p:nvSpPr>
        <p:spPr bwMode="auto">
          <a:xfrm>
            <a:off x="650875" y="3302000"/>
            <a:ext cx="638175" cy="366713"/>
          </a:xfrm>
          <a:prstGeom prst="rect">
            <a:avLst/>
          </a:prstGeom>
          <a:noFill/>
          <a:ln w="28575" algn="ctr">
            <a:noFill/>
            <a:miter lim="800000"/>
            <a:headEnd/>
            <a:tailEnd/>
          </a:ln>
          <a:effectLst/>
        </p:spPr>
        <p:txBody>
          <a:bodyPr wrap="none">
            <a:spAutoFit/>
          </a:bodyPr>
          <a:lstStyle/>
          <a:p>
            <a:pPr marL="342900" indent="-342900"/>
            <a:r>
              <a:rPr lang="de-DE" sz="1800" b="1"/>
              <a:t>(0,0)</a:t>
            </a:r>
          </a:p>
        </p:txBody>
      </p:sp>
      <p:sp>
        <p:nvSpPr>
          <p:cNvPr id="402450" name="Text Box 18"/>
          <p:cNvSpPr txBox="1">
            <a:spLocks noChangeArrowheads="1"/>
          </p:cNvSpPr>
          <p:nvPr/>
        </p:nvSpPr>
        <p:spPr bwMode="auto">
          <a:xfrm>
            <a:off x="2433638" y="3292475"/>
            <a:ext cx="638175" cy="366713"/>
          </a:xfrm>
          <a:prstGeom prst="rect">
            <a:avLst/>
          </a:prstGeom>
          <a:noFill/>
          <a:ln w="28575" algn="ctr">
            <a:noFill/>
            <a:miter lim="800000"/>
            <a:headEnd/>
            <a:tailEnd/>
          </a:ln>
          <a:effectLst/>
        </p:spPr>
        <p:txBody>
          <a:bodyPr wrap="none">
            <a:spAutoFit/>
          </a:bodyPr>
          <a:lstStyle/>
          <a:p>
            <a:pPr marL="342900" indent="-342900"/>
            <a:r>
              <a:rPr lang="de-DE" sz="1800" b="1"/>
              <a:t>(1,0)</a:t>
            </a:r>
          </a:p>
        </p:txBody>
      </p:sp>
      <p:sp>
        <p:nvSpPr>
          <p:cNvPr id="402451" name="Text Box 19"/>
          <p:cNvSpPr txBox="1">
            <a:spLocks noChangeArrowheads="1"/>
          </p:cNvSpPr>
          <p:nvPr/>
        </p:nvSpPr>
        <p:spPr bwMode="auto">
          <a:xfrm>
            <a:off x="698500" y="1193800"/>
            <a:ext cx="638175" cy="366713"/>
          </a:xfrm>
          <a:prstGeom prst="rect">
            <a:avLst/>
          </a:prstGeom>
          <a:noFill/>
          <a:ln w="28575" algn="ctr">
            <a:noFill/>
            <a:miter lim="800000"/>
            <a:headEnd/>
            <a:tailEnd/>
          </a:ln>
          <a:effectLst/>
        </p:spPr>
        <p:txBody>
          <a:bodyPr wrap="none">
            <a:spAutoFit/>
          </a:bodyPr>
          <a:lstStyle/>
          <a:p>
            <a:pPr marL="342900" indent="-342900"/>
            <a:r>
              <a:rPr lang="de-DE" sz="1800" b="1"/>
              <a:t>(0,1)</a:t>
            </a:r>
          </a:p>
        </p:txBody>
      </p:sp>
      <p:sp>
        <p:nvSpPr>
          <p:cNvPr id="402452" name="Text Box 20"/>
          <p:cNvSpPr txBox="1">
            <a:spLocks noChangeArrowheads="1"/>
          </p:cNvSpPr>
          <p:nvPr/>
        </p:nvSpPr>
        <p:spPr bwMode="auto">
          <a:xfrm>
            <a:off x="2481263" y="1216025"/>
            <a:ext cx="638175" cy="366713"/>
          </a:xfrm>
          <a:prstGeom prst="rect">
            <a:avLst/>
          </a:prstGeom>
          <a:noFill/>
          <a:ln w="28575" algn="ctr">
            <a:noFill/>
            <a:miter lim="800000"/>
            <a:headEnd/>
            <a:tailEnd/>
          </a:ln>
          <a:effectLst/>
        </p:spPr>
        <p:txBody>
          <a:bodyPr wrap="none">
            <a:spAutoFit/>
          </a:bodyPr>
          <a:lstStyle/>
          <a:p>
            <a:pPr marL="342900" indent="-342900"/>
            <a:r>
              <a:rPr lang="de-DE" sz="1800" b="1"/>
              <a:t>(1,1)</a:t>
            </a:r>
          </a:p>
        </p:txBody>
      </p:sp>
      <p:sp>
        <p:nvSpPr>
          <p:cNvPr id="402454" name="Text Box 22"/>
          <p:cNvSpPr txBox="1">
            <a:spLocks noChangeArrowheads="1"/>
          </p:cNvSpPr>
          <p:nvPr/>
        </p:nvSpPr>
        <p:spPr bwMode="auto">
          <a:xfrm>
            <a:off x="557213" y="3883025"/>
            <a:ext cx="4040187" cy="2282825"/>
          </a:xfrm>
          <a:prstGeom prst="rect">
            <a:avLst/>
          </a:prstGeom>
          <a:noFill/>
          <a:ln w="12700" algn="ctr">
            <a:noFill/>
            <a:miter lim="800000"/>
            <a:headEnd/>
            <a:tailEnd/>
          </a:ln>
          <a:effectLst/>
        </p:spPr>
        <p:txBody>
          <a:bodyPr wrap="none">
            <a:spAutoFit/>
          </a:bodyPr>
          <a:lstStyle/>
          <a:p>
            <a:pPr>
              <a:spcBef>
                <a:spcPct val="0"/>
              </a:spcBef>
              <a:buFontTx/>
              <a:buBlip>
                <a:blip r:embed="rId2"/>
              </a:buBlip>
            </a:pPr>
            <a:r>
              <a:rPr lang="de-DE" sz="2400">
                <a:solidFill>
                  <a:schemeClr val="tx1"/>
                </a:solidFill>
              </a:rPr>
              <a:t> Woran liegt das?</a:t>
            </a:r>
          </a:p>
          <a:p>
            <a:pPr>
              <a:spcBef>
                <a:spcPct val="0"/>
              </a:spcBef>
              <a:buFontTx/>
              <a:buBlip>
                <a:blip r:embed="rId2"/>
              </a:buBlip>
            </a:pPr>
            <a:r>
              <a:rPr lang="de-DE" sz="2400">
                <a:solidFill>
                  <a:schemeClr val="tx1"/>
                </a:solidFill>
              </a:rPr>
              <a:t> Wäre bilineare Interpolation</a:t>
            </a:r>
            <a:br>
              <a:rPr lang="de-DE" sz="2400">
                <a:solidFill>
                  <a:schemeClr val="tx1"/>
                </a:solidFill>
              </a:rPr>
            </a:br>
            <a:r>
              <a:rPr lang="de-DE" sz="2400">
                <a:solidFill>
                  <a:schemeClr val="tx1"/>
                </a:solidFill>
              </a:rPr>
              <a:t>    hier besser?</a:t>
            </a:r>
          </a:p>
          <a:p>
            <a:pPr>
              <a:spcBef>
                <a:spcPct val="0"/>
              </a:spcBef>
              <a:buFontTx/>
              <a:buBlip>
                <a:blip r:embed="rId2"/>
              </a:buBlip>
            </a:pPr>
            <a:r>
              <a:rPr lang="de-DE" sz="2400">
                <a:solidFill>
                  <a:schemeClr val="tx1"/>
                </a:solidFill>
              </a:rPr>
              <a:t> Nein, denn das was wir</a:t>
            </a:r>
            <a:br>
              <a:rPr lang="de-DE" sz="2400">
                <a:solidFill>
                  <a:schemeClr val="tx1"/>
                </a:solidFill>
              </a:rPr>
            </a:br>
            <a:r>
              <a:rPr lang="de-DE" sz="2400">
                <a:solidFill>
                  <a:schemeClr val="tx1"/>
                </a:solidFill>
              </a:rPr>
              <a:t>   brauchen ist eine</a:t>
            </a:r>
            <a:br>
              <a:rPr lang="de-DE" sz="2400">
                <a:solidFill>
                  <a:schemeClr val="tx1"/>
                </a:solidFill>
              </a:rPr>
            </a:br>
            <a:r>
              <a:rPr lang="de-DE" sz="2400">
                <a:solidFill>
                  <a:schemeClr val="tx1"/>
                </a:solidFill>
              </a:rPr>
              <a:t>   perspektivische Korrektur!</a:t>
            </a:r>
            <a:endParaRPr lang="de-DE" sz="2400" b="1">
              <a:solidFill>
                <a:schemeClr val="tx1"/>
              </a:solidFill>
            </a:endParaRPr>
          </a:p>
        </p:txBody>
      </p:sp>
      <p:sp>
        <p:nvSpPr>
          <p:cNvPr id="402456" name="Freeform 24"/>
          <p:cNvSpPr>
            <a:spLocks/>
          </p:cNvSpPr>
          <p:nvPr/>
        </p:nvSpPr>
        <p:spPr bwMode="auto">
          <a:xfrm>
            <a:off x="935038" y="1582738"/>
            <a:ext cx="1676400" cy="1647825"/>
          </a:xfrm>
          <a:custGeom>
            <a:avLst/>
            <a:gdLst/>
            <a:ahLst/>
            <a:cxnLst>
              <a:cxn ang="0">
                <a:pos x="0" y="1206"/>
              </a:cxn>
              <a:cxn ang="0">
                <a:pos x="1188" y="0"/>
              </a:cxn>
              <a:cxn ang="0">
                <a:pos x="0" y="0"/>
              </a:cxn>
              <a:cxn ang="0">
                <a:pos x="0" y="1206"/>
              </a:cxn>
            </a:cxnLst>
            <a:rect l="0" t="0" r="r" b="b"/>
            <a:pathLst>
              <a:path w="1188" h="1206">
                <a:moveTo>
                  <a:pt x="0" y="1206"/>
                </a:moveTo>
                <a:lnTo>
                  <a:pt x="1188" y="0"/>
                </a:lnTo>
                <a:lnTo>
                  <a:pt x="0" y="0"/>
                </a:lnTo>
                <a:lnTo>
                  <a:pt x="0" y="1206"/>
                </a:lnTo>
                <a:close/>
              </a:path>
            </a:pathLst>
          </a:custGeom>
          <a:noFill/>
          <a:ln w="57150" cap="flat" cmpd="sng">
            <a:solidFill>
              <a:schemeClr val="accent2"/>
            </a:solidFill>
            <a:prstDash val="solid"/>
            <a:round/>
            <a:headEnd/>
            <a:tailEnd/>
          </a:ln>
          <a:effectLst/>
        </p:spPr>
        <p:txBody>
          <a:bodyPr>
            <a:spAutoFit/>
          </a:bodyPr>
          <a:lstStyle/>
          <a:p>
            <a:endParaRPr lang="de-DE"/>
          </a:p>
        </p:txBody>
      </p:sp>
      <p:sp>
        <p:nvSpPr>
          <p:cNvPr id="402457" name="Freeform 25"/>
          <p:cNvSpPr>
            <a:spLocks/>
          </p:cNvSpPr>
          <p:nvPr/>
        </p:nvSpPr>
        <p:spPr bwMode="auto">
          <a:xfrm>
            <a:off x="942975" y="1581150"/>
            <a:ext cx="1657350" cy="1657350"/>
          </a:xfrm>
          <a:custGeom>
            <a:avLst/>
            <a:gdLst/>
            <a:ahLst/>
            <a:cxnLst>
              <a:cxn ang="0">
                <a:pos x="0" y="1044"/>
              </a:cxn>
              <a:cxn ang="0">
                <a:pos x="1044" y="0"/>
              </a:cxn>
              <a:cxn ang="0">
                <a:pos x="1044" y="1038"/>
              </a:cxn>
              <a:cxn ang="0">
                <a:pos x="0" y="1044"/>
              </a:cxn>
            </a:cxnLst>
            <a:rect l="0" t="0" r="r" b="b"/>
            <a:pathLst>
              <a:path w="1044" h="1044">
                <a:moveTo>
                  <a:pt x="0" y="1044"/>
                </a:moveTo>
                <a:lnTo>
                  <a:pt x="1044" y="0"/>
                </a:lnTo>
                <a:lnTo>
                  <a:pt x="1044" y="1038"/>
                </a:lnTo>
                <a:lnTo>
                  <a:pt x="0" y="1044"/>
                </a:lnTo>
                <a:close/>
              </a:path>
            </a:pathLst>
          </a:custGeom>
          <a:noFill/>
          <a:ln w="57150" cap="flat" cmpd="sng">
            <a:solidFill>
              <a:srgbClr val="009900"/>
            </a:solidFill>
            <a:prstDash val="solid"/>
            <a:round/>
            <a:headEnd/>
            <a:tailEnd/>
          </a:ln>
          <a:effectLst/>
        </p:spPr>
        <p:txBody>
          <a:bodyPr>
            <a:spAutoFit/>
          </a:bodyPr>
          <a:lstStyle/>
          <a:p>
            <a:endParaRPr lang="de-DE"/>
          </a:p>
        </p:txBody>
      </p:sp>
      <p:grpSp>
        <p:nvGrpSpPr>
          <p:cNvPr id="3" name="Group 72"/>
          <p:cNvGrpSpPr>
            <a:grpSpLocks/>
          </p:cNvGrpSpPr>
          <p:nvPr/>
        </p:nvGrpSpPr>
        <p:grpSpPr bwMode="auto">
          <a:xfrm>
            <a:off x="4246563" y="1222375"/>
            <a:ext cx="4325937" cy="2403475"/>
            <a:chOff x="2675" y="770"/>
            <a:chExt cx="2725" cy="1514"/>
          </a:xfrm>
        </p:grpSpPr>
        <p:sp>
          <p:nvSpPr>
            <p:cNvPr id="402439" name="Rectangle 7"/>
            <p:cNvSpPr>
              <a:spLocks noChangeArrowheads="1"/>
            </p:cNvSpPr>
            <p:nvPr/>
          </p:nvSpPr>
          <p:spPr bwMode="auto">
            <a:xfrm>
              <a:off x="3108" y="1002"/>
              <a:ext cx="1182" cy="1182"/>
            </a:xfrm>
            <a:prstGeom prst="rect">
              <a:avLst/>
            </a:prstGeom>
            <a:gradFill rotWithShape="1">
              <a:gsLst>
                <a:gs pos="0">
                  <a:schemeClr val="bg1"/>
                </a:gs>
                <a:gs pos="100000">
                  <a:schemeClr val="bg1">
                    <a:gamma/>
                    <a:shade val="46275"/>
                    <a:invGamma/>
                  </a:schemeClr>
                </a:gs>
              </a:gsLst>
              <a:lin ang="5400000" scaled="1"/>
            </a:gradFill>
            <a:ln w="28575" algn="ctr">
              <a:solidFill>
                <a:schemeClr val="tx1"/>
              </a:solidFill>
              <a:miter lim="800000"/>
              <a:headEnd/>
              <a:tailEnd/>
            </a:ln>
            <a:effectLst/>
          </p:spPr>
          <p:txBody>
            <a:bodyPr anchor="ctr">
              <a:spAutoFit/>
            </a:bodyPr>
            <a:lstStyle/>
            <a:p>
              <a:endParaRPr lang="de-DE"/>
            </a:p>
          </p:txBody>
        </p:sp>
        <p:grpSp>
          <p:nvGrpSpPr>
            <p:cNvPr id="4" name="Group 8"/>
            <p:cNvGrpSpPr>
              <a:grpSpLocks/>
            </p:cNvGrpSpPr>
            <p:nvPr/>
          </p:nvGrpSpPr>
          <p:grpSpPr bwMode="auto">
            <a:xfrm>
              <a:off x="3103" y="999"/>
              <a:ext cx="1184" cy="1200"/>
              <a:chOff x="469" y="867"/>
              <a:chExt cx="1390" cy="1380"/>
            </a:xfrm>
          </p:grpSpPr>
          <p:sp>
            <p:nvSpPr>
              <p:cNvPr id="402441" name="Rectangle 9"/>
              <p:cNvSpPr>
                <a:spLocks noChangeArrowheads="1"/>
              </p:cNvSpPr>
              <p:nvPr/>
            </p:nvSpPr>
            <p:spPr bwMode="auto">
              <a:xfrm>
                <a:off x="469" y="867"/>
                <a:ext cx="1390" cy="1378"/>
              </a:xfrm>
              <a:prstGeom prst="rect">
                <a:avLst/>
              </a:prstGeom>
              <a:solidFill>
                <a:srgbClr val="FF9900"/>
              </a:solidFill>
              <a:ln w="28575" algn="ctr">
                <a:solidFill>
                  <a:schemeClr val="tx1"/>
                </a:solidFill>
                <a:miter lim="800000"/>
                <a:headEnd/>
                <a:tailEnd/>
              </a:ln>
              <a:effectLst/>
            </p:spPr>
            <p:txBody>
              <a:bodyPr anchor="ctr">
                <a:spAutoFit/>
              </a:bodyPr>
              <a:lstStyle/>
              <a:p>
                <a:endParaRPr lang="de-DE"/>
              </a:p>
            </p:txBody>
          </p:sp>
          <p:sp>
            <p:nvSpPr>
              <p:cNvPr id="402442" name="Rectangle 10"/>
              <p:cNvSpPr>
                <a:spLocks noChangeArrowheads="1"/>
              </p:cNvSpPr>
              <p:nvPr/>
            </p:nvSpPr>
            <p:spPr bwMode="auto">
              <a:xfrm>
                <a:off x="469" y="867"/>
                <a:ext cx="695" cy="689"/>
              </a:xfrm>
              <a:prstGeom prst="rect">
                <a:avLst/>
              </a:prstGeom>
              <a:solidFill>
                <a:schemeClr val="tx1"/>
              </a:solidFill>
              <a:ln w="28575" algn="ctr">
                <a:solidFill>
                  <a:schemeClr val="tx1"/>
                </a:solidFill>
                <a:miter lim="800000"/>
                <a:headEnd/>
                <a:tailEnd/>
              </a:ln>
              <a:effectLst/>
            </p:spPr>
            <p:txBody>
              <a:bodyPr wrap="none" anchor="ctr">
                <a:spAutoFit/>
              </a:bodyPr>
              <a:lstStyle/>
              <a:p>
                <a:endParaRPr lang="de-DE"/>
              </a:p>
            </p:txBody>
          </p:sp>
          <p:sp>
            <p:nvSpPr>
              <p:cNvPr id="402443" name="Rectangle 11"/>
              <p:cNvSpPr>
                <a:spLocks noChangeArrowheads="1"/>
              </p:cNvSpPr>
              <p:nvPr/>
            </p:nvSpPr>
            <p:spPr bwMode="auto">
              <a:xfrm>
                <a:off x="1164" y="1558"/>
                <a:ext cx="695" cy="689"/>
              </a:xfrm>
              <a:prstGeom prst="rect">
                <a:avLst/>
              </a:prstGeom>
              <a:solidFill>
                <a:schemeClr val="tx1"/>
              </a:solidFill>
              <a:ln w="28575" algn="ctr">
                <a:solidFill>
                  <a:schemeClr val="tx1"/>
                </a:solidFill>
                <a:miter lim="800000"/>
                <a:headEnd/>
                <a:tailEnd/>
              </a:ln>
              <a:effectLst/>
            </p:spPr>
            <p:txBody>
              <a:bodyPr wrap="none" anchor="ctr">
                <a:spAutoFit/>
              </a:bodyPr>
              <a:lstStyle/>
              <a:p>
                <a:endParaRPr lang="de-DE"/>
              </a:p>
            </p:txBody>
          </p:sp>
        </p:grpSp>
        <p:sp>
          <p:nvSpPr>
            <p:cNvPr id="402453" name="Line 21"/>
            <p:cNvSpPr>
              <a:spLocks noChangeShapeType="1"/>
            </p:cNvSpPr>
            <p:nvPr/>
          </p:nvSpPr>
          <p:spPr bwMode="auto">
            <a:xfrm flipV="1">
              <a:off x="3102" y="990"/>
              <a:ext cx="1194" cy="1206"/>
            </a:xfrm>
            <a:prstGeom prst="line">
              <a:avLst/>
            </a:prstGeom>
            <a:noFill/>
            <a:ln w="57150">
              <a:solidFill>
                <a:srgbClr val="FF0000"/>
              </a:solidFill>
              <a:round/>
              <a:headEnd/>
              <a:tailEnd/>
            </a:ln>
            <a:effectLst/>
          </p:spPr>
          <p:txBody>
            <a:bodyPr>
              <a:spAutoFit/>
            </a:bodyPr>
            <a:lstStyle/>
            <a:p>
              <a:endParaRPr lang="de-DE"/>
            </a:p>
          </p:txBody>
        </p:sp>
        <p:sp>
          <p:nvSpPr>
            <p:cNvPr id="402455" name="Freeform 23"/>
            <p:cNvSpPr>
              <a:spLocks/>
            </p:cNvSpPr>
            <p:nvPr/>
          </p:nvSpPr>
          <p:spPr bwMode="auto">
            <a:xfrm>
              <a:off x="3108" y="996"/>
              <a:ext cx="1188" cy="1194"/>
            </a:xfrm>
            <a:custGeom>
              <a:avLst/>
              <a:gdLst/>
              <a:ahLst/>
              <a:cxnLst>
                <a:cxn ang="0">
                  <a:pos x="0" y="1206"/>
                </a:cxn>
                <a:cxn ang="0">
                  <a:pos x="1188" y="0"/>
                </a:cxn>
                <a:cxn ang="0">
                  <a:pos x="0" y="0"/>
                </a:cxn>
                <a:cxn ang="0">
                  <a:pos x="0" y="1206"/>
                </a:cxn>
              </a:cxnLst>
              <a:rect l="0" t="0" r="r" b="b"/>
              <a:pathLst>
                <a:path w="1188" h="1206">
                  <a:moveTo>
                    <a:pt x="0" y="1206"/>
                  </a:moveTo>
                  <a:lnTo>
                    <a:pt x="1188" y="0"/>
                  </a:lnTo>
                  <a:lnTo>
                    <a:pt x="0" y="0"/>
                  </a:lnTo>
                  <a:lnTo>
                    <a:pt x="0" y="1206"/>
                  </a:lnTo>
                  <a:close/>
                </a:path>
              </a:pathLst>
            </a:custGeom>
            <a:noFill/>
            <a:ln w="57150" cap="flat" cmpd="sng">
              <a:solidFill>
                <a:schemeClr val="accent2"/>
              </a:solidFill>
              <a:prstDash val="solid"/>
              <a:round/>
              <a:headEnd/>
              <a:tailEnd/>
            </a:ln>
            <a:effectLst/>
          </p:spPr>
          <p:txBody>
            <a:bodyPr>
              <a:spAutoFit/>
            </a:bodyPr>
            <a:lstStyle/>
            <a:p>
              <a:endParaRPr lang="de-DE"/>
            </a:p>
          </p:txBody>
        </p:sp>
        <p:sp>
          <p:nvSpPr>
            <p:cNvPr id="402458" name="Freeform 26"/>
            <p:cNvSpPr>
              <a:spLocks/>
            </p:cNvSpPr>
            <p:nvPr/>
          </p:nvSpPr>
          <p:spPr bwMode="auto">
            <a:xfrm>
              <a:off x="3091" y="985"/>
              <a:ext cx="1206" cy="1212"/>
            </a:xfrm>
            <a:custGeom>
              <a:avLst/>
              <a:gdLst/>
              <a:ahLst/>
              <a:cxnLst>
                <a:cxn ang="0">
                  <a:pos x="0" y="1044"/>
                </a:cxn>
                <a:cxn ang="0">
                  <a:pos x="1044" y="0"/>
                </a:cxn>
                <a:cxn ang="0">
                  <a:pos x="1044" y="1038"/>
                </a:cxn>
                <a:cxn ang="0">
                  <a:pos x="0" y="1044"/>
                </a:cxn>
              </a:cxnLst>
              <a:rect l="0" t="0" r="r" b="b"/>
              <a:pathLst>
                <a:path w="1044" h="1044">
                  <a:moveTo>
                    <a:pt x="0" y="1044"/>
                  </a:moveTo>
                  <a:lnTo>
                    <a:pt x="1044" y="0"/>
                  </a:lnTo>
                  <a:lnTo>
                    <a:pt x="1044" y="1038"/>
                  </a:lnTo>
                  <a:lnTo>
                    <a:pt x="0" y="1044"/>
                  </a:lnTo>
                  <a:close/>
                </a:path>
              </a:pathLst>
            </a:custGeom>
            <a:noFill/>
            <a:ln w="57150" cap="flat" cmpd="sng">
              <a:solidFill>
                <a:srgbClr val="009900"/>
              </a:solidFill>
              <a:prstDash val="solid"/>
              <a:round/>
              <a:headEnd/>
              <a:tailEnd/>
            </a:ln>
            <a:effectLst/>
          </p:spPr>
          <p:txBody>
            <a:bodyPr>
              <a:spAutoFit/>
            </a:bodyPr>
            <a:lstStyle/>
            <a:p>
              <a:endParaRPr lang="de-DE"/>
            </a:p>
          </p:txBody>
        </p:sp>
        <p:grpSp>
          <p:nvGrpSpPr>
            <p:cNvPr id="5" name="Group 27"/>
            <p:cNvGrpSpPr>
              <a:grpSpLocks/>
            </p:cNvGrpSpPr>
            <p:nvPr/>
          </p:nvGrpSpPr>
          <p:grpSpPr bwMode="auto">
            <a:xfrm>
              <a:off x="2675" y="770"/>
              <a:ext cx="2042" cy="1514"/>
              <a:chOff x="2675" y="770"/>
              <a:chExt cx="2042" cy="1514"/>
            </a:xfrm>
          </p:grpSpPr>
          <p:sp>
            <p:nvSpPr>
              <p:cNvPr id="402460" name="Text Box 28"/>
              <p:cNvSpPr txBox="1">
                <a:spLocks noChangeArrowheads="1"/>
              </p:cNvSpPr>
              <p:nvPr/>
            </p:nvSpPr>
            <p:spPr bwMode="auto">
              <a:xfrm>
                <a:off x="2675" y="2053"/>
                <a:ext cx="402" cy="231"/>
              </a:xfrm>
              <a:prstGeom prst="rect">
                <a:avLst/>
              </a:prstGeom>
              <a:noFill/>
              <a:ln w="28575" algn="ctr">
                <a:noFill/>
                <a:miter lim="800000"/>
                <a:headEnd/>
                <a:tailEnd/>
              </a:ln>
              <a:effectLst/>
            </p:spPr>
            <p:txBody>
              <a:bodyPr wrap="none">
                <a:spAutoFit/>
              </a:bodyPr>
              <a:lstStyle/>
              <a:p>
                <a:pPr marL="342900" indent="-342900"/>
                <a:r>
                  <a:rPr lang="de-DE" sz="1800" b="1"/>
                  <a:t>(0,0)</a:t>
                </a:r>
              </a:p>
            </p:txBody>
          </p:sp>
          <p:sp>
            <p:nvSpPr>
              <p:cNvPr id="402461" name="Text Box 29"/>
              <p:cNvSpPr txBox="1">
                <a:spLocks noChangeArrowheads="1"/>
              </p:cNvSpPr>
              <p:nvPr/>
            </p:nvSpPr>
            <p:spPr bwMode="auto">
              <a:xfrm>
                <a:off x="4315" y="2041"/>
                <a:ext cx="402" cy="231"/>
              </a:xfrm>
              <a:prstGeom prst="rect">
                <a:avLst/>
              </a:prstGeom>
              <a:noFill/>
              <a:ln w="28575" algn="ctr">
                <a:noFill/>
                <a:miter lim="800000"/>
                <a:headEnd/>
                <a:tailEnd/>
              </a:ln>
              <a:effectLst/>
            </p:spPr>
            <p:txBody>
              <a:bodyPr wrap="none">
                <a:spAutoFit/>
              </a:bodyPr>
              <a:lstStyle/>
              <a:p>
                <a:pPr marL="342900" indent="-342900"/>
                <a:r>
                  <a:rPr lang="de-DE" sz="1800" b="1"/>
                  <a:t>(1,0)</a:t>
                </a:r>
              </a:p>
            </p:txBody>
          </p:sp>
          <p:sp>
            <p:nvSpPr>
              <p:cNvPr id="402462" name="Text Box 30"/>
              <p:cNvSpPr txBox="1">
                <a:spLocks noChangeArrowheads="1"/>
              </p:cNvSpPr>
              <p:nvPr/>
            </p:nvSpPr>
            <p:spPr bwMode="auto">
              <a:xfrm>
                <a:off x="2770" y="770"/>
                <a:ext cx="402" cy="231"/>
              </a:xfrm>
              <a:prstGeom prst="rect">
                <a:avLst/>
              </a:prstGeom>
              <a:noFill/>
              <a:ln w="28575" algn="ctr">
                <a:noFill/>
                <a:miter lim="800000"/>
                <a:headEnd/>
                <a:tailEnd/>
              </a:ln>
              <a:effectLst/>
            </p:spPr>
            <p:txBody>
              <a:bodyPr wrap="none">
                <a:spAutoFit/>
              </a:bodyPr>
              <a:lstStyle/>
              <a:p>
                <a:pPr marL="342900" indent="-342900"/>
                <a:r>
                  <a:rPr lang="de-DE" sz="1800" b="1"/>
                  <a:t>(0,1)</a:t>
                </a:r>
              </a:p>
            </p:txBody>
          </p:sp>
          <p:sp>
            <p:nvSpPr>
              <p:cNvPr id="402463" name="Text Box 31"/>
              <p:cNvSpPr txBox="1">
                <a:spLocks noChangeArrowheads="1"/>
              </p:cNvSpPr>
              <p:nvPr/>
            </p:nvSpPr>
            <p:spPr bwMode="auto">
              <a:xfrm>
                <a:off x="4179" y="772"/>
                <a:ext cx="402" cy="231"/>
              </a:xfrm>
              <a:prstGeom prst="rect">
                <a:avLst/>
              </a:prstGeom>
              <a:noFill/>
              <a:ln w="28575" algn="ctr">
                <a:noFill/>
                <a:miter lim="800000"/>
                <a:headEnd/>
                <a:tailEnd/>
              </a:ln>
              <a:effectLst/>
            </p:spPr>
            <p:txBody>
              <a:bodyPr wrap="none">
                <a:spAutoFit/>
              </a:bodyPr>
              <a:lstStyle/>
              <a:p>
                <a:pPr marL="342900" indent="-342900"/>
                <a:r>
                  <a:rPr lang="de-DE" sz="1800" b="1"/>
                  <a:t>(1,1)</a:t>
                </a:r>
              </a:p>
            </p:txBody>
          </p:sp>
          <p:sp>
            <p:nvSpPr>
              <p:cNvPr id="402464" name="Oval 32"/>
              <p:cNvSpPr>
                <a:spLocks noChangeArrowheads="1"/>
              </p:cNvSpPr>
              <p:nvPr/>
            </p:nvSpPr>
            <p:spPr bwMode="auto">
              <a:xfrm>
                <a:off x="3061" y="2167"/>
                <a:ext cx="84" cy="84"/>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sp>
            <p:nvSpPr>
              <p:cNvPr id="402465" name="Oval 33"/>
              <p:cNvSpPr>
                <a:spLocks noChangeArrowheads="1"/>
              </p:cNvSpPr>
              <p:nvPr/>
            </p:nvSpPr>
            <p:spPr bwMode="auto">
              <a:xfrm>
                <a:off x="4249" y="2167"/>
                <a:ext cx="84" cy="84"/>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sp>
            <p:nvSpPr>
              <p:cNvPr id="402466" name="Oval 34"/>
              <p:cNvSpPr>
                <a:spLocks noChangeArrowheads="1"/>
              </p:cNvSpPr>
              <p:nvPr/>
            </p:nvSpPr>
            <p:spPr bwMode="auto">
              <a:xfrm>
                <a:off x="4249" y="955"/>
                <a:ext cx="84" cy="84"/>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sp>
            <p:nvSpPr>
              <p:cNvPr id="402467" name="Oval 35"/>
              <p:cNvSpPr>
                <a:spLocks noChangeArrowheads="1"/>
              </p:cNvSpPr>
              <p:nvPr/>
            </p:nvSpPr>
            <p:spPr bwMode="auto">
              <a:xfrm>
                <a:off x="3073" y="955"/>
                <a:ext cx="84" cy="84"/>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grpSp>
        <p:sp>
          <p:nvSpPr>
            <p:cNvPr id="402469" name="Freeform 37"/>
            <p:cNvSpPr>
              <a:spLocks/>
            </p:cNvSpPr>
            <p:nvPr/>
          </p:nvSpPr>
          <p:spPr bwMode="auto">
            <a:xfrm>
              <a:off x="3696" y="1602"/>
              <a:ext cx="1080" cy="252"/>
            </a:xfrm>
            <a:custGeom>
              <a:avLst/>
              <a:gdLst/>
              <a:ahLst/>
              <a:cxnLst>
                <a:cxn ang="0">
                  <a:pos x="0" y="0"/>
                </a:cxn>
                <a:cxn ang="0">
                  <a:pos x="414" y="248"/>
                </a:cxn>
                <a:cxn ang="0">
                  <a:pos x="1080" y="24"/>
                </a:cxn>
              </a:cxnLst>
              <a:rect l="0" t="0" r="r" b="b"/>
              <a:pathLst>
                <a:path w="1080" h="252">
                  <a:moveTo>
                    <a:pt x="0" y="0"/>
                  </a:moveTo>
                  <a:cubicBezTo>
                    <a:pt x="84" y="162"/>
                    <a:pt x="234" y="244"/>
                    <a:pt x="414" y="248"/>
                  </a:cubicBezTo>
                  <a:cubicBezTo>
                    <a:pt x="594" y="252"/>
                    <a:pt x="838" y="137"/>
                    <a:pt x="1080" y="24"/>
                  </a:cubicBezTo>
                </a:path>
              </a:pathLst>
            </a:custGeom>
            <a:noFill/>
            <a:ln w="28575" cap="flat" cmpd="sng">
              <a:solidFill>
                <a:srgbClr val="FF0000"/>
              </a:solidFill>
              <a:prstDash val="solid"/>
              <a:round/>
              <a:headEnd/>
              <a:tailEnd/>
            </a:ln>
            <a:effectLst/>
          </p:spPr>
          <p:txBody>
            <a:bodyPr>
              <a:spAutoFit/>
            </a:bodyPr>
            <a:lstStyle/>
            <a:p>
              <a:endParaRPr lang="de-DE"/>
            </a:p>
          </p:txBody>
        </p:sp>
        <p:sp>
          <p:nvSpPr>
            <p:cNvPr id="402470" name="Text Box 38"/>
            <p:cNvSpPr txBox="1">
              <a:spLocks noChangeArrowheads="1"/>
            </p:cNvSpPr>
            <p:nvPr/>
          </p:nvSpPr>
          <p:spPr bwMode="auto">
            <a:xfrm>
              <a:off x="4748" y="1520"/>
              <a:ext cx="652" cy="231"/>
            </a:xfrm>
            <a:prstGeom prst="rect">
              <a:avLst/>
            </a:prstGeom>
            <a:noFill/>
            <a:ln w="28575" algn="ctr">
              <a:noFill/>
              <a:miter lim="800000"/>
              <a:headEnd/>
              <a:tailEnd/>
            </a:ln>
            <a:effectLst/>
          </p:spPr>
          <p:txBody>
            <a:bodyPr wrap="none">
              <a:spAutoFit/>
            </a:bodyPr>
            <a:lstStyle/>
            <a:p>
              <a:pPr marL="342900" indent="-342900"/>
              <a:r>
                <a:rPr lang="de-DE" sz="1800" b="1"/>
                <a:t>(0.5,0.5)</a:t>
              </a:r>
            </a:p>
          </p:txBody>
        </p:sp>
        <p:sp>
          <p:nvSpPr>
            <p:cNvPr id="402471" name="Oval 39"/>
            <p:cNvSpPr>
              <a:spLocks noChangeArrowheads="1"/>
            </p:cNvSpPr>
            <p:nvPr/>
          </p:nvSpPr>
          <p:spPr bwMode="auto">
            <a:xfrm>
              <a:off x="3654" y="1560"/>
              <a:ext cx="84" cy="84"/>
            </a:xfrm>
            <a:prstGeom prst="ellipse">
              <a:avLst/>
            </a:prstGeom>
            <a:solidFill>
              <a:schemeClr val="bg1"/>
            </a:solidFill>
            <a:ln w="28575" algn="ctr">
              <a:solidFill>
                <a:srgbClr val="FF0000"/>
              </a:solidFill>
              <a:round/>
              <a:headEnd/>
              <a:tailEnd/>
            </a:ln>
            <a:effectLst/>
          </p:spPr>
          <p:txBody>
            <a:bodyPr wrap="none" anchor="ctr">
              <a:spAutoFit/>
            </a:bodyPr>
            <a:lstStyle/>
            <a:p>
              <a:endParaRPr lang="de-DE"/>
            </a:p>
          </p:txBody>
        </p:sp>
      </p:grpSp>
      <p:grpSp>
        <p:nvGrpSpPr>
          <p:cNvPr id="6" name="Group 73"/>
          <p:cNvGrpSpPr>
            <a:grpSpLocks/>
          </p:cNvGrpSpPr>
          <p:nvPr/>
        </p:nvGrpSpPr>
        <p:grpSpPr bwMode="auto">
          <a:xfrm>
            <a:off x="4549775" y="3862388"/>
            <a:ext cx="4043363" cy="2352675"/>
            <a:chOff x="2866" y="2433"/>
            <a:chExt cx="2547" cy="1482"/>
          </a:xfrm>
        </p:grpSpPr>
        <p:sp>
          <p:nvSpPr>
            <p:cNvPr id="402434" name="Freeform 2"/>
            <p:cNvSpPr>
              <a:spLocks/>
            </p:cNvSpPr>
            <p:nvPr/>
          </p:nvSpPr>
          <p:spPr bwMode="auto">
            <a:xfrm>
              <a:off x="3040" y="2676"/>
              <a:ext cx="2055" cy="956"/>
            </a:xfrm>
            <a:custGeom>
              <a:avLst/>
              <a:gdLst/>
              <a:ahLst/>
              <a:cxnLst>
                <a:cxn ang="0">
                  <a:pos x="0" y="956"/>
                </a:cxn>
                <a:cxn ang="0">
                  <a:pos x="576" y="0"/>
                </a:cxn>
                <a:cxn ang="0">
                  <a:pos x="1425" y="0"/>
                </a:cxn>
                <a:cxn ang="0">
                  <a:pos x="2055" y="956"/>
                </a:cxn>
                <a:cxn ang="0">
                  <a:pos x="0" y="956"/>
                </a:cxn>
              </a:cxnLst>
              <a:rect l="0" t="0" r="r" b="b"/>
              <a:pathLst>
                <a:path w="2055" h="956">
                  <a:moveTo>
                    <a:pt x="0" y="956"/>
                  </a:moveTo>
                  <a:lnTo>
                    <a:pt x="576" y="0"/>
                  </a:lnTo>
                  <a:lnTo>
                    <a:pt x="1425" y="0"/>
                  </a:lnTo>
                  <a:lnTo>
                    <a:pt x="2055" y="956"/>
                  </a:lnTo>
                  <a:lnTo>
                    <a:pt x="0" y="956"/>
                  </a:lnTo>
                  <a:close/>
                </a:path>
              </a:pathLst>
            </a:custGeom>
            <a:gradFill rotWithShape="1">
              <a:gsLst>
                <a:gs pos="0">
                  <a:schemeClr val="bg1"/>
                </a:gs>
                <a:gs pos="100000">
                  <a:schemeClr val="bg1">
                    <a:gamma/>
                    <a:shade val="46275"/>
                    <a:invGamma/>
                  </a:schemeClr>
                </a:gs>
              </a:gsLst>
              <a:lin ang="5400000" scaled="1"/>
            </a:gradFill>
            <a:ln w="28575" cap="flat" cmpd="sng">
              <a:solidFill>
                <a:schemeClr val="tx1"/>
              </a:solidFill>
              <a:prstDash val="solid"/>
              <a:round/>
              <a:headEnd/>
              <a:tailEnd/>
            </a:ln>
            <a:effectLst/>
          </p:spPr>
          <p:txBody>
            <a:bodyPr>
              <a:spAutoFit/>
            </a:bodyPr>
            <a:lstStyle/>
            <a:p>
              <a:endParaRPr lang="de-DE"/>
            </a:p>
          </p:txBody>
        </p:sp>
        <p:grpSp>
          <p:nvGrpSpPr>
            <p:cNvPr id="7" name="Group 3"/>
            <p:cNvGrpSpPr>
              <a:grpSpLocks/>
            </p:cNvGrpSpPr>
            <p:nvPr/>
          </p:nvGrpSpPr>
          <p:grpSpPr bwMode="auto">
            <a:xfrm>
              <a:off x="3046" y="2670"/>
              <a:ext cx="2055" cy="956"/>
              <a:chOff x="3046" y="2670"/>
              <a:chExt cx="2055" cy="956"/>
            </a:xfrm>
          </p:grpSpPr>
          <p:sp>
            <p:nvSpPr>
              <p:cNvPr id="402436" name="Freeform 4"/>
              <p:cNvSpPr>
                <a:spLocks/>
              </p:cNvSpPr>
              <p:nvPr/>
            </p:nvSpPr>
            <p:spPr bwMode="auto">
              <a:xfrm>
                <a:off x="3046" y="2670"/>
                <a:ext cx="2055" cy="956"/>
              </a:xfrm>
              <a:custGeom>
                <a:avLst/>
                <a:gdLst/>
                <a:ahLst/>
                <a:cxnLst>
                  <a:cxn ang="0">
                    <a:pos x="0" y="956"/>
                  </a:cxn>
                  <a:cxn ang="0">
                    <a:pos x="576" y="0"/>
                  </a:cxn>
                  <a:cxn ang="0">
                    <a:pos x="1425" y="0"/>
                  </a:cxn>
                  <a:cxn ang="0">
                    <a:pos x="2055" y="956"/>
                  </a:cxn>
                  <a:cxn ang="0">
                    <a:pos x="0" y="956"/>
                  </a:cxn>
                </a:cxnLst>
                <a:rect l="0" t="0" r="r" b="b"/>
                <a:pathLst>
                  <a:path w="2055" h="956">
                    <a:moveTo>
                      <a:pt x="0" y="956"/>
                    </a:moveTo>
                    <a:lnTo>
                      <a:pt x="576" y="0"/>
                    </a:lnTo>
                    <a:lnTo>
                      <a:pt x="1425" y="0"/>
                    </a:lnTo>
                    <a:lnTo>
                      <a:pt x="2055" y="956"/>
                    </a:lnTo>
                    <a:lnTo>
                      <a:pt x="0" y="956"/>
                    </a:lnTo>
                    <a:close/>
                  </a:path>
                </a:pathLst>
              </a:custGeom>
              <a:solidFill>
                <a:srgbClr val="FF9900"/>
              </a:solidFill>
              <a:ln w="28575" cap="flat" cmpd="sng">
                <a:solidFill>
                  <a:schemeClr val="tx1"/>
                </a:solidFill>
                <a:prstDash val="solid"/>
                <a:round/>
                <a:headEnd/>
                <a:tailEnd/>
              </a:ln>
              <a:effectLst/>
            </p:spPr>
            <p:txBody>
              <a:bodyPr>
                <a:spAutoFit/>
              </a:bodyPr>
              <a:lstStyle/>
              <a:p>
                <a:endParaRPr lang="de-DE"/>
              </a:p>
            </p:txBody>
          </p:sp>
          <p:sp>
            <p:nvSpPr>
              <p:cNvPr id="402437" name="Freeform 5"/>
              <p:cNvSpPr>
                <a:spLocks/>
              </p:cNvSpPr>
              <p:nvPr/>
            </p:nvSpPr>
            <p:spPr bwMode="auto">
              <a:xfrm>
                <a:off x="3339" y="2673"/>
                <a:ext cx="735" cy="477"/>
              </a:xfrm>
              <a:custGeom>
                <a:avLst/>
                <a:gdLst/>
                <a:ahLst/>
                <a:cxnLst>
                  <a:cxn ang="0">
                    <a:pos x="417" y="477"/>
                  </a:cxn>
                  <a:cxn ang="0">
                    <a:pos x="735" y="0"/>
                  </a:cxn>
                  <a:cxn ang="0">
                    <a:pos x="282" y="0"/>
                  </a:cxn>
                  <a:cxn ang="0">
                    <a:pos x="0" y="471"/>
                  </a:cxn>
                  <a:cxn ang="0">
                    <a:pos x="417" y="477"/>
                  </a:cxn>
                </a:cxnLst>
                <a:rect l="0" t="0" r="r" b="b"/>
                <a:pathLst>
                  <a:path w="735" h="477">
                    <a:moveTo>
                      <a:pt x="417" y="477"/>
                    </a:moveTo>
                    <a:lnTo>
                      <a:pt x="735" y="0"/>
                    </a:lnTo>
                    <a:lnTo>
                      <a:pt x="282" y="0"/>
                    </a:lnTo>
                    <a:lnTo>
                      <a:pt x="0" y="471"/>
                    </a:lnTo>
                    <a:lnTo>
                      <a:pt x="417" y="477"/>
                    </a:lnTo>
                    <a:close/>
                  </a:path>
                </a:pathLst>
              </a:custGeom>
              <a:solidFill>
                <a:schemeClr val="tx1"/>
              </a:solidFill>
              <a:ln w="28575" cap="flat" cmpd="sng">
                <a:solidFill>
                  <a:schemeClr val="tx1"/>
                </a:solidFill>
                <a:prstDash val="solid"/>
                <a:round/>
                <a:headEnd/>
                <a:tailEnd/>
              </a:ln>
              <a:effectLst/>
            </p:spPr>
            <p:txBody>
              <a:bodyPr>
                <a:spAutoFit/>
              </a:bodyPr>
              <a:lstStyle/>
              <a:p>
                <a:endParaRPr lang="de-DE"/>
              </a:p>
            </p:txBody>
          </p:sp>
          <p:sp>
            <p:nvSpPr>
              <p:cNvPr id="402438" name="Freeform 6"/>
              <p:cNvSpPr>
                <a:spLocks/>
              </p:cNvSpPr>
              <p:nvPr/>
            </p:nvSpPr>
            <p:spPr bwMode="auto">
              <a:xfrm>
                <a:off x="3768" y="3147"/>
                <a:ext cx="1333" cy="478"/>
              </a:xfrm>
              <a:custGeom>
                <a:avLst/>
                <a:gdLst/>
                <a:ahLst/>
                <a:cxnLst>
                  <a:cxn ang="0">
                    <a:pos x="307" y="478"/>
                  </a:cxn>
                  <a:cxn ang="0">
                    <a:pos x="0" y="3"/>
                  </a:cxn>
                  <a:cxn ang="0">
                    <a:pos x="1011" y="0"/>
                  </a:cxn>
                  <a:cxn ang="0">
                    <a:pos x="1333" y="475"/>
                  </a:cxn>
                  <a:cxn ang="0">
                    <a:pos x="307" y="478"/>
                  </a:cxn>
                </a:cxnLst>
                <a:rect l="0" t="0" r="r" b="b"/>
                <a:pathLst>
                  <a:path w="1333" h="478">
                    <a:moveTo>
                      <a:pt x="307" y="478"/>
                    </a:moveTo>
                    <a:lnTo>
                      <a:pt x="0" y="3"/>
                    </a:lnTo>
                    <a:lnTo>
                      <a:pt x="1011" y="0"/>
                    </a:lnTo>
                    <a:lnTo>
                      <a:pt x="1333" y="475"/>
                    </a:lnTo>
                    <a:lnTo>
                      <a:pt x="307" y="478"/>
                    </a:lnTo>
                    <a:close/>
                  </a:path>
                </a:pathLst>
              </a:custGeom>
              <a:solidFill>
                <a:schemeClr val="tx1"/>
              </a:solidFill>
              <a:ln w="28575" cap="flat" cmpd="sng">
                <a:solidFill>
                  <a:schemeClr val="tx1"/>
                </a:solidFill>
                <a:prstDash val="solid"/>
                <a:round/>
                <a:headEnd/>
                <a:tailEnd/>
              </a:ln>
              <a:effectLst/>
            </p:spPr>
            <p:txBody>
              <a:bodyPr>
                <a:spAutoFit/>
              </a:bodyPr>
              <a:lstStyle/>
              <a:p>
                <a:endParaRPr lang="de-DE"/>
              </a:p>
            </p:txBody>
          </p:sp>
        </p:grpSp>
        <p:sp>
          <p:nvSpPr>
            <p:cNvPr id="402468" name="Line 36"/>
            <p:cNvSpPr>
              <a:spLocks noChangeShapeType="1"/>
            </p:cNvSpPr>
            <p:nvPr/>
          </p:nvSpPr>
          <p:spPr bwMode="auto">
            <a:xfrm flipV="1">
              <a:off x="3060" y="2664"/>
              <a:ext cx="1404" cy="954"/>
            </a:xfrm>
            <a:prstGeom prst="line">
              <a:avLst/>
            </a:prstGeom>
            <a:noFill/>
            <a:ln w="57150">
              <a:solidFill>
                <a:srgbClr val="FF0000"/>
              </a:solidFill>
              <a:round/>
              <a:headEnd/>
              <a:tailEnd/>
            </a:ln>
            <a:effectLst/>
          </p:spPr>
          <p:txBody>
            <a:bodyPr>
              <a:spAutoFit/>
            </a:bodyPr>
            <a:lstStyle/>
            <a:p>
              <a:endParaRPr lang="de-DE"/>
            </a:p>
          </p:txBody>
        </p:sp>
        <p:sp>
          <p:nvSpPr>
            <p:cNvPr id="402472" name="Freeform 40"/>
            <p:cNvSpPr>
              <a:spLocks/>
            </p:cNvSpPr>
            <p:nvPr/>
          </p:nvSpPr>
          <p:spPr bwMode="auto">
            <a:xfrm>
              <a:off x="3042" y="2658"/>
              <a:ext cx="1429" cy="966"/>
            </a:xfrm>
            <a:custGeom>
              <a:avLst/>
              <a:gdLst/>
              <a:ahLst/>
              <a:cxnLst>
                <a:cxn ang="0">
                  <a:pos x="0" y="966"/>
                </a:cxn>
                <a:cxn ang="0">
                  <a:pos x="1429" y="7"/>
                </a:cxn>
                <a:cxn ang="0">
                  <a:pos x="564" y="0"/>
                </a:cxn>
                <a:cxn ang="0">
                  <a:pos x="0" y="966"/>
                </a:cxn>
              </a:cxnLst>
              <a:rect l="0" t="0" r="r" b="b"/>
              <a:pathLst>
                <a:path w="1429" h="966">
                  <a:moveTo>
                    <a:pt x="0" y="966"/>
                  </a:moveTo>
                  <a:lnTo>
                    <a:pt x="1429" y="7"/>
                  </a:lnTo>
                  <a:lnTo>
                    <a:pt x="564" y="0"/>
                  </a:lnTo>
                  <a:lnTo>
                    <a:pt x="0" y="966"/>
                  </a:lnTo>
                  <a:close/>
                </a:path>
              </a:pathLst>
            </a:custGeom>
            <a:noFill/>
            <a:ln w="57150" cap="flat" cmpd="sng">
              <a:solidFill>
                <a:schemeClr val="accent2"/>
              </a:solidFill>
              <a:prstDash val="solid"/>
              <a:round/>
              <a:headEnd/>
              <a:tailEnd/>
            </a:ln>
            <a:effectLst/>
          </p:spPr>
          <p:txBody>
            <a:bodyPr>
              <a:spAutoFit/>
            </a:bodyPr>
            <a:lstStyle/>
            <a:p>
              <a:endParaRPr lang="de-DE"/>
            </a:p>
          </p:txBody>
        </p:sp>
        <p:sp>
          <p:nvSpPr>
            <p:cNvPr id="402473" name="Freeform 41"/>
            <p:cNvSpPr>
              <a:spLocks/>
            </p:cNvSpPr>
            <p:nvPr/>
          </p:nvSpPr>
          <p:spPr bwMode="auto">
            <a:xfrm>
              <a:off x="3038" y="2658"/>
              <a:ext cx="2032" cy="974"/>
            </a:xfrm>
            <a:custGeom>
              <a:avLst/>
              <a:gdLst/>
              <a:ahLst/>
              <a:cxnLst>
                <a:cxn ang="0">
                  <a:pos x="0" y="974"/>
                </a:cxn>
                <a:cxn ang="0">
                  <a:pos x="1432" y="0"/>
                </a:cxn>
                <a:cxn ang="0">
                  <a:pos x="2032" y="966"/>
                </a:cxn>
                <a:cxn ang="0">
                  <a:pos x="0" y="974"/>
                </a:cxn>
              </a:cxnLst>
              <a:rect l="0" t="0" r="r" b="b"/>
              <a:pathLst>
                <a:path w="2032" h="974">
                  <a:moveTo>
                    <a:pt x="0" y="974"/>
                  </a:moveTo>
                  <a:lnTo>
                    <a:pt x="1432" y="0"/>
                  </a:lnTo>
                  <a:lnTo>
                    <a:pt x="2032" y="966"/>
                  </a:lnTo>
                  <a:lnTo>
                    <a:pt x="0" y="974"/>
                  </a:lnTo>
                  <a:close/>
                </a:path>
              </a:pathLst>
            </a:custGeom>
            <a:noFill/>
            <a:ln w="57150" cap="flat" cmpd="sng">
              <a:solidFill>
                <a:srgbClr val="009900"/>
              </a:solidFill>
              <a:prstDash val="solid"/>
              <a:round/>
              <a:headEnd/>
              <a:tailEnd/>
            </a:ln>
            <a:effectLst/>
          </p:spPr>
          <p:txBody>
            <a:bodyPr>
              <a:spAutoFit/>
            </a:bodyPr>
            <a:lstStyle/>
            <a:p>
              <a:endParaRPr lang="de-DE"/>
            </a:p>
          </p:txBody>
        </p:sp>
        <p:grpSp>
          <p:nvGrpSpPr>
            <p:cNvPr id="8" name="Group 42"/>
            <p:cNvGrpSpPr>
              <a:grpSpLocks/>
            </p:cNvGrpSpPr>
            <p:nvPr/>
          </p:nvGrpSpPr>
          <p:grpSpPr bwMode="auto">
            <a:xfrm>
              <a:off x="2866" y="2433"/>
              <a:ext cx="2456" cy="1482"/>
              <a:chOff x="2866" y="2433"/>
              <a:chExt cx="2456" cy="1482"/>
            </a:xfrm>
          </p:grpSpPr>
          <p:sp>
            <p:nvSpPr>
              <p:cNvPr id="402475" name="Text Box 43"/>
              <p:cNvSpPr txBox="1">
                <a:spLocks noChangeArrowheads="1"/>
              </p:cNvSpPr>
              <p:nvPr/>
            </p:nvSpPr>
            <p:spPr bwMode="auto">
              <a:xfrm>
                <a:off x="2866" y="3684"/>
                <a:ext cx="402" cy="231"/>
              </a:xfrm>
              <a:prstGeom prst="rect">
                <a:avLst/>
              </a:prstGeom>
              <a:noFill/>
              <a:ln w="28575" algn="ctr">
                <a:noFill/>
                <a:miter lim="800000"/>
                <a:headEnd/>
                <a:tailEnd/>
              </a:ln>
              <a:effectLst/>
            </p:spPr>
            <p:txBody>
              <a:bodyPr wrap="none">
                <a:spAutoFit/>
              </a:bodyPr>
              <a:lstStyle/>
              <a:p>
                <a:pPr marL="342900" indent="-342900"/>
                <a:r>
                  <a:rPr lang="de-DE" sz="1800" b="1"/>
                  <a:t>(0,0)</a:t>
                </a:r>
              </a:p>
            </p:txBody>
          </p:sp>
          <p:sp>
            <p:nvSpPr>
              <p:cNvPr id="402476" name="Text Box 44"/>
              <p:cNvSpPr txBox="1">
                <a:spLocks noChangeArrowheads="1"/>
              </p:cNvSpPr>
              <p:nvPr/>
            </p:nvSpPr>
            <p:spPr bwMode="auto">
              <a:xfrm>
                <a:off x="4920" y="3684"/>
                <a:ext cx="402" cy="231"/>
              </a:xfrm>
              <a:prstGeom prst="rect">
                <a:avLst/>
              </a:prstGeom>
              <a:noFill/>
              <a:ln w="28575" algn="ctr">
                <a:noFill/>
                <a:miter lim="800000"/>
                <a:headEnd/>
                <a:tailEnd/>
              </a:ln>
              <a:effectLst/>
            </p:spPr>
            <p:txBody>
              <a:bodyPr wrap="none">
                <a:spAutoFit/>
              </a:bodyPr>
              <a:lstStyle/>
              <a:p>
                <a:pPr marL="342900" indent="-342900"/>
                <a:r>
                  <a:rPr lang="de-DE" sz="1800" b="1"/>
                  <a:t>(1,0)</a:t>
                </a:r>
              </a:p>
            </p:txBody>
          </p:sp>
          <p:sp>
            <p:nvSpPr>
              <p:cNvPr id="402477" name="Text Box 45"/>
              <p:cNvSpPr txBox="1">
                <a:spLocks noChangeArrowheads="1"/>
              </p:cNvSpPr>
              <p:nvPr/>
            </p:nvSpPr>
            <p:spPr bwMode="auto">
              <a:xfrm>
                <a:off x="3387" y="2433"/>
                <a:ext cx="402" cy="231"/>
              </a:xfrm>
              <a:prstGeom prst="rect">
                <a:avLst/>
              </a:prstGeom>
              <a:noFill/>
              <a:ln w="28575" algn="ctr">
                <a:noFill/>
                <a:miter lim="800000"/>
                <a:headEnd/>
                <a:tailEnd/>
              </a:ln>
              <a:effectLst/>
            </p:spPr>
            <p:txBody>
              <a:bodyPr wrap="none">
                <a:spAutoFit/>
              </a:bodyPr>
              <a:lstStyle/>
              <a:p>
                <a:pPr marL="342900" indent="-342900"/>
                <a:r>
                  <a:rPr lang="de-DE" sz="1800" b="1"/>
                  <a:t>(0,1)</a:t>
                </a:r>
              </a:p>
            </p:txBody>
          </p:sp>
          <p:sp>
            <p:nvSpPr>
              <p:cNvPr id="402478" name="Text Box 46"/>
              <p:cNvSpPr txBox="1">
                <a:spLocks noChangeArrowheads="1"/>
              </p:cNvSpPr>
              <p:nvPr/>
            </p:nvSpPr>
            <p:spPr bwMode="auto">
              <a:xfrm>
                <a:off x="4316" y="2433"/>
                <a:ext cx="402" cy="231"/>
              </a:xfrm>
              <a:prstGeom prst="rect">
                <a:avLst/>
              </a:prstGeom>
              <a:noFill/>
              <a:ln w="28575" algn="ctr">
                <a:noFill/>
                <a:miter lim="800000"/>
                <a:headEnd/>
                <a:tailEnd/>
              </a:ln>
              <a:effectLst/>
            </p:spPr>
            <p:txBody>
              <a:bodyPr wrap="none">
                <a:spAutoFit/>
              </a:bodyPr>
              <a:lstStyle/>
              <a:p>
                <a:pPr marL="342900" indent="-342900"/>
                <a:r>
                  <a:rPr lang="de-DE" sz="1800" b="1"/>
                  <a:t>(1,1)</a:t>
                </a:r>
              </a:p>
            </p:txBody>
          </p:sp>
          <p:sp>
            <p:nvSpPr>
              <p:cNvPr id="402479" name="Oval 47"/>
              <p:cNvSpPr>
                <a:spLocks noChangeArrowheads="1"/>
              </p:cNvSpPr>
              <p:nvPr/>
            </p:nvSpPr>
            <p:spPr bwMode="auto">
              <a:xfrm>
                <a:off x="3571" y="2629"/>
                <a:ext cx="84" cy="84"/>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sp>
            <p:nvSpPr>
              <p:cNvPr id="402480" name="Oval 48"/>
              <p:cNvSpPr>
                <a:spLocks noChangeArrowheads="1"/>
              </p:cNvSpPr>
              <p:nvPr/>
            </p:nvSpPr>
            <p:spPr bwMode="auto">
              <a:xfrm>
                <a:off x="4417" y="2629"/>
                <a:ext cx="84" cy="84"/>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sp>
            <p:nvSpPr>
              <p:cNvPr id="402481" name="Oval 49"/>
              <p:cNvSpPr>
                <a:spLocks noChangeArrowheads="1"/>
              </p:cNvSpPr>
              <p:nvPr/>
            </p:nvSpPr>
            <p:spPr bwMode="auto">
              <a:xfrm>
                <a:off x="5047" y="3583"/>
                <a:ext cx="84" cy="84"/>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sp>
            <p:nvSpPr>
              <p:cNvPr id="402482" name="Oval 50"/>
              <p:cNvSpPr>
                <a:spLocks noChangeArrowheads="1"/>
              </p:cNvSpPr>
              <p:nvPr/>
            </p:nvSpPr>
            <p:spPr bwMode="auto">
              <a:xfrm>
                <a:off x="3007" y="3583"/>
                <a:ext cx="84" cy="84"/>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grpSp>
        <p:sp>
          <p:nvSpPr>
            <p:cNvPr id="402483" name="Freeform 51"/>
            <p:cNvSpPr>
              <a:spLocks/>
            </p:cNvSpPr>
            <p:nvPr/>
          </p:nvSpPr>
          <p:spPr bwMode="auto">
            <a:xfrm>
              <a:off x="3775" y="3054"/>
              <a:ext cx="1151" cy="279"/>
            </a:xfrm>
            <a:custGeom>
              <a:avLst/>
              <a:gdLst/>
              <a:ahLst/>
              <a:cxnLst>
                <a:cxn ang="0">
                  <a:pos x="0" y="157"/>
                </a:cxn>
                <a:cxn ang="0">
                  <a:pos x="414" y="405"/>
                </a:cxn>
                <a:cxn ang="0">
                  <a:pos x="1151" y="0"/>
                </a:cxn>
              </a:cxnLst>
              <a:rect l="0" t="0" r="r" b="b"/>
              <a:pathLst>
                <a:path w="1151" h="405">
                  <a:moveTo>
                    <a:pt x="0" y="157"/>
                  </a:moveTo>
                  <a:cubicBezTo>
                    <a:pt x="84" y="319"/>
                    <a:pt x="234" y="401"/>
                    <a:pt x="414" y="405"/>
                  </a:cubicBezTo>
                  <a:cubicBezTo>
                    <a:pt x="606" y="379"/>
                    <a:pt x="911" y="186"/>
                    <a:pt x="1151" y="0"/>
                  </a:cubicBezTo>
                </a:path>
              </a:pathLst>
            </a:custGeom>
            <a:noFill/>
            <a:ln w="28575" cap="flat" cmpd="sng">
              <a:solidFill>
                <a:srgbClr val="FF0000"/>
              </a:solidFill>
              <a:prstDash val="solid"/>
              <a:round/>
              <a:headEnd/>
              <a:tailEnd/>
            </a:ln>
            <a:effectLst/>
          </p:spPr>
          <p:txBody>
            <a:bodyPr>
              <a:spAutoFit/>
            </a:bodyPr>
            <a:lstStyle/>
            <a:p>
              <a:endParaRPr lang="de-DE"/>
            </a:p>
          </p:txBody>
        </p:sp>
        <p:sp>
          <p:nvSpPr>
            <p:cNvPr id="402484" name="Text Box 52"/>
            <p:cNvSpPr txBox="1">
              <a:spLocks noChangeArrowheads="1"/>
            </p:cNvSpPr>
            <p:nvPr/>
          </p:nvSpPr>
          <p:spPr bwMode="auto">
            <a:xfrm>
              <a:off x="4761" y="2769"/>
              <a:ext cx="652" cy="231"/>
            </a:xfrm>
            <a:prstGeom prst="rect">
              <a:avLst/>
            </a:prstGeom>
            <a:noFill/>
            <a:ln w="28575" algn="ctr">
              <a:noFill/>
              <a:miter lim="800000"/>
              <a:headEnd/>
              <a:tailEnd/>
            </a:ln>
            <a:effectLst/>
          </p:spPr>
          <p:txBody>
            <a:bodyPr wrap="none">
              <a:spAutoFit/>
            </a:bodyPr>
            <a:lstStyle/>
            <a:p>
              <a:pPr marL="342900" indent="-342900"/>
              <a:r>
                <a:rPr lang="de-DE" sz="1800" b="1"/>
                <a:t>(0.5,0.5)</a:t>
              </a:r>
            </a:p>
          </p:txBody>
        </p:sp>
        <p:sp>
          <p:nvSpPr>
            <p:cNvPr id="402485" name="Oval 53"/>
            <p:cNvSpPr>
              <a:spLocks noChangeArrowheads="1"/>
            </p:cNvSpPr>
            <p:nvPr/>
          </p:nvSpPr>
          <p:spPr bwMode="auto">
            <a:xfrm>
              <a:off x="3721" y="3103"/>
              <a:ext cx="84" cy="84"/>
            </a:xfrm>
            <a:prstGeom prst="ellipse">
              <a:avLst/>
            </a:prstGeom>
            <a:solidFill>
              <a:schemeClr val="bg1"/>
            </a:solidFill>
            <a:ln w="28575" algn="ctr">
              <a:solidFill>
                <a:srgbClr val="FF0000"/>
              </a:solidFill>
              <a:round/>
              <a:headEnd/>
              <a:tailEnd/>
            </a:ln>
            <a:effectLst/>
          </p:spPr>
          <p:txBody>
            <a:bodyPr wrap="none" anchor="ctr">
              <a:spAutoFit/>
            </a:bodyPr>
            <a:lstStyle/>
            <a:p>
              <a:endParaRPr lang="de-DE"/>
            </a:p>
          </p:txBody>
        </p:sp>
      </p:grpSp>
      <p:sp>
        <p:nvSpPr>
          <p:cNvPr id="402507" name="Freeform 75"/>
          <p:cNvSpPr>
            <a:spLocks/>
          </p:cNvSpPr>
          <p:nvPr/>
        </p:nvSpPr>
        <p:spPr bwMode="auto">
          <a:xfrm>
            <a:off x="4970463" y="1697038"/>
            <a:ext cx="3262312" cy="1517650"/>
          </a:xfrm>
          <a:custGeom>
            <a:avLst/>
            <a:gdLst/>
            <a:ahLst/>
            <a:cxnLst>
              <a:cxn ang="0">
                <a:pos x="0" y="956"/>
              </a:cxn>
              <a:cxn ang="0">
                <a:pos x="576" y="0"/>
              </a:cxn>
              <a:cxn ang="0">
                <a:pos x="1425" y="0"/>
              </a:cxn>
              <a:cxn ang="0">
                <a:pos x="2055" y="956"/>
              </a:cxn>
              <a:cxn ang="0">
                <a:pos x="0" y="956"/>
              </a:cxn>
            </a:cxnLst>
            <a:rect l="0" t="0" r="r" b="b"/>
            <a:pathLst>
              <a:path w="2055" h="956">
                <a:moveTo>
                  <a:pt x="0" y="956"/>
                </a:moveTo>
                <a:lnTo>
                  <a:pt x="576" y="0"/>
                </a:lnTo>
                <a:lnTo>
                  <a:pt x="1425" y="0"/>
                </a:lnTo>
                <a:lnTo>
                  <a:pt x="2055" y="956"/>
                </a:lnTo>
                <a:lnTo>
                  <a:pt x="0" y="956"/>
                </a:lnTo>
                <a:close/>
              </a:path>
            </a:pathLst>
          </a:custGeom>
          <a:gradFill rotWithShape="1">
            <a:gsLst>
              <a:gs pos="0">
                <a:schemeClr val="bg1"/>
              </a:gs>
              <a:gs pos="100000">
                <a:schemeClr val="bg1">
                  <a:gamma/>
                  <a:shade val="46275"/>
                  <a:invGamma/>
                </a:schemeClr>
              </a:gs>
            </a:gsLst>
            <a:lin ang="5400000" scaled="1"/>
          </a:gradFill>
          <a:ln w="28575" cap="flat" cmpd="sng">
            <a:solidFill>
              <a:schemeClr val="tx1"/>
            </a:solidFill>
            <a:prstDash val="solid"/>
            <a:round/>
            <a:headEnd/>
            <a:tailEnd/>
          </a:ln>
          <a:effectLst/>
        </p:spPr>
        <p:txBody>
          <a:bodyPr>
            <a:spAutoFit/>
          </a:bodyPr>
          <a:lstStyle/>
          <a:p>
            <a:endParaRPr lang="de-DE"/>
          </a:p>
        </p:txBody>
      </p:sp>
      <p:grpSp>
        <p:nvGrpSpPr>
          <p:cNvPr id="9" name="Group 98"/>
          <p:cNvGrpSpPr>
            <a:grpSpLocks/>
          </p:cNvGrpSpPr>
          <p:nvPr/>
        </p:nvGrpSpPr>
        <p:grpSpPr bwMode="auto">
          <a:xfrm>
            <a:off x="4979988" y="1687513"/>
            <a:ext cx="3262312" cy="1517650"/>
            <a:chOff x="3137" y="1063"/>
            <a:chExt cx="2055" cy="956"/>
          </a:xfrm>
        </p:grpSpPr>
        <p:sp>
          <p:nvSpPr>
            <p:cNvPr id="402509" name="Freeform 77"/>
            <p:cNvSpPr>
              <a:spLocks/>
            </p:cNvSpPr>
            <p:nvPr/>
          </p:nvSpPr>
          <p:spPr bwMode="auto">
            <a:xfrm>
              <a:off x="3137" y="1063"/>
              <a:ext cx="2055" cy="956"/>
            </a:xfrm>
            <a:custGeom>
              <a:avLst/>
              <a:gdLst/>
              <a:ahLst/>
              <a:cxnLst>
                <a:cxn ang="0">
                  <a:pos x="0" y="956"/>
                </a:cxn>
                <a:cxn ang="0">
                  <a:pos x="576" y="0"/>
                </a:cxn>
                <a:cxn ang="0">
                  <a:pos x="1425" y="0"/>
                </a:cxn>
                <a:cxn ang="0">
                  <a:pos x="2055" y="956"/>
                </a:cxn>
                <a:cxn ang="0">
                  <a:pos x="0" y="956"/>
                </a:cxn>
              </a:cxnLst>
              <a:rect l="0" t="0" r="r" b="b"/>
              <a:pathLst>
                <a:path w="2055" h="956">
                  <a:moveTo>
                    <a:pt x="0" y="956"/>
                  </a:moveTo>
                  <a:lnTo>
                    <a:pt x="576" y="0"/>
                  </a:lnTo>
                  <a:lnTo>
                    <a:pt x="1425" y="0"/>
                  </a:lnTo>
                  <a:lnTo>
                    <a:pt x="2055" y="956"/>
                  </a:lnTo>
                  <a:lnTo>
                    <a:pt x="0" y="956"/>
                  </a:lnTo>
                  <a:close/>
                </a:path>
              </a:pathLst>
            </a:custGeom>
            <a:solidFill>
              <a:srgbClr val="FF9900"/>
            </a:solidFill>
            <a:ln w="28575" cap="flat" cmpd="sng">
              <a:solidFill>
                <a:schemeClr val="tx1"/>
              </a:solidFill>
              <a:prstDash val="solid"/>
              <a:round/>
              <a:headEnd/>
              <a:tailEnd/>
            </a:ln>
            <a:effectLst/>
          </p:spPr>
          <p:txBody>
            <a:bodyPr>
              <a:spAutoFit/>
            </a:bodyPr>
            <a:lstStyle/>
            <a:p>
              <a:endParaRPr lang="de-DE"/>
            </a:p>
          </p:txBody>
        </p:sp>
        <p:sp>
          <p:nvSpPr>
            <p:cNvPr id="402510" name="Freeform 78"/>
            <p:cNvSpPr>
              <a:spLocks/>
            </p:cNvSpPr>
            <p:nvPr/>
          </p:nvSpPr>
          <p:spPr bwMode="auto">
            <a:xfrm>
              <a:off x="3430" y="1066"/>
              <a:ext cx="735" cy="471"/>
            </a:xfrm>
            <a:custGeom>
              <a:avLst/>
              <a:gdLst/>
              <a:ahLst/>
              <a:cxnLst>
                <a:cxn ang="0">
                  <a:pos x="734" y="470"/>
                </a:cxn>
                <a:cxn ang="0">
                  <a:pos x="735" y="0"/>
                </a:cxn>
                <a:cxn ang="0">
                  <a:pos x="282" y="0"/>
                </a:cxn>
                <a:cxn ang="0">
                  <a:pos x="0" y="471"/>
                </a:cxn>
                <a:cxn ang="0">
                  <a:pos x="734" y="470"/>
                </a:cxn>
              </a:cxnLst>
              <a:rect l="0" t="0" r="r" b="b"/>
              <a:pathLst>
                <a:path w="735" h="471">
                  <a:moveTo>
                    <a:pt x="734" y="470"/>
                  </a:moveTo>
                  <a:lnTo>
                    <a:pt x="735" y="0"/>
                  </a:lnTo>
                  <a:lnTo>
                    <a:pt x="282" y="0"/>
                  </a:lnTo>
                  <a:lnTo>
                    <a:pt x="0" y="471"/>
                  </a:lnTo>
                  <a:lnTo>
                    <a:pt x="734" y="470"/>
                  </a:lnTo>
                  <a:close/>
                </a:path>
              </a:pathLst>
            </a:custGeom>
            <a:solidFill>
              <a:schemeClr val="tx1"/>
            </a:solidFill>
            <a:ln w="28575" cap="flat" cmpd="sng">
              <a:solidFill>
                <a:schemeClr val="tx1"/>
              </a:solidFill>
              <a:prstDash val="solid"/>
              <a:round/>
              <a:headEnd/>
              <a:tailEnd/>
            </a:ln>
            <a:effectLst/>
          </p:spPr>
          <p:txBody>
            <a:bodyPr>
              <a:spAutoFit/>
            </a:bodyPr>
            <a:lstStyle/>
            <a:p>
              <a:endParaRPr lang="de-DE"/>
            </a:p>
          </p:txBody>
        </p:sp>
        <p:sp>
          <p:nvSpPr>
            <p:cNvPr id="402511" name="Freeform 79"/>
            <p:cNvSpPr>
              <a:spLocks/>
            </p:cNvSpPr>
            <p:nvPr/>
          </p:nvSpPr>
          <p:spPr bwMode="auto">
            <a:xfrm>
              <a:off x="4158" y="1530"/>
              <a:ext cx="1034" cy="488"/>
            </a:xfrm>
            <a:custGeom>
              <a:avLst/>
              <a:gdLst/>
              <a:ahLst/>
              <a:cxnLst>
                <a:cxn ang="0">
                  <a:pos x="8" y="488"/>
                </a:cxn>
                <a:cxn ang="0">
                  <a:pos x="0" y="0"/>
                </a:cxn>
                <a:cxn ang="0">
                  <a:pos x="712" y="10"/>
                </a:cxn>
                <a:cxn ang="0">
                  <a:pos x="1034" y="485"/>
                </a:cxn>
                <a:cxn ang="0">
                  <a:pos x="8" y="488"/>
                </a:cxn>
              </a:cxnLst>
              <a:rect l="0" t="0" r="r" b="b"/>
              <a:pathLst>
                <a:path w="1034" h="488">
                  <a:moveTo>
                    <a:pt x="8" y="488"/>
                  </a:moveTo>
                  <a:lnTo>
                    <a:pt x="0" y="0"/>
                  </a:lnTo>
                  <a:lnTo>
                    <a:pt x="712" y="10"/>
                  </a:lnTo>
                  <a:lnTo>
                    <a:pt x="1034" y="485"/>
                  </a:lnTo>
                  <a:lnTo>
                    <a:pt x="8" y="488"/>
                  </a:lnTo>
                  <a:close/>
                </a:path>
              </a:pathLst>
            </a:custGeom>
            <a:solidFill>
              <a:schemeClr val="tx1"/>
            </a:solidFill>
            <a:ln w="28575" cap="flat" cmpd="sng">
              <a:solidFill>
                <a:schemeClr val="tx1"/>
              </a:solidFill>
              <a:prstDash val="solid"/>
              <a:round/>
              <a:headEnd/>
              <a:tailEnd/>
            </a:ln>
            <a:effectLst/>
          </p:spPr>
          <p:txBody>
            <a:bodyPr>
              <a:spAutoFit/>
            </a:bodyPr>
            <a:lstStyle/>
            <a:p>
              <a:endParaRPr lang="de-DE"/>
            </a:p>
          </p:txBody>
        </p:sp>
      </p:grpSp>
      <p:sp>
        <p:nvSpPr>
          <p:cNvPr id="402524" name="Freeform 92"/>
          <p:cNvSpPr>
            <a:spLocks/>
          </p:cNvSpPr>
          <p:nvPr/>
        </p:nvSpPr>
        <p:spPr bwMode="auto">
          <a:xfrm>
            <a:off x="6604000" y="2306638"/>
            <a:ext cx="1531938" cy="442912"/>
          </a:xfrm>
          <a:custGeom>
            <a:avLst/>
            <a:gdLst/>
            <a:ahLst/>
            <a:cxnLst>
              <a:cxn ang="0">
                <a:pos x="0" y="157"/>
              </a:cxn>
              <a:cxn ang="0">
                <a:pos x="414" y="405"/>
              </a:cxn>
              <a:cxn ang="0">
                <a:pos x="1151" y="0"/>
              </a:cxn>
            </a:cxnLst>
            <a:rect l="0" t="0" r="r" b="b"/>
            <a:pathLst>
              <a:path w="1151" h="405">
                <a:moveTo>
                  <a:pt x="0" y="157"/>
                </a:moveTo>
                <a:cubicBezTo>
                  <a:pt x="84" y="319"/>
                  <a:pt x="234" y="401"/>
                  <a:pt x="414" y="405"/>
                </a:cubicBezTo>
                <a:cubicBezTo>
                  <a:pt x="606" y="379"/>
                  <a:pt x="911" y="186"/>
                  <a:pt x="1151" y="0"/>
                </a:cubicBezTo>
              </a:path>
            </a:pathLst>
          </a:custGeom>
          <a:noFill/>
          <a:ln w="28575" cap="flat" cmpd="sng">
            <a:solidFill>
              <a:srgbClr val="FF0000"/>
            </a:solidFill>
            <a:prstDash val="solid"/>
            <a:round/>
            <a:headEnd/>
            <a:tailEnd/>
          </a:ln>
          <a:effectLst/>
        </p:spPr>
        <p:txBody>
          <a:bodyPr>
            <a:spAutoFit/>
          </a:bodyPr>
          <a:lstStyle/>
          <a:p>
            <a:endParaRPr lang="de-DE"/>
          </a:p>
        </p:txBody>
      </p:sp>
      <p:sp>
        <p:nvSpPr>
          <p:cNvPr id="402525" name="Text Box 93"/>
          <p:cNvSpPr txBox="1">
            <a:spLocks noChangeArrowheads="1"/>
          </p:cNvSpPr>
          <p:nvPr/>
        </p:nvSpPr>
        <p:spPr bwMode="auto">
          <a:xfrm>
            <a:off x="7588250" y="1920875"/>
            <a:ext cx="1035050" cy="366713"/>
          </a:xfrm>
          <a:prstGeom prst="rect">
            <a:avLst/>
          </a:prstGeom>
          <a:noFill/>
          <a:ln w="28575" algn="ctr">
            <a:noFill/>
            <a:miter lim="800000"/>
            <a:headEnd/>
            <a:tailEnd/>
          </a:ln>
          <a:effectLst/>
        </p:spPr>
        <p:txBody>
          <a:bodyPr wrap="none">
            <a:spAutoFit/>
          </a:bodyPr>
          <a:lstStyle/>
          <a:p>
            <a:pPr marL="342900" indent="-342900"/>
            <a:r>
              <a:rPr lang="de-DE" sz="1800" b="1"/>
              <a:t>(0.5,0.5)</a:t>
            </a:r>
          </a:p>
        </p:txBody>
      </p:sp>
      <p:sp>
        <p:nvSpPr>
          <p:cNvPr id="402528" name="Line 96"/>
          <p:cNvSpPr>
            <a:spLocks noChangeShapeType="1"/>
          </p:cNvSpPr>
          <p:nvPr/>
        </p:nvSpPr>
        <p:spPr bwMode="auto">
          <a:xfrm>
            <a:off x="6610350" y="1685925"/>
            <a:ext cx="0" cy="1552575"/>
          </a:xfrm>
          <a:prstGeom prst="line">
            <a:avLst/>
          </a:prstGeom>
          <a:noFill/>
          <a:ln w="57150">
            <a:solidFill>
              <a:srgbClr val="FF0000"/>
            </a:solidFill>
            <a:round/>
            <a:headEnd/>
            <a:tailEnd/>
          </a:ln>
          <a:effectLst/>
        </p:spPr>
        <p:txBody>
          <a:bodyPr>
            <a:spAutoFit/>
          </a:bodyPr>
          <a:lstStyle/>
          <a:p>
            <a:endParaRPr lang="de-DE"/>
          </a:p>
        </p:txBody>
      </p:sp>
      <p:sp>
        <p:nvSpPr>
          <p:cNvPr id="402529" name="Line 97"/>
          <p:cNvSpPr>
            <a:spLocks noChangeShapeType="1"/>
          </p:cNvSpPr>
          <p:nvPr/>
        </p:nvSpPr>
        <p:spPr bwMode="auto">
          <a:xfrm flipH="1">
            <a:off x="5421313" y="2446338"/>
            <a:ext cx="2333625" cy="0"/>
          </a:xfrm>
          <a:prstGeom prst="line">
            <a:avLst/>
          </a:prstGeom>
          <a:noFill/>
          <a:ln w="57150">
            <a:solidFill>
              <a:srgbClr val="FF0000"/>
            </a:solidFill>
            <a:round/>
            <a:headEnd/>
            <a:tailEnd/>
          </a:ln>
          <a:effectLst/>
        </p:spPr>
        <p:txBody>
          <a:bodyPr>
            <a:spAutoFit/>
          </a:bodyPr>
          <a:lstStyle/>
          <a:p>
            <a:endParaRPr lang="de-DE"/>
          </a:p>
        </p:txBody>
      </p:sp>
      <p:sp>
        <p:nvSpPr>
          <p:cNvPr id="402526" name="Oval 94"/>
          <p:cNvSpPr>
            <a:spLocks noChangeArrowheads="1"/>
          </p:cNvSpPr>
          <p:nvPr/>
        </p:nvSpPr>
        <p:spPr bwMode="auto">
          <a:xfrm>
            <a:off x="6527800" y="2374900"/>
            <a:ext cx="133350" cy="133350"/>
          </a:xfrm>
          <a:prstGeom prst="ellipse">
            <a:avLst/>
          </a:prstGeom>
          <a:solidFill>
            <a:schemeClr val="bg1"/>
          </a:solidFill>
          <a:ln w="28575" algn="ctr">
            <a:solidFill>
              <a:srgbClr val="FF0000"/>
            </a:solidFill>
            <a:round/>
            <a:headEnd/>
            <a:tailEnd/>
          </a:ln>
          <a:effectLst/>
        </p:spPr>
        <p:txBody>
          <a:bodyPr wrap="none" anchor="ctr">
            <a:spAutoFit/>
          </a:bodyPr>
          <a:lstStyle/>
          <a:p>
            <a:endParaRPr lang="de-DE"/>
          </a:p>
        </p:txBody>
      </p:sp>
      <p:grpSp>
        <p:nvGrpSpPr>
          <p:cNvPr id="10" name="Group 83"/>
          <p:cNvGrpSpPr>
            <a:grpSpLocks/>
          </p:cNvGrpSpPr>
          <p:nvPr/>
        </p:nvGrpSpPr>
        <p:grpSpPr bwMode="auto">
          <a:xfrm>
            <a:off x="4694238" y="1311275"/>
            <a:ext cx="3898900" cy="2352675"/>
            <a:chOff x="2866" y="2433"/>
            <a:chExt cx="2456" cy="1482"/>
          </a:xfrm>
        </p:grpSpPr>
        <p:sp>
          <p:nvSpPr>
            <p:cNvPr id="402516" name="Text Box 84"/>
            <p:cNvSpPr txBox="1">
              <a:spLocks noChangeArrowheads="1"/>
            </p:cNvSpPr>
            <p:nvPr/>
          </p:nvSpPr>
          <p:spPr bwMode="auto">
            <a:xfrm>
              <a:off x="2866" y="3684"/>
              <a:ext cx="402" cy="231"/>
            </a:xfrm>
            <a:prstGeom prst="rect">
              <a:avLst/>
            </a:prstGeom>
            <a:noFill/>
            <a:ln w="28575" algn="ctr">
              <a:noFill/>
              <a:miter lim="800000"/>
              <a:headEnd/>
              <a:tailEnd/>
            </a:ln>
            <a:effectLst/>
          </p:spPr>
          <p:txBody>
            <a:bodyPr wrap="none">
              <a:spAutoFit/>
            </a:bodyPr>
            <a:lstStyle/>
            <a:p>
              <a:pPr marL="342900" indent="-342900"/>
              <a:r>
                <a:rPr lang="de-DE" sz="1800" b="1"/>
                <a:t>(0,0)</a:t>
              </a:r>
            </a:p>
          </p:txBody>
        </p:sp>
        <p:sp>
          <p:nvSpPr>
            <p:cNvPr id="402517" name="Text Box 85"/>
            <p:cNvSpPr txBox="1">
              <a:spLocks noChangeArrowheads="1"/>
            </p:cNvSpPr>
            <p:nvPr/>
          </p:nvSpPr>
          <p:spPr bwMode="auto">
            <a:xfrm>
              <a:off x="4920" y="3684"/>
              <a:ext cx="402" cy="231"/>
            </a:xfrm>
            <a:prstGeom prst="rect">
              <a:avLst/>
            </a:prstGeom>
            <a:noFill/>
            <a:ln w="28575" algn="ctr">
              <a:noFill/>
              <a:miter lim="800000"/>
              <a:headEnd/>
              <a:tailEnd/>
            </a:ln>
            <a:effectLst/>
          </p:spPr>
          <p:txBody>
            <a:bodyPr wrap="none">
              <a:spAutoFit/>
            </a:bodyPr>
            <a:lstStyle/>
            <a:p>
              <a:pPr marL="342900" indent="-342900"/>
              <a:r>
                <a:rPr lang="de-DE" sz="1800" b="1"/>
                <a:t>(1,0)</a:t>
              </a:r>
            </a:p>
          </p:txBody>
        </p:sp>
        <p:sp>
          <p:nvSpPr>
            <p:cNvPr id="402518" name="Text Box 86"/>
            <p:cNvSpPr txBox="1">
              <a:spLocks noChangeArrowheads="1"/>
            </p:cNvSpPr>
            <p:nvPr/>
          </p:nvSpPr>
          <p:spPr bwMode="auto">
            <a:xfrm>
              <a:off x="3387" y="2433"/>
              <a:ext cx="402" cy="231"/>
            </a:xfrm>
            <a:prstGeom prst="rect">
              <a:avLst/>
            </a:prstGeom>
            <a:noFill/>
            <a:ln w="28575" algn="ctr">
              <a:noFill/>
              <a:miter lim="800000"/>
              <a:headEnd/>
              <a:tailEnd/>
            </a:ln>
            <a:effectLst/>
          </p:spPr>
          <p:txBody>
            <a:bodyPr wrap="none">
              <a:spAutoFit/>
            </a:bodyPr>
            <a:lstStyle/>
            <a:p>
              <a:pPr marL="342900" indent="-342900"/>
              <a:r>
                <a:rPr lang="de-DE" sz="1800" b="1"/>
                <a:t>(0,1)</a:t>
              </a:r>
            </a:p>
          </p:txBody>
        </p:sp>
        <p:sp>
          <p:nvSpPr>
            <p:cNvPr id="402519" name="Text Box 87"/>
            <p:cNvSpPr txBox="1">
              <a:spLocks noChangeArrowheads="1"/>
            </p:cNvSpPr>
            <p:nvPr/>
          </p:nvSpPr>
          <p:spPr bwMode="auto">
            <a:xfrm>
              <a:off x="4316" y="2433"/>
              <a:ext cx="402" cy="231"/>
            </a:xfrm>
            <a:prstGeom prst="rect">
              <a:avLst/>
            </a:prstGeom>
            <a:noFill/>
            <a:ln w="28575" algn="ctr">
              <a:noFill/>
              <a:miter lim="800000"/>
              <a:headEnd/>
              <a:tailEnd/>
            </a:ln>
            <a:effectLst/>
          </p:spPr>
          <p:txBody>
            <a:bodyPr wrap="none">
              <a:spAutoFit/>
            </a:bodyPr>
            <a:lstStyle/>
            <a:p>
              <a:pPr marL="342900" indent="-342900"/>
              <a:r>
                <a:rPr lang="de-DE" sz="1800" b="1"/>
                <a:t>(1,1)</a:t>
              </a:r>
            </a:p>
          </p:txBody>
        </p:sp>
        <p:sp>
          <p:nvSpPr>
            <p:cNvPr id="402520" name="Oval 88"/>
            <p:cNvSpPr>
              <a:spLocks noChangeArrowheads="1"/>
            </p:cNvSpPr>
            <p:nvPr/>
          </p:nvSpPr>
          <p:spPr bwMode="auto">
            <a:xfrm>
              <a:off x="3571" y="2629"/>
              <a:ext cx="84" cy="84"/>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sp>
          <p:nvSpPr>
            <p:cNvPr id="402521" name="Oval 89"/>
            <p:cNvSpPr>
              <a:spLocks noChangeArrowheads="1"/>
            </p:cNvSpPr>
            <p:nvPr/>
          </p:nvSpPr>
          <p:spPr bwMode="auto">
            <a:xfrm>
              <a:off x="4417" y="2629"/>
              <a:ext cx="84" cy="84"/>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sp>
          <p:nvSpPr>
            <p:cNvPr id="402522" name="Oval 90"/>
            <p:cNvSpPr>
              <a:spLocks noChangeArrowheads="1"/>
            </p:cNvSpPr>
            <p:nvPr/>
          </p:nvSpPr>
          <p:spPr bwMode="auto">
            <a:xfrm>
              <a:off x="5047" y="3583"/>
              <a:ext cx="84" cy="84"/>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sp>
          <p:nvSpPr>
            <p:cNvPr id="402523" name="Oval 91"/>
            <p:cNvSpPr>
              <a:spLocks noChangeArrowheads="1"/>
            </p:cNvSpPr>
            <p:nvPr/>
          </p:nvSpPr>
          <p:spPr bwMode="auto">
            <a:xfrm>
              <a:off x="3007" y="3583"/>
              <a:ext cx="84" cy="84"/>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grpSp>
      <p:sp>
        <p:nvSpPr>
          <p:cNvPr id="402532" name="Freeform 100"/>
          <p:cNvSpPr>
            <a:spLocks/>
          </p:cNvSpPr>
          <p:nvPr/>
        </p:nvSpPr>
        <p:spPr bwMode="auto">
          <a:xfrm>
            <a:off x="4903788" y="4251325"/>
            <a:ext cx="3262312" cy="1517650"/>
          </a:xfrm>
          <a:custGeom>
            <a:avLst/>
            <a:gdLst/>
            <a:ahLst/>
            <a:cxnLst>
              <a:cxn ang="0">
                <a:pos x="0" y="956"/>
              </a:cxn>
              <a:cxn ang="0">
                <a:pos x="576" y="0"/>
              </a:cxn>
              <a:cxn ang="0">
                <a:pos x="1425" y="0"/>
              </a:cxn>
              <a:cxn ang="0">
                <a:pos x="2055" y="956"/>
              </a:cxn>
              <a:cxn ang="0">
                <a:pos x="0" y="956"/>
              </a:cxn>
            </a:cxnLst>
            <a:rect l="0" t="0" r="r" b="b"/>
            <a:pathLst>
              <a:path w="2055" h="956">
                <a:moveTo>
                  <a:pt x="0" y="956"/>
                </a:moveTo>
                <a:lnTo>
                  <a:pt x="576" y="0"/>
                </a:lnTo>
                <a:lnTo>
                  <a:pt x="1425" y="0"/>
                </a:lnTo>
                <a:lnTo>
                  <a:pt x="2055" y="956"/>
                </a:lnTo>
                <a:lnTo>
                  <a:pt x="0" y="956"/>
                </a:lnTo>
                <a:close/>
              </a:path>
            </a:pathLst>
          </a:custGeom>
          <a:gradFill rotWithShape="1">
            <a:gsLst>
              <a:gs pos="0">
                <a:schemeClr val="bg1"/>
              </a:gs>
              <a:gs pos="100000">
                <a:schemeClr val="bg1">
                  <a:gamma/>
                  <a:shade val="46275"/>
                  <a:invGamma/>
                </a:schemeClr>
              </a:gs>
            </a:gsLst>
            <a:lin ang="5400000" scaled="1"/>
          </a:gradFill>
          <a:ln w="28575" cap="flat" cmpd="sng">
            <a:solidFill>
              <a:schemeClr val="tx1"/>
            </a:solidFill>
            <a:prstDash val="solid"/>
            <a:round/>
            <a:headEnd/>
            <a:tailEnd/>
          </a:ln>
          <a:effectLst/>
        </p:spPr>
        <p:txBody>
          <a:bodyPr>
            <a:spAutoFit/>
          </a:bodyPr>
          <a:lstStyle/>
          <a:p>
            <a:endParaRPr lang="de-DE"/>
          </a:p>
        </p:txBody>
      </p:sp>
      <p:grpSp>
        <p:nvGrpSpPr>
          <p:cNvPr id="11" name="Group 105"/>
          <p:cNvGrpSpPr>
            <a:grpSpLocks/>
          </p:cNvGrpSpPr>
          <p:nvPr/>
        </p:nvGrpSpPr>
        <p:grpSpPr bwMode="auto">
          <a:xfrm>
            <a:off x="4903788" y="4249738"/>
            <a:ext cx="3262312" cy="1517650"/>
            <a:chOff x="2872" y="2724"/>
            <a:chExt cx="2055" cy="956"/>
          </a:xfrm>
        </p:grpSpPr>
        <p:sp>
          <p:nvSpPr>
            <p:cNvPr id="402538" name="Freeform 106"/>
            <p:cNvSpPr>
              <a:spLocks/>
            </p:cNvSpPr>
            <p:nvPr/>
          </p:nvSpPr>
          <p:spPr bwMode="auto">
            <a:xfrm>
              <a:off x="2872" y="2724"/>
              <a:ext cx="2055" cy="956"/>
            </a:xfrm>
            <a:custGeom>
              <a:avLst/>
              <a:gdLst/>
              <a:ahLst/>
              <a:cxnLst>
                <a:cxn ang="0">
                  <a:pos x="0" y="956"/>
                </a:cxn>
                <a:cxn ang="0">
                  <a:pos x="576" y="0"/>
                </a:cxn>
                <a:cxn ang="0">
                  <a:pos x="1425" y="0"/>
                </a:cxn>
                <a:cxn ang="0">
                  <a:pos x="2055" y="956"/>
                </a:cxn>
                <a:cxn ang="0">
                  <a:pos x="0" y="956"/>
                </a:cxn>
              </a:cxnLst>
              <a:rect l="0" t="0" r="r" b="b"/>
              <a:pathLst>
                <a:path w="2055" h="956">
                  <a:moveTo>
                    <a:pt x="0" y="956"/>
                  </a:moveTo>
                  <a:lnTo>
                    <a:pt x="576" y="0"/>
                  </a:lnTo>
                  <a:lnTo>
                    <a:pt x="1425" y="0"/>
                  </a:lnTo>
                  <a:lnTo>
                    <a:pt x="2055" y="956"/>
                  </a:lnTo>
                  <a:lnTo>
                    <a:pt x="0" y="956"/>
                  </a:lnTo>
                  <a:close/>
                </a:path>
              </a:pathLst>
            </a:custGeom>
            <a:solidFill>
              <a:srgbClr val="FF9900"/>
            </a:solidFill>
            <a:ln w="28575" cap="flat" cmpd="sng">
              <a:solidFill>
                <a:schemeClr val="tx1"/>
              </a:solidFill>
              <a:prstDash val="solid"/>
              <a:round/>
              <a:headEnd/>
              <a:tailEnd/>
            </a:ln>
            <a:effectLst/>
          </p:spPr>
          <p:txBody>
            <a:bodyPr>
              <a:spAutoFit/>
            </a:bodyPr>
            <a:lstStyle/>
            <a:p>
              <a:endParaRPr lang="de-DE"/>
            </a:p>
          </p:txBody>
        </p:sp>
        <p:sp>
          <p:nvSpPr>
            <p:cNvPr id="402539" name="Freeform 107"/>
            <p:cNvSpPr>
              <a:spLocks/>
            </p:cNvSpPr>
            <p:nvPr/>
          </p:nvSpPr>
          <p:spPr bwMode="auto">
            <a:xfrm>
              <a:off x="3282" y="2727"/>
              <a:ext cx="582" cy="267"/>
            </a:xfrm>
            <a:custGeom>
              <a:avLst/>
              <a:gdLst/>
              <a:ahLst/>
              <a:cxnLst>
                <a:cxn ang="0">
                  <a:pos x="600" y="264"/>
                </a:cxn>
                <a:cxn ang="0">
                  <a:pos x="600" y="0"/>
                </a:cxn>
                <a:cxn ang="0">
                  <a:pos x="147" y="0"/>
                </a:cxn>
                <a:cxn ang="0">
                  <a:pos x="0" y="267"/>
                </a:cxn>
                <a:cxn ang="0">
                  <a:pos x="600" y="264"/>
                </a:cxn>
              </a:cxnLst>
              <a:rect l="0" t="0" r="r" b="b"/>
              <a:pathLst>
                <a:path w="600" h="267">
                  <a:moveTo>
                    <a:pt x="600" y="264"/>
                  </a:moveTo>
                  <a:lnTo>
                    <a:pt x="600" y="0"/>
                  </a:lnTo>
                  <a:lnTo>
                    <a:pt x="147" y="0"/>
                  </a:lnTo>
                  <a:lnTo>
                    <a:pt x="0" y="267"/>
                  </a:lnTo>
                  <a:lnTo>
                    <a:pt x="600" y="264"/>
                  </a:lnTo>
                  <a:close/>
                </a:path>
              </a:pathLst>
            </a:custGeom>
            <a:solidFill>
              <a:schemeClr val="tx1"/>
            </a:solidFill>
            <a:ln w="28575" cap="flat" cmpd="sng">
              <a:solidFill>
                <a:schemeClr val="tx1"/>
              </a:solidFill>
              <a:prstDash val="solid"/>
              <a:round/>
              <a:headEnd/>
              <a:tailEnd/>
            </a:ln>
            <a:effectLst/>
          </p:spPr>
          <p:txBody>
            <a:bodyPr>
              <a:spAutoFit/>
            </a:bodyPr>
            <a:lstStyle/>
            <a:p>
              <a:endParaRPr lang="de-DE"/>
            </a:p>
          </p:txBody>
        </p:sp>
        <p:sp>
          <p:nvSpPr>
            <p:cNvPr id="402540" name="Freeform 108"/>
            <p:cNvSpPr>
              <a:spLocks/>
            </p:cNvSpPr>
            <p:nvPr/>
          </p:nvSpPr>
          <p:spPr bwMode="auto">
            <a:xfrm>
              <a:off x="3871" y="3003"/>
              <a:ext cx="1056" cy="676"/>
            </a:xfrm>
            <a:custGeom>
              <a:avLst/>
              <a:gdLst/>
              <a:ahLst/>
              <a:cxnLst>
                <a:cxn ang="0">
                  <a:pos x="0" y="676"/>
                </a:cxn>
                <a:cxn ang="0">
                  <a:pos x="0" y="0"/>
                </a:cxn>
                <a:cxn ang="0">
                  <a:pos x="611" y="3"/>
                </a:cxn>
                <a:cxn ang="0">
                  <a:pos x="1056" y="672"/>
                </a:cxn>
                <a:cxn ang="0">
                  <a:pos x="0" y="676"/>
                </a:cxn>
              </a:cxnLst>
              <a:rect l="0" t="0" r="r" b="b"/>
              <a:pathLst>
                <a:path w="1056" h="676">
                  <a:moveTo>
                    <a:pt x="0" y="676"/>
                  </a:moveTo>
                  <a:lnTo>
                    <a:pt x="0" y="0"/>
                  </a:lnTo>
                  <a:lnTo>
                    <a:pt x="611" y="3"/>
                  </a:lnTo>
                  <a:lnTo>
                    <a:pt x="1056" y="672"/>
                  </a:lnTo>
                  <a:lnTo>
                    <a:pt x="0" y="676"/>
                  </a:lnTo>
                  <a:close/>
                </a:path>
              </a:pathLst>
            </a:custGeom>
            <a:solidFill>
              <a:schemeClr val="tx1"/>
            </a:solidFill>
            <a:ln w="28575" cap="flat" cmpd="sng">
              <a:solidFill>
                <a:schemeClr val="tx1"/>
              </a:solidFill>
              <a:prstDash val="solid"/>
              <a:round/>
              <a:headEnd/>
              <a:tailEnd/>
            </a:ln>
            <a:effectLst/>
          </p:spPr>
          <p:txBody>
            <a:bodyPr>
              <a:spAutoFit/>
            </a:bodyPr>
            <a:lstStyle/>
            <a:p>
              <a:endParaRPr lang="de-DE"/>
            </a:p>
          </p:txBody>
        </p:sp>
      </p:grpSp>
      <p:sp>
        <p:nvSpPr>
          <p:cNvPr id="402542" name="Line 110"/>
          <p:cNvSpPr>
            <a:spLocks noChangeShapeType="1"/>
          </p:cNvSpPr>
          <p:nvPr/>
        </p:nvSpPr>
        <p:spPr bwMode="auto">
          <a:xfrm>
            <a:off x="5822950" y="4260850"/>
            <a:ext cx="2295525" cy="1495425"/>
          </a:xfrm>
          <a:prstGeom prst="line">
            <a:avLst/>
          </a:prstGeom>
          <a:noFill/>
          <a:ln w="38100">
            <a:solidFill>
              <a:srgbClr val="FF0000"/>
            </a:solidFill>
            <a:round/>
            <a:headEnd/>
            <a:tailEnd/>
          </a:ln>
          <a:effectLst/>
        </p:spPr>
        <p:txBody>
          <a:bodyPr>
            <a:spAutoFit/>
          </a:bodyPr>
          <a:lstStyle/>
          <a:p>
            <a:endParaRPr lang="de-DE"/>
          </a:p>
        </p:txBody>
      </p:sp>
      <p:sp>
        <p:nvSpPr>
          <p:cNvPr id="402557" name="Freeform 125"/>
          <p:cNvSpPr>
            <a:spLocks/>
          </p:cNvSpPr>
          <p:nvPr/>
        </p:nvSpPr>
        <p:spPr bwMode="auto">
          <a:xfrm>
            <a:off x="4905375" y="4238625"/>
            <a:ext cx="2268538" cy="1533525"/>
          </a:xfrm>
          <a:custGeom>
            <a:avLst/>
            <a:gdLst/>
            <a:ahLst/>
            <a:cxnLst>
              <a:cxn ang="0">
                <a:pos x="0" y="966"/>
              </a:cxn>
              <a:cxn ang="0">
                <a:pos x="1429" y="7"/>
              </a:cxn>
              <a:cxn ang="0">
                <a:pos x="564" y="0"/>
              </a:cxn>
              <a:cxn ang="0">
                <a:pos x="0" y="966"/>
              </a:cxn>
            </a:cxnLst>
            <a:rect l="0" t="0" r="r" b="b"/>
            <a:pathLst>
              <a:path w="1429" h="966">
                <a:moveTo>
                  <a:pt x="0" y="966"/>
                </a:moveTo>
                <a:lnTo>
                  <a:pt x="1429" y="7"/>
                </a:lnTo>
                <a:lnTo>
                  <a:pt x="564" y="0"/>
                </a:lnTo>
                <a:lnTo>
                  <a:pt x="0" y="966"/>
                </a:lnTo>
                <a:close/>
              </a:path>
            </a:pathLst>
          </a:custGeom>
          <a:noFill/>
          <a:ln w="57150" cap="flat" cmpd="sng">
            <a:solidFill>
              <a:schemeClr val="accent2"/>
            </a:solidFill>
            <a:prstDash val="solid"/>
            <a:round/>
            <a:headEnd/>
            <a:tailEnd/>
          </a:ln>
          <a:effectLst/>
        </p:spPr>
        <p:txBody>
          <a:bodyPr>
            <a:spAutoFit/>
          </a:bodyPr>
          <a:lstStyle/>
          <a:p>
            <a:endParaRPr lang="de-DE"/>
          </a:p>
        </p:txBody>
      </p:sp>
      <p:grpSp>
        <p:nvGrpSpPr>
          <p:cNvPr id="12" name="Group 111"/>
          <p:cNvGrpSpPr>
            <a:grpSpLocks/>
          </p:cNvGrpSpPr>
          <p:nvPr/>
        </p:nvGrpSpPr>
        <p:grpSpPr bwMode="auto">
          <a:xfrm>
            <a:off x="4610100" y="3875088"/>
            <a:ext cx="3898900" cy="2352675"/>
            <a:chOff x="2866" y="2433"/>
            <a:chExt cx="2456" cy="1482"/>
          </a:xfrm>
        </p:grpSpPr>
        <p:sp>
          <p:nvSpPr>
            <p:cNvPr id="402544" name="Text Box 112"/>
            <p:cNvSpPr txBox="1">
              <a:spLocks noChangeArrowheads="1"/>
            </p:cNvSpPr>
            <p:nvPr/>
          </p:nvSpPr>
          <p:spPr bwMode="auto">
            <a:xfrm>
              <a:off x="2866" y="3684"/>
              <a:ext cx="402" cy="231"/>
            </a:xfrm>
            <a:prstGeom prst="rect">
              <a:avLst/>
            </a:prstGeom>
            <a:noFill/>
            <a:ln w="28575" algn="ctr">
              <a:noFill/>
              <a:miter lim="800000"/>
              <a:headEnd/>
              <a:tailEnd/>
            </a:ln>
            <a:effectLst/>
          </p:spPr>
          <p:txBody>
            <a:bodyPr wrap="none">
              <a:spAutoFit/>
            </a:bodyPr>
            <a:lstStyle/>
            <a:p>
              <a:pPr marL="342900" indent="-342900"/>
              <a:r>
                <a:rPr lang="de-DE" sz="1800" b="1"/>
                <a:t>(0,0)</a:t>
              </a:r>
            </a:p>
          </p:txBody>
        </p:sp>
        <p:sp>
          <p:nvSpPr>
            <p:cNvPr id="402545" name="Text Box 113"/>
            <p:cNvSpPr txBox="1">
              <a:spLocks noChangeArrowheads="1"/>
            </p:cNvSpPr>
            <p:nvPr/>
          </p:nvSpPr>
          <p:spPr bwMode="auto">
            <a:xfrm>
              <a:off x="4920" y="3684"/>
              <a:ext cx="402" cy="231"/>
            </a:xfrm>
            <a:prstGeom prst="rect">
              <a:avLst/>
            </a:prstGeom>
            <a:noFill/>
            <a:ln w="28575" algn="ctr">
              <a:noFill/>
              <a:miter lim="800000"/>
              <a:headEnd/>
              <a:tailEnd/>
            </a:ln>
            <a:effectLst/>
          </p:spPr>
          <p:txBody>
            <a:bodyPr wrap="none">
              <a:spAutoFit/>
            </a:bodyPr>
            <a:lstStyle/>
            <a:p>
              <a:pPr marL="342900" indent="-342900"/>
              <a:r>
                <a:rPr lang="de-DE" sz="1800" b="1"/>
                <a:t>(1,0)</a:t>
              </a:r>
            </a:p>
          </p:txBody>
        </p:sp>
        <p:sp>
          <p:nvSpPr>
            <p:cNvPr id="402546" name="Text Box 114"/>
            <p:cNvSpPr txBox="1">
              <a:spLocks noChangeArrowheads="1"/>
            </p:cNvSpPr>
            <p:nvPr/>
          </p:nvSpPr>
          <p:spPr bwMode="auto">
            <a:xfrm>
              <a:off x="3387" y="2433"/>
              <a:ext cx="402" cy="231"/>
            </a:xfrm>
            <a:prstGeom prst="rect">
              <a:avLst/>
            </a:prstGeom>
            <a:noFill/>
            <a:ln w="28575" algn="ctr">
              <a:noFill/>
              <a:miter lim="800000"/>
              <a:headEnd/>
              <a:tailEnd/>
            </a:ln>
            <a:effectLst/>
          </p:spPr>
          <p:txBody>
            <a:bodyPr wrap="none">
              <a:spAutoFit/>
            </a:bodyPr>
            <a:lstStyle/>
            <a:p>
              <a:pPr marL="342900" indent="-342900"/>
              <a:r>
                <a:rPr lang="de-DE" sz="1800" b="1"/>
                <a:t>(0,1)</a:t>
              </a:r>
            </a:p>
          </p:txBody>
        </p:sp>
        <p:sp>
          <p:nvSpPr>
            <p:cNvPr id="402547" name="Text Box 115"/>
            <p:cNvSpPr txBox="1">
              <a:spLocks noChangeArrowheads="1"/>
            </p:cNvSpPr>
            <p:nvPr/>
          </p:nvSpPr>
          <p:spPr bwMode="auto">
            <a:xfrm>
              <a:off x="4316" y="2433"/>
              <a:ext cx="402" cy="231"/>
            </a:xfrm>
            <a:prstGeom prst="rect">
              <a:avLst/>
            </a:prstGeom>
            <a:noFill/>
            <a:ln w="28575" algn="ctr">
              <a:noFill/>
              <a:miter lim="800000"/>
              <a:headEnd/>
              <a:tailEnd/>
            </a:ln>
            <a:effectLst/>
          </p:spPr>
          <p:txBody>
            <a:bodyPr wrap="none">
              <a:spAutoFit/>
            </a:bodyPr>
            <a:lstStyle/>
            <a:p>
              <a:pPr marL="342900" indent="-342900"/>
              <a:r>
                <a:rPr lang="de-DE" sz="1800" b="1"/>
                <a:t>(1,1)</a:t>
              </a:r>
            </a:p>
          </p:txBody>
        </p:sp>
        <p:sp>
          <p:nvSpPr>
            <p:cNvPr id="402548" name="Oval 116"/>
            <p:cNvSpPr>
              <a:spLocks noChangeArrowheads="1"/>
            </p:cNvSpPr>
            <p:nvPr/>
          </p:nvSpPr>
          <p:spPr bwMode="auto">
            <a:xfrm>
              <a:off x="3571" y="2629"/>
              <a:ext cx="84" cy="84"/>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sp>
          <p:nvSpPr>
            <p:cNvPr id="402549" name="Oval 117"/>
            <p:cNvSpPr>
              <a:spLocks noChangeArrowheads="1"/>
            </p:cNvSpPr>
            <p:nvPr/>
          </p:nvSpPr>
          <p:spPr bwMode="auto">
            <a:xfrm>
              <a:off x="4417" y="2629"/>
              <a:ext cx="84" cy="84"/>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sp>
          <p:nvSpPr>
            <p:cNvPr id="402550" name="Oval 118"/>
            <p:cNvSpPr>
              <a:spLocks noChangeArrowheads="1"/>
            </p:cNvSpPr>
            <p:nvPr/>
          </p:nvSpPr>
          <p:spPr bwMode="auto">
            <a:xfrm>
              <a:off x="5047" y="3583"/>
              <a:ext cx="84" cy="84"/>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sp>
          <p:nvSpPr>
            <p:cNvPr id="402551" name="Oval 119"/>
            <p:cNvSpPr>
              <a:spLocks noChangeArrowheads="1"/>
            </p:cNvSpPr>
            <p:nvPr/>
          </p:nvSpPr>
          <p:spPr bwMode="auto">
            <a:xfrm>
              <a:off x="3007" y="3583"/>
              <a:ext cx="84" cy="84"/>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grpSp>
      <p:sp>
        <p:nvSpPr>
          <p:cNvPr id="402553" name="Oval 121"/>
          <p:cNvSpPr>
            <a:spLocks noChangeArrowheads="1"/>
          </p:cNvSpPr>
          <p:nvPr/>
        </p:nvSpPr>
        <p:spPr bwMode="auto">
          <a:xfrm>
            <a:off x="5976938" y="4948238"/>
            <a:ext cx="133350" cy="133350"/>
          </a:xfrm>
          <a:prstGeom prst="ellipse">
            <a:avLst/>
          </a:prstGeom>
          <a:solidFill>
            <a:schemeClr val="bg1"/>
          </a:solidFill>
          <a:ln w="28575" algn="ctr">
            <a:solidFill>
              <a:srgbClr val="FF0000"/>
            </a:solidFill>
            <a:round/>
            <a:headEnd/>
            <a:tailEnd/>
          </a:ln>
          <a:effectLst/>
        </p:spPr>
        <p:txBody>
          <a:bodyPr wrap="none" anchor="ctr">
            <a:spAutoFit/>
          </a:bodyPr>
          <a:lstStyle/>
          <a:p>
            <a:endParaRPr lang="de-DE"/>
          </a:p>
        </p:txBody>
      </p:sp>
      <p:sp>
        <p:nvSpPr>
          <p:cNvPr id="402555" name="AutoShape 123"/>
          <p:cNvSpPr>
            <a:spLocks noChangeArrowheads="1"/>
          </p:cNvSpPr>
          <p:nvPr/>
        </p:nvSpPr>
        <p:spPr bwMode="auto">
          <a:xfrm>
            <a:off x="1749425" y="1804988"/>
            <a:ext cx="2851150" cy="1879600"/>
          </a:xfrm>
          <a:prstGeom prst="wedgeRectCallout">
            <a:avLst>
              <a:gd name="adj1" fmla="val 115310"/>
              <a:gd name="adj2" fmla="val 101856"/>
            </a:avLst>
          </a:prstGeom>
          <a:solidFill>
            <a:srgbClr val="FFFF00"/>
          </a:solidFill>
          <a:ln w="28575" algn="ctr">
            <a:solidFill>
              <a:schemeClr val="tx1"/>
            </a:solidFill>
            <a:miter lim="800000"/>
            <a:headEnd/>
            <a:tailEnd/>
          </a:ln>
          <a:effectLst/>
        </p:spPr>
        <p:txBody>
          <a:bodyPr/>
          <a:lstStyle/>
          <a:p>
            <a:pPr marL="342900" indent="-342900" algn="ctr"/>
            <a:endParaRPr lang="de-DE"/>
          </a:p>
        </p:txBody>
      </p:sp>
      <p:sp>
        <p:nvSpPr>
          <p:cNvPr id="402556" name="Text Box 124"/>
          <p:cNvSpPr txBox="1">
            <a:spLocks noChangeArrowheads="1"/>
          </p:cNvSpPr>
          <p:nvPr/>
        </p:nvSpPr>
        <p:spPr bwMode="auto">
          <a:xfrm>
            <a:off x="1808163" y="1857375"/>
            <a:ext cx="2859087" cy="1735138"/>
          </a:xfrm>
          <a:prstGeom prst="rect">
            <a:avLst/>
          </a:prstGeom>
          <a:noFill/>
          <a:ln w="28575" algn="ctr">
            <a:noFill/>
            <a:miter lim="800000"/>
            <a:headEnd/>
            <a:tailEnd/>
          </a:ln>
          <a:effectLst/>
        </p:spPr>
        <p:txBody>
          <a:bodyPr wrap="none">
            <a:spAutoFit/>
          </a:bodyPr>
          <a:lstStyle/>
          <a:p>
            <a:pPr marL="342900" indent="-342900">
              <a:lnSpc>
                <a:spcPct val="90000"/>
              </a:lnSpc>
              <a:spcBef>
                <a:spcPct val="0"/>
              </a:spcBef>
            </a:pPr>
            <a:r>
              <a:rPr lang="de-DE" sz="2400" b="1"/>
              <a:t>Der korrekte Punkt</a:t>
            </a:r>
          </a:p>
          <a:p>
            <a:pPr marL="342900" indent="-342900">
              <a:lnSpc>
                <a:spcPct val="90000"/>
              </a:lnSpc>
              <a:spcBef>
                <a:spcPct val="0"/>
              </a:spcBef>
            </a:pPr>
            <a:r>
              <a:rPr lang="de-DE" sz="2400" b="1"/>
              <a:t>(0.5,0.5) muß </a:t>
            </a:r>
          </a:p>
          <a:p>
            <a:pPr marL="342900" indent="-342900">
              <a:lnSpc>
                <a:spcPct val="90000"/>
              </a:lnSpc>
              <a:spcBef>
                <a:spcPct val="0"/>
              </a:spcBef>
            </a:pPr>
            <a:r>
              <a:rPr lang="de-DE" sz="2400" b="1"/>
              <a:t>perspektivisch „nach </a:t>
            </a:r>
          </a:p>
          <a:p>
            <a:pPr marL="342900" indent="-342900">
              <a:lnSpc>
                <a:spcPct val="90000"/>
              </a:lnSpc>
              <a:spcBef>
                <a:spcPct val="0"/>
              </a:spcBef>
            </a:pPr>
            <a:r>
              <a:rPr lang="de-DE" sz="2400" b="1"/>
              <a:t>hinten“ verschoben </a:t>
            </a:r>
          </a:p>
          <a:p>
            <a:pPr marL="342900" indent="-342900">
              <a:lnSpc>
                <a:spcPct val="90000"/>
              </a:lnSpc>
              <a:spcBef>
                <a:spcPct val="0"/>
              </a:spcBef>
            </a:pPr>
            <a:r>
              <a:rPr lang="de-DE" sz="2400" b="1"/>
              <a:t>werden!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2454">
                                            <p:txEl>
                                              <p:pRg st="0" end="0"/>
                                            </p:txEl>
                                          </p:spTgt>
                                        </p:tgtEl>
                                        <p:attrNameLst>
                                          <p:attrName>style.visibility</p:attrName>
                                        </p:attrNameLst>
                                      </p:cBhvr>
                                      <p:to>
                                        <p:strVal val="visible"/>
                                      </p:to>
                                    </p:set>
                                    <p:animEffect transition="in" filter="fade">
                                      <p:cBhvr>
                                        <p:cTn id="7" dur="500"/>
                                        <p:tgtEl>
                                          <p:spTgt spid="4024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402454">
                                            <p:txEl>
                                              <p:pRg st="1" end="1"/>
                                            </p:txEl>
                                          </p:spTgt>
                                        </p:tgtEl>
                                        <p:attrNameLst>
                                          <p:attrName>style.visibility</p:attrName>
                                        </p:attrNameLst>
                                      </p:cBhvr>
                                      <p:to>
                                        <p:strVal val="visible"/>
                                      </p:to>
                                    </p:set>
                                    <p:animEffect transition="in" filter="fade">
                                      <p:cBhvr>
                                        <p:cTn id="18" dur="500"/>
                                        <p:tgtEl>
                                          <p:spTgt spid="40245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02507"/>
                                        </p:tgtEl>
                                        <p:attrNameLst>
                                          <p:attrName>style.visibility</p:attrName>
                                        </p:attrNameLst>
                                      </p:cBhvr>
                                      <p:to>
                                        <p:strVal val="visible"/>
                                      </p:to>
                                    </p:set>
                                    <p:animEffect transition="in" filter="fade">
                                      <p:cBhvr>
                                        <p:cTn id="26" dur="1000"/>
                                        <p:tgtEl>
                                          <p:spTgt spid="40250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02529"/>
                                        </p:tgtEl>
                                        <p:attrNameLst>
                                          <p:attrName>style.visibility</p:attrName>
                                        </p:attrNameLst>
                                      </p:cBhvr>
                                      <p:to>
                                        <p:strVal val="visible"/>
                                      </p:to>
                                    </p:set>
                                    <p:animEffect transition="in" filter="wipe(left)">
                                      <p:cBhvr>
                                        <p:cTn id="31" dur="500"/>
                                        <p:tgtEl>
                                          <p:spTgt spid="40252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02528"/>
                                        </p:tgtEl>
                                        <p:attrNameLst>
                                          <p:attrName>style.visibility</p:attrName>
                                        </p:attrNameLst>
                                      </p:cBhvr>
                                      <p:to>
                                        <p:strVal val="visible"/>
                                      </p:to>
                                    </p:set>
                                    <p:animEffect transition="in" filter="wipe(down)">
                                      <p:cBhvr>
                                        <p:cTn id="34" dur="500"/>
                                        <p:tgtEl>
                                          <p:spTgt spid="402528"/>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402526"/>
                                        </p:tgtEl>
                                        <p:attrNameLst>
                                          <p:attrName>style.visibility</p:attrName>
                                        </p:attrNameLst>
                                      </p:cBhvr>
                                      <p:to>
                                        <p:strVal val="visible"/>
                                      </p:to>
                                    </p:set>
                                    <p:animEffect transition="in" filter="fade">
                                      <p:cBhvr>
                                        <p:cTn id="38" dur="500"/>
                                        <p:tgtEl>
                                          <p:spTgt spid="402526"/>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402524"/>
                                        </p:tgtEl>
                                        <p:attrNameLst>
                                          <p:attrName>style.visibility</p:attrName>
                                        </p:attrNameLst>
                                      </p:cBhvr>
                                      <p:to>
                                        <p:strVal val="visible"/>
                                      </p:to>
                                    </p:set>
                                    <p:animEffect transition="in" filter="wipe(left)">
                                      <p:cBhvr>
                                        <p:cTn id="42" dur="500"/>
                                        <p:tgtEl>
                                          <p:spTgt spid="402524"/>
                                        </p:tgtEl>
                                      </p:cBhvr>
                                    </p:animEffect>
                                  </p:childTnLst>
                                </p:cTn>
                              </p:par>
                            </p:childTnLst>
                          </p:cTn>
                        </p:par>
                        <p:par>
                          <p:cTn id="43" fill="hold">
                            <p:stCondLst>
                              <p:cond delay="1500"/>
                            </p:stCondLst>
                            <p:childTnLst>
                              <p:par>
                                <p:cTn id="44" presetID="10" presetClass="entr" presetSubtype="0" fill="hold" grpId="0" nodeType="afterEffect">
                                  <p:stCondLst>
                                    <p:cond delay="0"/>
                                  </p:stCondLst>
                                  <p:childTnLst>
                                    <p:set>
                                      <p:cBhvr>
                                        <p:cTn id="45" dur="1" fill="hold">
                                          <p:stCondLst>
                                            <p:cond delay="0"/>
                                          </p:stCondLst>
                                        </p:cTn>
                                        <p:tgtEl>
                                          <p:spTgt spid="402525"/>
                                        </p:tgtEl>
                                        <p:attrNameLst>
                                          <p:attrName>style.visibility</p:attrName>
                                        </p:attrNameLst>
                                      </p:cBhvr>
                                      <p:to>
                                        <p:strVal val="visible"/>
                                      </p:to>
                                    </p:set>
                                    <p:animEffect transition="in" filter="fade">
                                      <p:cBhvr>
                                        <p:cTn id="46" dur="500"/>
                                        <p:tgtEl>
                                          <p:spTgt spid="40252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02454">
                                            <p:txEl>
                                              <p:pRg st="2" end="2"/>
                                            </p:txEl>
                                          </p:spTgt>
                                        </p:tgtEl>
                                        <p:attrNameLst>
                                          <p:attrName>style.visibility</p:attrName>
                                        </p:attrNameLst>
                                      </p:cBhvr>
                                      <p:to>
                                        <p:strVal val="visible"/>
                                      </p:to>
                                    </p:set>
                                    <p:animEffect transition="in" filter="fade">
                                      <p:cBhvr>
                                        <p:cTn id="56" dur="500"/>
                                        <p:tgtEl>
                                          <p:spTgt spid="402454">
                                            <p:txEl>
                                              <p:pRg st="2" end="2"/>
                                            </p:txEl>
                                          </p:spTgt>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402532"/>
                                        </p:tgtEl>
                                        <p:attrNameLst>
                                          <p:attrName>style.visibility</p:attrName>
                                        </p:attrNameLst>
                                      </p:cBhvr>
                                      <p:to>
                                        <p:strVal val="visible"/>
                                      </p:to>
                                    </p:set>
                                    <p:animEffect transition="in" filter="fade">
                                      <p:cBhvr>
                                        <p:cTn id="60" dur="500"/>
                                        <p:tgtEl>
                                          <p:spTgt spid="402532"/>
                                        </p:tgtEl>
                                      </p:cBhvr>
                                    </p:animEffect>
                                  </p:childTnLst>
                                </p:cTn>
                              </p:par>
                              <p:par>
                                <p:cTn id="61" presetID="10"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02557"/>
                                        </p:tgtEl>
                                        <p:attrNameLst>
                                          <p:attrName>style.visibility</p:attrName>
                                        </p:attrNameLst>
                                      </p:cBhvr>
                                      <p:to>
                                        <p:strVal val="visible"/>
                                      </p:to>
                                    </p:set>
                                    <p:animEffect transition="in" filter="fade">
                                      <p:cBhvr>
                                        <p:cTn id="68" dur="500"/>
                                        <p:tgtEl>
                                          <p:spTgt spid="40255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02553"/>
                                        </p:tgtEl>
                                        <p:attrNameLst>
                                          <p:attrName>style.visibility</p:attrName>
                                        </p:attrNameLst>
                                      </p:cBhvr>
                                      <p:to>
                                        <p:strVal val="visible"/>
                                      </p:to>
                                    </p:set>
                                    <p:animEffect transition="in" filter="fade">
                                      <p:cBhvr>
                                        <p:cTn id="73" dur="500"/>
                                        <p:tgtEl>
                                          <p:spTgt spid="402553"/>
                                        </p:tgtEl>
                                      </p:cBhvr>
                                    </p:animEffect>
                                  </p:childTnLst>
                                </p:cTn>
                              </p:par>
                            </p:childTnLst>
                          </p:cTn>
                        </p:par>
                      </p:childTnLst>
                    </p:cTn>
                  </p:par>
                  <p:par>
                    <p:cTn id="74" fill="hold">
                      <p:stCondLst>
                        <p:cond delay="indefinite"/>
                      </p:stCondLst>
                      <p:childTnLst>
                        <p:par>
                          <p:cTn id="75" fill="hold">
                            <p:stCondLst>
                              <p:cond delay="0"/>
                            </p:stCondLst>
                            <p:childTnLst>
                              <p:par>
                                <p:cTn id="76" presetID="0" presetClass="path" presetSubtype="0" accel="50000" decel="50000" fill="hold" grpId="1" nodeType="clickEffect">
                                  <p:stCondLst>
                                    <p:cond delay="0"/>
                                  </p:stCondLst>
                                  <p:childTnLst>
                                    <p:animMotion origin="layout" path="M 2.5E-6 0.00069 L 0.04896 -0.04583 " pathEditMode="relative" ptsTypes="AA">
                                      <p:cBhvr>
                                        <p:cTn id="77" dur="2000" fill="hold"/>
                                        <p:tgtEl>
                                          <p:spTgt spid="402553"/>
                                        </p:tgtEl>
                                        <p:attrNameLst>
                                          <p:attrName>ppt_x</p:attrName>
                                          <p:attrName>ppt_y</p:attrName>
                                        </p:attrNameLst>
                                      </p:cBhvr>
                                    </p:animMotion>
                                  </p:childTnLst>
                                </p:cTn>
                              </p:par>
                            </p:childTnLst>
                          </p:cTn>
                        </p:par>
                        <p:par>
                          <p:cTn id="78" fill="hold">
                            <p:stCondLst>
                              <p:cond delay="2000"/>
                            </p:stCondLst>
                            <p:childTnLst>
                              <p:par>
                                <p:cTn id="79" presetID="22" presetClass="entr" presetSubtype="4" fill="hold" grpId="0" nodeType="afterEffect">
                                  <p:stCondLst>
                                    <p:cond delay="0"/>
                                  </p:stCondLst>
                                  <p:childTnLst>
                                    <p:set>
                                      <p:cBhvr>
                                        <p:cTn id="80" dur="1" fill="hold">
                                          <p:stCondLst>
                                            <p:cond delay="0"/>
                                          </p:stCondLst>
                                        </p:cTn>
                                        <p:tgtEl>
                                          <p:spTgt spid="402542"/>
                                        </p:tgtEl>
                                        <p:attrNameLst>
                                          <p:attrName>style.visibility</p:attrName>
                                        </p:attrNameLst>
                                      </p:cBhvr>
                                      <p:to>
                                        <p:strVal val="visible"/>
                                      </p:to>
                                    </p:set>
                                    <p:animEffect transition="in" filter="wipe(down)">
                                      <p:cBhvr>
                                        <p:cTn id="81" dur="500"/>
                                        <p:tgtEl>
                                          <p:spTgt spid="402542"/>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wipe(left)">
                                      <p:cBhvr>
                                        <p:cTn id="86" dur="500"/>
                                        <p:tgtEl>
                                          <p:spTgt spid="1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402555"/>
                                        </p:tgtEl>
                                        <p:attrNameLst>
                                          <p:attrName>style.visibility</p:attrName>
                                        </p:attrNameLst>
                                      </p:cBhvr>
                                      <p:to>
                                        <p:strVal val="visible"/>
                                      </p:to>
                                    </p:set>
                                    <p:animEffect transition="in" filter="fade">
                                      <p:cBhvr>
                                        <p:cTn id="91" dur="500"/>
                                        <p:tgtEl>
                                          <p:spTgt spid="402555"/>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02556"/>
                                        </p:tgtEl>
                                        <p:attrNameLst>
                                          <p:attrName>style.visibility</p:attrName>
                                        </p:attrNameLst>
                                      </p:cBhvr>
                                      <p:to>
                                        <p:strVal val="visible"/>
                                      </p:to>
                                    </p:set>
                                    <p:animEffect transition="in" filter="fade">
                                      <p:cBhvr>
                                        <p:cTn id="94" dur="500"/>
                                        <p:tgtEl>
                                          <p:spTgt spid="402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54" grpId="0" build="allAtOnce"/>
      <p:bldP spid="402507" grpId="0" animBg="1"/>
      <p:bldP spid="402524" grpId="0" animBg="1"/>
      <p:bldP spid="402525" grpId="0"/>
      <p:bldP spid="402528" grpId="0" animBg="1"/>
      <p:bldP spid="402529" grpId="0" animBg="1"/>
      <p:bldP spid="402526" grpId="0" animBg="1"/>
      <p:bldP spid="402532" grpId="0" animBg="1"/>
      <p:bldP spid="402542" grpId="0" animBg="1"/>
      <p:bldP spid="402557" grpId="0" animBg="1"/>
      <p:bldP spid="402553" grpId="0" animBg="1"/>
      <p:bldP spid="402553" grpId="1" animBg="1"/>
      <p:bldP spid="402555" grpId="0" animBg="1"/>
      <p:bldP spid="40255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p:txBody>
          <a:bodyPr/>
          <a:lstStyle/>
          <a:p>
            <a:r>
              <a:rPr lang="de-DE"/>
              <a:t>Reflection Map</a:t>
            </a:r>
          </a:p>
        </p:txBody>
      </p:sp>
      <p:pic>
        <p:nvPicPr>
          <p:cNvPr id="389124" name="Picture 4" descr="T1"/>
          <p:cNvPicPr>
            <a:picLocks noChangeAspect="1" noChangeArrowheads="1"/>
          </p:cNvPicPr>
          <p:nvPr/>
        </p:nvPicPr>
        <p:blipFill>
          <a:blip r:embed="rId2"/>
          <a:srcRect l="44250" t="7130" r="751" b="30560"/>
          <a:stretch>
            <a:fillRect/>
          </a:stretch>
        </p:blipFill>
        <p:spPr bwMode="auto">
          <a:xfrm>
            <a:off x="1447800" y="1084263"/>
            <a:ext cx="6248400" cy="5211762"/>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800" name="Rectangle 24"/>
          <p:cNvSpPr>
            <a:spLocks noChangeArrowheads="1"/>
          </p:cNvSpPr>
          <p:nvPr/>
        </p:nvSpPr>
        <p:spPr bwMode="auto">
          <a:xfrm>
            <a:off x="4164013" y="4276725"/>
            <a:ext cx="3460750" cy="1463675"/>
          </a:xfrm>
          <a:prstGeom prst="rect">
            <a:avLst/>
          </a:prstGeom>
          <a:solidFill>
            <a:srgbClr val="99CC00">
              <a:alpha val="50000"/>
            </a:srgbClr>
          </a:solidFill>
          <a:ln w="28575" algn="ctr">
            <a:noFill/>
            <a:miter lim="800000"/>
            <a:headEnd/>
            <a:tailEnd/>
          </a:ln>
          <a:effectLst/>
        </p:spPr>
        <p:txBody>
          <a:bodyPr anchor="ctr">
            <a:spAutoFit/>
          </a:bodyPr>
          <a:lstStyle/>
          <a:p>
            <a:endParaRPr lang="de-DE"/>
          </a:p>
        </p:txBody>
      </p:sp>
      <p:sp>
        <p:nvSpPr>
          <p:cNvPr id="331797" name="Arc 21"/>
          <p:cNvSpPr>
            <a:spLocks/>
          </p:cNvSpPr>
          <p:nvPr/>
        </p:nvSpPr>
        <p:spPr bwMode="auto">
          <a:xfrm flipV="1">
            <a:off x="5543550" y="2911475"/>
            <a:ext cx="774700" cy="1344613"/>
          </a:xfrm>
          <a:custGeom>
            <a:avLst/>
            <a:gdLst>
              <a:gd name="G0" fmla="+- 306 0 0"/>
              <a:gd name="G1" fmla="+- 0 0 0"/>
              <a:gd name="G2" fmla="+- 21600 0 0"/>
              <a:gd name="T0" fmla="*/ 12458 w 12458"/>
              <a:gd name="T1" fmla="*/ 17858 h 21600"/>
              <a:gd name="T2" fmla="*/ 0 w 12458"/>
              <a:gd name="T3" fmla="*/ 21598 h 21600"/>
              <a:gd name="T4" fmla="*/ 306 w 12458"/>
              <a:gd name="T5" fmla="*/ 0 h 21600"/>
            </a:gdLst>
            <a:ahLst/>
            <a:cxnLst>
              <a:cxn ang="0">
                <a:pos x="T0" y="T1"/>
              </a:cxn>
              <a:cxn ang="0">
                <a:pos x="T2" y="T3"/>
              </a:cxn>
              <a:cxn ang="0">
                <a:pos x="T4" y="T5"/>
              </a:cxn>
            </a:cxnLst>
            <a:rect l="0" t="0" r="r" b="b"/>
            <a:pathLst>
              <a:path w="12458" h="21600" fill="none" extrusionOk="0">
                <a:moveTo>
                  <a:pt x="12457" y="17857"/>
                </a:moveTo>
                <a:cubicBezTo>
                  <a:pt x="8874" y="20296"/>
                  <a:pt x="4640" y="21599"/>
                  <a:pt x="306" y="21600"/>
                </a:cubicBezTo>
                <a:cubicBezTo>
                  <a:pt x="203" y="21600"/>
                  <a:pt x="101" y="21599"/>
                  <a:pt x="0" y="21597"/>
                </a:cubicBezTo>
              </a:path>
              <a:path w="12458" h="21600" stroke="0" extrusionOk="0">
                <a:moveTo>
                  <a:pt x="12457" y="17857"/>
                </a:moveTo>
                <a:cubicBezTo>
                  <a:pt x="8874" y="20296"/>
                  <a:pt x="4640" y="21599"/>
                  <a:pt x="306" y="21600"/>
                </a:cubicBezTo>
                <a:cubicBezTo>
                  <a:pt x="203" y="21600"/>
                  <a:pt x="101" y="21599"/>
                  <a:pt x="0" y="21597"/>
                </a:cubicBezTo>
                <a:lnTo>
                  <a:pt x="306" y="0"/>
                </a:lnTo>
                <a:close/>
              </a:path>
            </a:pathLst>
          </a:custGeom>
          <a:solidFill>
            <a:srgbClr val="FFCC00">
              <a:alpha val="50000"/>
            </a:srgbClr>
          </a:solidFill>
          <a:ln w="28575">
            <a:solidFill>
              <a:schemeClr val="tx1"/>
            </a:solidFill>
            <a:round/>
            <a:headEnd/>
            <a:tailEnd/>
          </a:ln>
          <a:effectLst/>
        </p:spPr>
        <p:txBody>
          <a:bodyPr anchor="ctr">
            <a:spAutoFit/>
          </a:bodyPr>
          <a:lstStyle/>
          <a:p>
            <a:endParaRPr lang="de-DE"/>
          </a:p>
        </p:txBody>
      </p:sp>
      <p:sp>
        <p:nvSpPr>
          <p:cNvPr id="331778" name="Rectangle 2"/>
          <p:cNvSpPr>
            <a:spLocks noGrp="1" noChangeArrowheads="1"/>
          </p:cNvSpPr>
          <p:nvPr>
            <p:ph type="title"/>
          </p:nvPr>
        </p:nvSpPr>
        <p:spPr/>
        <p:txBody>
          <a:bodyPr/>
          <a:lstStyle/>
          <a:p>
            <a:r>
              <a:rPr lang="de-DE"/>
              <a:t>Refraction (Lichtbrechung)</a:t>
            </a:r>
          </a:p>
        </p:txBody>
      </p:sp>
      <p:sp>
        <p:nvSpPr>
          <p:cNvPr id="331779" name="Rectangle 3"/>
          <p:cNvSpPr>
            <a:spLocks noGrp="1" noChangeArrowheads="1"/>
          </p:cNvSpPr>
          <p:nvPr>
            <p:ph type="body" idx="1"/>
          </p:nvPr>
        </p:nvSpPr>
        <p:spPr>
          <a:xfrm>
            <a:off x="581025" y="1176338"/>
            <a:ext cx="7981950" cy="654050"/>
          </a:xfrm>
        </p:spPr>
        <p:txBody>
          <a:bodyPr/>
          <a:lstStyle/>
          <a:p>
            <a:r>
              <a:rPr lang="de-DE"/>
              <a:t>Lichtbrechung an transparenten Objekten</a:t>
            </a:r>
          </a:p>
        </p:txBody>
      </p:sp>
      <p:sp>
        <p:nvSpPr>
          <p:cNvPr id="331781" name="Arc 5"/>
          <p:cNvSpPr>
            <a:spLocks/>
          </p:cNvSpPr>
          <p:nvPr/>
        </p:nvSpPr>
        <p:spPr bwMode="auto">
          <a:xfrm flipV="1">
            <a:off x="4956175" y="4260850"/>
            <a:ext cx="604838" cy="1344613"/>
          </a:xfrm>
          <a:custGeom>
            <a:avLst/>
            <a:gdLst>
              <a:gd name="G0" fmla="+- 9764 0 0"/>
              <a:gd name="G1" fmla="+- 21599 0 0"/>
              <a:gd name="G2" fmla="+- 21600 0 0"/>
              <a:gd name="T0" fmla="*/ 0 w 9764"/>
              <a:gd name="T1" fmla="*/ 2332 h 21599"/>
              <a:gd name="T2" fmla="*/ 9549 w 9764"/>
              <a:gd name="T3" fmla="*/ 0 h 21599"/>
              <a:gd name="T4" fmla="*/ 9764 w 9764"/>
              <a:gd name="T5" fmla="*/ 21599 h 21599"/>
            </a:gdLst>
            <a:ahLst/>
            <a:cxnLst>
              <a:cxn ang="0">
                <a:pos x="T0" y="T1"/>
              </a:cxn>
              <a:cxn ang="0">
                <a:pos x="T2" y="T3"/>
              </a:cxn>
              <a:cxn ang="0">
                <a:pos x="T4" y="T5"/>
              </a:cxn>
            </a:cxnLst>
            <a:rect l="0" t="0" r="r" b="b"/>
            <a:pathLst>
              <a:path w="9764" h="21599" fill="none" extrusionOk="0">
                <a:moveTo>
                  <a:pt x="-1" y="2331"/>
                </a:moveTo>
                <a:cubicBezTo>
                  <a:pt x="2961" y="831"/>
                  <a:pt x="6229" y="33"/>
                  <a:pt x="9549" y="0"/>
                </a:cubicBezTo>
              </a:path>
              <a:path w="9764" h="21599" stroke="0" extrusionOk="0">
                <a:moveTo>
                  <a:pt x="-1" y="2331"/>
                </a:moveTo>
                <a:cubicBezTo>
                  <a:pt x="2961" y="831"/>
                  <a:pt x="6229" y="33"/>
                  <a:pt x="9549" y="0"/>
                </a:cubicBezTo>
                <a:lnTo>
                  <a:pt x="9764" y="21599"/>
                </a:lnTo>
                <a:close/>
              </a:path>
            </a:pathLst>
          </a:custGeom>
          <a:solidFill>
            <a:srgbClr val="FFCC00">
              <a:alpha val="50000"/>
            </a:srgbClr>
          </a:solidFill>
          <a:ln w="28575">
            <a:solidFill>
              <a:schemeClr val="tx1"/>
            </a:solidFill>
            <a:round/>
            <a:headEnd/>
            <a:tailEnd/>
          </a:ln>
          <a:effectLst/>
        </p:spPr>
        <p:txBody>
          <a:bodyPr anchor="ctr">
            <a:spAutoFit/>
          </a:bodyPr>
          <a:lstStyle/>
          <a:p>
            <a:endParaRPr lang="de-DE"/>
          </a:p>
        </p:txBody>
      </p:sp>
      <p:sp>
        <p:nvSpPr>
          <p:cNvPr id="331782" name="Line 6"/>
          <p:cNvSpPr>
            <a:spLocks noChangeShapeType="1"/>
          </p:cNvSpPr>
          <p:nvPr/>
        </p:nvSpPr>
        <p:spPr bwMode="auto">
          <a:xfrm flipV="1">
            <a:off x="5564188" y="2522538"/>
            <a:ext cx="0" cy="3349625"/>
          </a:xfrm>
          <a:prstGeom prst="line">
            <a:avLst/>
          </a:prstGeom>
          <a:noFill/>
          <a:ln w="57150">
            <a:solidFill>
              <a:schemeClr val="tx1"/>
            </a:solidFill>
            <a:round/>
            <a:headEnd/>
            <a:tailEnd type="triangle" w="med" len="med"/>
          </a:ln>
          <a:effectLst/>
        </p:spPr>
        <p:txBody>
          <a:bodyPr>
            <a:spAutoFit/>
          </a:bodyPr>
          <a:lstStyle/>
          <a:p>
            <a:endParaRPr lang="de-DE"/>
          </a:p>
        </p:txBody>
      </p:sp>
      <p:pic>
        <p:nvPicPr>
          <p:cNvPr id="331783" name="Picture 7" descr="__vec_n"/>
          <p:cNvPicPr>
            <a:picLocks noChangeAspect="1" noChangeArrowheads="1"/>
          </p:cNvPicPr>
          <p:nvPr/>
        </p:nvPicPr>
        <p:blipFill>
          <a:blip r:embed="rId2"/>
          <a:srcRect/>
          <a:stretch>
            <a:fillRect/>
          </a:stretch>
        </p:blipFill>
        <p:spPr bwMode="auto">
          <a:xfrm>
            <a:off x="5437188" y="2063750"/>
            <a:ext cx="368300" cy="434975"/>
          </a:xfrm>
          <a:prstGeom prst="rect">
            <a:avLst/>
          </a:prstGeom>
          <a:noFill/>
        </p:spPr>
      </p:pic>
      <p:sp>
        <p:nvSpPr>
          <p:cNvPr id="331785" name="Line 9"/>
          <p:cNvSpPr>
            <a:spLocks noChangeShapeType="1"/>
          </p:cNvSpPr>
          <p:nvPr/>
        </p:nvSpPr>
        <p:spPr bwMode="auto">
          <a:xfrm flipV="1">
            <a:off x="6467475" y="2249488"/>
            <a:ext cx="525463" cy="735012"/>
          </a:xfrm>
          <a:prstGeom prst="line">
            <a:avLst/>
          </a:prstGeom>
          <a:noFill/>
          <a:ln w="57150" cap="rnd">
            <a:solidFill>
              <a:srgbClr val="FFCC00"/>
            </a:solidFill>
            <a:prstDash val="sysDot"/>
            <a:round/>
            <a:headEnd/>
            <a:tailEnd/>
          </a:ln>
          <a:effectLst/>
        </p:spPr>
        <p:txBody>
          <a:bodyPr>
            <a:spAutoFit/>
          </a:bodyPr>
          <a:lstStyle/>
          <a:p>
            <a:endParaRPr lang="de-DE"/>
          </a:p>
        </p:txBody>
      </p:sp>
      <p:sp>
        <p:nvSpPr>
          <p:cNvPr id="331786" name="Line 10"/>
          <p:cNvSpPr>
            <a:spLocks noChangeShapeType="1"/>
          </p:cNvSpPr>
          <p:nvPr/>
        </p:nvSpPr>
        <p:spPr bwMode="auto">
          <a:xfrm>
            <a:off x="4157663" y="4268788"/>
            <a:ext cx="3497262" cy="0"/>
          </a:xfrm>
          <a:prstGeom prst="line">
            <a:avLst/>
          </a:prstGeom>
          <a:noFill/>
          <a:ln w="76200">
            <a:solidFill>
              <a:schemeClr val="tx1"/>
            </a:solidFill>
            <a:round/>
            <a:headEnd/>
            <a:tailEnd/>
          </a:ln>
          <a:effectLst/>
        </p:spPr>
        <p:txBody>
          <a:bodyPr>
            <a:spAutoFit/>
          </a:bodyPr>
          <a:lstStyle/>
          <a:p>
            <a:endParaRPr lang="de-DE"/>
          </a:p>
        </p:txBody>
      </p:sp>
      <p:grpSp>
        <p:nvGrpSpPr>
          <p:cNvPr id="2" name="Group 12"/>
          <p:cNvGrpSpPr>
            <a:grpSpLocks/>
          </p:cNvGrpSpPr>
          <p:nvPr/>
        </p:nvGrpSpPr>
        <p:grpSpPr bwMode="auto">
          <a:xfrm rot="8350075">
            <a:off x="6931025" y="1917700"/>
            <a:ext cx="576263" cy="342900"/>
            <a:chOff x="462" y="1717"/>
            <a:chExt cx="568" cy="338"/>
          </a:xfrm>
        </p:grpSpPr>
        <p:sp>
          <p:nvSpPr>
            <p:cNvPr id="331789" name="Freeform 13"/>
            <p:cNvSpPr>
              <a:spLocks/>
            </p:cNvSpPr>
            <p:nvPr/>
          </p:nvSpPr>
          <p:spPr bwMode="auto">
            <a:xfrm>
              <a:off x="475" y="1776"/>
              <a:ext cx="540" cy="271"/>
            </a:xfrm>
            <a:custGeom>
              <a:avLst/>
              <a:gdLst/>
              <a:ahLst/>
              <a:cxnLst>
                <a:cxn ang="0">
                  <a:pos x="393" y="0"/>
                </a:cxn>
                <a:cxn ang="0">
                  <a:pos x="0" y="240"/>
                </a:cxn>
                <a:cxn ang="0">
                  <a:pos x="464" y="271"/>
                </a:cxn>
                <a:cxn ang="0">
                  <a:pos x="393" y="0"/>
                </a:cxn>
              </a:cxnLst>
              <a:rect l="0" t="0" r="r" b="b"/>
              <a:pathLst>
                <a:path w="540" h="271">
                  <a:moveTo>
                    <a:pt x="393" y="0"/>
                  </a:moveTo>
                  <a:cubicBezTo>
                    <a:pt x="317" y="38"/>
                    <a:pt x="306" y="57"/>
                    <a:pt x="0" y="240"/>
                  </a:cubicBezTo>
                  <a:cubicBezTo>
                    <a:pt x="246" y="261"/>
                    <a:pt x="291" y="261"/>
                    <a:pt x="464" y="271"/>
                  </a:cubicBezTo>
                  <a:cubicBezTo>
                    <a:pt x="495" y="225"/>
                    <a:pt x="540" y="96"/>
                    <a:pt x="393" y="0"/>
                  </a:cubicBezTo>
                  <a:close/>
                </a:path>
              </a:pathLst>
            </a:custGeom>
            <a:gradFill rotWithShape="1">
              <a:gsLst>
                <a:gs pos="0">
                  <a:srgbClr val="6699FF"/>
                </a:gs>
                <a:gs pos="100000">
                  <a:srgbClr val="6699FF">
                    <a:gamma/>
                    <a:tint val="0"/>
                    <a:invGamma/>
                  </a:srgbClr>
                </a:gs>
              </a:gsLst>
              <a:lin ang="0" scaled="1"/>
            </a:gradFill>
            <a:ln w="28575" cap="flat" cmpd="sng">
              <a:solidFill>
                <a:schemeClr val="tx1"/>
              </a:solidFill>
              <a:prstDash val="solid"/>
              <a:round/>
              <a:headEnd/>
              <a:tailEnd/>
            </a:ln>
            <a:effectLst/>
          </p:spPr>
          <p:txBody>
            <a:bodyPr>
              <a:spAutoFit/>
            </a:bodyPr>
            <a:lstStyle/>
            <a:p>
              <a:endParaRPr lang="de-DE"/>
            </a:p>
          </p:txBody>
        </p:sp>
        <p:sp>
          <p:nvSpPr>
            <p:cNvPr id="331790" name="Freeform 14"/>
            <p:cNvSpPr>
              <a:spLocks/>
            </p:cNvSpPr>
            <p:nvPr/>
          </p:nvSpPr>
          <p:spPr bwMode="auto">
            <a:xfrm>
              <a:off x="462" y="1717"/>
              <a:ext cx="568" cy="338"/>
            </a:xfrm>
            <a:custGeom>
              <a:avLst/>
              <a:gdLst/>
              <a:ahLst/>
              <a:cxnLst>
                <a:cxn ang="0">
                  <a:pos x="502" y="0"/>
                </a:cxn>
                <a:cxn ang="0">
                  <a:pos x="0" y="305"/>
                </a:cxn>
                <a:cxn ang="0">
                  <a:pos x="568" y="338"/>
                </a:cxn>
              </a:cxnLst>
              <a:rect l="0" t="0" r="r" b="b"/>
              <a:pathLst>
                <a:path w="568" h="338">
                  <a:moveTo>
                    <a:pt x="502" y="0"/>
                  </a:moveTo>
                  <a:lnTo>
                    <a:pt x="0" y="305"/>
                  </a:lnTo>
                  <a:lnTo>
                    <a:pt x="568" y="338"/>
                  </a:lnTo>
                </a:path>
              </a:pathLst>
            </a:custGeom>
            <a:noFill/>
            <a:ln w="38100" cap="flat" cmpd="sng">
              <a:solidFill>
                <a:schemeClr val="tx1"/>
              </a:solidFill>
              <a:prstDash val="solid"/>
              <a:round/>
              <a:headEnd/>
              <a:tailEnd/>
            </a:ln>
            <a:effectLst/>
          </p:spPr>
          <p:txBody>
            <a:bodyPr>
              <a:spAutoFit/>
            </a:bodyPr>
            <a:lstStyle/>
            <a:p>
              <a:endParaRPr lang="de-DE"/>
            </a:p>
          </p:txBody>
        </p:sp>
        <p:sp>
          <p:nvSpPr>
            <p:cNvPr id="331791" name="Oval 15"/>
            <p:cNvSpPr>
              <a:spLocks noChangeArrowheads="1"/>
            </p:cNvSpPr>
            <p:nvPr/>
          </p:nvSpPr>
          <p:spPr bwMode="auto">
            <a:xfrm rot="-1055500">
              <a:off x="864" y="1807"/>
              <a:ext cx="100" cy="201"/>
            </a:xfrm>
            <a:prstGeom prst="ellipse">
              <a:avLst/>
            </a:prstGeom>
            <a:solidFill>
              <a:srgbClr val="333333"/>
            </a:solidFill>
            <a:ln w="28575" algn="ctr">
              <a:solidFill>
                <a:schemeClr val="tx1"/>
              </a:solidFill>
              <a:round/>
              <a:headEnd/>
              <a:tailEnd/>
            </a:ln>
            <a:effectLst/>
          </p:spPr>
          <p:txBody>
            <a:bodyPr wrap="none" anchor="ctr">
              <a:spAutoFit/>
            </a:bodyPr>
            <a:lstStyle/>
            <a:p>
              <a:endParaRPr lang="de-DE"/>
            </a:p>
          </p:txBody>
        </p:sp>
        <p:sp>
          <p:nvSpPr>
            <p:cNvPr id="331792" name="Oval 16"/>
            <p:cNvSpPr>
              <a:spLocks noChangeArrowheads="1"/>
            </p:cNvSpPr>
            <p:nvPr/>
          </p:nvSpPr>
          <p:spPr bwMode="auto">
            <a:xfrm rot="-1055500">
              <a:off x="912" y="1849"/>
              <a:ext cx="34" cy="107"/>
            </a:xfrm>
            <a:prstGeom prst="ellipse">
              <a:avLst/>
            </a:prstGeom>
            <a:solidFill>
              <a:schemeClr val="tx1"/>
            </a:solidFill>
            <a:ln w="19050" algn="ctr">
              <a:solidFill>
                <a:schemeClr val="tx1"/>
              </a:solidFill>
              <a:round/>
              <a:headEnd/>
              <a:tailEnd/>
            </a:ln>
            <a:effectLst/>
          </p:spPr>
          <p:txBody>
            <a:bodyPr anchor="ctr">
              <a:spAutoFit/>
            </a:bodyPr>
            <a:lstStyle/>
            <a:p>
              <a:endParaRPr lang="de-DE"/>
            </a:p>
          </p:txBody>
        </p:sp>
      </p:grpSp>
      <p:sp>
        <p:nvSpPr>
          <p:cNvPr id="331793" name="Line 17"/>
          <p:cNvSpPr>
            <a:spLocks noChangeShapeType="1"/>
          </p:cNvSpPr>
          <p:nvPr/>
        </p:nvSpPr>
        <p:spPr bwMode="auto">
          <a:xfrm flipV="1">
            <a:off x="5584825" y="2997200"/>
            <a:ext cx="873125" cy="1220788"/>
          </a:xfrm>
          <a:prstGeom prst="line">
            <a:avLst/>
          </a:prstGeom>
          <a:noFill/>
          <a:ln w="76200">
            <a:solidFill>
              <a:srgbClr val="FF9900"/>
            </a:solidFill>
            <a:round/>
            <a:headEnd type="triangle" w="med" len="med"/>
            <a:tailEnd/>
          </a:ln>
          <a:effectLst/>
        </p:spPr>
        <p:txBody>
          <a:bodyPr>
            <a:spAutoFit/>
          </a:bodyPr>
          <a:lstStyle/>
          <a:p>
            <a:endParaRPr lang="de-DE"/>
          </a:p>
        </p:txBody>
      </p:sp>
      <p:sp>
        <p:nvSpPr>
          <p:cNvPr id="331795" name="Line 19"/>
          <p:cNvSpPr>
            <a:spLocks noChangeShapeType="1"/>
          </p:cNvSpPr>
          <p:nvPr/>
        </p:nvSpPr>
        <p:spPr bwMode="auto">
          <a:xfrm flipH="1">
            <a:off x="4900613" y="4256088"/>
            <a:ext cx="647700" cy="1379537"/>
          </a:xfrm>
          <a:prstGeom prst="line">
            <a:avLst/>
          </a:prstGeom>
          <a:noFill/>
          <a:ln w="76200">
            <a:solidFill>
              <a:srgbClr val="009900"/>
            </a:solidFill>
            <a:round/>
            <a:headEnd/>
            <a:tailEnd type="triangle" w="med" len="med"/>
          </a:ln>
          <a:effectLst/>
        </p:spPr>
        <p:txBody>
          <a:bodyPr>
            <a:spAutoFit/>
          </a:bodyPr>
          <a:lstStyle/>
          <a:p>
            <a:endParaRPr lang="de-DE"/>
          </a:p>
        </p:txBody>
      </p:sp>
      <p:sp>
        <p:nvSpPr>
          <p:cNvPr id="331796" name="Oval 20"/>
          <p:cNvSpPr>
            <a:spLocks noChangeArrowheads="1"/>
          </p:cNvSpPr>
          <p:nvPr/>
        </p:nvSpPr>
        <p:spPr bwMode="auto">
          <a:xfrm>
            <a:off x="5481638" y="4184650"/>
            <a:ext cx="152400" cy="152400"/>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pic>
        <p:nvPicPr>
          <p:cNvPr id="331801" name="Picture 25" descr="snell"/>
          <p:cNvPicPr>
            <a:picLocks noChangeAspect="1" noChangeArrowheads="1"/>
          </p:cNvPicPr>
          <p:nvPr/>
        </p:nvPicPr>
        <p:blipFill>
          <a:blip r:embed="rId3"/>
          <a:srcRect t="52766"/>
          <a:stretch>
            <a:fillRect/>
          </a:stretch>
        </p:blipFill>
        <p:spPr bwMode="auto">
          <a:xfrm>
            <a:off x="1089025" y="2498725"/>
            <a:ext cx="3473450" cy="590550"/>
          </a:xfrm>
          <a:prstGeom prst="rect">
            <a:avLst/>
          </a:prstGeom>
          <a:noFill/>
        </p:spPr>
      </p:pic>
      <p:pic>
        <p:nvPicPr>
          <p:cNvPr id="331802" name="Picture 26" descr="snell"/>
          <p:cNvPicPr>
            <a:picLocks noChangeAspect="1" noChangeArrowheads="1"/>
          </p:cNvPicPr>
          <p:nvPr/>
        </p:nvPicPr>
        <p:blipFill>
          <a:blip r:embed="rId3"/>
          <a:srcRect l="72858" t="2647" r="13937" b="56329"/>
          <a:stretch>
            <a:fillRect/>
          </a:stretch>
        </p:blipFill>
        <p:spPr bwMode="auto">
          <a:xfrm>
            <a:off x="5643563" y="3000375"/>
            <a:ext cx="434975" cy="485775"/>
          </a:xfrm>
          <a:prstGeom prst="rect">
            <a:avLst/>
          </a:prstGeom>
          <a:noFill/>
        </p:spPr>
      </p:pic>
      <p:pic>
        <p:nvPicPr>
          <p:cNvPr id="331803" name="Picture 27" descr="snell"/>
          <p:cNvPicPr>
            <a:picLocks noChangeAspect="1" noChangeArrowheads="1"/>
          </p:cNvPicPr>
          <p:nvPr/>
        </p:nvPicPr>
        <p:blipFill>
          <a:blip r:embed="rId3"/>
          <a:srcRect l="47873" r="40202" b="52766"/>
          <a:stretch>
            <a:fillRect/>
          </a:stretch>
        </p:blipFill>
        <p:spPr bwMode="auto">
          <a:xfrm>
            <a:off x="7065963" y="3482975"/>
            <a:ext cx="517525" cy="736600"/>
          </a:xfrm>
          <a:prstGeom prst="rect">
            <a:avLst/>
          </a:prstGeom>
          <a:noFill/>
        </p:spPr>
      </p:pic>
      <p:pic>
        <p:nvPicPr>
          <p:cNvPr id="331804" name="Picture 28" descr="snell"/>
          <p:cNvPicPr>
            <a:picLocks noChangeAspect="1" noChangeArrowheads="1"/>
          </p:cNvPicPr>
          <p:nvPr/>
        </p:nvPicPr>
        <p:blipFill>
          <a:blip r:embed="rId3"/>
          <a:srcRect l="59871" t="10791" r="26558" b="52766"/>
          <a:stretch>
            <a:fillRect/>
          </a:stretch>
        </p:blipFill>
        <p:spPr bwMode="auto">
          <a:xfrm>
            <a:off x="6996113" y="4352925"/>
            <a:ext cx="588962" cy="568325"/>
          </a:xfrm>
          <a:prstGeom prst="rect">
            <a:avLst/>
          </a:prstGeom>
          <a:noFill/>
        </p:spPr>
      </p:pic>
      <p:pic>
        <p:nvPicPr>
          <p:cNvPr id="331805" name="Picture 29" descr="snell"/>
          <p:cNvPicPr>
            <a:picLocks noChangeAspect="1" noChangeArrowheads="1"/>
          </p:cNvPicPr>
          <p:nvPr/>
        </p:nvPicPr>
        <p:blipFill>
          <a:blip r:embed="rId3"/>
          <a:srcRect l="85806" b="55515"/>
          <a:stretch>
            <a:fillRect/>
          </a:stretch>
        </p:blipFill>
        <p:spPr bwMode="auto">
          <a:xfrm>
            <a:off x="5084763" y="4987925"/>
            <a:ext cx="468312" cy="527050"/>
          </a:xfrm>
          <a:prstGeom prst="rect">
            <a:avLst/>
          </a:prstGeom>
          <a:noFill/>
        </p:spPr>
      </p:pic>
      <p:sp>
        <p:nvSpPr>
          <p:cNvPr id="331806" name="Text Box 30"/>
          <p:cNvSpPr txBox="1">
            <a:spLocks noChangeArrowheads="1"/>
          </p:cNvSpPr>
          <p:nvPr/>
        </p:nvSpPr>
        <p:spPr bwMode="auto">
          <a:xfrm>
            <a:off x="892175" y="1911350"/>
            <a:ext cx="3311525" cy="579438"/>
          </a:xfrm>
          <a:prstGeom prst="rect">
            <a:avLst/>
          </a:prstGeom>
          <a:noFill/>
          <a:ln w="28575" algn="ctr">
            <a:noFill/>
            <a:miter lim="800000"/>
            <a:headEnd/>
            <a:tailEnd/>
          </a:ln>
          <a:effectLst/>
        </p:spPr>
        <p:txBody>
          <a:bodyPr wrap="none">
            <a:spAutoFit/>
          </a:bodyPr>
          <a:lstStyle/>
          <a:p>
            <a:pPr marL="342900" indent="-342900"/>
            <a:r>
              <a:rPr lang="de-DE"/>
              <a:t>Brechnungsgesetz:</a:t>
            </a:r>
          </a:p>
        </p:txBody>
      </p:sp>
      <p:sp>
        <p:nvSpPr>
          <p:cNvPr id="331808" name="Text Box 32"/>
          <p:cNvSpPr txBox="1">
            <a:spLocks noChangeArrowheads="1"/>
          </p:cNvSpPr>
          <p:nvPr/>
        </p:nvSpPr>
        <p:spPr bwMode="auto">
          <a:xfrm>
            <a:off x="595313" y="4284663"/>
            <a:ext cx="3475037" cy="1917700"/>
          </a:xfrm>
          <a:prstGeom prst="rect">
            <a:avLst/>
          </a:prstGeom>
          <a:noFill/>
          <a:ln w="28575" algn="ctr">
            <a:noFill/>
            <a:miter lim="800000"/>
            <a:headEnd/>
            <a:tailEnd/>
          </a:ln>
          <a:effectLst/>
        </p:spPr>
        <p:txBody>
          <a:bodyPr>
            <a:spAutoFit/>
          </a:bodyPr>
          <a:lstStyle/>
          <a:p>
            <a:pPr marL="342900" indent="-342900">
              <a:spcBef>
                <a:spcPct val="0"/>
              </a:spcBef>
            </a:pPr>
            <a:r>
              <a:rPr lang="de-DE" sz="2400"/>
              <a:t>Texturkoordinaten für die</a:t>
            </a:r>
          </a:p>
          <a:p>
            <a:pPr marL="342900" indent="-342900">
              <a:spcBef>
                <a:spcPct val="0"/>
              </a:spcBef>
            </a:pPr>
            <a:r>
              <a:rPr lang="de-DE" sz="2400"/>
              <a:t>Environment-Map werden</a:t>
            </a:r>
          </a:p>
          <a:p>
            <a:pPr marL="342900" indent="-342900">
              <a:spcBef>
                <a:spcPct val="0"/>
              </a:spcBef>
            </a:pPr>
            <a:r>
              <a:rPr lang="de-DE" sz="2400"/>
              <a:t>aus der Richtung des </a:t>
            </a:r>
          </a:p>
          <a:p>
            <a:pPr marL="342900" indent="-342900">
              <a:spcBef>
                <a:spcPct val="0"/>
              </a:spcBef>
            </a:pPr>
            <a:r>
              <a:rPr lang="de-DE" sz="2400" b="1" i="1"/>
              <a:t>gebrochenen </a:t>
            </a:r>
            <a:r>
              <a:rPr lang="de-DE" sz="2400"/>
              <a:t>Strahls</a:t>
            </a:r>
          </a:p>
          <a:p>
            <a:pPr marL="342900" indent="-342900">
              <a:spcBef>
                <a:spcPct val="0"/>
              </a:spcBef>
            </a:pPr>
            <a:r>
              <a:rPr lang="de-DE" sz="2400"/>
              <a:t>bestimmt.</a:t>
            </a:r>
            <a:endParaRPr lang="de-DE"/>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p:txBody>
          <a:bodyPr/>
          <a:lstStyle/>
          <a:p>
            <a:r>
              <a:rPr lang="de-DE"/>
              <a:t>Refraction (Lichtbrechung)</a:t>
            </a:r>
          </a:p>
        </p:txBody>
      </p:sp>
      <p:pic>
        <p:nvPicPr>
          <p:cNvPr id="390148" name="Picture 4" descr="T2"/>
          <p:cNvPicPr>
            <a:picLocks noChangeAspect="1" noChangeArrowheads="1"/>
          </p:cNvPicPr>
          <p:nvPr/>
        </p:nvPicPr>
        <p:blipFill>
          <a:blip r:embed="rId2"/>
          <a:srcRect l="44000" t="7130" r="751" b="29881"/>
          <a:stretch>
            <a:fillRect/>
          </a:stretch>
        </p:blipFill>
        <p:spPr bwMode="auto">
          <a:xfrm>
            <a:off x="1447800" y="1050925"/>
            <a:ext cx="6248400" cy="5245100"/>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p:txBody>
          <a:bodyPr/>
          <a:lstStyle/>
          <a:p>
            <a:r>
              <a:rPr lang="de-DE"/>
              <a:t>Reflection and Refraction</a:t>
            </a:r>
          </a:p>
        </p:txBody>
      </p:sp>
      <p:sp>
        <p:nvSpPr>
          <p:cNvPr id="385027" name="Rectangle 3"/>
          <p:cNvSpPr>
            <a:spLocks noGrp="1" noChangeArrowheads="1"/>
          </p:cNvSpPr>
          <p:nvPr>
            <p:ph type="body" idx="1"/>
          </p:nvPr>
        </p:nvSpPr>
        <p:spPr/>
        <p:txBody>
          <a:bodyPr/>
          <a:lstStyle/>
          <a:p>
            <a:r>
              <a:rPr lang="de-DE" sz="2800"/>
              <a:t>Transparentes Objekt mit </a:t>
            </a:r>
            <a:br>
              <a:rPr lang="de-DE" sz="2800"/>
            </a:br>
            <a:r>
              <a:rPr lang="de-DE" sz="2800"/>
              <a:t>Reflexion und Brechung:</a:t>
            </a:r>
          </a:p>
        </p:txBody>
      </p:sp>
      <p:sp>
        <p:nvSpPr>
          <p:cNvPr id="385029" name="Rectangle 5"/>
          <p:cNvSpPr>
            <a:spLocks noChangeArrowheads="1"/>
          </p:cNvSpPr>
          <p:nvPr/>
        </p:nvSpPr>
        <p:spPr bwMode="auto">
          <a:xfrm>
            <a:off x="4892675" y="3662363"/>
            <a:ext cx="3460750" cy="1463675"/>
          </a:xfrm>
          <a:prstGeom prst="rect">
            <a:avLst/>
          </a:prstGeom>
          <a:solidFill>
            <a:srgbClr val="99CC00">
              <a:alpha val="50000"/>
            </a:srgbClr>
          </a:solidFill>
          <a:ln w="28575" algn="ctr">
            <a:noFill/>
            <a:miter lim="800000"/>
            <a:headEnd/>
            <a:tailEnd/>
          </a:ln>
          <a:effectLst/>
        </p:spPr>
        <p:txBody>
          <a:bodyPr anchor="ctr">
            <a:spAutoFit/>
          </a:bodyPr>
          <a:lstStyle/>
          <a:p>
            <a:endParaRPr lang="de-DE"/>
          </a:p>
        </p:txBody>
      </p:sp>
      <p:sp>
        <p:nvSpPr>
          <p:cNvPr id="385030" name="Arc 6"/>
          <p:cNvSpPr>
            <a:spLocks/>
          </p:cNvSpPr>
          <p:nvPr/>
        </p:nvSpPr>
        <p:spPr bwMode="auto">
          <a:xfrm flipV="1">
            <a:off x="5556250" y="2297113"/>
            <a:ext cx="1490663" cy="1344612"/>
          </a:xfrm>
          <a:custGeom>
            <a:avLst/>
            <a:gdLst>
              <a:gd name="G0" fmla="+- 11809 0 0"/>
              <a:gd name="G1" fmla="+- 0 0 0"/>
              <a:gd name="G2" fmla="+- 21600 0 0"/>
              <a:gd name="T0" fmla="*/ 23961 w 23961"/>
              <a:gd name="T1" fmla="*/ 17858 h 21600"/>
              <a:gd name="T2" fmla="*/ 0 w 23961"/>
              <a:gd name="T3" fmla="*/ 18086 h 21600"/>
              <a:gd name="T4" fmla="*/ 11809 w 23961"/>
              <a:gd name="T5" fmla="*/ 0 h 21600"/>
            </a:gdLst>
            <a:ahLst/>
            <a:cxnLst>
              <a:cxn ang="0">
                <a:pos x="T0" y="T1"/>
              </a:cxn>
              <a:cxn ang="0">
                <a:pos x="T2" y="T3"/>
              </a:cxn>
              <a:cxn ang="0">
                <a:pos x="T4" y="T5"/>
              </a:cxn>
            </a:cxnLst>
            <a:rect l="0" t="0" r="r" b="b"/>
            <a:pathLst>
              <a:path w="23961" h="21600" fill="none" extrusionOk="0">
                <a:moveTo>
                  <a:pt x="23960" y="17857"/>
                </a:moveTo>
                <a:cubicBezTo>
                  <a:pt x="20377" y="20296"/>
                  <a:pt x="16143" y="21599"/>
                  <a:pt x="11809" y="21600"/>
                </a:cubicBezTo>
                <a:cubicBezTo>
                  <a:pt x="7614" y="21600"/>
                  <a:pt x="3511" y="20379"/>
                  <a:pt x="-1" y="18086"/>
                </a:cubicBezTo>
              </a:path>
              <a:path w="23961" h="21600" stroke="0" extrusionOk="0">
                <a:moveTo>
                  <a:pt x="23960" y="17857"/>
                </a:moveTo>
                <a:cubicBezTo>
                  <a:pt x="20377" y="20296"/>
                  <a:pt x="16143" y="21599"/>
                  <a:pt x="11809" y="21600"/>
                </a:cubicBezTo>
                <a:cubicBezTo>
                  <a:pt x="7614" y="21600"/>
                  <a:pt x="3511" y="20379"/>
                  <a:pt x="-1" y="18086"/>
                </a:cubicBezTo>
                <a:lnTo>
                  <a:pt x="11809" y="0"/>
                </a:lnTo>
                <a:close/>
              </a:path>
            </a:pathLst>
          </a:custGeom>
          <a:solidFill>
            <a:srgbClr val="FFCC00">
              <a:alpha val="50000"/>
            </a:srgbClr>
          </a:solidFill>
          <a:ln w="28575">
            <a:solidFill>
              <a:schemeClr val="tx1"/>
            </a:solidFill>
            <a:round/>
            <a:headEnd/>
            <a:tailEnd/>
          </a:ln>
          <a:effectLst/>
        </p:spPr>
        <p:txBody>
          <a:bodyPr anchor="ctr">
            <a:spAutoFit/>
          </a:bodyPr>
          <a:lstStyle/>
          <a:p>
            <a:endParaRPr lang="de-DE"/>
          </a:p>
        </p:txBody>
      </p:sp>
      <p:sp>
        <p:nvSpPr>
          <p:cNvPr id="385031" name="Arc 7"/>
          <p:cNvSpPr>
            <a:spLocks/>
          </p:cNvSpPr>
          <p:nvPr/>
        </p:nvSpPr>
        <p:spPr bwMode="auto">
          <a:xfrm flipV="1">
            <a:off x="5684838" y="3646488"/>
            <a:ext cx="604837" cy="1344612"/>
          </a:xfrm>
          <a:custGeom>
            <a:avLst/>
            <a:gdLst>
              <a:gd name="G0" fmla="+- 9764 0 0"/>
              <a:gd name="G1" fmla="+- 21599 0 0"/>
              <a:gd name="G2" fmla="+- 21600 0 0"/>
              <a:gd name="T0" fmla="*/ 0 w 9764"/>
              <a:gd name="T1" fmla="*/ 2332 h 21599"/>
              <a:gd name="T2" fmla="*/ 9549 w 9764"/>
              <a:gd name="T3" fmla="*/ 0 h 21599"/>
              <a:gd name="T4" fmla="*/ 9764 w 9764"/>
              <a:gd name="T5" fmla="*/ 21599 h 21599"/>
            </a:gdLst>
            <a:ahLst/>
            <a:cxnLst>
              <a:cxn ang="0">
                <a:pos x="T0" y="T1"/>
              </a:cxn>
              <a:cxn ang="0">
                <a:pos x="T2" y="T3"/>
              </a:cxn>
              <a:cxn ang="0">
                <a:pos x="T4" y="T5"/>
              </a:cxn>
            </a:cxnLst>
            <a:rect l="0" t="0" r="r" b="b"/>
            <a:pathLst>
              <a:path w="9764" h="21599" fill="none" extrusionOk="0">
                <a:moveTo>
                  <a:pt x="-1" y="2331"/>
                </a:moveTo>
                <a:cubicBezTo>
                  <a:pt x="2961" y="831"/>
                  <a:pt x="6229" y="33"/>
                  <a:pt x="9549" y="0"/>
                </a:cubicBezTo>
              </a:path>
              <a:path w="9764" h="21599" stroke="0" extrusionOk="0">
                <a:moveTo>
                  <a:pt x="-1" y="2331"/>
                </a:moveTo>
                <a:cubicBezTo>
                  <a:pt x="2961" y="831"/>
                  <a:pt x="6229" y="33"/>
                  <a:pt x="9549" y="0"/>
                </a:cubicBezTo>
                <a:lnTo>
                  <a:pt x="9764" y="21599"/>
                </a:lnTo>
                <a:close/>
              </a:path>
            </a:pathLst>
          </a:custGeom>
          <a:solidFill>
            <a:srgbClr val="FFCC00">
              <a:alpha val="50000"/>
            </a:srgbClr>
          </a:solidFill>
          <a:ln w="28575">
            <a:solidFill>
              <a:schemeClr val="tx1"/>
            </a:solidFill>
            <a:round/>
            <a:headEnd/>
            <a:tailEnd/>
          </a:ln>
          <a:effectLst/>
        </p:spPr>
        <p:txBody>
          <a:bodyPr anchor="ctr">
            <a:spAutoFit/>
          </a:bodyPr>
          <a:lstStyle/>
          <a:p>
            <a:endParaRPr lang="de-DE"/>
          </a:p>
        </p:txBody>
      </p:sp>
      <p:sp>
        <p:nvSpPr>
          <p:cNvPr id="385032" name="Line 8"/>
          <p:cNvSpPr>
            <a:spLocks noChangeShapeType="1"/>
          </p:cNvSpPr>
          <p:nvPr/>
        </p:nvSpPr>
        <p:spPr bwMode="auto">
          <a:xfrm flipV="1">
            <a:off x="6292850" y="1908175"/>
            <a:ext cx="0" cy="3349625"/>
          </a:xfrm>
          <a:prstGeom prst="line">
            <a:avLst/>
          </a:prstGeom>
          <a:noFill/>
          <a:ln w="57150">
            <a:solidFill>
              <a:schemeClr val="tx1"/>
            </a:solidFill>
            <a:round/>
            <a:headEnd/>
            <a:tailEnd type="triangle" w="med" len="med"/>
          </a:ln>
          <a:effectLst/>
        </p:spPr>
        <p:txBody>
          <a:bodyPr>
            <a:spAutoFit/>
          </a:bodyPr>
          <a:lstStyle/>
          <a:p>
            <a:endParaRPr lang="de-DE"/>
          </a:p>
        </p:txBody>
      </p:sp>
      <p:pic>
        <p:nvPicPr>
          <p:cNvPr id="385033" name="Picture 9" descr="__vec_n"/>
          <p:cNvPicPr>
            <a:picLocks noChangeAspect="1" noChangeArrowheads="1"/>
          </p:cNvPicPr>
          <p:nvPr/>
        </p:nvPicPr>
        <p:blipFill>
          <a:blip r:embed="rId3"/>
          <a:srcRect/>
          <a:stretch>
            <a:fillRect/>
          </a:stretch>
        </p:blipFill>
        <p:spPr bwMode="auto">
          <a:xfrm>
            <a:off x="6165850" y="1449388"/>
            <a:ext cx="368300" cy="434975"/>
          </a:xfrm>
          <a:prstGeom prst="rect">
            <a:avLst/>
          </a:prstGeom>
          <a:noFill/>
        </p:spPr>
      </p:pic>
      <p:sp>
        <p:nvSpPr>
          <p:cNvPr id="385034" name="Line 10"/>
          <p:cNvSpPr>
            <a:spLocks noChangeShapeType="1"/>
          </p:cNvSpPr>
          <p:nvPr/>
        </p:nvSpPr>
        <p:spPr bwMode="auto">
          <a:xfrm flipV="1">
            <a:off x="7196138" y="1635125"/>
            <a:ext cx="525462" cy="735013"/>
          </a:xfrm>
          <a:prstGeom prst="line">
            <a:avLst/>
          </a:prstGeom>
          <a:noFill/>
          <a:ln w="57150" cap="rnd">
            <a:solidFill>
              <a:srgbClr val="FFCC00"/>
            </a:solidFill>
            <a:prstDash val="sysDot"/>
            <a:round/>
            <a:headEnd/>
            <a:tailEnd/>
          </a:ln>
          <a:effectLst/>
        </p:spPr>
        <p:txBody>
          <a:bodyPr>
            <a:spAutoFit/>
          </a:bodyPr>
          <a:lstStyle/>
          <a:p>
            <a:endParaRPr lang="de-DE"/>
          </a:p>
        </p:txBody>
      </p:sp>
      <p:sp>
        <p:nvSpPr>
          <p:cNvPr id="385035" name="Line 11"/>
          <p:cNvSpPr>
            <a:spLocks noChangeShapeType="1"/>
          </p:cNvSpPr>
          <p:nvPr/>
        </p:nvSpPr>
        <p:spPr bwMode="auto">
          <a:xfrm>
            <a:off x="4886325" y="3654425"/>
            <a:ext cx="3497263" cy="0"/>
          </a:xfrm>
          <a:prstGeom prst="line">
            <a:avLst/>
          </a:prstGeom>
          <a:noFill/>
          <a:ln w="76200">
            <a:solidFill>
              <a:schemeClr val="tx1"/>
            </a:solidFill>
            <a:round/>
            <a:headEnd/>
            <a:tailEnd/>
          </a:ln>
          <a:effectLst/>
        </p:spPr>
        <p:txBody>
          <a:bodyPr>
            <a:spAutoFit/>
          </a:bodyPr>
          <a:lstStyle/>
          <a:p>
            <a:endParaRPr lang="de-DE"/>
          </a:p>
        </p:txBody>
      </p:sp>
      <p:grpSp>
        <p:nvGrpSpPr>
          <p:cNvPr id="2" name="Group 12"/>
          <p:cNvGrpSpPr>
            <a:grpSpLocks/>
          </p:cNvGrpSpPr>
          <p:nvPr/>
        </p:nvGrpSpPr>
        <p:grpSpPr bwMode="auto">
          <a:xfrm rot="8350075">
            <a:off x="7659688" y="1303338"/>
            <a:ext cx="576262" cy="342900"/>
            <a:chOff x="462" y="1717"/>
            <a:chExt cx="568" cy="338"/>
          </a:xfrm>
        </p:grpSpPr>
        <p:sp>
          <p:nvSpPr>
            <p:cNvPr id="385037" name="Freeform 13"/>
            <p:cNvSpPr>
              <a:spLocks/>
            </p:cNvSpPr>
            <p:nvPr/>
          </p:nvSpPr>
          <p:spPr bwMode="auto">
            <a:xfrm>
              <a:off x="475" y="1776"/>
              <a:ext cx="540" cy="271"/>
            </a:xfrm>
            <a:custGeom>
              <a:avLst/>
              <a:gdLst/>
              <a:ahLst/>
              <a:cxnLst>
                <a:cxn ang="0">
                  <a:pos x="393" y="0"/>
                </a:cxn>
                <a:cxn ang="0">
                  <a:pos x="0" y="240"/>
                </a:cxn>
                <a:cxn ang="0">
                  <a:pos x="464" y="271"/>
                </a:cxn>
                <a:cxn ang="0">
                  <a:pos x="393" y="0"/>
                </a:cxn>
              </a:cxnLst>
              <a:rect l="0" t="0" r="r" b="b"/>
              <a:pathLst>
                <a:path w="540" h="271">
                  <a:moveTo>
                    <a:pt x="393" y="0"/>
                  </a:moveTo>
                  <a:cubicBezTo>
                    <a:pt x="317" y="38"/>
                    <a:pt x="306" y="57"/>
                    <a:pt x="0" y="240"/>
                  </a:cubicBezTo>
                  <a:cubicBezTo>
                    <a:pt x="246" y="261"/>
                    <a:pt x="291" y="261"/>
                    <a:pt x="464" y="271"/>
                  </a:cubicBezTo>
                  <a:cubicBezTo>
                    <a:pt x="495" y="225"/>
                    <a:pt x="540" y="96"/>
                    <a:pt x="393" y="0"/>
                  </a:cubicBezTo>
                  <a:close/>
                </a:path>
              </a:pathLst>
            </a:custGeom>
            <a:gradFill rotWithShape="1">
              <a:gsLst>
                <a:gs pos="0">
                  <a:srgbClr val="6699FF"/>
                </a:gs>
                <a:gs pos="100000">
                  <a:srgbClr val="6699FF">
                    <a:gamma/>
                    <a:tint val="0"/>
                    <a:invGamma/>
                  </a:srgbClr>
                </a:gs>
              </a:gsLst>
              <a:lin ang="0" scaled="1"/>
            </a:gradFill>
            <a:ln w="28575" cap="flat" cmpd="sng">
              <a:solidFill>
                <a:schemeClr val="tx1"/>
              </a:solidFill>
              <a:prstDash val="solid"/>
              <a:round/>
              <a:headEnd/>
              <a:tailEnd/>
            </a:ln>
            <a:effectLst/>
          </p:spPr>
          <p:txBody>
            <a:bodyPr>
              <a:spAutoFit/>
            </a:bodyPr>
            <a:lstStyle/>
            <a:p>
              <a:endParaRPr lang="de-DE"/>
            </a:p>
          </p:txBody>
        </p:sp>
        <p:sp>
          <p:nvSpPr>
            <p:cNvPr id="385038" name="Freeform 14"/>
            <p:cNvSpPr>
              <a:spLocks/>
            </p:cNvSpPr>
            <p:nvPr/>
          </p:nvSpPr>
          <p:spPr bwMode="auto">
            <a:xfrm>
              <a:off x="462" y="1717"/>
              <a:ext cx="568" cy="338"/>
            </a:xfrm>
            <a:custGeom>
              <a:avLst/>
              <a:gdLst/>
              <a:ahLst/>
              <a:cxnLst>
                <a:cxn ang="0">
                  <a:pos x="502" y="0"/>
                </a:cxn>
                <a:cxn ang="0">
                  <a:pos x="0" y="305"/>
                </a:cxn>
                <a:cxn ang="0">
                  <a:pos x="568" y="338"/>
                </a:cxn>
              </a:cxnLst>
              <a:rect l="0" t="0" r="r" b="b"/>
              <a:pathLst>
                <a:path w="568" h="338">
                  <a:moveTo>
                    <a:pt x="502" y="0"/>
                  </a:moveTo>
                  <a:lnTo>
                    <a:pt x="0" y="305"/>
                  </a:lnTo>
                  <a:lnTo>
                    <a:pt x="568" y="338"/>
                  </a:lnTo>
                </a:path>
              </a:pathLst>
            </a:custGeom>
            <a:noFill/>
            <a:ln w="38100" cap="flat" cmpd="sng">
              <a:solidFill>
                <a:schemeClr val="tx1"/>
              </a:solidFill>
              <a:prstDash val="solid"/>
              <a:round/>
              <a:headEnd/>
              <a:tailEnd/>
            </a:ln>
            <a:effectLst/>
          </p:spPr>
          <p:txBody>
            <a:bodyPr>
              <a:spAutoFit/>
            </a:bodyPr>
            <a:lstStyle/>
            <a:p>
              <a:endParaRPr lang="de-DE"/>
            </a:p>
          </p:txBody>
        </p:sp>
        <p:sp>
          <p:nvSpPr>
            <p:cNvPr id="385039" name="Oval 15"/>
            <p:cNvSpPr>
              <a:spLocks noChangeArrowheads="1"/>
            </p:cNvSpPr>
            <p:nvPr/>
          </p:nvSpPr>
          <p:spPr bwMode="auto">
            <a:xfrm rot="-1055500">
              <a:off x="864" y="1807"/>
              <a:ext cx="100" cy="201"/>
            </a:xfrm>
            <a:prstGeom prst="ellipse">
              <a:avLst/>
            </a:prstGeom>
            <a:solidFill>
              <a:srgbClr val="333333"/>
            </a:solidFill>
            <a:ln w="28575" algn="ctr">
              <a:solidFill>
                <a:schemeClr val="tx1"/>
              </a:solidFill>
              <a:round/>
              <a:headEnd/>
              <a:tailEnd/>
            </a:ln>
            <a:effectLst/>
          </p:spPr>
          <p:txBody>
            <a:bodyPr wrap="none" anchor="ctr">
              <a:spAutoFit/>
            </a:bodyPr>
            <a:lstStyle/>
            <a:p>
              <a:endParaRPr lang="de-DE"/>
            </a:p>
          </p:txBody>
        </p:sp>
        <p:sp>
          <p:nvSpPr>
            <p:cNvPr id="385040" name="Oval 16"/>
            <p:cNvSpPr>
              <a:spLocks noChangeArrowheads="1"/>
            </p:cNvSpPr>
            <p:nvPr/>
          </p:nvSpPr>
          <p:spPr bwMode="auto">
            <a:xfrm rot="-1055500">
              <a:off x="912" y="1849"/>
              <a:ext cx="34" cy="107"/>
            </a:xfrm>
            <a:prstGeom prst="ellipse">
              <a:avLst/>
            </a:prstGeom>
            <a:solidFill>
              <a:schemeClr val="tx1"/>
            </a:solidFill>
            <a:ln w="19050" algn="ctr">
              <a:solidFill>
                <a:schemeClr val="tx1"/>
              </a:solidFill>
              <a:round/>
              <a:headEnd/>
              <a:tailEnd/>
            </a:ln>
            <a:effectLst/>
          </p:spPr>
          <p:txBody>
            <a:bodyPr anchor="ctr">
              <a:spAutoFit/>
            </a:bodyPr>
            <a:lstStyle/>
            <a:p>
              <a:endParaRPr lang="de-DE"/>
            </a:p>
          </p:txBody>
        </p:sp>
      </p:grpSp>
      <p:sp>
        <p:nvSpPr>
          <p:cNvPr id="385041" name="Line 17"/>
          <p:cNvSpPr>
            <a:spLocks noChangeShapeType="1"/>
          </p:cNvSpPr>
          <p:nvPr/>
        </p:nvSpPr>
        <p:spPr bwMode="auto">
          <a:xfrm flipV="1">
            <a:off x="6313488" y="2382838"/>
            <a:ext cx="873125" cy="1220787"/>
          </a:xfrm>
          <a:prstGeom prst="line">
            <a:avLst/>
          </a:prstGeom>
          <a:noFill/>
          <a:ln w="76200">
            <a:solidFill>
              <a:srgbClr val="FF9900"/>
            </a:solidFill>
            <a:round/>
            <a:headEnd type="triangle" w="med" len="med"/>
            <a:tailEnd/>
          </a:ln>
          <a:effectLst/>
        </p:spPr>
        <p:txBody>
          <a:bodyPr>
            <a:spAutoFit/>
          </a:bodyPr>
          <a:lstStyle/>
          <a:p>
            <a:endParaRPr lang="de-DE"/>
          </a:p>
        </p:txBody>
      </p:sp>
      <p:sp>
        <p:nvSpPr>
          <p:cNvPr id="385042" name="Line 18"/>
          <p:cNvSpPr>
            <a:spLocks noChangeShapeType="1"/>
          </p:cNvSpPr>
          <p:nvPr/>
        </p:nvSpPr>
        <p:spPr bwMode="auto">
          <a:xfrm flipH="1" flipV="1">
            <a:off x="5446713" y="2390775"/>
            <a:ext cx="830262" cy="1250950"/>
          </a:xfrm>
          <a:prstGeom prst="line">
            <a:avLst/>
          </a:prstGeom>
          <a:noFill/>
          <a:ln w="76200">
            <a:solidFill>
              <a:srgbClr val="009900"/>
            </a:solidFill>
            <a:round/>
            <a:headEnd/>
            <a:tailEnd type="triangle" w="med" len="med"/>
          </a:ln>
          <a:effectLst/>
        </p:spPr>
        <p:txBody>
          <a:bodyPr>
            <a:spAutoFit/>
          </a:bodyPr>
          <a:lstStyle/>
          <a:p>
            <a:endParaRPr lang="de-DE"/>
          </a:p>
        </p:txBody>
      </p:sp>
      <p:pic>
        <p:nvPicPr>
          <p:cNvPr id="385044" name="Picture 20" descr="snell"/>
          <p:cNvPicPr>
            <a:picLocks noChangeAspect="1" noChangeArrowheads="1"/>
          </p:cNvPicPr>
          <p:nvPr/>
        </p:nvPicPr>
        <p:blipFill>
          <a:blip r:embed="rId4"/>
          <a:srcRect l="72858" t="2647" r="13937" b="56329"/>
          <a:stretch>
            <a:fillRect/>
          </a:stretch>
        </p:blipFill>
        <p:spPr bwMode="auto">
          <a:xfrm>
            <a:off x="6372225" y="2386013"/>
            <a:ext cx="434975" cy="485775"/>
          </a:xfrm>
          <a:prstGeom prst="rect">
            <a:avLst/>
          </a:prstGeom>
          <a:noFill/>
        </p:spPr>
      </p:pic>
      <p:pic>
        <p:nvPicPr>
          <p:cNvPr id="385045" name="Picture 21" descr="snell"/>
          <p:cNvPicPr>
            <a:picLocks noChangeAspect="1" noChangeArrowheads="1"/>
          </p:cNvPicPr>
          <p:nvPr/>
        </p:nvPicPr>
        <p:blipFill>
          <a:blip r:embed="rId4"/>
          <a:srcRect l="47873" r="40202" b="52766"/>
          <a:stretch>
            <a:fillRect/>
          </a:stretch>
        </p:blipFill>
        <p:spPr bwMode="auto">
          <a:xfrm>
            <a:off x="7794625" y="2868613"/>
            <a:ext cx="517525" cy="736600"/>
          </a:xfrm>
          <a:prstGeom prst="rect">
            <a:avLst/>
          </a:prstGeom>
          <a:noFill/>
        </p:spPr>
      </p:pic>
      <p:pic>
        <p:nvPicPr>
          <p:cNvPr id="385046" name="Picture 22" descr="snell"/>
          <p:cNvPicPr>
            <a:picLocks noChangeAspect="1" noChangeArrowheads="1"/>
          </p:cNvPicPr>
          <p:nvPr/>
        </p:nvPicPr>
        <p:blipFill>
          <a:blip r:embed="rId4"/>
          <a:srcRect l="59871" t="10791" r="26558" b="52766"/>
          <a:stretch>
            <a:fillRect/>
          </a:stretch>
        </p:blipFill>
        <p:spPr bwMode="auto">
          <a:xfrm>
            <a:off x="7724775" y="3738563"/>
            <a:ext cx="588963" cy="568325"/>
          </a:xfrm>
          <a:prstGeom prst="rect">
            <a:avLst/>
          </a:prstGeom>
          <a:noFill/>
        </p:spPr>
      </p:pic>
      <p:pic>
        <p:nvPicPr>
          <p:cNvPr id="385047" name="Picture 23" descr="snell"/>
          <p:cNvPicPr>
            <a:picLocks noChangeAspect="1" noChangeArrowheads="1"/>
          </p:cNvPicPr>
          <p:nvPr/>
        </p:nvPicPr>
        <p:blipFill>
          <a:blip r:embed="rId4"/>
          <a:srcRect l="85806" b="55515"/>
          <a:stretch>
            <a:fillRect/>
          </a:stretch>
        </p:blipFill>
        <p:spPr bwMode="auto">
          <a:xfrm>
            <a:off x="5813425" y="4373563"/>
            <a:ext cx="468313" cy="527050"/>
          </a:xfrm>
          <a:prstGeom prst="rect">
            <a:avLst/>
          </a:prstGeom>
          <a:noFill/>
        </p:spPr>
      </p:pic>
      <p:sp>
        <p:nvSpPr>
          <p:cNvPr id="385048" name="Line 24"/>
          <p:cNvSpPr>
            <a:spLocks noChangeShapeType="1"/>
          </p:cNvSpPr>
          <p:nvPr/>
        </p:nvSpPr>
        <p:spPr bwMode="auto">
          <a:xfrm flipH="1">
            <a:off x="5629275" y="3641725"/>
            <a:ext cx="647700" cy="1379538"/>
          </a:xfrm>
          <a:prstGeom prst="line">
            <a:avLst/>
          </a:prstGeom>
          <a:noFill/>
          <a:ln w="76200">
            <a:solidFill>
              <a:srgbClr val="009900"/>
            </a:solidFill>
            <a:round/>
            <a:headEnd/>
            <a:tailEnd type="triangle" w="med" len="med"/>
          </a:ln>
          <a:effectLst/>
        </p:spPr>
        <p:txBody>
          <a:bodyPr>
            <a:spAutoFit/>
          </a:bodyPr>
          <a:lstStyle/>
          <a:p>
            <a:endParaRPr lang="de-DE"/>
          </a:p>
        </p:txBody>
      </p:sp>
      <p:pic>
        <p:nvPicPr>
          <p:cNvPr id="385049" name="Picture 25" descr="snell"/>
          <p:cNvPicPr>
            <a:picLocks noChangeAspect="1" noChangeArrowheads="1"/>
          </p:cNvPicPr>
          <p:nvPr/>
        </p:nvPicPr>
        <p:blipFill>
          <a:blip r:embed="rId4"/>
          <a:srcRect l="72858" t="2647" r="13937" b="56329"/>
          <a:stretch>
            <a:fillRect/>
          </a:stretch>
        </p:blipFill>
        <p:spPr bwMode="auto">
          <a:xfrm>
            <a:off x="5781675" y="2413000"/>
            <a:ext cx="434975" cy="485775"/>
          </a:xfrm>
          <a:prstGeom prst="rect">
            <a:avLst/>
          </a:prstGeom>
          <a:noFill/>
        </p:spPr>
      </p:pic>
      <p:sp>
        <p:nvSpPr>
          <p:cNvPr id="385050" name="Text Box 26"/>
          <p:cNvSpPr txBox="1">
            <a:spLocks noChangeArrowheads="1"/>
          </p:cNvSpPr>
          <p:nvPr/>
        </p:nvSpPr>
        <p:spPr bwMode="auto">
          <a:xfrm>
            <a:off x="668338" y="2227263"/>
            <a:ext cx="2498725" cy="579437"/>
          </a:xfrm>
          <a:prstGeom prst="rect">
            <a:avLst/>
          </a:prstGeom>
          <a:noFill/>
          <a:ln w="28575" algn="ctr">
            <a:noFill/>
            <a:miter lim="800000"/>
            <a:headEnd/>
            <a:tailEnd/>
          </a:ln>
          <a:effectLst/>
        </p:spPr>
        <p:txBody>
          <a:bodyPr wrap="none">
            <a:spAutoFit/>
          </a:bodyPr>
          <a:lstStyle/>
          <a:p>
            <a:pPr marL="342900" indent="-342900"/>
            <a:r>
              <a:rPr lang="de-DE"/>
              <a:t>Fresnel-Term:</a:t>
            </a:r>
          </a:p>
        </p:txBody>
      </p:sp>
      <p:grpSp>
        <p:nvGrpSpPr>
          <p:cNvPr id="3" name="Group 29"/>
          <p:cNvGrpSpPr>
            <a:grpSpLocks/>
          </p:cNvGrpSpPr>
          <p:nvPr/>
        </p:nvGrpSpPr>
        <p:grpSpPr bwMode="auto">
          <a:xfrm>
            <a:off x="809625" y="2806700"/>
            <a:ext cx="3355975" cy="482600"/>
            <a:chOff x="1618" y="2995"/>
            <a:chExt cx="2230" cy="366"/>
          </a:xfrm>
        </p:grpSpPr>
        <p:pic>
          <p:nvPicPr>
            <p:cNvPr id="385054" name="Picture 30" descr="Fresnel_approx"/>
            <p:cNvPicPr>
              <a:picLocks noChangeAspect="1" noChangeArrowheads="1"/>
            </p:cNvPicPr>
            <p:nvPr/>
          </p:nvPicPr>
          <p:blipFill>
            <a:blip r:embed="rId5"/>
            <a:srcRect t="6683" r="6477"/>
            <a:stretch>
              <a:fillRect/>
            </a:stretch>
          </p:blipFill>
          <p:spPr bwMode="auto">
            <a:xfrm>
              <a:off x="1618" y="2995"/>
              <a:ext cx="2007" cy="363"/>
            </a:xfrm>
            <a:prstGeom prst="rect">
              <a:avLst/>
            </a:prstGeom>
            <a:noFill/>
          </p:spPr>
        </p:pic>
        <p:pic>
          <p:nvPicPr>
            <p:cNvPr id="385055" name="Picture 31" descr="Fresnel_approx"/>
            <p:cNvPicPr>
              <a:picLocks noChangeAspect="1" noChangeArrowheads="1"/>
            </p:cNvPicPr>
            <p:nvPr/>
          </p:nvPicPr>
          <p:blipFill>
            <a:blip r:embed="rId5"/>
            <a:srcRect l="93150" t="6941"/>
            <a:stretch>
              <a:fillRect/>
            </a:stretch>
          </p:blipFill>
          <p:spPr bwMode="auto">
            <a:xfrm>
              <a:off x="3701" y="2999"/>
              <a:ext cx="147" cy="362"/>
            </a:xfrm>
            <a:prstGeom prst="rect">
              <a:avLst/>
            </a:prstGeom>
            <a:noFill/>
          </p:spPr>
        </p:pic>
        <p:pic>
          <p:nvPicPr>
            <p:cNvPr id="385056" name="Picture 32" descr="Fresnel_approx"/>
            <p:cNvPicPr>
              <a:picLocks noChangeAspect="1" noChangeArrowheads="1"/>
            </p:cNvPicPr>
            <p:nvPr/>
          </p:nvPicPr>
          <p:blipFill>
            <a:blip r:embed="rId5"/>
            <a:srcRect l="28052" t="11053" r="66847"/>
            <a:stretch>
              <a:fillRect/>
            </a:stretch>
          </p:blipFill>
          <p:spPr bwMode="auto">
            <a:xfrm flipH="1">
              <a:off x="3617" y="3001"/>
              <a:ext cx="105" cy="346"/>
            </a:xfrm>
            <a:prstGeom prst="rect">
              <a:avLst/>
            </a:prstGeom>
            <a:noFill/>
          </p:spPr>
        </p:pic>
      </p:grpSp>
      <p:graphicFrame>
        <p:nvGraphicFramePr>
          <p:cNvPr id="385057" name="Object 33"/>
          <p:cNvGraphicFramePr>
            <a:graphicFrameLocks noChangeAspect="1"/>
          </p:cNvGraphicFramePr>
          <p:nvPr/>
        </p:nvGraphicFramePr>
        <p:xfrm>
          <a:off x="4584700" y="2230438"/>
          <a:ext cx="755650" cy="339725"/>
        </p:xfrm>
        <a:graphic>
          <a:graphicData uri="http://schemas.openxmlformats.org/presentationml/2006/ole">
            <p:oleObj spid="_x0000_s385026" name="CorelPhotoPaint.Image.11" r:id="rId6" imgW="1037821" imgH="466543" progId="CorelPhotoPaint.Image.11">
              <p:embed/>
            </p:oleObj>
          </a:graphicData>
        </a:graphic>
      </p:graphicFrame>
      <p:graphicFrame>
        <p:nvGraphicFramePr>
          <p:cNvPr id="385058" name="Object 34"/>
          <p:cNvGraphicFramePr>
            <a:graphicFrameLocks noChangeAspect="1"/>
          </p:cNvGraphicFramePr>
          <p:nvPr/>
        </p:nvGraphicFramePr>
        <p:xfrm>
          <a:off x="4613275" y="4654550"/>
          <a:ext cx="817563" cy="376238"/>
        </p:xfrm>
        <a:graphic>
          <a:graphicData uri="http://schemas.openxmlformats.org/presentationml/2006/ole">
            <p:oleObj spid="_x0000_s385027" name="CorelPhotoPaint.Image.11" r:id="rId7" imgW="1056863" imgH="485586" progId="CorelPhotoPaint.Image.11">
              <p:embed/>
            </p:oleObj>
          </a:graphicData>
        </a:graphic>
      </p:graphicFrame>
      <p:pic>
        <p:nvPicPr>
          <p:cNvPr id="385059" name="Picture 35" descr="fresnelblend"/>
          <p:cNvPicPr>
            <a:picLocks noChangeAspect="1" noChangeArrowheads="1"/>
          </p:cNvPicPr>
          <p:nvPr/>
        </p:nvPicPr>
        <p:blipFill>
          <a:blip r:embed="rId8"/>
          <a:srcRect/>
          <a:stretch>
            <a:fillRect/>
          </a:stretch>
        </p:blipFill>
        <p:spPr bwMode="auto">
          <a:xfrm>
            <a:off x="1028700" y="5588000"/>
            <a:ext cx="6856413" cy="638175"/>
          </a:xfrm>
          <a:prstGeom prst="rect">
            <a:avLst/>
          </a:prstGeom>
          <a:noFill/>
        </p:spPr>
      </p:pic>
      <p:sp>
        <p:nvSpPr>
          <p:cNvPr id="385060" name="Text Box 36"/>
          <p:cNvSpPr txBox="1">
            <a:spLocks noChangeArrowheads="1"/>
          </p:cNvSpPr>
          <p:nvPr/>
        </p:nvSpPr>
        <p:spPr bwMode="auto">
          <a:xfrm>
            <a:off x="769938" y="3451225"/>
            <a:ext cx="3500437" cy="2041525"/>
          </a:xfrm>
          <a:prstGeom prst="rect">
            <a:avLst/>
          </a:prstGeom>
          <a:noFill/>
          <a:ln w="28575" algn="ctr">
            <a:noFill/>
            <a:miter lim="800000"/>
            <a:headEnd/>
            <a:tailEnd/>
          </a:ln>
          <a:effectLst/>
        </p:spPr>
        <p:txBody>
          <a:bodyPr wrap="none">
            <a:spAutoFit/>
          </a:bodyPr>
          <a:lstStyle/>
          <a:p>
            <a:pPr marL="342900" indent="-342900"/>
            <a:r>
              <a:rPr lang="de-DE" sz="2000"/>
              <a:t>bestimmt das Verhältnis von</a:t>
            </a:r>
            <a:br>
              <a:rPr lang="de-DE" sz="2000"/>
            </a:br>
            <a:r>
              <a:rPr lang="de-DE" sz="2000"/>
              <a:t>Reflexion und Transmission</a:t>
            </a:r>
          </a:p>
          <a:p>
            <a:pPr marL="342900" indent="-342900">
              <a:buFontTx/>
              <a:buBlip>
                <a:blip r:embed="rId9"/>
              </a:buBlip>
            </a:pPr>
            <a:r>
              <a:rPr lang="de-DE" sz="2000"/>
              <a:t>Starke Reflexion bei flachem</a:t>
            </a:r>
            <a:br>
              <a:rPr lang="de-DE" sz="2000"/>
            </a:br>
            <a:r>
              <a:rPr lang="de-DE" sz="2000"/>
              <a:t>Einfallswinkel</a:t>
            </a:r>
          </a:p>
          <a:p>
            <a:pPr marL="342900" indent="-342900">
              <a:buFontTx/>
              <a:buBlip>
                <a:blip r:embed="rId9"/>
              </a:buBlip>
            </a:pPr>
            <a:r>
              <a:rPr lang="de-DE" sz="2000"/>
              <a:t>Starke Transmission bei </a:t>
            </a:r>
            <a:br>
              <a:rPr lang="de-DE" sz="2000"/>
            </a:br>
            <a:r>
              <a:rPr lang="de-DE" sz="2000"/>
              <a:t>steilem Einfallswinkel</a:t>
            </a:r>
          </a:p>
        </p:txBody>
      </p:sp>
      <p:sp>
        <p:nvSpPr>
          <p:cNvPr id="385043" name="Oval 19"/>
          <p:cNvSpPr>
            <a:spLocks noChangeArrowheads="1"/>
          </p:cNvSpPr>
          <p:nvPr/>
        </p:nvSpPr>
        <p:spPr bwMode="auto">
          <a:xfrm>
            <a:off x="6210300" y="3570288"/>
            <a:ext cx="152400" cy="152400"/>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5050"/>
                                        </p:tgtEl>
                                        <p:attrNameLst>
                                          <p:attrName>style.visibility</p:attrName>
                                        </p:attrNameLst>
                                      </p:cBhvr>
                                      <p:to>
                                        <p:strVal val="visible"/>
                                      </p:to>
                                    </p:set>
                                    <p:animEffect transition="in" filter="fade">
                                      <p:cBhvr>
                                        <p:cTn id="7" dur="500"/>
                                        <p:tgtEl>
                                          <p:spTgt spid="38505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5060"/>
                                        </p:tgtEl>
                                        <p:attrNameLst>
                                          <p:attrName>style.visibility</p:attrName>
                                        </p:attrNameLst>
                                      </p:cBhvr>
                                      <p:to>
                                        <p:strVal val="visible"/>
                                      </p:to>
                                    </p:set>
                                    <p:animEffect transition="in" filter="fade">
                                      <p:cBhvr>
                                        <p:cTn id="15" dur="500"/>
                                        <p:tgtEl>
                                          <p:spTgt spid="38506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85059"/>
                                        </p:tgtEl>
                                        <p:attrNameLst>
                                          <p:attrName>style.visibility</p:attrName>
                                        </p:attrNameLst>
                                      </p:cBhvr>
                                      <p:to>
                                        <p:strVal val="visible"/>
                                      </p:to>
                                    </p:set>
                                    <p:animEffect transition="in" filter="fade">
                                      <p:cBhvr>
                                        <p:cTn id="20" dur="500"/>
                                        <p:tgtEl>
                                          <p:spTgt spid="385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50" grpId="0"/>
      <p:bldP spid="38506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de-DE"/>
              <a:t>Reflection and Refraction</a:t>
            </a:r>
          </a:p>
        </p:txBody>
      </p:sp>
      <p:pic>
        <p:nvPicPr>
          <p:cNvPr id="391172" name="Picture 4" descr="T3"/>
          <p:cNvPicPr>
            <a:picLocks noChangeAspect="1" noChangeArrowheads="1"/>
          </p:cNvPicPr>
          <p:nvPr/>
        </p:nvPicPr>
        <p:blipFill>
          <a:blip r:embed="rId2"/>
          <a:srcRect l="44000" t="6792" r="751" b="30220"/>
          <a:stretch>
            <a:fillRect/>
          </a:stretch>
        </p:blipFill>
        <p:spPr bwMode="auto">
          <a:xfrm>
            <a:off x="1447800" y="1089025"/>
            <a:ext cx="6248400" cy="5245100"/>
          </a:xfrm>
          <a:prstGeom prst="rect">
            <a:avLst/>
          </a:prstGeom>
          <a:noFill/>
        </p:spPr>
      </p:pic>
      <p:grpSp>
        <p:nvGrpSpPr>
          <p:cNvPr id="2" name="Group 10"/>
          <p:cNvGrpSpPr>
            <a:grpSpLocks/>
          </p:cNvGrpSpPr>
          <p:nvPr/>
        </p:nvGrpSpPr>
        <p:grpSpPr bwMode="auto">
          <a:xfrm>
            <a:off x="6337300" y="1465263"/>
            <a:ext cx="2362200" cy="1263650"/>
            <a:chOff x="3992" y="923"/>
            <a:chExt cx="1488" cy="796"/>
          </a:xfrm>
        </p:grpSpPr>
        <p:sp>
          <p:nvSpPr>
            <p:cNvPr id="391173" name="AutoShape 5"/>
            <p:cNvSpPr>
              <a:spLocks noChangeArrowheads="1"/>
            </p:cNvSpPr>
            <p:nvPr/>
          </p:nvSpPr>
          <p:spPr bwMode="auto">
            <a:xfrm>
              <a:off x="3992" y="923"/>
              <a:ext cx="1488" cy="796"/>
            </a:xfrm>
            <a:prstGeom prst="wedgeRectCallout">
              <a:avLst>
                <a:gd name="adj1" fmla="val -89181"/>
                <a:gd name="adj2" fmla="val 20352"/>
              </a:avLst>
            </a:prstGeom>
            <a:solidFill>
              <a:srgbClr val="FF9900"/>
            </a:solidFill>
            <a:ln w="28575" algn="ctr">
              <a:solidFill>
                <a:schemeClr val="tx1"/>
              </a:solidFill>
              <a:miter lim="800000"/>
              <a:headEnd/>
              <a:tailEnd/>
            </a:ln>
            <a:effectLst/>
          </p:spPr>
          <p:txBody>
            <a:bodyPr/>
            <a:lstStyle/>
            <a:p>
              <a:pPr marL="342900" indent="-342900" algn="ctr"/>
              <a:endParaRPr lang="de-DE"/>
            </a:p>
          </p:txBody>
        </p:sp>
        <p:sp>
          <p:nvSpPr>
            <p:cNvPr id="391174" name="Text Box 6"/>
            <p:cNvSpPr txBox="1">
              <a:spLocks noChangeArrowheads="1"/>
            </p:cNvSpPr>
            <p:nvPr/>
          </p:nvSpPr>
          <p:spPr bwMode="auto">
            <a:xfrm>
              <a:off x="4033" y="938"/>
              <a:ext cx="1429" cy="748"/>
            </a:xfrm>
            <a:prstGeom prst="rect">
              <a:avLst/>
            </a:prstGeom>
            <a:noFill/>
            <a:ln w="28575" algn="ctr">
              <a:noFill/>
              <a:miter lim="800000"/>
              <a:headEnd/>
              <a:tailEnd/>
            </a:ln>
            <a:effectLst/>
          </p:spPr>
          <p:txBody>
            <a:bodyPr wrap="none">
              <a:spAutoFit/>
            </a:bodyPr>
            <a:lstStyle/>
            <a:p>
              <a:pPr marL="342900" indent="-342900">
                <a:spcBef>
                  <a:spcPct val="0"/>
                </a:spcBef>
              </a:pPr>
              <a:r>
                <a:rPr lang="de-DE" sz="2400" b="1" i="1"/>
                <a:t>Starke Reflexion </a:t>
              </a:r>
            </a:p>
            <a:p>
              <a:pPr marL="342900" indent="-342900">
                <a:spcBef>
                  <a:spcPct val="0"/>
                </a:spcBef>
              </a:pPr>
              <a:r>
                <a:rPr lang="de-DE" sz="2400" b="1" i="1"/>
                <a:t>bei flachem </a:t>
              </a:r>
            </a:p>
            <a:p>
              <a:pPr marL="342900" indent="-342900">
                <a:spcBef>
                  <a:spcPct val="0"/>
                </a:spcBef>
              </a:pPr>
              <a:r>
                <a:rPr lang="de-DE" sz="2400" b="1" i="1"/>
                <a:t>Einfallswinkel</a:t>
              </a:r>
            </a:p>
          </p:txBody>
        </p:sp>
      </p:grpSp>
      <p:grpSp>
        <p:nvGrpSpPr>
          <p:cNvPr id="3" name="Group 9"/>
          <p:cNvGrpSpPr>
            <a:grpSpLocks/>
          </p:cNvGrpSpPr>
          <p:nvPr/>
        </p:nvGrpSpPr>
        <p:grpSpPr bwMode="auto">
          <a:xfrm>
            <a:off x="552450" y="3916363"/>
            <a:ext cx="2046288" cy="1673225"/>
            <a:chOff x="348" y="2467"/>
            <a:chExt cx="1289" cy="1054"/>
          </a:xfrm>
        </p:grpSpPr>
        <p:sp>
          <p:nvSpPr>
            <p:cNvPr id="391175" name="AutoShape 7"/>
            <p:cNvSpPr>
              <a:spLocks noChangeArrowheads="1"/>
            </p:cNvSpPr>
            <p:nvPr/>
          </p:nvSpPr>
          <p:spPr bwMode="auto">
            <a:xfrm>
              <a:off x="348" y="2467"/>
              <a:ext cx="1289" cy="1054"/>
            </a:xfrm>
            <a:prstGeom prst="wedgeRectCallout">
              <a:avLst>
                <a:gd name="adj1" fmla="val 113537"/>
                <a:gd name="adj2" fmla="val -69449"/>
              </a:avLst>
            </a:prstGeom>
            <a:solidFill>
              <a:srgbClr val="FF9900"/>
            </a:solidFill>
            <a:ln w="28575" algn="ctr">
              <a:solidFill>
                <a:schemeClr val="tx1"/>
              </a:solidFill>
              <a:miter lim="800000"/>
              <a:headEnd/>
              <a:tailEnd/>
            </a:ln>
            <a:effectLst/>
          </p:spPr>
          <p:txBody>
            <a:bodyPr/>
            <a:lstStyle/>
            <a:p>
              <a:pPr marL="342900" indent="-342900" algn="ctr"/>
              <a:endParaRPr lang="de-DE"/>
            </a:p>
          </p:txBody>
        </p:sp>
        <p:sp>
          <p:nvSpPr>
            <p:cNvPr id="391176" name="Text Box 8"/>
            <p:cNvSpPr txBox="1">
              <a:spLocks noChangeArrowheads="1"/>
            </p:cNvSpPr>
            <p:nvPr/>
          </p:nvSpPr>
          <p:spPr bwMode="auto">
            <a:xfrm>
              <a:off x="390" y="2512"/>
              <a:ext cx="1167" cy="978"/>
            </a:xfrm>
            <a:prstGeom prst="rect">
              <a:avLst/>
            </a:prstGeom>
            <a:noFill/>
            <a:ln w="28575" algn="ctr">
              <a:noFill/>
              <a:miter lim="800000"/>
              <a:headEnd/>
              <a:tailEnd/>
            </a:ln>
            <a:effectLst/>
          </p:spPr>
          <p:txBody>
            <a:bodyPr wrap="none">
              <a:spAutoFit/>
            </a:bodyPr>
            <a:lstStyle/>
            <a:p>
              <a:pPr marL="342900" indent="-342900">
                <a:spcBef>
                  <a:spcPct val="0"/>
                </a:spcBef>
              </a:pPr>
              <a:r>
                <a:rPr lang="de-DE" sz="2400" b="1" i="1"/>
                <a:t>Starke </a:t>
              </a:r>
            </a:p>
            <a:p>
              <a:pPr marL="342900" indent="-342900">
                <a:spcBef>
                  <a:spcPct val="0"/>
                </a:spcBef>
              </a:pPr>
              <a:r>
                <a:rPr lang="de-DE" sz="2400" b="1" i="1"/>
                <a:t>Transmission</a:t>
              </a:r>
            </a:p>
            <a:p>
              <a:pPr marL="342900" indent="-342900">
                <a:spcBef>
                  <a:spcPct val="0"/>
                </a:spcBef>
              </a:pPr>
              <a:r>
                <a:rPr lang="de-DE" sz="2400" b="1" i="1"/>
                <a:t>bei steilem </a:t>
              </a:r>
            </a:p>
            <a:p>
              <a:pPr marL="342900" indent="-342900">
                <a:spcBef>
                  <a:spcPct val="0"/>
                </a:spcBef>
              </a:pPr>
              <a:r>
                <a:rPr lang="de-DE" sz="2400" b="1" i="1"/>
                <a:t>Einfallswinkel</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r>
              <a:rPr lang="de-DE"/>
              <a:t>Refraction </a:t>
            </a:r>
          </a:p>
        </p:txBody>
      </p:sp>
      <p:sp>
        <p:nvSpPr>
          <p:cNvPr id="378883" name="Rectangle 3"/>
          <p:cNvSpPr>
            <a:spLocks noGrp="1" noChangeArrowheads="1"/>
          </p:cNvSpPr>
          <p:nvPr>
            <p:ph type="body" idx="1"/>
          </p:nvPr>
        </p:nvSpPr>
        <p:spPr/>
        <p:txBody>
          <a:bodyPr/>
          <a:lstStyle/>
          <a:p>
            <a:r>
              <a:rPr lang="de-DE"/>
              <a:t>Chromatische Dispersion</a:t>
            </a:r>
          </a:p>
        </p:txBody>
      </p:sp>
      <p:sp>
        <p:nvSpPr>
          <p:cNvPr id="378884" name="Rectangle 4"/>
          <p:cNvSpPr>
            <a:spLocks noChangeArrowheads="1"/>
          </p:cNvSpPr>
          <p:nvPr/>
        </p:nvSpPr>
        <p:spPr bwMode="auto">
          <a:xfrm>
            <a:off x="4164013" y="4276725"/>
            <a:ext cx="3460750" cy="1463675"/>
          </a:xfrm>
          <a:prstGeom prst="rect">
            <a:avLst/>
          </a:prstGeom>
          <a:solidFill>
            <a:srgbClr val="99CC00">
              <a:alpha val="50000"/>
            </a:srgbClr>
          </a:solidFill>
          <a:ln w="28575" algn="ctr">
            <a:noFill/>
            <a:miter lim="800000"/>
            <a:headEnd/>
            <a:tailEnd/>
          </a:ln>
          <a:effectLst/>
        </p:spPr>
        <p:txBody>
          <a:bodyPr anchor="ctr">
            <a:spAutoFit/>
          </a:bodyPr>
          <a:lstStyle/>
          <a:p>
            <a:endParaRPr lang="de-DE"/>
          </a:p>
        </p:txBody>
      </p:sp>
      <p:sp>
        <p:nvSpPr>
          <p:cNvPr id="378885" name="Arc 5"/>
          <p:cNvSpPr>
            <a:spLocks/>
          </p:cNvSpPr>
          <p:nvPr/>
        </p:nvSpPr>
        <p:spPr bwMode="auto">
          <a:xfrm flipV="1">
            <a:off x="5543550" y="2911475"/>
            <a:ext cx="774700" cy="1344613"/>
          </a:xfrm>
          <a:custGeom>
            <a:avLst/>
            <a:gdLst>
              <a:gd name="G0" fmla="+- 306 0 0"/>
              <a:gd name="G1" fmla="+- 0 0 0"/>
              <a:gd name="G2" fmla="+- 21600 0 0"/>
              <a:gd name="T0" fmla="*/ 12458 w 12458"/>
              <a:gd name="T1" fmla="*/ 17858 h 21600"/>
              <a:gd name="T2" fmla="*/ 0 w 12458"/>
              <a:gd name="T3" fmla="*/ 21598 h 21600"/>
              <a:gd name="T4" fmla="*/ 306 w 12458"/>
              <a:gd name="T5" fmla="*/ 0 h 21600"/>
            </a:gdLst>
            <a:ahLst/>
            <a:cxnLst>
              <a:cxn ang="0">
                <a:pos x="T0" y="T1"/>
              </a:cxn>
              <a:cxn ang="0">
                <a:pos x="T2" y="T3"/>
              </a:cxn>
              <a:cxn ang="0">
                <a:pos x="T4" y="T5"/>
              </a:cxn>
            </a:cxnLst>
            <a:rect l="0" t="0" r="r" b="b"/>
            <a:pathLst>
              <a:path w="12458" h="21600" fill="none" extrusionOk="0">
                <a:moveTo>
                  <a:pt x="12457" y="17857"/>
                </a:moveTo>
                <a:cubicBezTo>
                  <a:pt x="8874" y="20296"/>
                  <a:pt x="4640" y="21599"/>
                  <a:pt x="306" y="21600"/>
                </a:cubicBezTo>
                <a:cubicBezTo>
                  <a:pt x="203" y="21600"/>
                  <a:pt x="101" y="21599"/>
                  <a:pt x="0" y="21597"/>
                </a:cubicBezTo>
              </a:path>
              <a:path w="12458" h="21600" stroke="0" extrusionOk="0">
                <a:moveTo>
                  <a:pt x="12457" y="17857"/>
                </a:moveTo>
                <a:cubicBezTo>
                  <a:pt x="8874" y="20296"/>
                  <a:pt x="4640" y="21599"/>
                  <a:pt x="306" y="21600"/>
                </a:cubicBezTo>
                <a:cubicBezTo>
                  <a:pt x="203" y="21600"/>
                  <a:pt x="101" y="21599"/>
                  <a:pt x="0" y="21597"/>
                </a:cubicBezTo>
                <a:lnTo>
                  <a:pt x="306" y="0"/>
                </a:lnTo>
                <a:close/>
              </a:path>
            </a:pathLst>
          </a:custGeom>
          <a:solidFill>
            <a:srgbClr val="FFCC00">
              <a:alpha val="50000"/>
            </a:srgbClr>
          </a:solidFill>
          <a:ln w="28575">
            <a:solidFill>
              <a:schemeClr val="tx1"/>
            </a:solidFill>
            <a:round/>
            <a:headEnd/>
            <a:tailEnd/>
          </a:ln>
          <a:effectLst/>
        </p:spPr>
        <p:txBody>
          <a:bodyPr anchor="ctr">
            <a:spAutoFit/>
          </a:bodyPr>
          <a:lstStyle/>
          <a:p>
            <a:endParaRPr lang="de-DE"/>
          </a:p>
        </p:txBody>
      </p:sp>
      <p:sp>
        <p:nvSpPr>
          <p:cNvPr id="378886" name="Arc 6"/>
          <p:cNvSpPr>
            <a:spLocks/>
          </p:cNvSpPr>
          <p:nvPr/>
        </p:nvSpPr>
        <p:spPr bwMode="auto">
          <a:xfrm flipV="1">
            <a:off x="4956175" y="4260850"/>
            <a:ext cx="604838" cy="1344613"/>
          </a:xfrm>
          <a:custGeom>
            <a:avLst/>
            <a:gdLst>
              <a:gd name="G0" fmla="+- 9764 0 0"/>
              <a:gd name="G1" fmla="+- 21599 0 0"/>
              <a:gd name="G2" fmla="+- 21600 0 0"/>
              <a:gd name="T0" fmla="*/ 0 w 9764"/>
              <a:gd name="T1" fmla="*/ 2332 h 21599"/>
              <a:gd name="T2" fmla="*/ 9549 w 9764"/>
              <a:gd name="T3" fmla="*/ 0 h 21599"/>
              <a:gd name="T4" fmla="*/ 9764 w 9764"/>
              <a:gd name="T5" fmla="*/ 21599 h 21599"/>
            </a:gdLst>
            <a:ahLst/>
            <a:cxnLst>
              <a:cxn ang="0">
                <a:pos x="T0" y="T1"/>
              </a:cxn>
              <a:cxn ang="0">
                <a:pos x="T2" y="T3"/>
              </a:cxn>
              <a:cxn ang="0">
                <a:pos x="T4" y="T5"/>
              </a:cxn>
            </a:cxnLst>
            <a:rect l="0" t="0" r="r" b="b"/>
            <a:pathLst>
              <a:path w="9764" h="21599" fill="none" extrusionOk="0">
                <a:moveTo>
                  <a:pt x="-1" y="2331"/>
                </a:moveTo>
                <a:cubicBezTo>
                  <a:pt x="2961" y="831"/>
                  <a:pt x="6229" y="33"/>
                  <a:pt x="9549" y="0"/>
                </a:cubicBezTo>
              </a:path>
              <a:path w="9764" h="21599" stroke="0" extrusionOk="0">
                <a:moveTo>
                  <a:pt x="-1" y="2331"/>
                </a:moveTo>
                <a:cubicBezTo>
                  <a:pt x="2961" y="831"/>
                  <a:pt x="6229" y="33"/>
                  <a:pt x="9549" y="0"/>
                </a:cubicBezTo>
                <a:lnTo>
                  <a:pt x="9764" y="21599"/>
                </a:lnTo>
                <a:close/>
              </a:path>
            </a:pathLst>
          </a:custGeom>
          <a:solidFill>
            <a:srgbClr val="FFCC00">
              <a:alpha val="50000"/>
            </a:srgbClr>
          </a:solidFill>
          <a:ln w="28575">
            <a:solidFill>
              <a:schemeClr val="tx1"/>
            </a:solidFill>
            <a:round/>
            <a:headEnd/>
            <a:tailEnd/>
          </a:ln>
          <a:effectLst/>
        </p:spPr>
        <p:txBody>
          <a:bodyPr anchor="ctr">
            <a:spAutoFit/>
          </a:bodyPr>
          <a:lstStyle/>
          <a:p>
            <a:endParaRPr lang="de-DE"/>
          </a:p>
        </p:txBody>
      </p:sp>
      <p:sp>
        <p:nvSpPr>
          <p:cNvPr id="378887" name="Line 7"/>
          <p:cNvSpPr>
            <a:spLocks noChangeShapeType="1"/>
          </p:cNvSpPr>
          <p:nvPr/>
        </p:nvSpPr>
        <p:spPr bwMode="auto">
          <a:xfrm flipV="1">
            <a:off x="5564188" y="2522538"/>
            <a:ext cx="0" cy="3349625"/>
          </a:xfrm>
          <a:prstGeom prst="line">
            <a:avLst/>
          </a:prstGeom>
          <a:noFill/>
          <a:ln w="57150">
            <a:solidFill>
              <a:schemeClr val="tx1"/>
            </a:solidFill>
            <a:round/>
            <a:headEnd/>
            <a:tailEnd type="triangle" w="med" len="med"/>
          </a:ln>
          <a:effectLst/>
        </p:spPr>
        <p:txBody>
          <a:bodyPr>
            <a:spAutoFit/>
          </a:bodyPr>
          <a:lstStyle/>
          <a:p>
            <a:endParaRPr lang="de-DE"/>
          </a:p>
        </p:txBody>
      </p:sp>
      <p:pic>
        <p:nvPicPr>
          <p:cNvPr id="378888" name="Picture 8" descr="__vec_n"/>
          <p:cNvPicPr>
            <a:picLocks noChangeAspect="1" noChangeArrowheads="1"/>
          </p:cNvPicPr>
          <p:nvPr/>
        </p:nvPicPr>
        <p:blipFill>
          <a:blip r:embed="rId2"/>
          <a:srcRect/>
          <a:stretch>
            <a:fillRect/>
          </a:stretch>
        </p:blipFill>
        <p:spPr bwMode="auto">
          <a:xfrm>
            <a:off x="5437188" y="2063750"/>
            <a:ext cx="368300" cy="434975"/>
          </a:xfrm>
          <a:prstGeom prst="rect">
            <a:avLst/>
          </a:prstGeom>
          <a:noFill/>
        </p:spPr>
      </p:pic>
      <p:sp>
        <p:nvSpPr>
          <p:cNvPr id="378889" name="Line 9"/>
          <p:cNvSpPr>
            <a:spLocks noChangeShapeType="1"/>
          </p:cNvSpPr>
          <p:nvPr/>
        </p:nvSpPr>
        <p:spPr bwMode="auto">
          <a:xfrm flipV="1">
            <a:off x="6467475" y="2249488"/>
            <a:ext cx="525463" cy="735012"/>
          </a:xfrm>
          <a:prstGeom prst="line">
            <a:avLst/>
          </a:prstGeom>
          <a:noFill/>
          <a:ln w="57150" cap="rnd">
            <a:solidFill>
              <a:srgbClr val="FFCC00"/>
            </a:solidFill>
            <a:prstDash val="sysDot"/>
            <a:round/>
            <a:headEnd/>
            <a:tailEnd/>
          </a:ln>
          <a:effectLst/>
        </p:spPr>
        <p:txBody>
          <a:bodyPr>
            <a:spAutoFit/>
          </a:bodyPr>
          <a:lstStyle/>
          <a:p>
            <a:endParaRPr lang="de-DE"/>
          </a:p>
        </p:txBody>
      </p:sp>
      <p:sp>
        <p:nvSpPr>
          <p:cNvPr id="378890" name="Line 10"/>
          <p:cNvSpPr>
            <a:spLocks noChangeShapeType="1"/>
          </p:cNvSpPr>
          <p:nvPr/>
        </p:nvSpPr>
        <p:spPr bwMode="auto">
          <a:xfrm>
            <a:off x="4157663" y="4268788"/>
            <a:ext cx="3497262" cy="0"/>
          </a:xfrm>
          <a:prstGeom prst="line">
            <a:avLst/>
          </a:prstGeom>
          <a:noFill/>
          <a:ln w="76200">
            <a:solidFill>
              <a:schemeClr val="tx1"/>
            </a:solidFill>
            <a:round/>
            <a:headEnd/>
            <a:tailEnd/>
          </a:ln>
          <a:effectLst/>
        </p:spPr>
        <p:txBody>
          <a:bodyPr>
            <a:spAutoFit/>
          </a:bodyPr>
          <a:lstStyle/>
          <a:p>
            <a:endParaRPr lang="de-DE"/>
          </a:p>
        </p:txBody>
      </p:sp>
      <p:grpSp>
        <p:nvGrpSpPr>
          <p:cNvPr id="2" name="Group 11"/>
          <p:cNvGrpSpPr>
            <a:grpSpLocks/>
          </p:cNvGrpSpPr>
          <p:nvPr/>
        </p:nvGrpSpPr>
        <p:grpSpPr bwMode="auto">
          <a:xfrm rot="8350075">
            <a:off x="6931025" y="1917700"/>
            <a:ext cx="576263" cy="342900"/>
            <a:chOff x="462" y="1717"/>
            <a:chExt cx="568" cy="338"/>
          </a:xfrm>
        </p:grpSpPr>
        <p:sp>
          <p:nvSpPr>
            <p:cNvPr id="378892" name="Freeform 12"/>
            <p:cNvSpPr>
              <a:spLocks/>
            </p:cNvSpPr>
            <p:nvPr/>
          </p:nvSpPr>
          <p:spPr bwMode="auto">
            <a:xfrm>
              <a:off x="475" y="1776"/>
              <a:ext cx="540" cy="271"/>
            </a:xfrm>
            <a:custGeom>
              <a:avLst/>
              <a:gdLst/>
              <a:ahLst/>
              <a:cxnLst>
                <a:cxn ang="0">
                  <a:pos x="393" y="0"/>
                </a:cxn>
                <a:cxn ang="0">
                  <a:pos x="0" y="240"/>
                </a:cxn>
                <a:cxn ang="0">
                  <a:pos x="464" y="271"/>
                </a:cxn>
                <a:cxn ang="0">
                  <a:pos x="393" y="0"/>
                </a:cxn>
              </a:cxnLst>
              <a:rect l="0" t="0" r="r" b="b"/>
              <a:pathLst>
                <a:path w="540" h="271">
                  <a:moveTo>
                    <a:pt x="393" y="0"/>
                  </a:moveTo>
                  <a:cubicBezTo>
                    <a:pt x="317" y="38"/>
                    <a:pt x="306" y="57"/>
                    <a:pt x="0" y="240"/>
                  </a:cubicBezTo>
                  <a:cubicBezTo>
                    <a:pt x="246" y="261"/>
                    <a:pt x="291" y="261"/>
                    <a:pt x="464" y="271"/>
                  </a:cubicBezTo>
                  <a:cubicBezTo>
                    <a:pt x="495" y="225"/>
                    <a:pt x="540" y="96"/>
                    <a:pt x="393" y="0"/>
                  </a:cubicBezTo>
                  <a:close/>
                </a:path>
              </a:pathLst>
            </a:custGeom>
            <a:gradFill rotWithShape="1">
              <a:gsLst>
                <a:gs pos="0">
                  <a:srgbClr val="6699FF"/>
                </a:gs>
                <a:gs pos="100000">
                  <a:srgbClr val="6699FF">
                    <a:gamma/>
                    <a:tint val="0"/>
                    <a:invGamma/>
                  </a:srgbClr>
                </a:gs>
              </a:gsLst>
              <a:lin ang="0" scaled="1"/>
            </a:gradFill>
            <a:ln w="28575" cap="flat" cmpd="sng">
              <a:solidFill>
                <a:schemeClr val="tx1"/>
              </a:solidFill>
              <a:prstDash val="solid"/>
              <a:round/>
              <a:headEnd/>
              <a:tailEnd/>
            </a:ln>
            <a:effectLst/>
          </p:spPr>
          <p:txBody>
            <a:bodyPr>
              <a:spAutoFit/>
            </a:bodyPr>
            <a:lstStyle/>
            <a:p>
              <a:endParaRPr lang="de-DE"/>
            </a:p>
          </p:txBody>
        </p:sp>
        <p:sp>
          <p:nvSpPr>
            <p:cNvPr id="378893" name="Freeform 13"/>
            <p:cNvSpPr>
              <a:spLocks/>
            </p:cNvSpPr>
            <p:nvPr/>
          </p:nvSpPr>
          <p:spPr bwMode="auto">
            <a:xfrm>
              <a:off x="462" y="1717"/>
              <a:ext cx="568" cy="338"/>
            </a:xfrm>
            <a:custGeom>
              <a:avLst/>
              <a:gdLst/>
              <a:ahLst/>
              <a:cxnLst>
                <a:cxn ang="0">
                  <a:pos x="502" y="0"/>
                </a:cxn>
                <a:cxn ang="0">
                  <a:pos x="0" y="305"/>
                </a:cxn>
                <a:cxn ang="0">
                  <a:pos x="568" y="338"/>
                </a:cxn>
              </a:cxnLst>
              <a:rect l="0" t="0" r="r" b="b"/>
              <a:pathLst>
                <a:path w="568" h="338">
                  <a:moveTo>
                    <a:pt x="502" y="0"/>
                  </a:moveTo>
                  <a:lnTo>
                    <a:pt x="0" y="305"/>
                  </a:lnTo>
                  <a:lnTo>
                    <a:pt x="568" y="338"/>
                  </a:lnTo>
                </a:path>
              </a:pathLst>
            </a:custGeom>
            <a:noFill/>
            <a:ln w="38100" cap="flat" cmpd="sng">
              <a:solidFill>
                <a:schemeClr val="tx1"/>
              </a:solidFill>
              <a:prstDash val="solid"/>
              <a:round/>
              <a:headEnd/>
              <a:tailEnd/>
            </a:ln>
            <a:effectLst/>
          </p:spPr>
          <p:txBody>
            <a:bodyPr>
              <a:spAutoFit/>
            </a:bodyPr>
            <a:lstStyle/>
            <a:p>
              <a:endParaRPr lang="de-DE"/>
            </a:p>
          </p:txBody>
        </p:sp>
        <p:sp>
          <p:nvSpPr>
            <p:cNvPr id="378894" name="Oval 14"/>
            <p:cNvSpPr>
              <a:spLocks noChangeArrowheads="1"/>
            </p:cNvSpPr>
            <p:nvPr/>
          </p:nvSpPr>
          <p:spPr bwMode="auto">
            <a:xfrm rot="-1055500">
              <a:off x="864" y="1807"/>
              <a:ext cx="100" cy="201"/>
            </a:xfrm>
            <a:prstGeom prst="ellipse">
              <a:avLst/>
            </a:prstGeom>
            <a:solidFill>
              <a:srgbClr val="333333"/>
            </a:solidFill>
            <a:ln w="28575" algn="ctr">
              <a:solidFill>
                <a:schemeClr val="tx1"/>
              </a:solidFill>
              <a:round/>
              <a:headEnd/>
              <a:tailEnd/>
            </a:ln>
            <a:effectLst/>
          </p:spPr>
          <p:txBody>
            <a:bodyPr wrap="none" anchor="ctr">
              <a:spAutoFit/>
            </a:bodyPr>
            <a:lstStyle/>
            <a:p>
              <a:endParaRPr lang="de-DE"/>
            </a:p>
          </p:txBody>
        </p:sp>
        <p:sp>
          <p:nvSpPr>
            <p:cNvPr id="378895" name="Oval 15"/>
            <p:cNvSpPr>
              <a:spLocks noChangeArrowheads="1"/>
            </p:cNvSpPr>
            <p:nvPr/>
          </p:nvSpPr>
          <p:spPr bwMode="auto">
            <a:xfrm rot="-1055500">
              <a:off x="912" y="1849"/>
              <a:ext cx="34" cy="107"/>
            </a:xfrm>
            <a:prstGeom prst="ellipse">
              <a:avLst/>
            </a:prstGeom>
            <a:solidFill>
              <a:schemeClr val="tx1"/>
            </a:solidFill>
            <a:ln w="19050" algn="ctr">
              <a:solidFill>
                <a:schemeClr val="tx1"/>
              </a:solidFill>
              <a:round/>
              <a:headEnd/>
              <a:tailEnd/>
            </a:ln>
            <a:effectLst/>
          </p:spPr>
          <p:txBody>
            <a:bodyPr anchor="ctr">
              <a:spAutoFit/>
            </a:bodyPr>
            <a:lstStyle/>
            <a:p>
              <a:endParaRPr lang="de-DE"/>
            </a:p>
          </p:txBody>
        </p:sp>
      </p:grpSp>
      <p:sp>
        <p:nvSpPr>
          <p:cNvPr id="378896" name="Line 16"/>
          <p:cNvSpPr>
            <a:spLocks noChangeShapeType="1"/>
          </p:cNvSpPr>
          <p:nvPr/>
        </p:nvSpPr>
        <p:spPr bwMode="auto">
          <a:xfrm flipV="1">
            <a:off x="5584825" y="2997200"/>
            <a:ext cx="873125" cy="1220788"/>
          </a:xfrm>
          <a:prstGeom prst="line">
            <a:avLst/>
          </a:prstGeom>
          <a:noFill/>
          <a:ln w="76200">
            <a:solidFill>
              <a:srgbClr val="FF9900"/>
            </a:solidFill>
            <a:round/>
            <a:headEnd type="triangle" w="med" len="med"/>
            <a:tailEnd/>
          </a:ln>
          <a:effectLst/>
        </p:spPr>
        <p:txBody>
          <a:bodyPr>
            <a:spAutoFit/>
          </a:bodyPr>
          <a:lstStyle/>
          <a:p>
            <a:endParaRPr lang="de-DE"/>
          </a:p>
        </p:txBody>
      </p:sp>
      <p:sp>
        <p:nvSpPr>
          <p:cNvPr id="378897" name="Line 17"/>
          <p:cNvSpPr>
            <a:spLocks noChangeShapeType="1"/>
          </p:cNvSpPr>
          <p:nvPr/>
        </p:nvSpPr>
        <p:spPr bwMode="auto">
          <a:xfrm flipH="1">
            <a:off x="4395788" y="4256088"/>
            <a:ext cx="1152525" cy="874712"/>
          </a:xfrm>
          <a:prstGeom prst="line">
            <a:avLst/>
          </a:prstGeom>
          <a:noFill/>
          <a:ln w="76200">
            <a:solidFill>
              <a:schemeClr val="accent2"/>
            </a:solidFill>
            <a:round/>
            <a:headEnd/>
            <a:tailEnd type="triangle" w="med" len="med"/>
          </a:ln>
          <a:effectLst/>
        </p:spPr>
        <p:txBody>
          <a:bodyPr>
            <a:spAutoFit/>
          </a:bodyPr>
          <a:lstStyle/>
          <a:p>
            <a:endParaRPr lang="de-DE"/>
          </a:p>
        </p:txBody>
      </p:sp>
      <p:pic>
        <p:nvPicPr>
          <p:cNvPr id="378899" name="Picture 19" descr="snell"/>
          <p:cNvPicPr>
            <a:picLocks noChangeAspect="1" noChangeArrowheads="1"/>
          </p:cNvPicPr>
          <p:nvPr/>
        </p:nvPicPr>
        <p:blipFill>
          <a:blip r:embed="rId3"/>
          <a:srcRect l="72858" t="2647" r="13937" b="56329"/>
          <a:stretch>
            <a:fillRect/>
          </a:stretch>
        </p:blipFill>
        <p:spPr bwMode="auto">
          <a:xfrm>
            <a:off x="5643563" y="3000375"/>
            <a:ext cx="434975" cy="485775"/>
          </a:xfrm>
          <a:prstGeom prst="rect">
            <a:avLst/>
          </a:prstGeom>
          <a:noFill/>
        </p:spPr>
      </p:pic>
      <p:pic>
        <p:nvPicPr>
          <p:cNvPr id="378900" name="Picture 20" descr="snell"/>
          <p:cNvPicPr>
            <a:picLocks noChangeAspect="1" noChangeArrowheads="1"/>
          </p:cNvPicPr>
          <p:nvPr/>
        </p:nvPicPr>
        <p:blipFill>
          <a:blip r:embed="rId3"/>
          <a:srcRect l="47873" r="40202" b="52766"/>
          <a:stretch>
            <a:fillRect/>
          </a:stretch>
        </p:blipFill>
        <p:spPr bwMode="auto">
          <a:xfrm>
            <a:off x="7065963" y="3482975"/>
            <a:ext cx="517525" cy="736600"/>
          </a:xfrm>
          <a:prstGeom prst="rect">
            <a:avLst/>
          </a:prstGeom>
          <a:noFill/>
        </p:spPr>
      </p:pic>
      <p:pic>
        <p:nvPicPr>
          <p:cNvPr id="378901" name="Picture 21" descr="snell"/>
          <p:cNvPicPr>
            <a:picLocks noChangeAspect="1" noChangeArrowheads="1"/>
          </p:cNvPicPr>
          <p:nvPr/>
        </p:nvPicPr>
        <p:blipFill>
          <a:blip r:embed="rId3"/>
          <a:srcRect l="59871" t="10791" r="26558" b="52766"/>
          <a:stretch>
            <a:fillRect/>
          </a:stretch>
        </p:blipFill>
        <p:spPr bwMode="auto">
          <a:xfrm>
            <a:off x="6996113" y="4352925"/>
            <a:ext cx="588962" cy="568325"/>
          </a:xfrm>
          <a:prstGeom prst="rect">
            <a:avLst/>
          </a:prstGeom>
          <a:noFill/>
        </p:spPr>
      </p:pic>
      <p:pic>
        <p:nvPicPr>
          <p:cNvPr id="378902" name="Picture 22" descr="snell"/>
          <p:cNvPicPr>
            <a:picLocks noChangeAspect="1" noChangeArrowheads="1"/>
          </p:cNvPicPr>
          <p:nvPr/>
        </p:nvPicPr>
        <p:blipFill>
          <a:blip r:embed="rId3"/>
          <a:srcRect l="85806" b="55515"/>
          <a:stretch>
            <a:fillRect/>
          </a:stretch>
        </p:blipFill>
        <p:spPr bwMode="auto">
          <a:xfrm>
            <a:off x="5084763" y="4987925"/>
            <a:ext cx="468312" cy="527050"/>
          </a:xfrm>
          <a:prstGeom prst="rect">
            <a:avLst/>
          </a:prstGeom>
          <a:noFill/>
        </p:spPr>
      </p:pic>
      <p:sp>
        <p:nvSpPr>
          <p:cNvPr id="378903" name="Line 23"/>
          <p:cNvSpPr>
            <a:spLocks noChangeShapeType="1"/>
          </p:cNvSpPr>
          <p:nvPr/>
        </p:nvSpPr>
        <p:spPr bwMode="auto">
          <a:xfrm flipH="1">
            <a:off x="4618038" y="4256088"/>
            <a:ext cx="930275" cy="1112837"/>
          </a:xfrm>
          <a:prstGeom prst="line">
            <a:avLst/>
          </a:prstGeom>
          <a:noFill/>
          <a:ln w="76200">
            <a:solidFill>
              <a:srgbClr val="FF0000"/>
            </a:solidFill>
            <a:round/>
            <a:headEnd/>
            <a:tailEnd type="triangle" w="med" len="med"/>
          </a:ln>
          <a:effectLst/>
        </p:spPr>
        <p:txBody>
          <a:bodyPr>
            <a:spAutoFit/>
          </a:bodyPr>
          <a:lstStyle/>
          <a:p>
            <a:endParaRPr lang="de-DE"/>
          </a:p>
        </p:txBody>
      </p:sp>
      <p:sp>
        <p:nvSpPr>
          <p:cNvPr id="378905" name="Line 25"/>
          <p:cNvSpPr>
            <a:spLocks noChangeShapeType="1"/>
          </p:cNvSpPr>
          <p:nvPr/>
        </p:nvSpPr>
        <p:spPr bwMode="auto">
          <a:xfrm flipH="1">
            <a:off x="4900613" y="4256088"/>
            <a:ext cx="647700" cy="1379537"/>
          </a:xfrm>
          <a:prstGeom prst="line">
            <a:avLst/>
          </a:prstGeom>
          <a:noFill/>
          <a:ln w="76200">
            <a:solidFill>
              <a:srgbClr val="009900"/>
            </a:solidFill>
            <a:round/>
            <a:headEnd/>
            <a:tailEnd type="triangle" w="med" len="med"/>
          </a:ln>
          <a:effectLst/>
        </p:spPr>
        <p:txBody>
          <a:bodyPr>
            <a:spAutoFit/>
          </a:bodyPr>
          <a:lstStyle/>
          <a:p>
            <a:endParaRPr lang="de-DE"/>
          </a:p>
        </p:txBody>
      </p:sp>
      <p:sp>
        <p:nvSpPr>
          <p:cNvPr id="378906" name="Text Box 26"/>
          <p:cNvSpPr txBox="1">
            <a:spLocks noChangeArrowheads="1"/>
          </p:cNvSpPr>
          <p:nvPr/>
        </p:nvSpPr>
        <p:spPr bwMode="auto">
          <a:xfrm>
            <a:off x="844550" y="2181225"/>
            <a:ext cx="3854450" cy="2465388"/>
          </a:xfrm>
          <a:prstGeom prst="rect">
            <a:avLst/>
          </a:prstGeom>
          <a:noFill/>
          <a:ln w="28575" algn="ctr">
            <a:noFill/>
            <a:miter lim="800000"/>
            <a:headEnd/>
            <a:tailEnd/>
          </a:ln>
          <a:effectLst/>
        </p:spPr>
        <p:txBody>
          <a:bodyPr>
            <a:spAutoFit/>
          </a:bodyPr>
          <a:lstStyle/>
          <a:p>
            <a:pPr marL="342900" indent="-342900">
              <a:spcBef>
                <a:spcPct val="50000"/>
              </a:spcBef>
            </a:pPr>
            <a:r>
              <a:rPr lang="de-DE" sz="2400"/>
              <a:t>Lichtbrechung ist abhängig von der Wellenlänge des</a:t>
            </a:r>
            <a:br>
              <a:rPr lang="de-DE" sz="2400"/>
            </a:br>
            <a:r>
              <a:rPr lang="de-DE" sz="2400"/>
              <a:t>einfallenden Lichts.</a:t>
            </a:r>
          </a:p>
          <a:p>
            <a:pPr marL="342900" indent="-342900">
              <a:spcBef>
                <a:spcPct val="50000"/>
              </a:spcBef>
            </a:pPr>
            <a:r>
              <a:rPr lang="de-DE" sz="2400"/>
              <a:t>Unterschiedliche Brechungs-</a:t>
            </a:r>
            <a:br>
              <a:rPr lang="de-DE" sz="2400"/>
            </a:br>
            <a:r>
              <a:rPr lang="de-DE" sz="2400"/>
              <a:t>indices für </a:t>
            </a:r>
            <a:r>
              <a:rPr lang="de-DE" sz="2400" i="1"/>
              <a:t>"unter-</a:t>
            </a:r>
            <a:br>
              <a:rPr lang="de-DE" sz="2400" i="1"/>
            </a:br>
            <a:r>
              <a:rPr lang="de-DE" sz="2400" i="1"/>
              <a:t>schiedliche Farben" </a:t>
            </a:r>
          </a:p>
        </p:txBody>
      </p:sp>
      <p:sp>
        <p:nvSpPr>
          <p:cNvPr id="378898" name="Oval 18"/>
          <p:cNvSpPr>
            <a:spLocks noChangeArrowheads="1"/>
          </p:cNvSpPr>
          <p:nvPr/>
        </p:nvSpPr>
        <p:spPr bwMode="auto">
          <a:xfrm>
            <a:off x="5481638" y="4184650"/>
            <a:ext cx="152400" cy="152400"/>
          </a:xfrm>
          <a:prstGeom prst="ellipse">
            <a:avLst/>
          </a:prstGeom>
          <a:solidFill>
            <a:schemeClr val="bg1"/>
          </a:solidFill>
          <a:ln w="28575" algn="ctr">
            <a:solidFill>
              <a:schemeClr val="tx1"/>
            </a:solidFill>
            <a:round/>
            <a:headEnd/>
            <a:tailEnd/>
          </a:ln>
          <a:effectLst/>
        </p:spPr>
        <p:txBody>
          <a:bodyPr anchor="ctr">
            <a:spAutoFit/>
          </a:bodyPr>
          <a:lstStyle/>
          <a:p>
            <a:endParaRPr lang="de-DE"/>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p:txBody>
          <a:bodyPr/>
          <a:lstStyle/>
          <a:p>
            <a:r>
              <a:rPr lang="de-DE"/>
              <a:t>Chromatic Dispersion</a:t>
            </a:r>
          </a:p>
        </p:txBody>
      </p:sp>
      <p:pic>
        <p:nvPicPr>
          <p:cNvPr id="392196" name="Picture 4" descr="T4"/>
          <p:cNvPicPr>
            <a:picLocks noChangeAspect="1" noChangeArrowheads="1"/>
          </p:cNvPicPr>
          <p:nvPr/>
        </p:nvPicPr>
        <p:blipFill>
          <a:blip r:embed="rId2"/>
          <a:srcRect l="43750" t="6792" r="500" b="29881"/>
          <a:stretch>
            <a:fillRect/>
          </a:stretch>
        </p:blipFill>
        <p:spPr bwMode="auto">
          <a:xfrm>
            <a:off x="1447800" y="1069975"/>
            <a:ext cx="6248400" cy="5226050"/>
          </a:xfrm>
          <a:prstGeom prst="rect">
            <a:avLst/>
          </a:prstGeom>
          <a:noFill/>
        </p:spPr>
      </p:pic>
      <p:grpSp>
        <p:nvGrpSpPr>
          <p:cNvPr id="2" name="Group 8"/>
          <p:cNvGrpSpPr>
            <a:grpSpLocks/>
          </p:cNvGrpSpPr>
          <p:nvPr/>
        </p:nvGrpSpPr>
        <p:grpSpPr bwMode="auto">
          <a:xfrm>
            <a:off x="598488" y="3175000"/>
            <a:ext cx="2330450" cy="1673225"/>
            <a:chOff x="377" y="2000"/>
            <a:chExt cx="1468" cy="1054"/>
          </a:xfrm>
        </p:grpSpPr>
        <p:sp>
          <p:nvSpPr>
            <p:cNvPr id="392198" name="AutoShape 6"/>
            <p:cNvSpPr>
              <a:spLocks noChangeArrowheads="1"/>
            </p:cNvSpPr>
            <p:nvPr/>
          </p:nvSpPr>
          <p:spPr bwMode="auto">
            <a:xfrm>
              <a:off x="377" y="2000"/>
              <a:ext cx="1468" cy="1054"/>
            </a:xfrm>
            <a:prstGeom prst="wedgeRectCallout">
              <a:avLst>
                <a:gd name="adj1" fmla="val 109810"/>
                <a:gd name="adj2" fmla="val -59963"/>
              </a:avLst>
            </a:prstGeom>
            <a:solidFill>
              <a:srgbClr val="FF9900"/>
            </a:solidFill>
            <a:ln w="28575" algn="ctr">
              <a:solidFill>
                <a:schemeClr val="tx1"/>
              </a:solidFill>
              <a:miter lim="800000"/>
              <a:headEnd/>
              <a:tailEnd/>
            </a:ln>
            <a:effectLst/>
          </p:spPr>
          <p:txBody>
            <a:bodyPr/>
            <a:lstStyle/>
            <a:p>
              <a:pPr marL="342900" indent="-342900" algn="ctr"/>
              <a:endParaRPr lang="de-DE"/>
            </a:p>
          </p:txBody>
        </p:sp>
        <p:sp>
          <p:nvSpPr>
            <p:cNvPr id="392199" name="Text Box 7"/>
            <p:cNvSpPr txBox="1">
              <a:spLocks noChangeArrowheads="1"/>
            </p:cNvSpPr>
            <p:nvPr/>
          </p:nvSpPr>
          <p:spPr bwMode="auto">
            <a:xfrm>
              <a:off x="419" y="2045"/>
              <a:ext cx="1421" cy="978"/>
            </a:xfrm>
            <a:prstGeom prst="rect">
              <a:avLst/>
            </a:prstGeom>
            <a:noFill/>
            <a:ln w="28575" algn="ctr">
              <a:noFill/>
              <a:miter lim="800000"/>
              <a:headEnd/>
              <a:tailEnd/>
            </a:ln>
            <a:effectLst/>
          </p:spPr>
          <p:txBody>
            <a:bodyPr wrap="none">
              <a:spAutoFit/>
            </a:bodyPr>
            <a:lstStyle/>
            <a:p>
              <a:pPr marL="342900" indent="-342900">
                <a:spcBef>
                  <a:spcPct val="0"/>
                </a:spcBef>
              </a:pPr>
              <a:r>
                <a:rPr lang="de-DE" sz="2400" b="1" i="1"/>
                <a:t>Unterschiedliche</a:t>
              </a:r>
            </a:p>
            <a:p>
              <a:pPr marL="342900" indent="-342900">
                <a:spcBef>
                  <a:spcPct val="0"/>
                </a:spcBef>
              </a:pPr>
              <a:r>
                <a:rPr lang="de-DE" sz="2400" b="1" i="1"/>
                <a:t>Farben werden</a:t>
              </a:r>
            </a:p>
            <a:p>
              <a:pPr marL="342900" indent="-342900">
                <a:spcBef>
                  <a:spcPct val="0"/>
                </a:spcBef>
              </a:pPr>
              <a:r>
                <a:rPr lang="de-DE" sz="2400" b="1" i="1"/>
                <a:t>unterschiedlich</a:t>
              </a:r>
            </a:p>
            <a:p>
              <a:pPr marL="342900" indent="-342900">
                <a:spcBef>
                  <a:spcPct val="0"/>
                </a:spcBef>
              </a:pPr>
              <a:r>
                <a:rPr lang="de-DE" sz="2400" b="1" i="1"/>
                <a:t>stark gebrochen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FP 03</a:t>
            </a:r>
            <a:endParaRPr lang="de-DE" dirty="0"/>
          </a:p>
        </p:txBody>
      </p:sp>
      <p:sp>
        <p:nvSpPr>
          <p:cNvPr id="3" name="Inhaltsplatzhalter 2"/>
          <p:cNvSpPr>
            <a:spLocks noGrp="1"/>
          </p:cNvSpPr>
          <p:nvPr>
            <p:ph idx="1"/>
          </p:nvPr>
        </p:nvSpPr>
        <p:spPr/>
        <p:txBody>
          <a:bodyPr/>
          <a:lstStyle/>
          <a:p>
            <a:r>
              <a:rPr lang="de-DE" dirty="0" smtClean="0"/>
              <a:t> </a:t>
            </a:r>
            <a:r>
              <a:rPr lang="de-DE" dirty="0" err="1" smtClean="0"/>
              <a:t>Reflection</a:t>
            </a:r>
            <a:r>
              <a:rPr lang="de-DE" dirty="0" smtClean="0"/>
              <a:t> </a:t>
            </a:r>
            <a:r>
              <a:rPr lang="de-DE" dirty="0" err="1" smtClean="0"/>
              <a:t>and</a:t>
            </a:r>
            <a:r>
              <a:rPr lang="de-DE" dirty="0" smtClean="0"/>
              <a:t> </a:t>
            </a:r>
            <a:r>
              <a:rPr lang="de-DE" dirty="0" err="1" smtClean="0"/>
              <a:t>Refraction</a:t>
            </a:r>
            <a:endParaRPr lang="de-DE"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ctrTitle"/>
          </p:nvPr>
        </p:nvSpPr>
        <p:spPr/>
        <p:txBody>
          <a:bodyPr/>
          <a:lstStyle/>
          <a:p>
            <a:r>
              <a:rPr lang="de-DE" dirty="0" err="1" smtClean="0"/>
              <a:t>Pre-Filtered</a:t>
            </a:r>
            <a:r>
              <a:rPr lang="de-DE" dirty="0" smtClean="0"/>
              <a:t> </a:t>
            </a:r>
            <a:br>
              <a:rPr lang="de-DE" dirty="0" smtClean="0"/>
            </a:br>
            <a:r>
              <a:rPr lang="de-DE" dirty="0" smtClean="0"/>
              <a:t>Environment </a:t>
            </a:r>
            <a:r>
              <a:rPr lang="de-DE" dirty="0" err="1" smtClean="0"/>
              <a:t>Maps</a:t>
            </a:r>
            <a:endParaRPr lang="de-DE"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98" name="Freeform 58"/>
          <p:cNvSpPr>
            <a:spLocks/>
          </p:cNvSpPr>
          <p:nvPr/>
        </p:nvSpPr>
        <p:spPr bwMode="auto">
          <a:xfrm rot="-44569929">
            <a:off x="5997575" y="3459163"/>
            <a:ext cx="381000" cy="727075"/>
          </a:xfrm>
          <a:custGeom>
            <a:avLst/>
            <a:gdLst/>
            <a:ahLst/>
            <a:cxnLst>
              <a:cxn ang="0">
                <a:pos x="496" y="7"/>
              </a:cxn>
              <a:cxn ang="0">
                <a:pos x="0" y="530"/>
              </a:cxn>
              <a:cxn ang="0">
                <a:pos x="549" y="1859"/>
              </a:cxn>
              <a:cxn ang="0">
                <a:pos x="975" y="530"/>
              </a:cxn>
              <a:cxn ang="0">
                <a:pos x="496" y="7"/>
              </a:cxn>
            </a:cxnLst>
            <a:rect l="0" t="0" r="r" b="b"/>
            <a:pathLst>
              <a:path w="975" h="1859">
                <a:moveTo>
                  <a:pt x="496" y="7"/>
                </a:moveTo>
                <a:cubicBezTo>
                  <a:pt x="334" y="0"/>
                  <a:pt x="9" y="211"/>
                  <a:pt x="0" y="530"/>
                </a:cubicBezTo>
                <a:cubicBezTo>
                  <a:pt x="0" y="849"/>
                  <a:pt x="257" y="1478"/>
                  <a:pt x="549" y="1859"/>
                </a:cubicBezTo>
                <a:cubicBezTo>
                  <a:pt x="806" y="1469"/>
                  <a:pt x="975" y="840"/>
                  <a:pt x="975" y="530"/>
                </a:cubicBezTo>
                <a:cubicBezTo>
                  <a:pt x="967" y="220"/>
                  <a:pt x="709" y="7"/>
                  <a:pt x="496" y="7"/>
                </a:cubicBezTo>
                <a:close/>
              </a:path>
            </a:pathLst>
          </a:custGeom>
          <a:solidFill>
            <a:srgbClr val="FFFF00"/>
          </a:solidFill>
          <a:ln w="28575" cap="flat" cmpd="sng">
            <a:solidFill>
              <a:schemeClr val="tx1"/>
            </a:solidFill>
            <a:prstDash val="solid"/>
            <a:round/>
            <a:headEnd/>
            <a:tailEnd/>
          </a:ln>
          <a:effectLst/>
        </p:spPr>
        <p:txBody>
          <a:bodyPr>
            <a:spAutoFit/>
          </a:bodyPr>
          <a:lstStyle/>
          <a:p>
            <a:endParaRPr lang="de-DE"/>
          </a:p>
        </p:txBody>
      </p:sp>
      <p:sp>
        <p:nvSpPr>
          <p:cNvPr id="394297" name="Freeform 57"/>
          <p:cNvSpPr>
            <a:spLocks/>
          </p:cNvSpPr>
          <p:nvPr/>
        </p:nvSpPr>
        <p:spPr bwMode="auto">
          <a:xfrm rot="-24325391">
            <a:off x="5656263" y="3652837"/>
            <a:ext cx="381000" cy="727075"/>
          </a:xfrm>
          <a:custGeom>
            <a:avLst/>
            <a:gdLst/>
            <a:ahLst/>
            <a:cxnLst>
              <a:cxn ang="0">
                <a:pos x="496" y="7"/>
              </a:cxn>
              <a:cxn ang="0">
                <a:pos x="0" y="530"/>
              </a:cxn>
              <a:cxn ang="0">
                <a:pos x="549" y="1859"/>
              </a:cxn>
              <a:cxn ang="0">
                <a:pos x="975" y="530"/>
              </a:cxn>
              <a:cxn ang="0">
                <a:pos x="496" y="7"/>
              </a:cxn>
            </a:cxnLst>
            <a:rect l="0" t="0" r="r" b="b"/>
            <a:pathLst>
              <a:path w="975" h="1859">
                <a:moveTo>
                  <a:pt x="496" y="7"/>
                </a:moveTo>
                <a:cubicBezTo>
                  <a:pt x="334" y="0"/>
                  <a:pt x="9" y="211"/>
                  <a:pt x="0" y="530"/>
                </a:cubicBezTo>
                <a:cubicBezTo>
                  <a:pt x="0" y="849"/>
                  <a:pt x="257" y="1478"/>
                  <a:pt x="549" y="1859"/>
                </a:cubicBezTo>
                <a:cubicBezTo>
                  <a:pt x="806" y="1469"/>
                  <a:pt x="975" y="840"/>
                  <a:pt x="975" y="530"/>
                </a:cubicBezTo>
                <a:cubicBezTo>
                  <a:pt x="967" y="220"/>
                  <a:pt x="709" y="7"/>
                  <a:pt x="496" y="7"/>
                </a:cubicBezTo>
                <a:close/>
              </a:path>
            </a:pathLst>
          </a:custGeom>
          <a:solidFill>
            <a:srgbClr val="FFFF00"/>
          </a:solidFill>
          <a:ln w="28575" cap="flat" cmpd="sng">
            <a:solidFill>
              <a:schemeClr val="tx1"/>
            </a:solidFill>
            <a:prstDash val="solid"/>
            <a:round/>
            <a:headEnd/>
            <a:tailEnd/>
          </a:ln>
          <a:effectLst/>
        </p:spPr>
        <p:txBody>
          <a:bodyPr>
            <a:spAutoFit/>
          </a:bodyPr>
          <a:lstStyle/>
          <a:p>
            <a:endParaRPr lang="de-DE"/>
          </a:p>
        </p:txBody>
      </p:sp>
      <p:sp>
        <p:nvSpPr>
          <p:cNvPr id="394296" name="Freeform 56"/>
          <p:cNvSpPr>
            <a:spLocks/>
          </p:cNvSpPr>
          <p:nvPr/>
        </p:nvSpPr>
        <p:spPr bwMode="auto">
          <a:xfrm rot="-4151732">
            <a:off x="5421313" y="4046537"/>
            <a:ext cx="381000" cy="727075"/>
          </a:xfrm>
          <a:custGeom>
            <a:avLst/>
            <a:gdLst/>
            <a:ahLst/>
            <a:cxnLst>
              <a:cxn ang="0">
                <a:pos x="496" y="7"/>
              </a:cxn>
              <a:cxn ang="0">
                <a:pos x="0" y="530"/>
              </a:cxn>
              <a:cxn ang="0">
                <a:pos x="549" y="1859"/>
              </a:cxn>
              <a:cxn ang="0">
                <a:pos x="975" y="530"/>
              </a:cxn>
              <a:cxn ang="0">
                <a:pos x="496" y="7"/>
              </a:cxn>
            </a:cxnLst>
            <a:rect l="0" t="0" r="r" b="b"/>
            <a:pathLst>
              <a:path w="975" h="1859">
                <a:moveTo>
                  <a:pt x="496" y="7"/>
                </a:moveTo>
                <a:cubicBezTo>
                  <a:pt x="334" y="0"/>
                  <a:pt x="9" y="211"/>
                  <a:pt x="0" y="530"/>
                </a:cubicBezTo>
                <a:cubicBezTo>
                  <a:pt x="0" y="849"/>
                  <a:pt x="257" y="1478"/>
                  <a:pt x="549" y="1859"/>
                </a:cubicBezTo>
                <a:cubicBezTo>
                  <a:pt x="806" y="1469"/>
                  <a:pt x="975" y="840"/>
                  <a:pt x="975" y="530"/>
                </a:cubicBezTo>
                <a:cubicBezTo>
                  <a:pt x="967" y="220"/>
                  <a:pt x="709" y="7"/>
                  <a:pt x="496" y="7"/>
                </a:cubicBezTo>
                <a:close/>
              </a:path>
            </a:pathLst>
          </a:custGeom>
          <a:solidFill>
            <a:srgbClr val="FFFF00"/>
          </a:solidFill>
          <a:ln w="28575" cap="flat" cmpd="sng">
            <a:solidFill>
              <a:schemeClr val="tx1"/>
            </a:solidFill>
            <a:prstDash val="solid"/>
            <a:round/>
            <a:headEnd/>
            <a:tailEnd/>
          </a:ln>
          <a:effectLst/>
        </p:spPr>
        <p:txBody>
          <a:bodyPr>
            <a:spAutoFit/>
          </a:bodyPr>
          <a:lstStyle/>
          <a:p>
            <a:endParaRPr lang="de-DE"/>
          </a:p>
        </p:txBody>
      </p:sp>
      <p:sp>
        <p:nvSpPr>
          <p:cNvPr id="394295" name="Freeform 55"/>
          <p:cNvSpPr>
            <a:spLocks/>
          </p:cNvSpPr>
          <p:nvPr/>
        </p:nvSpPr>
        <p:spPr bwMode="auto">
          <a:xfrm rot="16200000">
            <a:off x="5356226" y="4414837"/>
            <a:ext cx="381000" cy="727075"/>
          </a:xfrm>
          <a:custGeom>
            <a:avLst/>
            <a:gdLst/>
            <a:ahLst/>
            <a:cxnLst>
              <a:cxn ang="0">
                <a:pos x="496" y="7"/>
              </a:cxn>
              <a:cxn ang="0">
                <a:pos x="0" y="530"/>
              </a:cxn>
              <a:cxn ang="0">
                <a:pos x="549" y="1859"/>
              </a:cxn>
              <a:cxn ang="0">
                <a:pos x="975" y="530"/>
              </a:cxn>
              <a:cxn ang="0">
                <a:pos x="496" y="7"/>
              </a:cxn>
            </a:cxnLst>
            <a:rect l="0" t="0" r="r" b="b"/>
            <a:pathLst>
              <a:path w="975" h="1859">
                <a:moveTo>
                  <a:pt x="496" y="7"/>
                </a:moveTo>
                <a:cubicBezTo>
                  <a:pt x="334" y="0"/>
                  <a:pt x="9" y="211"/>
                  <a:pt x="0" y="530"/>
                </a:cubicBezTo>
                <a:cubicBezTo>
                  <a:pt x="0" y="849"/>
                  <a:pt x="257" y="1478"/>
                  <a:pt x="549" y="1859"/>
                </a:cubicBezTo>
                <a:cubicBezTo>
                  <a:pt x="806" y="1469"/>
                  <a:pt x="975" y="840"/>
                  <a:pt x="975" y="530"/>
                </a:cubicBezTo>
                <a:cubicBezTo>
                  <a:pt x="967" y="220"/>
                  <a:pt x="709" y="7"/>
                  <a:pt x="496" y="7"/>
                </a:cubicBezTo>
                <a:close/>
              </a:path>
            </a:pathLst>
          </a:custGeom>
          <a:solidFill>
            <a:srgbClr val="FFFF00"/>
          </a:solidFill>
          <a:ln w="28575" cap="flat" cmpd="sng">
            <a:solidFill>
              <a:schemeClr val="tx1"/>
            </a:solidFill>
            <a:prstDash val="solid"/>
            <a:round/>
            <a:headEnd/>
            <a:tailEnd/>
          </a:ln>
          <a:effectLst/>
        </p:spPr>
        <p:txBody>
          <a:bodyPr>
            <a:spAutoFit/>
          </a:bodyPr>
          <a:lstStyle/>
          <a:p>
            <a:endParaRPr lang="de-DE"/>
          </a:p>
        </p:txBody>
      </p:sp>
      <p:sp>
        <p:nvSpPr>
          <p:cNvPr id="394294" name="Freeform 54"/>
          <p:cNvSpPr>
            <a:spLocks/>
          </p:cNvSpPr>
          <p:nvPr/>
        </p:nvSpPr>
        <p:spPr bwMode="auto">
          <a:xfrm rot="-6870913">
            <a:off x="5446713" y="4875212"/>
            <a:ext cx="381000" cy="727075"/>
          </a:xfrm>
          <a:custGeom>
            <a:avLst/>
            <a:gdLst/>
            <a:ahLst/>
            <a:cxnLst>
              <a:cxn ang="0">
                <a:pos x="496" y="7"/>
              </a:cxn>
              <a:cxn ang="0">
                <a:pos x="0" y="530"/>
              </a:cxn>
              <a:cxn ang="0">
                <a:pos x="549" y="1859"/>
              </a:cxn>
              <a:cxn ang="0">
                <a:pos x="975" y="530"/>
              </a:cxn>
              <a:cxn ang="0">
                <a:pos x="496" y="7"/>
              </a:cxn>
            </a:cxnLst>
            <a:rect l="0" t="0" r="r" b="b"/>
            <a:pathLst>
              <a:path w="975" h="1859">
                <a:moveTo>
                  <a:pt x="496" y="7"/>
                </a:moveTo>
                <a:cubicBezTo>
                  <a:pt x="334" y="0"/>
                  <a:pt x="9" y="211"/>
                  <a:pt x="0" y="530"/>
                </a:cubicBezTo>
                <a:cubicBezTo>
                  <a:pt x="0" y="849"/>
                  <a:pt x="257" y="1478"/>
                  <a:pt x="549" y="1859"/>
                </a:cubicBezTo>
                <a:cubicBezTo>
                  <a:pt x="806" y="1469"/>
                  <a:pt x="975" y="840"/>
                  <a:pt x="975" y="530"/>
                </a:cubicBezTo>
                <a:cubicBezTo>
                  <a:pt x="967" y="220"/>
                  <a:pt x="709" y="7"/>
                  <a:pt x="496" y="7"/>
                </a:cubicBezTo>
                <a:close/>
              </a:path>
            </a:pathLst>
          </a:custGeom>
          <a:solidFill>
            <a:srgbClr val="FFFF00"/>
          </a:solidFill>
          <a:ln w="28575" cap="flat" cmpd="sng">
            <a:solidFill>
              <a:schemeClr val="tx1"/>
            </a:solidFill>
            <a:prstDash val="solid"/>
            <a:round/>
            <a:headEnd/>
            <a:tailEnd/>
          </a:ln>
          <a:effectLst/>
        </p:spPr>
        <p:txBody>
          <a:bodyPr>
            <a:spAutoFit/>
          </a:bodyPr>
          <a:lstStyle/>
          <a:p>
            <a:endParaRPr lang="de-DE"/>
          </a:p>
        </p:txBody>
      </p:sp>
      <p:sp>
        <p:nvSpPr>
          <p:cNvPr id="394293" name="Freeform 53"/>
          <p:cNvSpPr>
            <a:spLocks/>
          </p:cNvSpPr>
          <p:nvPr/>
        </p:nvSpPr>
        <p:spPr bwMode="auto">
          <a:xfrm rot="13537508">
            <a:off x="5689601" y="5191125"/>
            <a:ext cx="381000" cy="727075"/>
          </a:xfrm>
          <a:custGeom>
            <a:avLst/>
            <a:gdLst/>
            <a:ahLst/>
            <a:cxnLst>
              <a:cxn ang="0">
                <a:pos x="496" y="7"/>
              </a:cxn>
              <a:cxn ang="0">
                <a:pos x="0" y="530"/>
              </a:cxn>
              <a:cxn ang="0">
                <a:pos x="549" y="1859"/>
              </a:cxn>
              <a:cxn ang="0">
                <a:pos x="975" y="530"/>
              </a:cxn>
              <a:cxn ang="0">
                <a:pos x="496" y="7"/>
              </a:cxn>
            </a:cxnLst>
            <a:rect l="0" t="0" r="r" b="b"/>
            <a:pathLst>
              <a:path w="975" h="1859">
                <a:moveTo>
                  <a:pt x="496" y="7"/>
                </a:moveTo>
                <a:cubicBezTo>
                  <a:pt x="334" y="0"/>
                  <a:pt x="9" y="211"/>
                  <a:pt x="0" y="530"/>
                </a:cubicBezTo>
                <a:cubicBezTo>
                  <a:pt x="0" y="849"/>
                  <a:pt x="257" y="1478"/>
                  <a:pt x="549" y="1859"/>
                </a:cubicBezTo>
                <a:cubicBezTo>
                  <a:pt x="806" y="1469"/>
                  <a:pt x="975" y="840"/>
                  <a:pt x="975" y="530"/>
                </a:cubicBezTo>
                <a:cubicBezTo>
                  <a:pt x="967" y="220"/>
                  <a:pt x="709" y="7"/>
                  <a:pt x="496" y="7"/>
                </a:cubicBezTo>
                <a:close/>
              </a:path>
            </a:pathLst>
          </a:custGeom>
          <a:solidFill>
            <a:srgbClr val="FFFF00"/>
          </a:solidFill>
          <a:ln w="28575" cap="flat" cmpd="sng">
            <a:solidFill>
              <a:schemeClr val="tx1"/>
            </a:solidFill>
            <a:prstDash val="solid"/>
            <a:round/>
            <a:headEnd/>
            <a:tailEnd/>
          </a:ln>
          <a:effectLst/>
        </p:spPr>
        <p:txBody>
          <a:bodyPr>
            <a:spAutoFit/>
          </a:bodyPr>
          <a:lstStyle/>
          <a:p>
            <a:endParaRPr lang="de-DE"/>
          </a:p>
        </p:txBody>
      </p:sp>
      <p:sp>
        <p:nvSpPr>
          <p:cNvPr id="394283" name="Freeform 43"/>
          <p:cNvSpPr>
            <a:spLocks/>
          </p:cNvSpPr>
          <p:nvPr/>
        </p:nvSpPr>
        <p:spPr bwMode="auto">
          <a:xfrm rot="1316166">
            <a:off x="6808788" y="3414713"/>
            <a:ext cx="381000" cy="727075"/>
          </a:xfrm>
          <a:custGeom>
            <a:avLst/>
            <a:gdLst/>
            <a:ahLst/>
            <a:cxnLst>
              <a:cxn ang="0">
                <a:pos x="496" y="7"/>
              </a:cxn>
              <a:cxn ang="0">
                <a:pos x="0" y="530"/>
              </a:cxn>
              <a:cxn ang="0">
                <a:pos x="549" y="1859"/>
              </a:cxn>
              <a:cxn ang="0">
                <a:pos x="975" y="530"/>
              </a:cxn>
              <a:cxn ang="0">
                <a:pos x="496" y="7"/>
              </a:cxn>
            </a:cxnLst>
            <a:rect l="0" t="0" r="r" b="b"/>
            <a:pathLst>
              <a:path w="975" h="1859">
                <a:moveTo>
                  <a:pt x="496" y="7"/>
                </a:moveTo>
                <a:cubicBezTo>
                  <a:pt x="334" y="0"/>
                  <a:pt x="9" y="211"/>
                  <a:pt x="0" y="530"/>
                </a:cubicBezTo>
                <a:cubicBezTo>
                  <a:pt x="0" y="849"/>
                  <a:pt x="257" y="1478"/>
                  <a:pt x="549" y="1859"/>
                </a:cubicBezTo>
                <a:cubicBezTo>
                  <a:pt x="806" y="1469"/>
                  <a:pt x="975" y="840"/>
                  <a:pt x="975" y="530"/>
                </a:cubicBezTo>
                <a:cubicBezTo>
                  <a:pt x="967" y="220"/>
                  <a:pt x="709" y="7"/>
                  <a:pt x="496" y="7"/>
                </a:cubicBezTo>
                <a:close/>
              </a:path>
            </a:pathLst>
          </a:custGeom>
          <a:solidFill>
            <a:srgbClr val="FFFF00"/>
          </a:solidFill>
          <a:ln w="28575" cap="flat" cmpd="sng">
            <a:solidFill>
              <a:schemeClr val="tx1"/>
            </a:solidFill>
            <a:prstDash val="solid"/>
            <a:round/>
            <a:headEnd/>
            <a:tailEnd/>
          </a:ln>
          <a:effectLst/>
        </p:spPr>
        <p:txBody>
          <a:bodyPr>
            <a:spAutoFit/>
          </a:bodyPr>
          <a:lstStyle/>
          <a:p>
            <a:endParaRPr lang="de-DE"/>
          </a:p>
        </p:txBody>
      </p:sp>
      <p:sp>
        <p:nvSpPr>
          <p:cNvPr id="394284" name="Freeform 44"/>
          <p:cNvSpPr>
            <a:spLocks/>
          </p:cNvSpPr>
          <p:nvPr/>
        </p:nvSpPr>
        <p:spPr bwMode="auto">
          <a:xfrm>
            <a:off x="6403975" y="3346450"/>
            <a:ext cx="381000" cy="727075"/>
          </a:xfrm>
          <a:custGeom>
            <a:avLst/>
            <a:gdLst/>
            <a:ahLst/>
            <a:cxnLst>
              <a:cxn ang="0">
                <a:pos x="496" y="7"/>
              </a:cxn>
              <a:cxn ang="0">
                <a:pos x="0" y="530"/>
              </a:cxn>
              <a:cxn ang="0">
                <a:pos x="549" y="1859"/>
              </a:cxn>
              <a:cxn ang="0">
                <a:pos x="975" y="530"/>
              </a:cxn>
              <a:cxn ang="0">
                <a:pos x="496" y="7"/>
              </a:cxn>
            </a:cxnLst>
            <a:rect l="0" t="0" r="r" b="b"/>
            <a:pathLst>
              <a:path w="975" h="1859">
                <a:moveTo>
                  <a:pt x="496" y="7"/>
                </a:moveTo>
                <a:cubicBezTo>
                  <a:pt x="334" y="0"/>
                  <a:pt x="9" y="211"/>
                  <a:pt x="0" y="530"/>
                </a:cubicBezTo>
                <a:cubicBezTo>
                  <a:pt x="0" y="849"/>
                  <a:pt x="257" y="1478"/>
                  <a:pt x="549" y="1859"/>
                </a:cubicBezTo>
                <a:cubicBezTo>
                  <a:pt x="806" y="1469"/>
                  <a:pt x="975" y="840"/>
                  <a:pt x="975" y="530"/>
                </a:cubicBezTo>
                <a:cubicBezTo>
                  <a:pt x="967" y="220"/>
                  <a:pt x="709" y="7"/>
                  <a:pt x="496" y="7"/>
                </a:cubicBezTo>
                <a:close/>
              </a:path>
            </a:pathLst>
          </a:custGeom>
          <a:solidFill>
            <a:srgbClr val="FFFF00"/>
          </a:solidFill>
          <a:ln w="28575" cap="flat" cmpd="sng">
            <a:solidFill>
              <a:schemeClr val="tx1"/>
            </a:solidFill>
            <a:prstDash val="solid"/>
            <a:round/>
            <a:headEnd/>
            <a:tailEnd/>
          </a:ln>
          <a:effectLst/>
        </p:spPr>
        <p:txBody>
          <a:bodyPr>
            <a:spAutoFit/>
          </a:bodyPr>
          <a:lstStyle/>
          <a:p>
            <a:endParaRPr lang="de-DE"/>
          </a:p>
        </p:txBody>
      </p:sp>
      <p:sp>
        <p:nvSpPr>
          <p:cNvPr id="394285" name="Freeform 45"/>
          <p:cNvSpPr>
            <a:spLocks/>
          </p:cNvSpPr>
          <p:nvPr/>
        </p:nvSpPr>
        <p:spPr bwMode="auto">
          <a:xfrm rot="2912187">
            <a:off x="7196138" y="3636962"/>
            <a:ext cx="381000" cy="727075"/>
          </a:xfrm>
          <a:custGeom>
            <a:avLst/>
            <a:gdLst/>
            <a:ahLst/>
            <a:cxnLst>
              <a:cxn ang="0">
                <a:pos x="496" y="7"/>
              </a:cxn>
              <a:cxn ang="0">
                <a:pos x="0" y="530"/>
              </a:cxn>
              <a:cxn ang="0">
                <a:pos x="549" y="1859"/>
              </a:cxn>
              <a:cxn ang="0">
                <a:pos x="975" y="530"/>
              </a:cxn>
              <a:cxn ang="0">
                <a:pos x="496" y="7"/>
              </a:cxn>
            </a:cxnLst>
            <a:rect l="0" t="0" r="r" b="b"/>
            <a:pathLst>
              <a:path w="975" h="1859">
                <a:moveTo>
                  <a:pt x="496" y="7"/>
                </a:moveTo>
                <a:cubicBezTo>
                  <a:pt x="334" y="0"/>
                  <a:pt x="9" y="211"/>
                  <a:pt x="0" y="530"/>
                </a:cubicBezTo>
                <a:cubicBezTo>
                  <a:pt x="0" y="849"/>
                  <a:pt x="257" y="1478"/>
                  <a:pt x="549" y="1859"/>
                </a:cubicBezTo>
                <a:cubicBezTo>
                  <a:pt x="806" y="1469"/>
                  <a:pt x="975" y="840"/>
                  <a:pt x="975" y="530"/>
                </a:cubicBezTo>
                <a:cubicBezTo>
                  <a:pt x="967" y="220"/>
                  <a:pt x="709" y="7"/>
                  <a:pt x="496" y="7"/>
                </a:cubicBezTo>
                <a:close/>
              </a:path>
            </a:pathLst>
          </a:custGeom>
          <a:solidFill>
            <a:srgbClr val="FFFF00"/>
          </a:solidFill>
          <a:ln w="28575" cap="flat" cmpd="sng">
            <a:solidFill>
              <a:schemeClr val="tx1"/>
            </a:solidFill>
            <a:prstDash val="solid"/>
            <a:round/>
            <a:headEnd/>
            <a:tailEnd/>
          </a:ln>
          <a:effectLst/>
        </p:spPr>
        <p:txBody>
          <a:bodyPr>
            <a:spAutoFit/>
          </a:bodyPr>
          <a:lstStyle/>
          <a:p>
            <a:endParaRPr lang="de-DE"/>
          </a:p>
        </p:txBody>
      </p:sp>
      <p:sp>
        <p:nvSpPr>
          <p:cNvPr id="394286" name="Freeform 46"/>
          <p:cNvSpPr>
            <a:spLocks/>
          </p:cNvSpPr>
          <p:nvPr/>
        </p:nvSpPr>
        <p:spPr bwMode="auto">
          <a:xfrm rot="4020660">
            <a:off x="7412038" y="3975100"/>
            <a:ext cx="381000" cy="727075"/>
          </a:xfrm>
          <a:custGeom>
            <a:avLst/>
            <a:gdLst/>
            <a:ahLst/>
            <a:cxnLst>
              <a:cxn ang="0">
                <a:pos x="496" y="7"/>
              </a:cxn>
              <a:cxn ang="0">
                <a:pos x="0" y="530"/>
              </a:cxn>
              <a:cxn ang="0">
                <a:pos x="549" y="1859"/>
              </a:cxn>
              <a:cxn ang="0">
                <a:pos x="975" y="530"/>
              </a:cxn>
              <a:cxn ang="0">
                <a:pos x="496" y="7"/>
              </a:cxn>
            </a:cxnLst>
            <a:rect l="0" t="0" r="r" b="b"/>
            <a:pathLst>
              <a:path w="975" h="1859">
                <a:moveTo>
                  <a:pt x="496" y="7"/>
                </a:moveTo>
                <a:cubicBezTo>
                  <a:pt x="334" y="0"/>
                  <a:pt x="9" y="211"/>
                  <a:pt x="0" y="530"/>
                </a:cubicBezTo>
                <a:cubicBezTo>
                  <a:pt x="0" y="849"/>
                  <a:pt x="257" y="1478"/>
                  <a:pt x="549" y="1859"/>
                </a:cubicBezTo>
                <a:cubicBezTo>
                  <a:pt x="806" y="1469"/>
                  <a:pt x="975" y="840"/>
                  <a:pt x="975" y="530"/>
                </a:cubicBezTo>
                <a:cubicBezTo>
                  <a:pt x="967" y="220"/>
                  <a:pt x="709" y="7"/>
                  <a:pt x="496" y="7"/>
                </a:cubicBezTo>
                <a:close/>
              </a:path>
            </a:pathLst>
          </a:custGeom>
          <a:solidFill>
            <a:srgbClr val="FFFF00"/>
          </a:solidFill>
          <a:ln w="28575" cap="flat" cmpd="sng">
            <a:solidFill>
              <a:schemeClr val="tx1"/>
            </a:solidFill>
            <a:prstDash val="solid"/>
            <a:round/>
            <a:headEnd/>
            <a:tailEnd/>
          </a:ln>
          <a:effectLst/>
        </p:spPr>
        <p:txBody>
          <a:bodyPr>
            <a:spAutoFit/>
          </a:bodyPr>
          <a:lstStyle/>
          <a:p>
            <a:endParaRPr lang="de-DE"/>
          </a:p>
        </p:txBody>
      </p:sp>
      <p:sp>
        <p:nvSpPr>
          <p:cNvPr id="394287" name="Freeform 47"/>
          <p:cNvSpPr>
            <a:spLocks/>
          </p:cNvSpPr>
          <p:nvPr/>
        </p:nvSpPr>
        <p:spPr bwMode="auto">
          <a:xfrm rot="6872912">
            <a:off x="7467601" y="4805362"/>
            <a:ext cx="381000" cy="727075"/>
          </a:xfrm>
          <a:custGeom>
            <a:avLst/>
            <a:gdLst/>
            <a:ahLst/>
            <a:cxnLst>
              <a:cxn ang="0">
                <a:pos x="496" y="7"/>
              </a:cxn>
              <a:cxn ang="0">
                <a:pos x="0" y="530"/>
              </a:cxn>
              <a:cxn ang="0">
                <a:pos x="549" y="1859"/>
              </a:cxn>
              <a:cxn ang="0">
                <a:pos x="975" y="530"/>
              </a:cxn>
              <a:cxn ang="0">
                <a:pos x="496" y="7"/>
              </a:cxn>
            </a:cxnLst>
            <a:rect l="0" t="0" r="r" b="b"/>
            <a:pathLst>
              <a:path w="975" h="1859">
                <a:moveTo>
                  <a:pt x="496" y="7"/>
                </a:moveTo>
                <a:cubicBezTo>
                  <a:pt x="334" y="0"/>
                  <a:pt x="9" y="211"/>
                  <a:pt x="0" y="530"/>
                </a:cubicBezTo>
                <a:cubicBezTo>
                  <a:pt x="0" y="849"/>
                  <a:pt x="257" y="1478"/>
                  <a:pt x="549" y="1859"/>
                </a:cubicBezTo>
                <a:cubicBezTo>
                  <a:pt x="806" y="1469"/>
                  <a:pt x="975" y="840"/>
                  <a:pt x="975" y="530"/>
                </a:cubicBezTo>
                <a:cubicBezTo>
                  <a:pt x="967" y="220"/>
                  <a:pt x="709" y="7"/>
                  <a:pt x="496" y="7"/>
                </a:cubicBezTo>
                <a:close/>
              </a:path>
            </a:pathLst>
          </a:custGeom>
          <a:solidFill>
            <a:srgbClr val="FFFF00"/>
          </a:solidFill>
          <a:ln w="28575" cap="flat" cmpd="sng">
            <a:solidFill>
              <a:schemeClr val="tx1"/>
            </a:solidFill>
            <a:prstDash val="solid"/>
            <a:round/>
            <a:headEnd/>
            <a:tailEnd/>
          </a:ln>
          <a:effectLst/>
        </p:spPr>
        <p:txBody>
          <a:bodyPr>
            <a:spAutoFit/>
          </a:bodyPr>
          <a:lstStyle/>
          <a:p>
            <a:endParaRPr lang="de-DE"/>
          </a:p>
        </p:txBody>
      </p:sp>
      <p:sp>
        <p:nvSpPr>
          <p:cNvPr id="394288" name="Freeform 48"/>
          <p:cNvSpPr>
            <a:spLocks/>
          </p:cNvSpPr>
          <p:nvPr/>
        </p:nvSpPr>
        <p:spPr bwMode="auto">
          <a:xfrm rot="5400000">
            <a:off x="7527926" y="4414837"/>
            <a:ext cx="381000" cy="727075"/>
          </a:xfrm>
          <a:custGeom>
            <a:avLst/>
            <a:gdLst/>
            <a:ahLst/>
            <a:cxnLst>
              <a:cxn ang="0">
                <a:pos x="496" y="7"/>
              </a:cxn>
              <a:cxn ang="0">
                <a:pos x="0" y="530"/>
              </a:cxn>
              <a:cxn ang="0">
                <a:pos x="549" y="1859"/>
              </a:cxn>
              <a:cxn ang="0">
                <a:pos x="975" y="530"/>
              </a:cxn>
              <a:cxn ang="0">
                <a:pos x="496" y="7"/>
              </a:cxn>
            </a:cxnLst>
            <a:rect l="0" t="0" r="r" b="b"/>
            <a:pathLst>
              <a:path w="975" h="1859">
                <a:moveTo>
                  <a:pt x="496" y="7"/>
                </a:moveTo>
                <a:cubicBezTo>
                  <a:pt x="334" y="0"/>
                  <a:pt x="9" y="211"/>
                  <a:pt x="0" y="530"/>
                </a:cubicBezTo>
                <a:cubicBezTo>
                  <a:pt x="0" y="849"/>
                  <a:pt x="257" y="1478"/>
                  <a:pt x="549" y="1859"/>
                </a:cubicBezTo>
                <a:cubicBezTo>
                  <a:pt x="806" y="1469"/>
                  <a:pt x="975" y="840"/>
                  <a:pt x="975" y="530"/>
                </a:cubicBezTo>
                <a:cubicBezTo>
                  <a:pt x="967" y="220"/>
                  <a:pt x="709" y="7"/>
                  <a:pt x="496" y="7"/>
                </a:cubicBezTo>
                <a:close/>
              </a:path>
            </a:pathLst>
          </a:custGeom>
          <a:solidFill>
            <a:srgbClr val="FFFF00"/>
          </a:solidFill>
          <a:ln w="28575" cap="flat" cmpd="sng">
            <a:solidFill>
              <a:schemeClr val="tx1"/>
            </a:solidFill>
            <a:prstDash val="solid"/>
            <a:round/>
            <a:headEnd/>
            <a:tailEnd/>
          </a:ln>
          <a:effectLst/>
        </p:spPr>
        <p:txBody>
          <a:bodyPr>
            <a:spAutoFit/>
          </a:bodyPr>
          <a:lstStyle/>
          <a:p>
            <a:endParaRPr lang="de-DE"/>
          </a:p>
        </p:txBody>
      </p:sp>
      <p:sp>
        <p:nvSpPr>
          <p:cNvPr id="394289" name="Freeform 49"/>
          <p:cNvSpPr>
            <a:spLocks/>
          </p:cNvSpPr>
          <p:nvPr/>
        </p:nvSpPr>
        <p:spPr bwMode="auto">
          <a:xfrm rot="8221439">
            <a:off x="7215188" y="5187950"/>
            <a:ext cx="381000" cy="727075"/>
          </a:xfrm>
          <a:custGeom>
            <a:avLst/>
            <a:gdLst/>
            <a:ahLst/>
            <a:cxnLst>
              <a:cxn ang="0">
                <a:pos x="496" y="7"/>
              </a:cxn>
              <a:cxn ang="0">
                <a:pos x="0" y="530"/>
              </a:cxn>
              <a:cxn ang="0">
                <a:pos x="549" y="1859"/>
              </a:cxn>
              <a:cxn ang="0">
                <a:pos x="975" y="530"/>
              </a:cxn>
              <a:cxn ang="0">
                <a:pos x="496" y="7"/>
              </a:cxn>
            </a:cxnLst>
            <a:rect l="0" t="0" r="r" b="b"/>
            <a:pathLst>
              <a:path w="975" h="1859">
                <a:moveTo>
                  <a:pt x="496" y="7"/>
                </a:moveTo>
                <a:cubicBezTo>
                  <a:pt x="334" y="0"/>
                  <a:pt x="9" y="211"/>
                  <a:pt x="0" y="530"/>
                </a:cubicBezTo>
                <a:cubicBezTo>
                  <a:pt x="0" y="849"/>
                  <a:pt x="257" y="1478"/>
                  <a:pt x="549" y="1859"/>
                </a:cubicBezTo>
                <a:cubicBezTo>
                  <a:pt x="806" y="1469"/>
                  <a:pt x="975" y="840"/>
                  <a:pt x="975" y="530"/>
                </a:cubicBezTo>
                <a:cubicBezTo>
                  <a:pt x="967" y="220"/>
                  <a:pt x="709" y="7"/>
                  <a:pt x="496" y="7"/>
                </a:cubicBezTo>
                <a:close/>
              </a:path>
            </a:pathLst>
          </a:custGeom>
          <a:solidFill>
            <a:srgbClr val="FFFF00"/>
          </a:solidFill>
          <a:ln w="28575" cap="flat" cmpd="sng">
            <a:solidFill>
              <a:schemeClr val="tx1"/>
            </a:solidFill>
            <a:prstDash val="solid"/>
            <a:round/>
            <a:headEnd/>
            <a:tailEnd/>
          </a:ln>
          <a:effectLst/>
        </p:spPr>
        <p:txBody>
          <a:bodyPr>
            <a:spAutoFit/>
          </a:bodyPr>
          <a:lstStyle/>
          <a:p>
            <a:endParaRPr lang="de-DE"/>
          </a:p>
        </p:txBody>
      </p:sp>
      <p:sp>
        <p:nvSpPr>
          <p:cNvPr id="394290" name="Freeform 50"/>
          <p:cNvSpPr>
            <a:spLocks/>
          </p:cNvSpPr>
          <p:nvPr/>
        </p:nvSpPr>
        <p:spPr bwMode="auto">
          <a:xfrm rot="9465352">
            <a:off x="6878638" y="5426075"/>
            <a:ext cx="381000" cy="727075"/>
          </a:xfrm>
          <a:custGeom>
            <a:avLst/>
            <a:gdLst/>
            <a:ahLst/>
            <a:cxnLst>
              <a:cxn ang="0">
                <a:pos x="496" y="7"/>
              </a:cxn>
              <a:cxn ang="0">
                <a:pos x="0" y="530"/>
              </a:cxn>
              <a:cxn ang="0">
                <a:pos x="549" y="1859"/>
              </a:cxn>
              <a:cxn ang="0">
                <a:pos x="975" y="530"/>
              </a:cxn>
              <a:cxn ang="0">
                <a:pos x="496" y="7"/>
              </a:cxn>
            </a:cxnLst>
            <a:rect l="0" t="0" r="r" b="b"/>
            <a:pathLst>
              <a:path w="975" h="1859">
                <a:moveTo>
                  <a:pt x="496" y="7"/>
                </a:moveTo>
                <a:cubicBezTo>
                  <a:pt x="334" y="0"/>
                  <a:pt x="9" y="211"/>
                  <a:pt x="0" y="530"/>
                </a:cubicBezTo>
                <a:cubicBezTo>
                  <a:pt x="0" y="849"/>
                  <a:pt x="257" y="1478"/>
                  <a:pt x="549" y="1859"/>
                </a:cubicBezTo>
                <a:cubicBezTo>
                  <a:pt x="806" y="1469"/>
                  <a:pt x="975" y="840"/>
                  <a:pt x="975" y="530"/>
                </a:cubicBezTo>
                <a:cubicBezTo>
                  <a:pt x="967" y="220"/>
                  <a:pt x="709" y="7"/>
                  <a:pt x="496" y="7"/>
                </a:cubicBezTo>
                <a:close/>
              </a:path>
            </a:pathLst>
          </a:custGeom>
          <a:solidFill>
            <a:srgbClr val="FFFF00"/>
          </a:solidFill>
          <a:ln w="28575" cap="flat" cmpd="sng">
            <a:solidFill>
              <a:schemeClr val="tx1"/>
            </a:solidFill>
            <a:prstDash val="solid"/>
            <a:round/>
            <a:headEnd/>
            <a:tailEnd/>
          </a:ln>
          <a:effectLst/>
        </p:spPr>
        <p:txBody>
          <a:bodyPr>
            <a:spAutoFit/>
          </a:bodyPr>
          <a:lstStyle/>
          <a:p>
            <a:endParaRPr lang="de-DE"/>
          </a:p>
        </p:txBody>
      </p:sp>
      <p:sp>
        <p:nvSpPr>
          <p:cNvPr id="394291" name="Freeform 51"/>
          <p:cNvSpPr>
            <a:spLocks/>
          </p:cNvSpPr>
          <p:nvPr/>
        </p:nvSpPr>
        <p:spPr bwMode="auto">
          <a:xfrm rot="10800000">
            <a:off x="6445250" y="5495925"/>
            <a:ext cx="381000" cy="727075"/>
          </a:xfrm>
          <a:custGeom>
            <a:avLst/>
            <a:gdLst/>
            <a:ahLst/>
            <a:cxnLst>
              <a:cxn ang="0">
                <a:pos x="496" y="7"/>
              </a:cxn>
              <a:cxn ang="0">
                <a:pos x="0" y="530"/>
              </a:cxn>
              <a:cxn ang="0">
                <a:pos x="549" y="1859"/>
              </a:cxn>
              <a:cxn ang="0">
                <a:pos x="975" y="530"/>
              </a:cxn>
              <a:cxn ang="0">
                <a:pos x="496" y="7"/>
              </a:cxn>
            </a:cxnLst>
            <a:rect l="0" t="0" r="r" b="b"/>
            <a:pathLst>
              <a:path w="975" h="1859">
                <a:moveTo>
                  <a:pt x="496" y="7"/>
                </a:moveTo>
                <a:cubicBezTo>
                  <a:pt x="334" y="0"/>
                  <a:pt x="9" y="211"/>
                  <a:pt x="0" y="530"/>
                </a:cubicBezTo>
                <a:cubicBezTo>
                  <a:pt x="0" y="849"/>
                  <a:pt x="257" y="1478"/>
                  <a:pt x="549" y="1859"/>
                </a:cubicBezTo>
                <a:cubicBezTo>
                  <a:pt x="806" y="1469"/>
                  <a:pt x="975" y="840"/>
                  <a:pt x="975" y="530"/>
                </a:cubicBezTo>
                <a:cubicBezTo>
                  <a:pt x="967" y="220"/>
                  <a:pt x="709" y="7"/>
                  <a:pt x="496" y="7"/>
                </a:cubicBezTo>
                <a:close/>
              </a:path>
            </a:pathLst>
          </a:custGeom>
          <a:solidFill>
            <a:srgbClr val="FFFF00"/>
          </a:solidFill>
          <a:ln w="28575" cap="flat" cmpd="sng">
            <a:solidFill>
              <a:schemeClr val="tx1"/>
            </a:solidFill>
            <a:prstDash val="solid"/>
            <a:round/>
            <a:headEnd/>
            <a:tailEnd/>
          </a:ln>
          <a:effectLst/>
        </p:spPr>
        <p:txBody>
          <a:bodyPr>
            <a:spAutoFit/>
          </a:bodyPr>
          <a:lstStyle/>
          <a:p>
            <a:endParaRPr lang="de-DE"/>
          </a:p>
        </p:txBody>
      </p:sp>
      <p:sp>
        <p:nvSpPr>
          <p:cNvPr id="394292" name="Freeform 52"/>
          <p:cNvSpPr>
            <a:spLocks/>
          </p:cNvSpPr>
          <p:nvPr/>
        </p:nvSpPr>
        <p:spPr bwMode="auto">
          <a:xfrm rot="12155460">
            <a:off x="6065838" y="5440363"/>
            <a:ext cx="381000" cy="727075"/>
          </a:xfrm>
          <a:custGeom>
            <a:avLst/>
            <a:gdLst/>
            <a:ahLst/>
            <a:cxnLst>
              <a:cxn ang="0">
                <a:pos x="496" y="7"/>
              </a:cxn>
              <a:cxn ang="0">
                <a:pos x="0" y="530"/>
              </a:cxn>
              <a:cxn ang="0">
                <a:pos x="549" y="1859"/>
              </a:cxn>
              <a:cxn ang="0">
                <a:pos x="975" y="530"/>
              </a:cxn>
              <a:cxn ang="0">
                <a:pos x="496" y="7"/>
              </a:cxn>
            </a:cxnLst>
            <a:rect l="0" t="0" r="r" b="b"/>
            <a:pathLst>
              <a:path w="975" h="1859">
                <a:moveTo>
                  <a:pt x="496" y="7"/>
                </a:moveTo>
                <a:cubicBezTo>
                  <a:pt x="334" y="0"/>
                  <a:pt x="9" y="211"/>
                  <a:pt x="0" y="530"/>
                </a:cubicBezTo>
                <a:cubicBezTo>
                  <a:pt x="0" y="849"/>
                  <a:pt x="257" y="1478"/>
                  <a:pt x="549" y="1859"/>
                </a:cubicBezTo>
                <a:cubicBezTo>
                  <a:pt x="806" y="1469"/>
                  <a:pt x="975" y="840"/>
                  <a:pt x="975" y="530"/>
                </a:cubicBezTo>
                <a:cubicBezTo>
                  <a:pt x="967" y="220"/>
                  <a:pt x="709" y="7"/>
                  <a:pt x="496" y="7"/>
                </a:cubicBezTo>
                <a:close/>
              </a:path>
            </a:pathLst>
          </a:custGeom>
          <a:solidFill>
            <a:srgbClr val="FFFF00"/>
          </a:solidFill>
          <a:ln w="28575" cap="flat" cmpd="sng">
            <a:solidFill>
              <a:schemeClr val="tx1"/>
            </a:solidFill>
            <a:prstDash val="solid"/>
            <a:round/>
            <a:headEnd/>
            <a:tailEnd/>
          </a:ln>
          <a:effectLst/>
        </p:spPr>
        <p:txBody>
          <a:bodyPr>
            <a:spAutoFit/>
          </a:bodyPr>
          <a:lstStyle/>
          <a:p>
            <a:endParaRPr lang="de-DE"/>
          </a:p>
        </p:txBody>
      </p:sp>
      <p:sp>
        <p:nvSpPr>
          <p:cNvPr id="394242" name="Rectangle 2"/>
          <p:cNvSpPr>
            <a:spLocks noGrp="1" noChangeArrowheads="1"/>
          </p:cNvSpPr>
          <p:nvPr>
            <p:ph type="title"/>
          </p:nvPr>
        </p:nvSpPr>
        <p:spPr/>
        <p:txBody>
          <a:bodyPr/>
          <a:lstStyle/>
          <a:p>
            <a:r>
              <a:rPr lang="de-DE" sz="4000"/>
              <a:t>Filtered Environment Maps</a:t>
            </a:r>
          </a:p>
        </p:txBody>
      </p:sp>
      <p:grpSp>
        <p:nvGrpSpPr>
          <p:cNvPr id="2" name="Group 34"/>
          <p:cNvGrpSpPr>
            <a:grpSpLocks/>
          </p:cNvGrpSpPr>
          <p:nvPr/>
        </p:nvGrpSpPr>
        <p:grpSpPr bwMode="auto">
          <a:xfrm>
            <a:off x="5237163" y="3408363"/>
            <a:ext cx="2763837" cy="2759075"/>
            <a:chOff x="1988" y="1620"/>
            <a:chExt cx="1741" cy="1738"/>
          </a:xfrm>
        </p:grpSpPr>
        <p:sp>
          <p:nvSpPr>
            <p:cNvPr id="394249" name="Oval 9"/>
            <p:cNvSpPr>
              <a:spLocks noChangeArrowheads="1"/>
            </p:cNvSpPr>
            <p:nvPr/>
          </p:nvSpPr>
          <p:spPr bwMode="auto">
            <a:xfrm flipH="1">
              <a:off x="2850" y="2476"/>
              <a:ext cx="28" cy="28"/>
            </a:xfrm>
            <a:prstGeom prst="ellipse">
              <a:avLst/>
            </a:prstGeom>
            <a:solidFill>
              <a:srgbClr val="FF9900"/>
            </a:solidFill>
            <a:ln w="28575" algn="ctr">
              <a:solidFill>
                <a:schemeClr val="tx1"/>
              </a:solidFill>
              <a:round/>
              <a:headEnd/>
              <a:tailEnd/>
            </a:ln>
            <a:effectLst/>
          </p:spPr>
          <p:txBody>
            <a:bodyPr anchor="ctr">
              <a:spAutoFit/>
            </a:bodyPr>
            <a:lstStyle/>
            <a:p>
              <a:endParaRPr lang="de-DE"/>
            </a:p>
          </p:txBody>
        </p:sp>
        <p:grpSp>
          <p:nvGrpSpPr>
            <p:cNvPr id="3" name="Group 17"/>
            <p:cNvGrpSpPr>
              <a:grpSpLocks/>
            </p:cNvGrpSpPr>
            <p:nvPr/>
          </p:nvGrpSpPr>
          <p:grpSpPr bwMode="auto">
            <a:xfrm>
              <a:off x="2856" y="1620"/>
              <a:ext cx="804" cy="872"/>
              <a:chOff x="2856" y="1620"/>
              <a:chExt cx="804" cy="872"/>
            </a:xfrm>
          </p:grpSpPr>
          <p:sp>
            <p:nvSpPr>
              <p:cNvPr id="394252" name="Line 12"/>
              <p:cNvSpPr>
                <a:spLocks noChangeShapeType="1"/>
              </p:cNvSpPr>
              <p:nvPr/>
            </p:nvSpPr>
            <p:spPr bwMode="auto">
              <a:xfrm flipV="1">
                <a:off x="2860" y="1620"/>
                <a:ext cx="0" cy="872"/>
              </a:xfrm>
              <a:prstGeom prst="line">
                <a:avLst/>
              </a:prstGeom>
              <a:noFill/>
              <a:ln w="28575">
                <a:solidFill>
                  <a:schemeClr val="tx1"/>
                </a:solidFill>
                <a:round/>
                <a:headEnd/>
                <a:tailEnd type="triangle" w="med" len="med"/>
              </a:ln>
              <a:effectLst/>
            </p:spPr>
            <p:txBody>
              <a:bodyPr>
                <a:spAutoFit/>
              </a:bodyPr>
              <a:lstStyle/>
              <a:p>
                <a:endParaRPr lang="de-DE"/>
              </a:p>
            </p:txBody>
          </p:sp>
          <p:sp>
            <p:nvSpPr>
              <p:cNvPr id="394253" name="Line 13"/>
              <p:cNvSpPr>
                <a:spLocks noChangeShapeType="1"/>
              </p:cNvSpPr>
              <p:nvPr/>
            </p:nvSpPr>
            <p:spPr bwMode="auto">
              <a:xfrm flipV="1">
                <a:off x="2860" y="1868"/>
                <a:ext cx="616" cy="616"/>
              </a:xfrm>
              <a:prstGeom prst="line">
                <a:avLst/>
              </a:prstGeom>
              <a:noFill/>
              <a:ln w="28575">
                <a:solidFill>
                  <a:schemeClr val="tx1"/>
                </a:solidFill>
                <a:round/>
                <a:headEnd/>
                <a:tailEnd type="triangle" w="med" len="med"/>
              </a:ln>
              <a:effectLst/>
            </p:spPr>
            <p:txBody>
              <a:bodyPr>
                <a:spAutoFit/>
              </a:bodyPr>
              <a:lstStyle/>
              <a:p>
                <a:endParaRPr lang="de-DE"/>
              </a:p>
            </p:txBody>
          </p:sp>
          <p:sp>
            <p:nvSpPr>
              <p:cNvPr id="394254" name="Line 14"/>
              <p:cNvSpPr>
                <a:spLocks noChangeShapeType="1"/>
              </p:cNvSpPr>
              <p:nvPr/>
            </p:nvSpPr>
            <p:spPr bwMode="auto">
              <a:xfrm flipV="1">
                <a:off x="2860" y="2128"/>
                <a:ext cx="800" cy="364"/>
              </a:xfrm>
              <a:prstGeom prst="line">
                <a:avLst/>
              </a:prstGeom>
              <a:noFill/>
              <a:ln w="28575">
                <a:solidFill>
                  <a:schemeClr val="tx1"/>
                </a:solidFill>
                <a:round/>
                <a:headEnd/>
                <a:tailEnd type="triangle" w="med" len="med"/>
              </a:ln>
              <a:effectLst/>
            </p:spPr>
            <p:txBody>
              <a:bodyPr>
                <a:spAutoFit/>
              </a:bodyPr>
              <a:lstStyle/>
              <a:p>
                <a:endParaRPr lang="de-DE"/>
              </a:p>
            </p:txBody>
          </p:sp>
          <p:sp>
            <p:nvSpPr>
              <p:cNvPr id="394255" name="Line 15"/>
              <p:cNvSpPr>
                <a:spLocks noChangeShapeType="1"/>
              </p:cNvSpPr>
              <p:nvPr/>
            </p:nvSpPr>
            <p:spPr bwMode="auto">
              <a:xfrm flipV="1">
                <a:off x="2856" y="1672"/>
                <a:ext cx="304" cy="820"/>
              </a:xfrm>
              <a:prstGeom prst="line">
                <a:avLst/>
              </a:prstGeom>
              <a:noFill/>
              <a:ln w="28575">
                <a:solidFill>
                  <a:schemeClr val="tx1"/>
                </a:solidFill>
                <a:round/>
                <a:headEnd/>
                <a:tailEnd type="triangle" w="med" len="med"/>
              </a:ln>
              <a:effectLst/>
            </p:spPr>
            <p:txBody>
              <a:bodyPr>
                <a:spAutoFit/>
              </a:bodyPr>
              <a:lstStyle/>
              <a:p>
                <a:endParaRPr lang="de-DE"/>
              </a:p>
            </p:txBody>
          </p:sp>
        </p:grpSp>
        <p:grpSp>
          <p:nvGrpSpPr>
            <p:cNvPr id="4" name="Group 18"/>
            <p:cNvGrpSpPr>
              <a:grpSpLocks/>
            </p:cNvGrpSpPr>
            <p:nvPr/>
          </p:nvGrpSpPr>
          <p:grpSpPr bwMode="auto">
            <a:xfrm rot="5400000">
              <a:off x="2891" y="2455"/>
              <a:ext cx="804" cy="872"/>
              <a:chOff x="2856" y="1620"/>
              <a:chExt cx="804" cy="872"/>
            </a:xfrm>
          </p:grpSpPr>
          <p:sp>
            <p:nvSpPr>
              <p:cNvPr id="394259" name="Line 19"/>
              <p:cNvSpPr>
                <a:spLocks noChangeShapeType="1"/>
              </p:cNvSpPr>
              <p:nvPr/>
            </p:nvSpPr>
            <p:spPr bwMode="auto">
              <a:xfrm flipV="1">
                <a:off x="2860" y="1620"/>
                <a:ext cx="0" cy="872"/>
              </a:xfrm>
              <a:prstGeom prst="line">
                <a:avLst/>
              </a:prstGeom>
              <a:noFill/>
              <a:ln w="28575">
                <a:solidFill>
                  <a:schemeClr val="tx1"/>
                </a:solidFill>
                <a:round/>
                <a:headEnd/>
                <a:tailEnd type="triangle" w="med" len="med"/>
              </a:ln>
              <a:effectLst/>
            </p:spPr>
            <p:txBody>
              <a:bodyPr>
                <a:spAutoFit/>
              </a:bodyPr>
              <a:lstStyle/>
              <a:p>
                <a:endParaRPr lang="de-DE"/>
              </a:p>
            </p:txBody>
          </p:sp>
          <p:sp>
            <p:nvSpPr>
              <p:cNvPr id="394260" name="Line 20"/>
              <p:cNvSpPr>
                <a:spLocks noChangeShapeType="1"/>
              </p:cNvSpPr>
              <p:nvPr/>
            </p:nvSpPr>
            <p:spPr bwMode="auto">
              <a:xfrm flipV="1">
                <a:off x="2860" y="1868"/>
                <a:ext cx="616" cy="616"/>
              </a:xfrm>
              <a:prstGeom prst="line">
                <a:avLst/>
              </a:prstGeom>
              <a:noFill/>
              <a:ln w="28575">
                <a:solidFill>
                  <a:schemeClr val="tx1"/>
                </a:solidFill>
                <a:round/>
                <a:headEnd/>
                <a:tailEnd type="triangle" w="med" len="med"/>
              </a:ln>
              <a:effectLst/>
            </p:spPr>
            <p:txBody>
              <a:bodyPr>
                <a:spAutoFit/>
              </a:bodyPr>
              <a:lstStyle/>
              <a:p>
                <a:endParaRPr lang="de-DE"/>
              </a:p>
            </p:txBody>
          </p:sp>
          <p:sp>
            <p:nvSpPr>
              <p:cNvPr id="394261" name="Line 21"/>
              <p:cNvSpPr>
                <a:spLocks noChangeShapeType="1"/>
              </p:cNvSpPr>
              <p:nvPr/>
            </p:nvSpPr>
            <p:spPr bwMode="auto">
              <a:xfrm flipV="1">
                <a:off x="2860" y="2128"/>
                <a:ext cx="800" cy="364"/>
              </a:xfrm>
              <a:prstGeom prst="line">
                <a:avLst/>
              </a:prstGeom>
              <a:noFill/>
              <a:ln w="28575">
                <a:solidFill>
                  <a:schemeClr val="tx1"/>
                </a:solidFill>
                <a:round/>
                <a:headEnd/>
                <a:tailEnd type="triangle" w="med" len="med"/>
              </a:ln>
              <a:effectLst/>
            </p:spPr>
            <p:txBody>
              <a:bodyPr>
                <a:spAutoFit/>
              </a:bodyPr>
              <a:lstStyle/>
              <a:p>
                <a:endParaRPr lang="de-DE"/>
              </a:p>
            </p:txBody>
          </p:sp>
          <p:sp>
            <p:nvSpPr>
              <p:cNvPr id="394262" name="Line 22"/>
              <p:cNvSpPr>
                <a:spLocks noChangeShapeType="1"/>
              </p:cNvSpPr>
              <p:nvPr/>
            </p:nvSpPr>
            <p:spPr bwMode="auto">
              <a:xfrm flipV="1">
                <a:off x="2856" y="1672"/>
                <a:ext cx="304" cy="820"/>
              </a:xfrm>
              <a:prstGeom prst="line">
                <a:avLst/>
              </a:prstGeom>
              <a:noFill/>
              <a:ln w="28575">
                <a:solidFill>
                  <a:schemeClr val="tx1"/>
                </a:solidFill>
                <a:round/>
                <a:headEnd/>
                <a:tailEnd type="triangle" w="med" len="med"/>
              </a:ln>
              <a:effectLst/>
            </p:spPr>
            <p:txBody>
              <a:bodyPr>
                <a:spAutoFit/>
              </a:bodyPr>
              <a:lstStyle/>
              <a:p>
                <a:endParaRPr lang="de-DE"/>
              </a:p>
            </p:txBody>
          </p:sp>
        </p:grpSp>
        <p:grpSp>
          <p:nvGrpSpPr>
            <p:cNvPr id="5" name="Group 23"/>
            <p:cNvGrpSpPr>
              <a:grpSpLocks/>
            </p:cNvGrpSpPr>
            <p:nvPr/>
          </p:nvGrpSpPr>
          <p:grpSpPr bwMode="auto">
            <a:xfrm rot="10800000">
              <a:off x="2058" y="2486"/>
              <a:ext cx="804" cy="872"/>
              <a:chOff x="2856" y="1620"/>
              <a:chExt cx="804" cy="872"/>
            </a:xfrm>
          </p:grpSpPr>
          <p:sp>
            <p:nvSpPr>
              <p:cNvPr id="394264" name="Line 24"/>
              <p:cNvSpPr>
                <a:spLocks noChangeShapeType="1"/>
              </p:cNvSpPr>
              <p:nvPr/>
            </p:nvSpPr>
            <p:spPr bwMode="auto">
              <a:xfrm flipV="1">
                <a:off x="2860" y="1620"/>
                <a:ext cx="0" cy="872"/>
              </a:xfrm>
              <a:prstGeom prst="line">
                <a:avLst/>
              </a:prstGeom>
              <a:noFill/>
              <a:ln w="28575">
                <a:solidFill>
                  <a:schemeClr val="tx1"/>
                </a:solidFill>
                <a:round/>
                <a:headEnd/>
                <a:tailEnd type="triangle" w="med" len="med"/>
              </a:ln>
              <a:effectLst/>
            </p:spPr>
            <p:txBody>
              <a:bodyPr>
                <a:spAutoFit/>
              </a:bodyPr>
              <a:lstStyle/>
              <a:p>
                <a:endParaRPr lang="de-DE"/>
              </a:p>
            </p:txBody>
          </p:sp>
          <p:sp>
            <p:nvSpPr>
              <p:cNvPr id="394265" name="Line 25"/>
              <p:cNvSpPr>
                <a:spLocks noChangeShapeType="1"/>
              </p:cNvSpPr>
              <p:nvPr/>
            </p:nvSpPr>
            <p:spPr bwMode="auto">
              <a:xfrm flipV="1">
                <a:off x="2860" y="1868"/>
                <a:ext cx="616" cy="616"/>
              </a:xfrm>
              <a:prstGeom prst="line">
                <a:avLst/>
              </a:prstGeom>
              <a:noFill/>
              <a:ln w="28575">
                <a:solidFill>
                  <a:schemeClr val="tx1"/>
                </a:solidFill>
                <a:round/>
                <a:headEnd/>
                <a:tailEnd type="triangle" w="med" len="med"/>
              </a:ln>
              <a:effectLst/>
            </p:spPr>
            <p:txBody>
              <a:bodyPr>
                <a:spAutoFit/>
              </a:bodyPr>
              <a:lstStyle/>
              <a:p>
                <a:endParaRPr lang="de-DE"/>
              </a:p>
            </p:txBody>
          </p:sp>
          <p:sp>
            <p:nvSpPr>
              <p:cNvPr id="394266" name="Line 26"/>
              <p:cNvSpPr>
                <a:spLocks noChangeShapeType="1"/>
              </p:cNvSpPr>
              <p:nvPr/>
            </p:nvSpPr>
            <p:spPr bwMode="auto">
              <a:xfrm flipV="1">
                <a:off x="2860" y="2128"/>
                <a:ext cx="800" cy="364"/>
              </a:xfrm>
              <a:prstGeom prst="line">
                <a:avLst/>
              </a:prstGeom>
              <a:noFill/>
              <a:ln w="28575">
                <a:solidFill>
                  <a:schemeClr val="tx1"/>
                </a:solidFill>
                <a:round/>
                <a:headEnd/>
                <a:tailEnd type="triangle" w="med" len="med"/>
              </a:ln>
              <a:effectLst/>
            </p:spPr>
            <p:txBody>
              <a:bodyPr>
                <a:spAutoFit/>
              </a:bodyPr>
              <a:lstStyle/>
              <a:p>
                <a:endParaRPr lang="de-DE"/>
              </a:p>
            </p:txBody>
          </p:sp>
          <p:sp>
            <p:nvSpPr>
              <p:cNvPr id="394267" name="Line 27"/>
              <p:cNvSpPr>
                <a:spLocks noChangeShapeType="1"/>
              </p:cNvSpPr>
              <p:nvPr/>
            </p:nvSpPr>
            <p:spPr bwMode="auto">
              <a:xfrm flipV="1">
                <a:off x="2856" y="1672"/>
                <a:ext cx="304" cy="820"/>
              </a:xfrm>
              <a:prstGeom prst="line">
                <a:avLst/>
              </a:prstGeom>
              <a:noFill/>
              <a:ln w="28575">
                <a:solidFill>
                  <a:schemeClr val="tx1"/>
                </a:solidFill>
                <a:round/>
                <a:headEnd/>
                <a:tailEnd type="triangle" w="med" len="med"/>
              </a:ln>
              <a:effectLst/>
            </p:spPr>
            <p:txBody>
              <a:bodyPr>
                <a:spAutoFit/>
              </a:bodyPr>
              <a:lstStyle/>
              <a:p>
                <a:endParaRPr lang="de-DE"/>
              </a:p>
            </p:txBody>
          </p:sp>
        </p:grpSp>
        <p:grpSp>
          <p:nvGrpSpPr>
            <p:cNvPr id="6" name="Group 28"/>
            <p:cNvGrpSpPr>
              <a:grpSpLocks/>
            </p:cNvGrpSpPr>
            <p:nvPr/>
          </p:nvGrpSpPr>
          <p:grpSpPr bwMode="auto">
            <a:xfrm rot="-5400000">
              <a:off x="2022" y="1646"/>
              <a:ext cx="804" cy="872"/>
              <a:chOff x="2856" y="1620"/>
              <a:chExt cx="804" cy="872"/>
            </a:xfrm>
          </p:grpSpPr>
          <p:sp>
            <p:nvSpPr>
              <p:cNvPr id="394269" name="Line 29"/>
              <p:cNvSpPr>
                <a:spLocks noChangeShapeType="1"/>
              </p:cNvSpPr>
              <p:nvPr/>
            </p:nvSpPr>
            <p:spPr bwMode="auto">
              <a:xfrm flipV="1">
                <a:off x="2860" y="1620"/>
                <a:ext cx="0" cy="872"/>
              </a:xfrm>
              <a:prstGeom prst="line">
                <a:avLst/>
              </a:prstGeom>
              <a:noFill/>
              <a:ln w="28575">
                <a:solidFill>
                  <a:schemeClr val="tx1"/>
                </a:solidFill>
                <a:round/>
                <a:headEnd/>
                <a:tailEnd type="triangle" w="med" len="med"/>
              </a:ln>
              <a:effectLst/>
            </p:spPr>
            <p:txBody>
              <a:bodyPr>
                <a:spAutoFit/>
              </a:bodyPr>
              <a:lstStyle/>
              <a:p>
                <a:endParaRPr lang="de-DE"/>
              </a:p>
            </p:txBody>
          </p:sp>
          <p:sp>
            <p:nvSpPr>
              <p:cNvPr id="394270" name="Line 30"/>
              <p:cNvSpPr>
                <a:spLocks noChangeShapeType="1"/>
              </p:cNvSpPr>
              <p:nvPr/>
            </p:nvSpPr>
            <p:spPr bwMode="auto">
              <a:xfrm flipV="1">
                <a:off x="2860" y="1868"/>
                <a:ext cx="616" cy="616"/>
              </a:xfrm>
              <a:prstGeom prst="line">
                <a:avLst/>
              </a:prstGeom>
              <a:noFill/>
              <a:ln w="28575">
                <a:solidFill>
                  <a:schemeClr val="tx1"/>
                </a:solidFill>
                <a:round/>
                <a:headEnd/>
                <a:tailEnd type="triangle" w="med" len="med"/>
              </a:ln>
              <a:effectLst/>
            </p:spPr>
            <p:txBody>
              <a:bodyPr>
                <a:spAutoFit/>
              </a:bodyPr>
              <a:lstStyle/>
              <a:p>
                <a:endParaRPr lang="de-DE"/>
              </a:p>
            </p:txBody>
          </p:sp>
          <p:sp>
            <p:nvSpPr>
              <p:cNvPr id="394271" name="Line 31"/>
              <p:cNvSpPr>
                <a:spLocks noChangeShapeType="1"/>
              </p:cNvSpPr>
              <p:nvPr/>
            </p:nvSpPr>
            <p:spPr bwMode="auto">
              <a:xfrm flipV="1">
                <a:off x="2860" y="2128"/>
                <a:ext cx="800" cy="364"/>
              </a:xfrm>
              <a:prstGeom prst="line">
                <a:avLst/>
              </a:prstGeom>
              <a:noFill/>
              <a:ln w="28575">
                <a:solidFill>
                  <a:schemeClr val="tx1"/>
                </a:solidFill>
                <a:round/>
                <a:headEnd/>
                <a:tailEnd type="triangle" w="med" len="med"/>
              </a:ln>
              <a:effectLst/>
            </p:spPr>
            <p:txBody>
              <a:bodyPr>
                <a:spAutoFit/>
              </a:bodyPr>
              <a:lstStyle/>
              <a:p>
                <a:endParaRPr lang="de-DE"/>
              </a:p>
            </p:txBody>
          </p:sp>
          <p:sp>
            <p:nvSpPr>
              <p:cNvPr id="394272" name="Line 32"/>
              <p:cNvSpPr>
                <a:spLocks noChangeShapeType="1"/>
              </p:cNvSpPr>
              <p:nvPr/>
            </p:nvSpPr>
            <p:spPr bwMode="auto">
              <a:xfrm flipV="1">
                <a:off x="2856" y="1672"/>
                <a:ext cx="304" cy="820"/>
              </a:xfrm>
              <a:prstGeom prst="line">
                <a:avLst/>
              </a:prstGeom>
              <a:noFill/>
              <a:ln w="28575">
                <a:solidFill>
                  <a:schemeClr val="tx1"/>
                </a:solidFill>
                <a:round/>
                <a:headEnd/>
                <a:tailEnd type="triangle" w="med" len="med"/>
              </a:ln>
              <a:effectLst/>
            </p:spPr>
            <p:txBody>
              <a:bodyPr>
                <a:spAutoFit/>
              </a:bodyPr>
              <a:lstStyle/>
              <a:p>
                <a:endParaRPr lang="de-DE"/>
              </a:p>
            </p:txBody>
          </p:sp>
        </p:grpSp>
        <p:sp>
          <p:nvSpPr>
            <p:cNvPr id="394250" name="Oval 10"/>
            <p:cNvSpPr>
              <a:spLocks noChangeArrowheads="1"/>
            </p:cNvSpPr>
            <p:nvPr/>
          </p:nvSpPr>
          <p:spPr bwMode="auto">
            <a:xfrm>
              <a:off x="2409" y="2035"/>
              <a:ext cx="910" cy="910"/>
            </a:xfrm>
            <a:prstGeom prst="ellipse">
              <a:avLst/>
            </a:prstGeom>
            <a:solidFill>
              <a:srgbClr val="FF9900"/>
            </a:solidFill>
            <a:ln w="28575" algn="ctr">
              <a:solidFill>
                <a:schemeClr val="tx1"/>
              </a:solidFill>
              <a:round/>
              <a:headEnd/>
              <a:tailEnd/>
            </a:ln>
            <a:effectLst/>
          </p:spPr>
          <p:txBody>
            <a:bodyPr anchor="ctr">
              <a:spAutoFit/>
            </a:bodyPr>
            <a:lstStyle/>
            <a:p>
              <a:endParaRPr lang="de-DE"/>
            </a:p>
          </p:txBody>
        </p:sp>
      </p:grpSp>
      <p:sp>
        <p:nvSpPr>
          <p:cNvPr id="394300" name="Text Box 60"/>
          <p:cNvSpPr txBox="1">
            <a:spLocks noChangeArrowheads="1"/>
          </p:cNvSpPr>
          <p:nvPr/>
        </p:nvSpPr>
        <p:spPr bwMode="auto">
          <a:xfrm>
            <a:off x="555625" y="1150938"/>
            <a:ext cx="7773988" cy="2428875"/>
          </a:xfrm>
          <a:prstGeom prst="rect">
            <a:avLst/>
          </a:prstGeom>
          <a:noFill/>
          <a:ln w="28575" algn="ctr">
            <a:noFill/>
            <a:miter lim="800000"/>
            <a:headEnd/>
            <a:tailEnd/>
          </a:ln>
          <a:effectLst/>
        </p:spPr>
        <p:txBody>
          <a:bodyPr wrap="none">
            <a:spAutoFit/>
          </a:bodyPr>
          <a:lstStyle/>
          <a:p>
            <a:pPr marL="342900" indent="-342900"/>
            <a:r>
              <a:rPr lang="de-DE" sz="2400"/>
              <a:t>In der Environment Map haben wir das einfallende Licht aus</a:t>
            </a:r>
            <a:br>
              <a:rPr lang="de-DE" sz="2400"/>
            </a:br>
            <a:r>
              <a:rPr lang="de-DE" sz="2400"/>
              <a:t>einer bestimmten Richtung gespeichert.</a:t>
            </a:r>
          </a:p>
          <a:p>
            <a:pPr marL="342900" indent="-342900"/>
            <a:r>
              <a:rPr lang="de-DE" sz="2400"/>
              <a:t>Bei spekularer Reflexion muss das Licht aus mehreren</a:t>
            </a:r>
            <a:br>
              <a:rPr lang="de-DE" sz="2400"/>
            </a:br>
            <a:r>
              <a:rPr lang="de-DE" sz="2400"/>
              <a:t>Richtungen aufsummiert (bzw aufintegriert) werden. </a:t>
            </a:r>
          </a:p>
          <a:p>
            <a:pPr marL="342900" indent="-342900"/>
            <a:r>
              <a:rPr lang="de-DE" sz="2400"/>
              <a:t>Dies kann durch Filterung der Environment-Map erreicht </a:t>
            </a:r>
            <a:br>
              <a:rPr lang="de-DE" sz="2400"/>
            </a:br>
            <a:r>
              <a:rPr lang="de-DE" sz="2400"/>
              <a:t>werden!</a:t>
            </a:r>
          </a:p>
        </p:txBody>
      </p:sp>
      <p:graphicFrame>
        <p:nvGraphicFramePr>
          <p:cNvPr id="394301" name="Object 61"/>
          <p:cNvGraphicFramePr>
            <a:graphicFrameLocks noChangeAspect="1"/>
          </p:cNvGraphicFramePr>
          <p:nvPr/>
        </p:nvGraphicFramePr>
        <p:xfrm>
          <a:off x="1365250" y="3575050"/>
          <a:ext cx="2608263" cy="2617788"/>
        </p:xfrm>
        <a:graphic>
          <a:graphicData uri="http://schemas.openxmlformats.org/presentationml/2006/ole">
            <p:oleObj spid="_x0000_s386050" name="CorelPhotoPaint.Image.11" r:id="rId3" imgW="2590476" imgH="2600000" progId="CorelPhotoPaint.Image.11">
              <p:embed/>
            </p:oleObj>
          </a:graphicData>
        </a:graphic>
      </p:graphicFrame>
      <p:graphicFrame>
        <p:nvGraphicFramePr>
          <p:cNvPr id="394302" name="Object 62"/>
          <p:cNvGraphicFramePr>
            <a:graphicFrameLocks noChangeAspect="1"/>
          </p:cNvGraphicFramePr>
          <p:nvPr/>
        </p:nvGraphicFramePr>
        <p:xfrm>
          <a:off x="1363663" y="3567113"/>
          <a:ext cx="2619375" cy="2619375"/>
        </p:xfrm>
        <a:graphic>
          <a:graphicData uri="http://schemas.openxmlformats.org/presentationml/2006/ole">
            <p:oleObj spid="_x0000_s386051" name="CorelPhotoPaint.Image.11" r:id="rId4" imgW="2590476" imgH="2590476" progId="CorelPhotoPaint.Image.11">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4300">
                                            <p:txEl>
                                              <p:pRg st="1" end="1"/>
                                            </p:txEl>
                                          </p:spTgt>
                                        </p:tgtEl>
                                        <p:attrNameLst>
                                          <p:attrName>style.visibility</p:attrName>
                                        </p:attrNameLst>
                                      </p:cBhvr>
                                      <p:to>
                                        <p:strVal val="visible"/>
                                      </p:to>
                                    </p:set>
                                    <p:animEffect transition="in" filter="fade">
                                      <p:cBhvr>
                                        <p:cTn id="7" dur="500"/>
                                        <p:tgtEl>
                                          <p:spTgt spid="394300">
                                            <p:txEl>
                                              <p:pRg st="1" end="1"/>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94296"/>
                                        </p:tgtEl>
                                        <p:attrNameLst>
                                          <p:attrName>style.visibility</p:attrName>
                                        </p:attrNameLst>
                                      </p:cBhvr>
                                      <p:to>
                                        <p:strVal val="visible"/>
                                      </p:to>
                                    </p:set>
                                    <p:animEffect transition="in" filter="fade">
                                      <p:cBhvr>
                                        <p:cTn id="11" dur="500"/>
                                        <p:tgtEl>
                                          <p:spTgt spid="39429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94297"/>
                                        </p:tgtEl>
                                        <p:attrNameLst>
                                          <p:attrName>style.visibility</p:attrName>
                                        </p:attrNameLst>
                                      </p:cBhvr>
                                      <p:to>
                                        <p:strVal val="visible"/>
                                      </p:to>
                                    </p:set>
                                    <p:animEffect transition="in" filter="fade">
                                      <p:cBhvr>
                                        <p:cTn id="16" dur="500"/>
                                        <p:tgtEl>
                                          <p:spTgt spid="39429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94298"/>
                                        </p:tgtEl>
                                        <p:attrNameLst>
                                          <p:attrName>style.visibility</p:attrName>
                                        </p:attrNameLst>
                                      </p:cBhvr>
                                      <p:to>
                                        <p:strVal val="visible"/>
                                      </p:to>
                                    </p:set>
                                    <p:animEffect transition="in" filter="fade">
                                      <p:cBhvr>
                                        <p:cTn id="20" dur="500"/>
                                        <p:tgtEl>
                                          <p:spTgt spid="394298"/>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94284"/>
                                        </p:tgtEl>
                                        <p:attrNameLst>
                                          <p:attrName>style.visibility</p:attrName>
                                        </p:attrNameLst>
                                      </p:cBhvr>
                                      <p:to>
                                        <p:strVal val="visible"/>
                                      </p:to>
                                    </p:set>
                                    <p:animEffect transition="in" filter="fade">
                                      <p:cBhvr>
                                        <p:cTn id="24" dur="500"/>
                                        <p:tgtEl>
                                          <p:spTgt spid="394284"/>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394283"/>
                                        </p:tgtEl>
                                        <p:attrNameLst>
                                          <p:attrName>style.visibility</p:attrName>
                                        </p:attrNameLst>
                                      </p:cBhvr>
                                      <p:to>
                                        <p:strVal val="visible"/>
                                      </p:to>
                                    </p:set>
                                    <p:animEffect transition="in" filter="fade">
                                      <p:cBhvr>
                                        <p:cTn id="28" dur="500"/>
                                        <p:tgtEl>
                                          <p:spTgt spid="39428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94285"/>
                                        </p:tgtEl>
                                        <p:attrNameLst>
                                          <p:attrName>style.visibility</p:attrName>
                                        </p:attrNameLst>
                                      </p:cBhvr>
                                      <p:to>
                                        <p:strVal val="visible"/>
                                      </p:to>
                                    </p:set>
                                    <p:animEffect transition="in" filter="fade">
                                      <p:cBhvr>
                                        <p:cTn id="31" dur="500"/>
                                        <p:tgtEl>
                                          <p:spTgt spid="39428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94286"/>
                                        </p:tgtEl>
                                        <p:attrNameLst>
                                          <p:attrName>style.visibility</p:attrName>
                                        </p:attrNameLst>
                                      </p:cBhvr>
                                      <p:to>
                                        <p:strVal val="visible"/>
                                      </p:to>
                                    </p:set>
                                    <p:animEffect transition="in" filter="fade">
                                      <p:cBhvr>
                                        <p:cTn id="34" dur="500"/>
                                        <p:tgtEl>
                                          <p:spTgt spid="39428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94288"/>
                                        </p:tgtEl>
                                        <p:attrNameLst>
                                          <p:attrName>style.visibility</p:attrName>
                                        </p:attrNameLst>
                                      </p:cBhvr>
                                      <p:to>
                                        <p:strVal val="visible"/>
                                      </p:to>
                                    </p:set>
                                    <p:animEffect transition="in" filter="fade">
                                      <p:cBhvr>
                                        <p:cTn id="37" dur="500"/>
                                        <p:tgtEl>
                                          <p:spTgt spid="39428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94287"/>
                                        </p:tgtEl>
                                        <p:attrNameLst>
                                          <p:attrName>style.visibility</p:attrName>
                                        </p:attrNameLst>
                                      </p:cBhvr>
                                      <p:to>
                                        <p:strVal val="visible"/>
                                      </p:to>
                                    </p:set>
                                    <p:animEffect transition="in" filter="fade">
                                      <p:cBhvr>
                                        <p:cTn id="40" dur="500"/>
                                        <p:tgtEl>
                                          <p:spTgt spid="39428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94289"/>
                                        </p:tgtEl>
                                        <p:attrNameLst>
                                          <p:attrName>style.visibility</p:attrName>
                                        </p:attrNameLst>
                                      </p:cBhvr>
                                      <p:to>
                                        <p:strVal val="visible"/>
                                      </p:to>
                                    </p:set>
                                    <p:animEffect transition="in" filter="fade">
                                      <p:cBhvr>
                                        <p:cTn id="43" dur="500"/>
                                        <p:tgtEl>
                                          <p:spTgt spid="39428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94290"/>
                                        </p:tgtEl>
                                        <p:attrNameLst>
                                          <p:attrName>style.visibility</p:attrName>
                                        </p:attrNameLst>
                                      </p:cBhvr>
                                      <p:to>
                                        <p:strVal val="visible"/>
                                      </p:to>
                                    </p:set>
                                    <p:animEffect transition="in" filter="fade">
                                      <p:cBhvr>
                                        <p:cTn id="46" dur="500"/>
                                        <p:tgtEl>
                                          <p:spTgt spid="39429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94291"/>
                                        </p:tgtEl>
                                        <p:attrNameLst>
                                          <p:attrName>style.visibility</p:attrName>
                                        </p:attrNameLst>
                                      </p:cBhvr>
                                      <p:to>
                                        <p:strVal val="visible"/>
                                      </p:to>
                                    </p:set>
                                    <p:animEffect transition="in" filter="fade">
                                      <p:cBhvr>
                                        <p:cTn id="49" dur="500"/>
                                        <p:tgtEl>
                                          <p:spTgt spid="39429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94292"/>
                                        </p:tgtEl>
                                        <p:attrNameLst>
                                          <p:attrName>style.visibility</p:attrName>
                                        </p:attrNameLst>
                                      </p:cBhvr>
                                      <p:to>
                                        <p:strVal val="visible"/>
                                      </p:to>
                                    </p:set>
                                    <p:animEffect transition="in" filter="fade">
                                      <p:cBhvr>
                                        <p:cTn id="52" dur="500"/>
                                        <p:tgtEl>
                                          <p:spTgt spid="39429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94293"/>
                                        </p:tgtEl>
                                        <p:attrNameLst>
                                          <p:attrName>style.visibility</p:attrName>
                                        </p:attrNameLst>
                                      </p:cBhvr>
                                      <p:to>
                                        <p:strVal val="visible"/>
                                      </p:to>
                                    </p:set>
                                    <p:animEffect transition="in" filter="fade">
                                      <p:cBhvr>
                                        <p:cTn id="55" dur="500"/>
                                        <p:tgtEl>
                                          <p:spTgt spid="39429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94294"/>
                                        </p:tgtEl>
                                        <p:attrNameLst>
                                          <p:attrName>style.visibility</p:attrName>
                                        </p:attrNameLst>
                                      </p:cBhvr>
                                      <p:to>
                                        <p:strVal val="visible"/>
                                      </p:to>
                                    </p:set>
                                    <p:animEffect transition="in" filter="fade">
                                      <p:cBhvr>
                                        <p:cTn id="58" dur="500"/>
                                        <p:tgtEl>
                                          <p:spTgt spid="39429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94295"/>
                                        </p:tgtEl>
                                        <p:attrNameLst>
                                          <p:attrName>style.visibility</p:attrName>
                                        </p:attrNameLst>
                                      </p:cBhvr>
                                      <p:to>
                                        <p:strVal val="visible"/>
                                      </p:to>
                                    </p:set>
                                    <p:animEffect transition="in" filter="fade">
                                      <p:cBhvr>
                                        <p:cTn id="61" dur="500"/>
                                        <p:tgtEl>
                                          <p:spTgt spid="39429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94300">
                                            <p:txEl>
                                              <p:pRg st="2" end="2"/>
                                            </p:txEl>
                                          </p:spTgt>
                                        </p:tgtEl>
                                        <p:attrNameLst>
                                          <p:attrName>style.visibility</p:attrName>
                                        </p:attrNameLst>
                                      </p:cBhvr>
                                      <p:to>
                                        <p:strVal val="visible"/>
                                      </p:to>
                                    </p:set>
                                    <p:animEffect transition="in" filter="fade">
                                      <p:cBhvr>
                                        <p:cTn id="66" dur="2000"/>
                                        <p:tgtEl>
                                          <p:spTgt spid="394300">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94302"/>
                                        </p:tgtEl>
                                        <p:attrNameLst>
                                          <p:attrName>style.visibility</p:attrName>
                                        </p:attrNameLst>
                                      </p:cBhvr>
                                      <p:to>
                                        <p:strVal val="visible"/>
                                      </p:to>
                                    </p:set>
                                    <p:animEffect transition="in" filter="fade">
                                      <p:cBhvr>
                                        <p:cTn id="71" dur="500"/>
                                        <p:tgtEl>
                                          <p:spTgt spid="394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98" grpId="0" animBg="1"/>
      <p:bldP spid="394297" grpId="0" animBg="1"/>
      <p:bldP spid="394296" grpId="0" animBg="1"/>
      <p:bldP spid="394295" grpId="0" animBg="1"/>
      <p:bldP spid="394294" grpId="0" animBg="1"/>
      <p:bldP spid="394293" grpId="0" animBg="1"/>
      <p:bldP spid="394283" grpId="0" animBg="1"/>
      <p:bldP spid="394284" grpId="0" animBg="1"/>
      <p:bldP spid="394285" grpId="0" animBg="1"/>
      <p:bldP spid="394286" grpId="0" animBg="1"/>
      <p:bldP spid="394287" grpId="0" animBg="1"/>
      <p:bldP spid="394288" grpId="0" animBg="1"/>
      <p:bldP spid="394289" grpId="0" animBg="1"/>
      <p:bldP spid="394290" grpId="0" animBg="1"/>
      <p:bldP spid="394291" grpId="0" animBg="1"/>
      <p:bldP spid="39429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26" name="Rectangle 18"/>
          <p:cNvSpPr>
            <a:spLocks noGrp="1" noChangeArrowheads="1"/>
          </p:cNvSpPr>
          <p:nvPr>
            <p:ph type="title"/>
          </p:nvPr>
        </p:nvSpPr>
        <p:spPr/>
        <p:txBody>
          <a:bodyPr/>
          <a:lstStyle/>
          <a:p>
            <a:r>
              <a:rPr lang="de-DE" sz="3600"/>
              <a:t>Perspektivische Korrektur</a:t>
            </a:r>
          </a:p>
        </p:txBody>
      </p:sp>
      <p:sp>
        <p:nvSpPr>
          <p:cNvPr id="401437" name="Freeform 29"/>
          <p:cNvSpPr>
            <a:spLocks/>
          </p:cNvSpPr>
          <p:nvPr/>
        </p:nvSpPr>
        <p:spPr bwMode="auto">
          <a:xfrm>
            <a:off x="4949825" y="1504950"/>
            <a:ext cx="3262313" cy="1517650"/>
          </a:xfrm>
          <a:custGeom>
            <a:avLst/>
            <a:gdLst/>
            <a:ahLst/>
            <a:cxnLst>
              <a:cxn ang="0">
                <a:pos x="0" y="956"/>
              </a:cxn>
              <a:cxn ang="0">
                <a:pos x="576" y="0"/>
              </a:cxn>
              <a:cxn ang="0">
                <a:pos x="1425" y="0"/>
              </a:cxn>
              <a:cxn ang="0">
                <a:pos x="2055" y="956"/>
              </a:cxn>
              <a:cxn ang="0">
                <a:pos x="0" y="956"/>
              </a:cxn>
            </a:cxnLst>
            <a:rect l="0" t="0" r="r" b="b"/>
            <a:pathLst>
              <a:path w="2055" h="956">
                <a:moveTo>
                  <a:pt x="0" y="956"/>
                </a:moveTo>
                <a:lnTo>
                  <a:pt x="576" y="0"/>
                </a:lnTo>
                <a:lnTo>
                  <a:pt x="1425" y="0"/>
                </a:lnTo>
                <a:lnTo>
                  <a:pt x="2055" y="956"/>
                </a:lnTo>
                <a:lnTo>
                  <a:pt x="0" y="956"/>
                </a:lnTo>
                <a:close/>
              </a:path>
            </a:pathLst>
          </a:custGeom>
          <a:solidFill>
            <a:srgbClr val="FF9900"/>
          </a:solidFill>
          <a:ln w="28575" cap="flat" cmpd="sng">
            <a:solidFill>
              <a:schemeClr val="tx1"/>
            </a:solidFill>
            <a:prstDash val="solid"/>
            <a:round/>
            <a:headEnd/>
            <a:tailEnd/>
          </a:ln>
          <a:effectLst/>
        </p:spPr>
        <p:txBody>
          <a:bodyPr>
            <a:spAutoFit/>
          </a:bodyPr>
          <a:lstStyle/>
          <a:p>
            <a:endParaRPr lang="de-DE"/>
          </a:p>
        </p:txBody>
      </p:sp>
      <p:sp>
        <p:nvSpPr>
          <p:cNvPr id="401438" name="Freeform 30"/>
          <p:cNvSpPr>
            <a:spLocks/>
          </p:cNvSpPr>
          <p:nvPr/>
        </p:nvSpPr>
        <p:spPr bwMode="auto">
          <a:xfrm>
            <a:off x="5600700" y="1509713"/>
            <a:ext cx="923925" cy="423862"/>
          </a:xfrm>
          <a:custGeom>
            <a:avLst/>
            <a:gdLst/>
            <a:ahLst/>
            <a:cxnLst>
              <a:cxn ang="0">
                <a:pos x="600" y="264"/>
              </a:cxn>
              <a:cxn ang="0">
                <a:pos x="600" y="0"/>
              </a:cxn>
              <a:cxn ang="0">
                <a:pos x="147" y="0"/>
              </a:cxn>
              <a:cxn ang="0">
                <a:pos x="0" y="267"/>
              </a:cxn>
              <a:cxn ang="0">
                <a:pos x="600" y="264"/>
              </a:cxn>
            </a:cxnLst>
            <a:rect l="0" t="0" r="r" b="b"/>
            <a:pathLst>
              <a:path w="600" h="267">
                <a:moveTo>
                  <a:pt x="600" y="264"/>
                </a:moveTo>
                <a:lnTo>
                  <a:pt x="600" y="0"/>
                </a:lnTo>
                <a:lnTo>
                  <a:pt x="147" y="0"/>
                </a:lnTo>
                <a:lnTo>
                  <a:pt x="0" y="267"/>
                </a:lnTo>
                <a:lnTo>
                  <a:pt x="600" y="264"/>
                </a:lnTo>
                <a:close/>
              </a:path>
            </a:pathLst>
          </a:custGeom>
          <a:solidFill>
            <a:schemeClr val="tx1"/>
          </a:solidFill>
          <a:ln w="28575" cap="flat" cmpd="sng">
            <a:solidFill>
              <a:schemeClr val="tx1"/>
            </a:solidFill>
            <a:prstDash val="solid"/>
            <a:round/>
            <a:headEnd/>
            <a:tailEnd/>
          </a:ln>
          <a:effectLst/>
        </p:spPr>
        <p:txBody>
          <a:bodyPr>
            <a:spAutoFit/>
          </a:bodyPr>
          <a:lstStyle/>
          <a:p>
            <a:endParaRPr lang="de-DE"/>
          </a:p>
        </p:txBody>
      </p:sp>
      <p:sp>
        <p:nvSpPr>
          <p:cNvPr id="401439" name="Freeform 31"/>
          <p:cNvSpPr>
            <a:spLocks/>
          </p:cNvSpPr>
          <p:nvPr/>
        </p:nvSpPr>
        <p:spPr bwMode="auto">
          <a:xfrm>
            <a:off x="6535738" y="1947863"/>
            <a:ext cx="1676400" cy="1073150"/>
          </a:xfrm>
          <a:custGeom>
            <a:avLst/>
            <a:gdLst/>
            <a:ahLst/>
            <a:cxnLst>
              <a:cxn ang="0">
                <a:pos x="0" y="676"/>
              </a:cxn>
              <a:cxn ang="0">
                <a:pos x="0" y="0"/>
              </a:cxn>
              <a:cxn ang="0">
                <a:pos x="611" y="3"/>
              </a:cxn>
              <a:cxn ang="0">
                <a:pos x="1056" y="672"/>
              </a:cxn>
              <a:cxn ang="0">
                <a:pos x="0" y="676"/>
              </a:cxn>
            </a:cxnLst>
            <a:rect l="0" t="0" r="r" b="b"/>
            <a:pathLst>
              <a:path w="1056" h="676">
                <a:moveTo>
                  <a:pt x="0" y="676"/>
                </a:moveTo>
                <a:lnTo>
                  <a:pt x="0" y="0"/>
                </a:lnTo>
                <a:lnTo>
                  <a:pt x="611" y="3"/>
                </a:lnTo>
                <a:lnTo>
                  <a:pt x="1056" y="672"/>
                </a:lnTo>
                <a:lnTo>
                  <a:pt x="0" y="676"/>
                </a:lnTo>
                <a:close/>
              </a:path>
            </a:pathLst>
          </a:custGeom>
          <a:solidFill>
            <a:schemeClr val="tx1"/>
          </a:solidFill>
          <a:ln w="28575" cap="flat" cmpd="sng">
            <a:solidFill>
              <a:schemeClr val="tx1"/>
            </a:solidFill>
            <a:prstDash val="solid"/>
            <a:round/>
            <a:headEnd/>
            <a:tailEnd/>
          </a:ln>
          <a:effectLst/>
        </p:spPr>
        <p:txBody>
          <a:bodyPr>
            <a:spAutoFit/>
          </a:bodyPr>
          <a:lstStyle/>
          <a:p>
            <a:endParaRPr lang="de-DE"/>
          </a:p>
        </p:txBody>
      </p:sp>
      <p:sp>
        <p:nvSpPr>
          <p:cNvPr id="401440" name="Line 32"/>
          <p:cNvSpPr>
            <a:spLocks noChangeShapeType="1"/>
          </p:cNvSpPr>
          <p:nvPr/>
        </p:nvSpPr>
        <p:spPr bwMode="auto">
          <a:xfrm flipV="1">
            <a:off x="4953000" y="1504950"/>
            <a:ext cx="2257425" cy="1514475"/>
          </a:xfrm>
          <a:prstGeom prst="line">
            <a:avLst/>
          </a:prstGeom>
          <a:noFill/>
          <a:ln w="28575">
            <a:solidFill>
              <a:srgbClr val="FF0000"/>
            </a:solidFill>
            <a:round/>
            <a:headEnd/>
            <a:tailEnd/>
          </a:ln>
          <a:effectLst/>
        </p:spPr>
        <p:txBody>
          <a:bodyPr>
            <a:spAutoFit/>
          </a:bodyPr>
          <a:lstStyle/>
          <a:p>
            <a:endParaRPr lang="de-DE"/>
          </a:p>
        </p:txBody>
      </p:sp>
      <p:sp>
        <p:nvSpPr>
          <p:cNvPr id="401441" name="Line 33"/>
          <p:cNvSpPr>
            <a:spLocks noChangeShapeType="1"/>
          </p:cNvSpPr>
          <p:nvPr/>
        </p:nvSpPr>
        <p:spPr bwMode="auto">
          <a:xfrm>
            <a:off x="5868988" y="1516063"/>
            <a:ext cx="2295525" cy="1495425"/>
          </a:xfrm>
          <a:prstGeom prst="line">
            <a:avLst/>
          </a:prstGeom>
          <a:noFill/>
          <a:ln w="28575">
            <a:solidFill>
              <a:srgbClr val="FF0000"/>
            </a:solidFill>
            <a:round/>
            <a:headEnd/>
            <a:tailEnd/>
          </a:ln>
          <a:effectLst/>
        </p:spPr>
        <p:txBody>
          <a:bodyPr>
            <a:spAutoFit/>
          </a:bodyPr>
          <a:lstStyle/>
          <a:p>
            <a:endParaRPr lang="de-DE"/>
          </a:p>
        </p:txBody>
      </p:sp>
      <p:sp>
        <p:nvSpPr>
          <p:cNvPr id="401443" name="Text Box 35"/>
          <p:cNvSpPr txBox="1">
            <a:spLocks noChangeArrowheads="1"/>
          </p:cNvSpPr>
          <p:nvPr/>
        </p:nvSpPr>
        <p:spPr bwMode="auto">
          <a:xfrm>
            <a:off x="652463" y="1292225"/>
            <a:ext cx="6794500" cy="4838700"/>
          </a:xfrm>
          <a:prstGeom prst="rect">
            <a:avLst/>
          </a:prstGeom>
          <a:noFill/>
          <a:ln w="12700" algn="ctr">
            <a:noFill/>
            <a:miter lim="800000"/>
            <a:headEnd/>
            <a:tailEnd/>
          </a:ln>
          <a:effectLst/>
        </p:spPr>
        <p:txBody>
          <a:bodyPr wrap="none">
            <a:spAutoFit/>
          </a:bodyPr>
          <a:lstStyle/>
          <a:p>
            <a:pPr>
              <a:spcBef>
                <a:spcPct val="0"/>
              </a:spcBef>
              <a:buFontTx/>
              <a:buBlip>
                <a:blip r:embed="rId2"/>
              </a:buBlip>
            </a:pPr>
            <a:r>
              <a:rPr lang="de-DE" sz="2400">
                <a:solidFill>
                  <a:schemeClr val="tx1"/>
                </a:solidFill>
              </a:rPr>
              <a:t>Die Vertex-Position </a:t>
            </a:r>
          </a:p>
          <a:p>
            <a:pPr>
              <a:spcBef>
                <a:spcPct val="0"/>
              </a:spcBef>
              <a:buFontTx/>
              <a:buBlip>
                <a:blip r:embed="rId2"/>
              </a:buBlip>
            </a:pPr>
            <a:endParaRPr lang="de-DE" sz="2400">
              <a:solidFill>
                <a:schemeClr val="tx1"/>
              </a:solidFill>
            </a:endParaRPr>
          </a:p>
          <a:p>
            <a:pPr>
              <a:spcBef>
                <a:spcPct val="0"/>
              </a:spcBef>
            </a:pPr>
            <a:r>
              <a:rPr lang="de-DE" sz="2400">
                <a:solidFill>
                  <a:schemeClr val="tx1"/>
                </a:solidFill>
              </a:rPr>
              <a:t>    wird mit der Projektions-</a:t>
            </a:r>
            <a:br>
              <a:rPr lang="de-DE" sz="2400">
                <a:solidFill>
                  <a:schemeClr val="tx1"/>
                </a:solidFill>
              </a:rPr>
            </a:br>
            <a:r>
              <a:rPr lang="de-DE" sz="2400">
                <a:solidFill>
                  <a:schemeClr val="tx1"/>
                </a:solidFill>
              </a:rPr>
              <a:t>    matrix multipliziert.</a:t>
            </a:r>
          </a:p>
          <a:p>
            <a:pPr>
              <a:spcBef>
                <a:spcPct val="0"/>
              </a:spcBef>
              <a:buFontTx/>
              <a:buBlip>
                <a:blip r:embed="rId2"/>
              </a:buBlip>
            </a:pPr>
            <a:r>
              <a:rPr lang="de-DE" sz="2400">
                <a:solidFill>
                  <a:schemeClr val="tx1"/>
                </a:solidFill>
              </a:rPr>
              <a:t>  Nach dieser Multiplikation</a:t>
            </a:r>
            <a:br>
              <a:rPr lang="de-DE" sz="2400">
                <a:solidFill>
                  <a:schemeClr val="tx1"/>
                </a:solidFill>
              </a:rPr>
            </a:br>
            <a:r>
              <a:rPr lang="de-DE" sz="2400">
                <a:solidFill>
                  <a:schemeClr val="tx1"/>
                </a:solidFill>
              </a:rPr>
              <a:t>    ist die homogene Koordinate</a:t>
            </a:r>
            <a:br>
              <a:rPr lang="de-DE" sz="2400">
                <a:solidFill>
                  <a:schemeClr val="tx1"/>
                </a:solidFill>
              </a:rPr>
            </a:br>
            <a:r>
              <a:rPr lang="de-DE" sz="2400">
                <a:solidFill>
                  <a:schemeClr val="tx1"/>
                </a:solidFill>
              </a:rPr>
              <a:t>    w nicht mehr gleich 1!</a:t>
            </a:r>
          </a:p>
          <a:p>
            <a:pPr>
              <a:spcBef>
                <a:spcPct val="0"/>
              </a:spcBef>
            </a:pPr>
            <a:endParaRPr lang="de-DE" sz="2400">
              <a:solidFill>
                <a:schemeClr val="tx1"/>
              </a:solidFill>
            </a:endParaRPr>
          </a:p>
          <a:p>
            <a:pPr>
              <a:spcBef>
                <a:spcPct val="0"/>
              </a:spcBef>
            </a:pPr>
            <a:r>
              <a:rPr lang="de-DE" sz="2400" b="1" i="1" u="sng">
                <a:solidFill>
                  <a:schemeClr val="tx1"/>
                </a:solidFill>
              </a:rPr>
              <a:t>Perspektivische Korrektur der Texturkoordinaten (s,t):</a:t>
            </a:r>
          </a:p>
          <a:p>
            <a:pPr>
              <a:spcBef>
                <a:spcPct val="0"/>
              </a:spcBef>
              <a:buFontTx/>
              <a:buBlip>
                <a:blip r:embed="rId2"/>
              </a:buBlip>
            </a:pPr>
            <a:r>
              <a:rPr lang="de-DE" sz="2400">
                <a:solidFill>
                  <a:schemeClr val="tx1"/>
                </a:solidFill>
              </a:rPr>
              <a:t> Bestimme an den Vertices</a:t>
            </a:r>
          </a:p>
          <a:p>
            <a:pPr>
              <a:spcBef>
                <a:spcPct val="0"/>
              </a:spcBef>
              <a:buFontTx/>
              <a:buBlip>
                <a:blip r:embed="rId2"/>
              </a:buBlip>
            </a:pPr>
            <a:endParaRPr lang="de-DE" sz="2400">
              <a:solidFill>
                <a:schemeClr val="tx1"/>
              </a:solidFill>
            </a:endParaRPr>
          </a:p>
          <a:p>
            <a:pPr>
              <a:spcBef>
                <a:spcPct val="0"/>
              </a:spcBef>
              <a:buFontTx/>
              <a:buBlip>
                <a:blip r:embed="rId2"/>
              </a:buBlip>
            </a:pPr>
            <a:r>
              <a:rPr lang="de-DE" sz="2400">
                <a:solidFill>
                  <a:schemeClr val="tx1"/>
                </a:solidFill>
              </a:rPr>
              <a:t> Interpoliere (u,v,p) baryzentrisch im Dreieck</a:t>
            </a:r>
          </a:p>
          <a:p>
            <a:pPr>
              <a:spcBef>
                <a:spcPct val="0"/>
              </a:spcBef>
              <a:buFontTx/>
              <a:buBlip>
                <a:blip r:embed="rId2"/>
              </a:buBlip>
            </a:pPr>
            <a:r>
              <a:rPr lang="de-DE" sz="2400">
                <a:solidFill>
                  <a:schemeClr val="tx1"/>
                </a:solidFill>
              </a:rPr>
              <a:t> Für jedes Fragment: </a:t>
            </a:r>
            <a:endParaRPr lang="de-DE" sz="2400" b="1">
              <a:solidFill>
                <a:schemeClr val="tx1"/>
              </a:solidFill>
            </a:endParaRPr>
          </a:p>
        </p:txBody>
      </p:sp>
      <p:sp>
        <p:nvSpPr>
          <p:cNvPr id="401445" name="Text Box 37"/>
          <p:cNvSpPr txBox="1">
            <a:spLocks noChangeArrowheads="1"/>
          </p:cNvSpPr>
          <p:nvPr/>
        </p:nvSpPr>
        <p:spPr bwMode="auto">
          <a:xfrm>
            <a:off x="4667250" y="3098800"/>
            <a:ext cx="638175" cy="366713"/>
          </a:xfrm>
          <a:prstGeom prst="rect">
            <a:avLst/>
          </a:prstGeom>
          <a:noFill/>
          <a:ln w="28575" algn="ctr">
            <a:noFill/>
            <a:miter lim="800000"/>
            <a:headEnd/>
            <a:tailEnd/>
          </a:ln>
          <a:effectLst/>
        </p:spPr>
        <p:txBody>
          <a:bodyPr wrap="none">
            <a:spAutoFit/>
          </a:bodyPr>
          <a:lstStyle/>
          <a:p>
            <a:pPr marL="342900" indent="-342900"/>
            <a:r>
              <a:rPr lang="de-DE" sz="1800" b="1"/>
              <a:t>(0,0)</a:t>
            </a:r>
          </a:p>
        </p:txBody>
      </p:sp>
      <p:sp>
        <p:nvSpPr>
          <p:cNvPr id="401446" name="Text Box 38"/>
          <p:cNvSpPr txBox="1">
            <a:spLocks noChangeArrowheads="1"/>
          </p:cNvSpPr>
          <p:nvPr/>
        </p:nvSpPr>
        <p:spPr bwMode="auto">
          <a:xfrm>
            <a:off x="7927975" y="3098800"/>
            <a:ext cx="638175" cy="366713"/>
          </a:xfrm>
          <a:prstGeom prst="rect">
            <a:avLst/>
          </a:prstGeom>
          <a:noFill/>
          <a:ln w="28575" algn="ctr">
            <a:noFill/>
            <a:miter lim="800000"/>
            <a:headEnd/>
            <a:tailEnd/>
          </a:ln>
          <a:effectLst/>
        </p:spPr>
        <p:txBody>
          <a:bodyPr wrap="none">
            <a:spAutoFit/>
          </a:bodyPr>
          <a:lstStyle/>
          <a:p>
            <a:pPr marL="342900" indent="-342900"/>
            <a:r>
              <a:rPr lang="de-DE" sz="1800" b="1"/>
              <a:t>(1,0)</a:t>
            </a:r>
          </a:p>
        </p:txBody>
      </p:sp>
      <p:sp>
        <p:nvSpPr>
          <p:cNvPr id="401447" name="Text Box 39"/>
          <p:cNvSpPr txBox="1">
            <a:spLocks noChangeArrowheads="1"/>
          </p:cNvSpPr>
          <p:nvPr/>
        </p:nvSpPr>
        <p:spPr bwMode="auto">
          <a:xfrm>
            <a:off x="5494338" y="1112838"/>
            <a:ext cx="638175" cy="366712"/>
          </a:xfrm>
          <a:prstGeom prst="rect">
            <a:avLst/>
          </a:prstGeom>
          <a:noFill/>
          <a:ln w="28575" algn="ctr">
            <a:noFill/>
            <a:miter lim="800000"/>
            <a:headEnd/>
            <a:tailEnd/>
          </a:ln>
          <a:effectLst/>
        </p:spPr>
        <p:txBody>
          <a:bodyPr wrap="none">
            <a:spAutoFit/>
          </a:bodyPr>
          <a:lstStyle/>
          <a:p>
            <a:pPr marL="342900" indent="-342900"/>
            <a:r>
              <a:rPr lang="de-DE" sz="1800" b="1"/>
              <a:t>(0,1)</a:t>
            </a:r>
          </a:p>
        </p:txBody>
      </p:sp>
      <p:sp>
        <p:nvSpPr>
          <p:cNvPr id="401448" name="Text Box 40"/>
          <p:cNvSpPr txBox="1">
            <a:spLocks noChangeArrowheads="1"/>
          </p:cNvSpPr>
          <p:nvPr/>
        </p:nvSpPr>
        <p:spPr bwMode="auto">
          <a:xfrm>
            <a:off x="6969125" y="1112838"/>
            <a:ext cx="638175" cy="366712"/>
          </a:xfrm>
          <a:prstGeom prst="rect">
            <a:avLst/>
          </a:prstGeom>
          <a:noFill/>
          <a:ln w="28575" algn="ctr">
            <a:noFill/>
            <a:miter lim="800000"/>
            <a:headEnd/>
            <a:tailEnd/>
          </a:ln>
          <a:effectLst/>
        </p:spPr>
        <p:txBody>
          <a:bodyPr wrap="none">
            <a:spAutoFit/>
          </a:bodyPr>
          <a:lstStyle/>
          <a:p>
            <a:pPr marL="342900" indent="-342900"/>
            <a:r>
              <a:rPr lang="de-DE" sz="1800" b="1"/>
              <a:t>(1,1)</a:t>
            </a:r>
          </a:p>
        </p:txBody>
      </p:sp>
      <p:sp>
        <p:nvSpPr>
          <p:cNvPr id="401449" name="Oval 41"/>
          <p:cNvSpPr>
            <a:spLocks noChangeArrowheads="1"/>
          </p:cNvSpPr>
          <p:nvPr/>
        </p:nvSpPr>
        <p:spPr bwMode="auto">
          <a:xfrm>
            <a:off x="5786438" y="1423988"/>
            <a:ext cx="133350" cy="133350"/>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sp>
        <p:nvSpPr>
          <p:cNvPr id="401450" name="Oval 42"/>
          <p:cNvSpPr>
            <a:spLocks noChangeArrowheads="1"/>
          </p:cNvSpPr>
          <p:nvPr/>
        </p:nvSpPr>
        <p:spPr bwMode="auto">
          <a:xfrm>
            <a:off x="7129463" y="1423988"/>
            <a:ext cx="133350" cy="133350"/>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sp>
        <p:nvSpPr>
          <p:cNvPr id="401451" name="Oval 43"/>
          <p:cNvSpPr>
            <a:spLocks noChangeArrowheads="1"/>
          </p:cNvSpPr>
          <p:nvPr/>
        </p:nvSpPr>
        <p:spPr bwMode="auto">
          <a:xfrm>
            <a:off x="8129588" y="2938463"/>
            <a:ext cx="133350" cy="133350"/>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sp>
        <p:nvSpPr>
          <p:cNvPr id="401452" name="Oval 44"/>
          <p:cNvSpPr>
            <a:spLocks noChangeArrowheads="1"/>
          </p:cNvSpPr>
          <p:nvPr/>
        </p:nvSpPr>
        <p:spPr bwMode="auto">
          <a:xfrm>
            <a:off x="4891088" y="2938463"/>
            <a:ext cx="133350" cy="133350"/>
          </a:xfrm>
          <a:prstGeom prst="ellipse">
            <a:avLst/>
          </a:prstGeom>
          <a:solidFill>
            <a:schemeClr val="bg1"/>
          </a:solidFill>
          <a:ln w="28575" algn="ctr">
            <a:solidFill>
              <a:schemeClr val="tx1"/>
            </a:solidFill>
            <a:round/>
            <a:headEnd/>
            <a:tailEnd/>
          </a:ln>
          <a:effectLst/>
        </p:spPr>
        <p:txBody>
          <a:bodyPr wrap="none" anchor="ctr">
            <a:spAutoFit/>
          </a:bodyPr>
          <a:lstStyle/>
          <a:p>
            <a:endParaRPr lang="de-DE"/>
          </a:p>
        </p:txBody>
      </p:sp>
      <p:pic>
        <p:nvPicPr>
          <p:cNvPr id="401454" name="Picture 46" descr="persp"/>
          <p:cNvPicPr>
            <a:picLocks noChangeAspect="1" noChangeArrowheads="1"/>
          </p:cNvPicPr>
          <p:nvPr/>
        </p:nvPicPr>
        <p:blipFill>
          <a:blip r:embed="rId3"/>
          <a:srcRect b="83778"/>
          <a:stretch>
            <a:fillRect/>
          </a:stretch>
        </p:blipFill>
        <p:spPr bwMode="auto">
          <a:xfrm>
            <a:off x="917575" y="1674813"/>
            <a:ext cx="3163888" cy="446087"/>
          </a:xfrm>
          <a:prstGeom prst="rect">
            <a:avLst/>
          </a:prstGeom>
          <a:noFill/>
        </p:spPr>
      </p:pic>
      <p:pic>
        <p:nvPicPr>
          <p:cNvPr id="401455" name="Picture 47" descr="persp"/>
          <p:cNvPicPr>
            <a:picLocks noChangeAspect="1" noChangeArrowheads="1"/>
          </p:cNvPicPr>
          <p:nvPr/>
        </p:nvPicPr>
        <p:blipFill>
          <a:blip r:embed="rId3"/>
          <a:srcRect t="17249" b="66838"/>
          <a:stretch>
            <a:fillRect/>
          </a:stretch>
        </p:blipFill>
        <p:spPr bwMode="auto">
          <a:xfrm>
            <a:off x="917575" y="3903663"/>
            <a:ext cx="3163888" cy="436562"/>
          </a:xfrm>
          <a:prstGeom prst="rect">
            <a:avLst/>
          </a:prstGeom>
          <a:noFill/>
        </p:spPr>
      </p:pic>
      <p:pic>
        <p:nvPicPr>
          <p:cNvPr id="401456" name="Picture 48" descr="persp"/>
          <p:cNvPicPr>
            <a:picLocks noChangeAspect="1" noChangeArrowheads="1"/>
          </p:cNvPicPr>
          <p:nvPr/>
        </p:nvPicPr>
        <p:blipFill>
          <a:blip r:embed="rId3"/>
          <a:srcRect l="61470" t="33881" b="51746"/>
          <a:stretch>
            <a:fillRect/>
          </a:stretch>
        </p:blipFill>
        <p:spPr bwMode="auto">
          <a:xfrm>
            <a:off x="2076450" y="5019675"/>
            <a:ext cx="1138238" cy="368300"/>
          </a:xfrm>
          <a:prstGeom prst="rect">
            <a:avLst/>
          </a:prstGeom>
          <a:noFill/>
        </p:spPr>
      </p:pic>
      <p:pic>
        <p:nvPicPr>
          <p:cNvPr id="401457" name="Picture 49" descr="persp"/>
          <p:cNvPicPr>
            <a:picLocks noChangeAspect="1" noChangeArrowheads="1"/>
          </p:cNvPicPr>
          <p:nvPr/>
        </p:nvPicPr>
        <p:blipFill>
          <a:blip r:embed="rId3"/>
          <a:srcRect l="61203" t="50206" b="36343"/>
          <a:stretch>
            <a:fillRect/>
          </a:stretch>
        </p:blipFill>
        <p:spPr bwMode="auto">
          <a:xfrm>
            <a:off x="4037013" y="5014913"/>
            <a:ext cx="1144587" cy="344487"/>
          </a:xfrm>
          <a:prstGeom prst="rect">
            <a:avLst/>
          </a:prstGeom>
          <a:noFill/>
        </p:spPr>
      </p:pic>
      <p:pic>
        <p:nvPicPr>
          <p:cNvPr id="401458" name="Picture 50" descr="persp"/>
          <p:cNvPicPr>
            <a:picLocks noChangeAspect="1" noChangeArrowheads="1"/>
          </p:cNvPicPr>
          <p:nvPr/>
        </p:nvPicPr>
        <p:blipFill>
          <a:blip r:embed="rId3"/>
          <a:srcRect l="62271" t="68378" b="18173"/>
          <a:stretch>
            <a:fillRect/>
          </a:stretch>
        </p:blipFill>
        <p:spPr bwMode="auto">
          <a:xfrm>
            <a:off x="5995988" y="5014913"/>
            <a:ext cx="1114425" cy="344487"/>
          </a:xfrm>
          <a:prstGeom prst="rect">
            <a:avLst/>
          </a:prstGeom>
          <a:noFill/>
        </p:spPr>
      </p:pic>
      <p:pic>
        <p:nvPicPr>
          <p:cNvPr id="401459" name="Picture 51" descr="persp"/>
          <p:cNvPicPr>
            <a:picLocks noChangeAspect="1" noChangeArrowheads="1"/>
          </p:cNvPicPr>
          <p:nvPr/>
        </p:nvPicPr>
        <p:blipFill>
          <a:blip r:embed="rId3"/>
          <a:srcRect t="81931"/>
          <a:stretch>
            <a:fillRect/>
          </a:stretch>
        </p:blipFill>
        <p:spPr bwMode="auto">
          <a:xfrm>
            <a:off x="3794125" y="5762625"/>
            <a:ext cx="3259138" cy="5111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1443">
                                            <p:txEl>
                                              <p:pRg st="0" end="0"/>
                                            </p:txEl>
                                          </p:spTgt>
                                        </p:tgtEl>
                                        <p:attrNameLst>
                                          <p:attrName>style.visibility</p:attrName>
                                        </p:attrNameLst>
                                      </p:cBhvr>
                                      <p:to>
                                        <p:strVal val="visible"/>
                                      </p:to>
                                    </p:set>
                                    <p:animEffect transition="in" filter="fade">
                                      <p:cBhvr>
                                        <p:cTn id="7" dur="500"/>
                                        <p:tgtEl>
                                          <p:spTgt spid="40144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1443">
                                            <p:txEl>
                                              <p:pRg st="2" end="2"/>
                                            </p:txEl>
                                          </p:spTgt>
                                        </p:tgtEl>
                                        <p:attrNameLst>
                                          <p:attrName>style.visibility</p:attrName>
                                        </p:attrNameLst>
                                      </p:cBhvr>
                                      <p:to>
                                        <p:strVal val="visible"/>
                                      </p:to>
                                    </p:set>
                                    <p:animEffect transition="in" filter="fade">
                                      <p:cBhvr>
                                        <p:cTn id="10" dur="500"/>
                                        <p:tgtEl>
                                          <p:spTgt spid="40144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01454"/>
                                        </p:tgtEl>
                                        <p:attrNameLst>
                                          <p:attrName>style.visibility</p:attrName>
                                        </p:attrNameLst>
                                      </p:cBhvr>
                                      <p:to>
                                        <p:strVal val="visible"/>
                                      </p:to>
                                    </p:set>
                                    <p:animEffect transition="in" filter="fade">
                                      <p:cBhvr>
                                        <p:cTn id="13" dur="500"/>
                                        <p:tgtEl>
                                          <p:spTgt spid="40145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01443">
                                            <p:txEl>
                                              <p:pRg st="3" end="3"/>
                                            </p:txEl>
                                          </p:spTgt>
                                        </p:tgtEl>
                                        <p:attrNameLst>
                                          <p:attrName>style.visibility</p:attrName>
                                        </p:attrNameLst>
                                      </p:cBhvr>
                                      <p:to>
                                        <p:strVal val="visible"/>
                                      </p:to>
                                    </p:set>
                                    <p:animEffect transition="in" filter="fade">
                                      <p:cBhvr>
                                        <p:cTn id="18" dur="500"/>
                                        <p:tgtEl>
                                          <p:spTgt spid="40144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01455"/>
                                        </p:tgtEl>
                                        <p:attrNameLst>
                                          <p:attrName>style.visibility</p:attrName>
                                        </p:attrNameLst>
                                      </p:cBhvr>
                                      <p:to>
                                        <p:strVal val="visible"/>
                                      </p:to>
                                    </p:set>
                                    <p:animEffect transition="in" filter="fade">
                                      <p:cBhvr>
                                        <p:cTn id="21" dur="500"/>
                                        <p:tgtEl>
                                          <p:spTgt spid="40145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01443">
                                            <p:txEl>
                                              <p:pRg st="5" end="5"/>
                                            </p:txEl>
                                          </p:spTgt>
                                        </p:tgtEl>
                                        <p:attrNameLst>
                                          <p:attrName>style.visibility</p:attrName>
                                        </p:attrNameLst>
                                      </p:cBhvr>
                                      <p:to>
                                        <p:strVal val="visible"/>
                                      </p:to>
                                    </p:set>
                                    <p:animEffect transition="in" filter="fade">
                                      <p:cBhvr>
                                        <p:cTn id="26" dur="500"/>
                                        <p:tgtEl>
                                          <p:spTgt spid="40144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01443">
                                            <p:txEl>
                                              <p:pRg st="6" end="6"/>
                                            </p:txEl>
                                          </p:spTgt>
                                        </p:tgtEl>
                                        <p:attrNameLst>
                                          <p:attrName>style.visibility</p:attrName>
                                        </p:attrNameLst>
                                      </p:cBhvr>
                                      <p:to>
                                        <p:strVal val="visible"/>
                                      </p:to>
                                    </p:set>
                                    <p:animEffect transition="in" filter="fade">
                                      <p:cBhvr>
                                        <p:cTn id="31" dur="500"/>
                                        <p:tgtEl>
                                          <p:spTgt spid="40144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01456"/>
                                        </p:tgtEl>
                                        <p:attrNameLst>
                                          <p:attrName>style.visibility</p:attrName>
                                        </p:attrNameLst>
                                      </p:cBhvr>
                                      <p:to>
                                        <p:strVal val="visible"/>
                                      </p:to>
                                    </p:set>
                                    <p:animEffect transition="in" filter="fade">
                                      <p:cBhvr>
                                        <p:cTn id="34" dur="500"/>
                                        <p:tgtEl>
                                          <p:spTgt spid="401456"/>
                                        </p:tgtEl>
                                      </p:cBhvr>
                                    </p:animEffect>
                                  </p:childTnLst>
                                </p:cTn>
                              </p:par>
                              <p:par>
                                <p:cTn id="35" presetID="10" presetClass="entr" presetSubtype="0" fill="hold" nodeType="withEffect">
                                  <p:stCondLst>
                                    <p:cond delay="0"/>
                                  </p:stCondLst>
                                  <p:childTnLst>
                                    <p:set>
                                      <p:cBhvr>
                                        <p:cTn id="36" dur="1" fill="hold">
                                          <p:stCondLst>
                                            <p:cond delay="0"/>
                                          </p:stCondLst>
                                        </p:cTn>
                                        <p:tgtEl>
                                          <p:spTgt spid="401457"/>
                                        </p:tgtEl>
                                        <p:attrNameLst>
                                          <p:attrName>style.visibility</p:attrName>
                                        </p:attrNameLst>
                                      </p:cBhvr>
                                      <p:to>
                                        <p:strVal val="visible"/>
                                      </p:to>
                                    </p:set>
                                    <p:animEffect transition="in" filter="fade">
                                      <p:cBhvr>
                                        <p:cTn id="37" dur="500"/>
                                        <p:tgtEl>
                                          <p:spTgt spid="401457"/>
                                        </p:tgtEl>
                                      </p:cBhvr>
                                    </p:animEffect>
                                  </p:childTnLst>
                                </p:cTn>
                              </p:par>
                              <p:par>
                                <p:cTn id="38" presetID="10" presetClass="entr" presetSubtype="0" fill="hold" nodeType="withEffect">
                                  <p:stCondLst>
                                    <p:cond delay="0"/>
                                  </p:stCondLst>
                                  <p:childTnLst>
                                    <p:set>
                                      <p:cBhvr>
                                        <p:cTn id="39" dur="1" fill="hold">
                                          <p:stCondLst>
                                            <p:cond delay="0"/>
                                          </p:stCondLst>
                                        </p:cTn>
                                        <p:tgtEl>
                                          <p:spTgt spid="401458"/>
                                        </p:tgtEl>
                                        <p:attrNameLst>
                                          <p:attrName>style.visibility</p:attrName>
                                        </p:attrNameLst>
                                      </p:cBhvr>
                                      <p:to>
                                        <p:strVal val="visible"/>
                                      </p:to>
                                    </p:set>
                                    <p:animEffect transition="in" filter="fade">
                                      <p:cBhvr>
                                        <p:cTn id="40" dur="500"/>
                                        <p:tgtEl>
                                          <p:spTgt spid="40145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01443">
                                            <p:txEl>
                                              <p:pRg st="8" end="8"/>
                                            </p:txEl>
                                          </p:spTgt>
                                        </p:tgtEl>
                                        <p:attrNameLst>
                                          <p:attrName>style.visibility</p:attrName>
                                        </p:attrNameLst>
                                      </p:cBhvr>
                                      <p:to>
                                        <p:strVal val="visible"/>
                                      </p:to>
                                    </p:set>
                                    <p:animEffect transition="in" filter="fade">
                                      <p:cBhvr>
                                        <p:cTn id="45" dur="500"/>
                                        <p:tgtEl>
                                          <p:spTgt spid="40144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01443">
                                            <p:txEl>
                                              <p:pRg st="9" end="9"/>
                                            </p:txEl>
                                          </p:spTgt>
                                        </p:tgtEl>
                                        <p:attrNameLst>
                                          <p:attrName>style.visibility</p:attrName>
                                        </p:attrNameLst>
                                      </p:cBhvr>
                                      <p:to>
                                        <p:strVal val="visible"/>
                                      </p:to>
                                    </p:set>
                                    <p:animEffect transition="in" filter="fade">
                                      <p:cBhvr>
                                        <p:cTn id="50" dur="500"/>
                                        <p:tgtEl>
                                          <p:spTgt spid="401443">
                                            <p:txEl>
                                              <p:pRg st="9" end="9"/>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401459"/>
                                        </p:tgtEl>
                                        <p:attrNameLst>
                                          <p:attrName>style.visibility</p:attrName>
                                        </p:attrNameLst>
                                      </p:cBhvr>
                                      <p:to>
                                        <p:strVal val="visible"/>
                                      </p:to>
                                    </p:set>
                                    <p:animEffect transition="in" filter="fade">
                                      <p:cBhvr>
                                        <p:cTn id="53" dur="500"/>
                                        <p:tgtEl>
                                          <p:spTgt spid="401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43" grpId="0" build="allAtOnce"/>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7017" name="Object 9"/>
          <p:cNvGraphicFramePr>
            <a:graphicFrameLocks noChangeAspect="1"/>
          </p:cNvGraphicFramePr>
          <p:nvPr/>
        </p:nvGraphicFramePr>
        <p:xfrm>
          <a:off x="558800" y="1866900"/>
          <a:ext cx="2095500" cy="3605213"/>
        </p:xfrm>
        <a:graphic>
          <a:graphicData uri="http://schemas.openxmlformats.org/presentationml/2006/ole">
            <p:oleObj spid="_x0000_s387074" name="CorelPhotoPaint.Image.11" r:id="rId3" imgW="2666667" imgH="5352381" progId="CorelPhotoPaint.Image.11">
              <p:embed/>
            </p:oleObj>
          </a:graphicData>
        </a:graphic>
      </p:graphicFrame>
      <p:sp>
        <p:nvSpPr>
          <p:cNvPr id="427010" name="Rectangle 2"/>
          <p:cNvSpPr>
            <a:spLocks noGrp="1" noChangeArrowheads="1"/>
          </p:cNvSpPr>
          <p:nvPr>
            <p:ph type="title"/>
          </p:nvPr>
        </p:nvSpPr>
        <p:spPr/>
        <p:txBody>
          <a:bodyPr/>
          <a:lstStyle/>
          <a:p>
            <a:r>
              <a:rPr lang="de-DE" sz="4000"/>
              <a:t>Filtered Environment Maps</a:t>
            </a:r>
          </a:p>
        </p:txBody>
      </p:sp>
      <p:graphicFrame>
        <p:nvGraphicFramePr>
          <p:cNvPr id="427012" name="Object 4"/>
          <p:cNvGraphicFramePr>
            <a:graphicFrameLocks noChangeAspect="1"/>
          </p:cNvGraphicFramePr>
          <p:nvPr/>
        </p:nvGraphicFramePr>
        <p:xfrm>
          <a:off x="558800" y="1169988"/>
          <a:ext cx="2100263" cy="700087"/>
        </p:xfrm>
        <a:graphic>
          <a:graphicData uri="http://schemas.openxmlformats.org/presentationml/2006/ole">
            <p:oleObj spid="_x0000_s387075" name="CorelPhotoPaint.Image.11" r:id="rId4" imgW="2666667" imgH="5352381" progId="CorelPhotoPaint.Image.11">
              <p:embed/>
            </p:oleObj>
          </a:graphicData>
        </a:graphic>
      </p:graphicFrame>
      <p:pic>
        <p:nvPicPr>
          <p:cNvPr id="427015" name="Picture 7" descr="sphereparabol"/>
          <p:cNvPicPr>
            <a:picLocks noChangeAspect="1" noChangeArrowheads="1"/>
          </p:cNvPicPr>
          <p:nvPr/>
        </p:nvPicPr>
        <p:blipFill>
          <a:blip r:embed="rId5"/>
          <a:srcRect/>
          <a:stretch>
            <a:fillRect/>
          </a:stretch>
        </p:blipFill>
        <p:spPr bwMode="auto">
          <a:xfrm>
            <a:off x="2665413" y="1366838"/>
            <a:ext cx="3743325" cy="3730625"/>
          </a:xfrm>
          <a:prstGeom prst="rect">
            <a:avLst/>
          </a:prstGeom>
          <a:noFill/>
        </p:spPr>
      </p:pic>
      <p:sp>
        <p:nvSpPr>
          <p:cNvPr id="427019" name="Oval 11"/>
          <p:cNvSpPr>
            <a:spLocks noChangeArrowheads="1"/>
          </p:cNvSpPr>
          <p:nvPr/>
        </p:nvSpPr>
        <p:spPr bwMode="auto">
          <a:xfrm rot="-3760125">
            <a:off x="2983706" y="2278857"/>
            <a:ext cx="1125537" cy="660400"/>
          </a:xfrm>
          <a:prstGeom prst="ellipse">
            <a:avLst/>
          </a:prstGeom>
          <a:solidFill>
            <a:srgbClr val="FFFFFF">
              <a:alpha val="39999"/>
            </a:srgbClr>
          </a:solidFill>
          <a:ln w="28575" algn="ctr">
            <a:solidFill>
              <a:srgbClr val="A50021"/>
            </a:solidFill>
            <a:round/>
            <a:headEnd/>
            <a:tailEnd/>
          </a:ln>
          <a:effectLst/>
        </p:spPr>
        <p:txBody>
          <a:bodyPr wrap="none" anchor="ctr">
            <a:spAutoFit/>
          </a:bodyPr>
          <a:lstStyle/>
          <a:p>
            <a:endParaRPr lang="de-DE"/>
          </a:p>
        </p:txBody>
      </p:sp>
      <p:sp>
        <p:nvSpPr>
          <p:cNvPr id="427020" name="Text Box 12"/>
          <p:cNvSpPr txBox="1">
            <a:spLocks noChangeArrowheads="1"/>
          </p:cNvSpPr>
          <p:nvPr/>
        </p:nvSpPr>
        <p:spPr bwMode="auto">
          <a:xfrm>
            <a:off x="498475" y="5530850"/>
            <a:ext cx="2209800" cy="701675"/>
          </a:xfrm>
          <a:prstGeom prst="rect">
            <a:avLst/>
          </a:prstGeom>
          <a:noFill/>
          <a:ln w="28575" algn="ctr">
            <a:noFill/>
            <a:miter lim="800000"/>
            <a:headEnd/>
            <a:tailEnd/>
          </a:ln>
          <a:effectLst/>
        </p:spPr>
        <p:txBody>
          <a:bodyPr wrap="none">
            <a:spAutoFit/>
          </a:bodyPr>
          <a:lstStyle/>
          <a:p>
            <a:pPr marL="342900" indent="-342900">
              <a:spcBef>
                <a:spcPct val="0"/>
              </a:spcBef>
            </a:pPr>
            <a:r>
              <a:rPr lang="de-DE" sz="2000"/>
              <a:t>Für jeden Texel der</a:t>
            </a:r>
          </a:p>
          <a:p>
            <a:pPr marL="342900" indent="-342900">
              <a:spcBef>
                <a:spcPct val="0"/>
              </a:spcBef>
            </a:pPr>
            <a:r>
              <a:rPr lang="de-DE" sz="2000"/>
              <a:t>Ergebnistextur</a:t>
            </a:r>
          </a:p>
        </p:txBody>
      </p:sp>
      <p:sp>
        <p:nvSpPr>
          <p:cNvPr id="427021" name="Text Box 13"/>
          <p:cNvSpPr txBox="1">
            <a:spLocks noChangeArrowheads="1"/>
          </p:cNvSpPr>
          <p:nvPr/>
        </p:nvSpPr>
        <p:spPr bwMode="auto">
          <a:xfrm>
            <a:off x="2790825" y="4957012"/>
            <a:ext cx="4200189" cy="1323439"/>
          </a:xfrm>
          <a:prstGeom prst="rect">
            <a:avLst/>
          </a:prstGeom>
          <a:noFill/>
          <a:ln w="28575" algn="ctr">
            <a:noFill/>
            <a:miter lim="800000"/>
            <a:headEnd/>
            <a:tailEnd/>
          </a:ln>
          <a:effectLst/>
        </p:spPr>
        <p:txBody>
          <a:bodyPr wrap="square">
            <a:spAutoFit/>
          </a:bodyPr>
          <a:lstStyle/>
          <a:p>
            <a:pPr marL="342900" indent="-342900"/>
            <a:r>
              <a:rPr lang="de-DE" sz="2000" dirty="0"/>
              <a:t>Bestimme die Richtungen, auf </a:t>
            </a:r>
            <a:br>
              <a:rPr lang="de-DE" sz="2000" dirty="0"/>
            </a:br>
            <a:r>
              <a:rPr lang="de-DE" sz="2000" dirty="0"/>
              <a:t>der Einheitskugel und die </a:t>
            </a:r>
            <a:br>
              <a:rPr lang="de-DE" sz="2000" dirty="0"/>
            </a:br>
            <a:r>
              <a:rPr lang="de-DE" sz="2000" dirty="0"/>
              <a:t>Gewichte </a:t>
            </a:r>
            <a:r>
              <a:rPr lang="de-DE" sz="2000" dirty="0" smtClean="0"/>
              <a:t>aus dem Beleuchtungsmodell</a:t>
            </a:r>
            <a:endParaRPr lang="de-DE" sz="2000" dirty="0"/>
          </a:p>
        </p:txBody>
      </p:sp>
      <p:grpSp>
        <p:nvGrpSpPr>
          <p:cNvPr id="2" name="Group 40"/>
          <p:cNvGrpSpPr>
            <a:grpSpLocks/>
          </p:cNvGrpSpPr>
          <p:nvPr/>
        </p:nvGrpSpPr>
        <p:grpSpPr bwMode="auto">
          <a:xfrm>
            <a:off x="6319838" y="1212850"/>
            <a:ext cx="2160587" cy="4319588"/>
            <a:chOff x="3981" y="764"/>
            <a:chExt cx="1361" cy="2721"/>
          </a:xfrm>
        </p:grpSpPr>
        <p:graphicFrame>
          <p:nvGraphicFramePr>
            <p:cNvPr id="427013" name="Object 5"/>
            <p:cNvGraphicFramePr>
              <a:graphicFrameLocks noChangeAspect="1"/>
            </p:cNvGraphicFramePr>
            <p:nvPr/>
          </p:nvGraphicFramePr>
          <p:xfrm>
            <a:off x="3981" y="764"/>
            <a:ext cx="1361" cy="2721"/>
          </p:xfrm>
          <a:graphic>
            <a:graphicData uri="http://schemas.openxmlformats.org/presentationml/2006/ole">
              <p:oleObj spid="_x0000_s387076" name="CorelPhotoPaint.Image.11" r:id="rId6" imgW="2580952" imgH="5161905" progId="CorelPhotoPaint.Image.11">
                <p:embed/>
              </p:oleObj>
            </a:graphicData>
          </a:graphic>
        </p:graphicFrame>
        <p:sp>
          <p:nvSpPr>
            <p:cNvPr id="427022" name="Oval 14"/>
            <p:cNvSpPr>
              <a:spLocks noChangeArrowheads="1"/>
            </p:cNvSpPr>
            <p:nvPr/>
          </p:nvSpPr>
          <p:spPr bwMode="auto">
            <a:xfrm>
              <a:off x="4050" y="2180"/>
              <a:ext cx="1231" cy="1231"/>
            </a:xfrm>
            <a:prstGeom prst="ellipse">
              <a:avLst/>
            </a:prstGeom>
            <a:noFill/>
            <a:ln w="3175" algn="ctr">
              <a:solidFill>
                <a:schemeClr val="bg1"/>
              </a:solidFill>
              <a:prstDash val="dash"/>
              <a:round/>
              <a:headEnd/>
              <a:tailEnd/>
            </a:ln>
            <a:effectLst/>
          </p:spPr>
          <p:txBody>
            <a:bodyPr wrap="none" anchor="ctr">
              <a:spAutoFit/>
            </a:bodyPr>
            <a:lstStyle/>
            <a:p>
              <a:endParaRPr lang="de-DE"/>
            </a:p>
          </p:txBody>
        </p:sp>
        <p:sp>
          <p:nvSpPr>
            <p:cNvPr id="427023" name="Oval 15"/>
            <p:cNvSpPr>
              <a:spLocks noChangeArrowheads="1"/>
            </p:cNvSpPr>
            <p:nvPr/>
          </p:nvSpPr>
          <p:spPr bwMode="auto">
            <a:xfrm>
              <a:off x="4050" y="807"/>
              <a:ext cx="1231" cy="1231"/>
            </a:xfrm>
            <a:prstGeom prst="ellipse">
              <a:avLst/>
            </a:prstGeom>
            <a:noFill/>
            <a:ln w="3175" algn="ctr">
              <a:solidFill>
                <a:schemeClr val="bg1"/>
              </a:solidFill>
              <a:prstDash val="dash"/>
              <a:round/>
              <a:headEnd/>
              <a:tailEnd/>
            </a:ln>
            <a:effectLst/>
          </p:spPr>
          <p:txBody>
            <a:bodyPr wrap="none" anchor="ctr">
              <a:spAutoFit/>
            </a:bodyPr>
            <a:lstStyle/>
            <a:p>
              <a:endParaRPr lang="de-DE"/>
            </a:p>
          </p:txBody>
        </p:sp>
      </p:grpSp>
      <p:sp>
        <p:nvSpPr>
          <p:cNvPr id="427025" name="Oval 17"/>
          <p:cNvSpPr>
            <a:spLocks noChangeArrowheads="1"/>
          </p:cNvSpPr>
          <p:nvPr/>
        </p:nvSpPr>
        <p:spPr bwMode="auto">
          <a:xfrm rot="-3760125">
            <a:off x="6550819" y="1777206"/>
            <a:ext cx="628650" cy="407988"/>
          </a:xfrm>
          <a:prstGeom prst="ellipse">
            <a:avLst/>
          </a:prstGeom>
          <a:solidFill>
            <a:srgbClr val="FFFFFF">
              <a:alpha val="39999"/>
            </a:srgbClr>
          </a:solidFill>
          <a:ln w="28575" algn="ctr">
            <a:solidFill>
              <a:srgbClr val="A50021"/>
            </a:solidFill>
            <a:round/>
            <a:headEnd/>
            <a:tailEnd/>
          </a:ln>
          <a:effectLst/>
        </p:spPr>
        <p:txBody>
          <a:bodyPr anchor="ctr">
            <a:spAutoFit/>
          </a:bodyPr>
          <a:lstStyle/>
          <a:p>
            <a:endParaRPr lang="de-DE"/>
          </a:p>
        </p:txBody>
      </p:sp>
      <p:sp>
        <p:nvSpPr>
          <p:cNvPr id="427028" name="Oval 20"/>
          <p:cNvSpPr>
            <a:spLocks noChangeArrowheads="1"/>
          </p:cNvSpPr>
          <p:nvPr/>
        </p:nvSpPr>
        <p:spPr bwMode="auto">
          <a:xfrm>
            <a:off x="3460750" y="2559050"/>
            <a:ext cx="114300" cy="114300"/>
          </a:xfrm>
          <a:prstGeom prst="ellipse">
            <a:avLst/>
          </a:prstGeom>
          <a:solidFill>
            <a:srgbClr val="FFFFFF"/>
          </a:solidFill>
          <a:ln w="28575" algn="ctr">
            <a:solidFill>
              <a:schemeClr val="tx1"/>
            </a:solidFill>
            <a:round/>
            <a:headEnd/>
            <a:tailEnd/>
          </a:ln>
          <a:effectLst/>
        </p:spPr>
        <p:txBody>
          <a:bodyPr wrap="none" anchor="ctr">
            <a:spAutoFit/>
          </a:bodyPr>
          <a:lstStyle/>
          <a:p>
            <a:endParaRPr lang="de-DE"/>
          </a:p>
        </p:txBody>
      </p:sp>
      <p:sp>
        <p:nvSpPr>
          <p:cNvPr id="427029" name="Text Box 21"/>
          <p:cNvSpPr txBox="1">
            <a:spLocks noChangeArrowheads="1"/>
          </p:cNvSpPr>
          <p:nvPr/>
        </p:nvSpPr>
        <p:spPr bwMode="auto">
          <a:xfrm>
            <a:off x="6208713" y="5530850"/>
            <a:ext cx="2357437" cy="701675"/>
          </a:xfrm>
          <a:prstGeom prst="rect">
            <a:avLst/>
          </a:prstGeom>
          <a:noFill/>
          <a:ln w="28575" algn="ctr">
            <a:noFill/>
            <a:miter lim="800000"/>
            <a:headEnd/>
            <a:tailEnd/>
          </a:ln>
          <a:effectLst/>
        </p:spPr>
        <p:txBody>
          <a:bodyPr wrap="none">
            <a:spAutoFit/>
          </a:bodyPr>
          <a:lstStyle/>
          <a:p>
            <a:pPr marL="342900" indent="-342900">
              <a:spcBef>
                <a:spcPct val="0"/>
              </a:spcBef>
            </a:pPr>
            <a:r>
              <a:rPr lang="de-DE" sz="2000"/>
              <a:t>Interpoliere Richtung</a:t>
            </a:r>
          </a:p>
          <a:p>
            <a:pPr marL="342900" indent="-342900">
              <a:spcBef>
                <a:spcPct val="0"/>
              </a:spcBef>
            </a:pPr>
            <a:r>
              <a:rPr lang="de-DE" sz="2000"/>
              <a:t>aus der Env. Map</a:t>
            </a:r>
          </a:p>
        </p:txBody>
      </p:sp>
      <p:sp>
        <p:nvSpPr>
          <p:cNvPr id="427030" name="Freeform 22"/>
          <p:cNvSpPr>
            <a:spLocks/>
          </p:cNvSpPr>
          <p:nvPr/>
        </p:nvSpPr>
        <p:spPr bwMode="auto">
          <a:xfrm rot="-1784988">
            <a:off x="4005263" y="1949450"/>
            <a:ext cx="2752725" cy="1577975"/>
          </a:xfrm>
          <a:custGeom>
            <a:avLst/>
            <a:gdLst/>
            <a:ahLst/>
            <a:cxnLst>
              <a:cxn ang="0">
                <a:pos x="17" y="0"/>
              </a:cxn>
              <a:cxn ang="0">
                <a:pos x="301" y="568"/>
              </a:cxn>
              <a:cxn ang="0">
                <a:pos x="1028" y="470"/>
              </a:cxn>
            </a:cxnLst>
            <a:rect l="0" t="0" r="r" b="b"/>
            <a:pathLst>
              <a:path w="1028" h="718">
                <a:moveTo>
                  <a:pt x="17" y="0"/>
                </a:moveTo>
                <a:cubicBezTo>
                  <a:pt x="0" y="266"/>
                  <a:pt x="133" y="490"/>
                  <a:pt x="301" y="568"/>
                </a:cubicBezTo>
                <a:cubicBezTo>
                  <a:pt x="469" y="646"/>
                  <a:pt x="744" y="718"/>
                  <a:pt x="1028" y="470"/>
                </a:cubicBezTo>
              </a:path>
            </a:pathLst>
          </a:custGeom>
          <a:noFill/>
          <a:ln w="57150" cap="flat" cmpd="sng">
            <a:solidFill>
              <a:srgbClr val="FF9900"/>
            </a:solidFill>
            <a:prstDash val="solid"/>
            <a:round/>
            <a:headEnd type="none" w="med" len="med"/>
            <a:tailEnd type="triangle" w="med" len="med"/>
          </a:ln>
          <a:effectLst/>
        </p:spPr>
        <p:txBody>
          <a:bodyPr>
            <a:spAutoFit/>
          </a:bodyPr>
          <a:lstStyle/>
          <a:p>
            <a:endParaRPr lang="de-DE"/>
          </a:p>
        </p:txBody>
      </p:sp>
      <p:grpSp>
        <p:nvGrpSpPr>
          <p:cNvPr id="3" name="Group 39"/>
          <p:cNvGrpSpPr>
            <a:grpSpLocks/>
          </p:cNvGrpSpPr>
          <p:nvPr/>
        </p:nvGrpSpPr>
        <p:grpSpPr bwMode="auto">
          <a:xfrm>
            <a:off x="3109913" y="2052638"/>
            <a:ext cx="873125" cy="1114425"/>
            <a:chOff x="1959" y="1293"/>
            <a:chExt cx="550" cy="702"/>
          </a:xfrm>
        </p:grpSpPr>
        <p:sp>
          <p:nvSpPr>
            <p:cNvPr id="427031" name="Oval 23"/>
            <p:cNvSpPr>
              <a:spLocks noChangeArrowheads="1"/>
            </p:cNvSpPr>
            <p:nvPr/>
          </p:nvSpPr>
          <p:spPr bwMode="auto">
            <a:xfrm>
              <a:off x="2021" y="1515"/>
              <a:ext cx="72" cy="72"/>
            </a:xfrm>
            <a:prstGeom prst="ellipse">
              <a:avLst/>
            </a:prstGeom>
            <a:solidFill>
              <a:srgbClr val="FFFFFF"/>
            </a:solidFill>
            <a:ln w="28575" algn="ctr">
              <a:solidFill>
                <a:schemeClr val="tx1"/>
              </a:solidFill>
              <a:round/>
              <a:headEnd/>
              <a:tailEnd/>
            </a:ln>
            <a:effectLst/>
          </p:spPr>
          <p:txBody>
            <a:bodyPr wrap="none" anchor="ctr">
              <a:spAutoFit/>
            </a:bodyPr>
            <a:lstStyle/>
            <a:p>
              <a:endParaRPr lang="de-DE"/>
            </a:p>
          </p:txBody>
        </p:sp>
        <p:sp>
          <p:nvSpPr>
            <p:cNvPr id="427032" name="Oval 24"/>
            <p:cNvSpPr>
              <a:spLocks noChangeArrowheads="1"/>
            </p:cNvSpPr>
            <p:nvPr/>
          </p:nvSpPr>
          <p:spPr bwMode="auto">
            <a:xfrm>
              <a:off x="2349" y="1293"/>
              <a:ext cx="72" cy="72"/>
            </a:xfrm>
            <a:prstGeom prst="ellipse">
              <a:avLst/>
            </a:prstGeom>
            <a:solidFill>
              <a:srgbClr val="FFFFFF"/>
            </a:solidFill>
            <a:ln w="28575" algn="ctr">
              <a:solidFill>
                <a:schemeClr val="tx1"/>
              </a:solidFill>
              <a:round/>
              <a:headEnd/>
              <a:tailEnd/>
            </a:ln>
            <a:effectLst/>
          </p:spPr>
          <p:txBody>
            <a:bodyPr wrap="none" anchor="ctr">
              <a:spAutoFit/>
            </a:bodyPr>
            <a:lstStyle/>
            <a:p>
              <a:endParaRPr lang="de-DE"/>
            </a:p>
          </p:txBody>
        </p:sp>
        <p:sp>
          <p:nvSpPr>
            <p:cNvPr id="427033" name="Oval 25"/>
            <p:cNvSpPr>
              <a:spLocks noChangeArrowheads="1"/>
            </p:cNvSpPr>
            <p:nvPr/>
          </p:nvSpPr>
          <p:spPr bwMode="auto">
            <a:xfrm>
              <a:off x="2366" y="1692"/>
              <a:ext cx="72" cy="72"/>
            </a:xfrm>
            <a:prstGeom prst="ellipse">
              <a:avLst/>
            </a:prstGeom>
            <a:solidFill>
              <a:srgbClr val="FFFFFF"/>
            </a:solidFill>
            <a:ln w="28575" algn="ctr">
              <a:solidFill>
                <a:schemeClr val="tx1"/>
              </a:solidFill>
              <a:round/>
              <a:headEnd/>
              <a:tailEnd/>
            </a:ln>
            <a:effectLst/>
          </p:spPr>
          <p:txBody>
            <a:bodyPr wrap="none" anchor="ctr">
              <a:spAutoFit/>
            </a:bodyPr>
            <a:lstStyle/>
            <a:p>
              <a:endParaRPr lang="de-DE"/>
            </a:p>
          </p:txBody>
        </p:sp>
        <p:sp>
          <p:nvSpPr>
            <p:cNvPr id="427034" name="Oval 26"/>
            <p:cNvSpPr>
              <a:spLocks noChangeArrowheads="1"/>
            </p:cNvSpPr>
            <p:nvPr/>
          </p:nvSpPr>
          <p:spPr bwMode="auto">
            <a:xfrm>
              <a:off x="2021" y="1923"/>
              <a:ext cx="72" cy="72"/>
            </a:xfrm>
            <a:prstGeom prst="ellipse">
              <a:avLst/>
            </a:prstGeom>
            <a:solidFill>
              <a:srgbClr val="FFFFFF"/>
            </a:solidFill>
            <a:ln w="28575" algn="ctr">
              <a:solidFill>
                <a:schemeClr val="tx1"/>
              </a:solidFill>
              <a:round/>
              <a:headEnd/>
              <a:tailEnd/>
            </a:ln>
            <a:effectLst/>
          </p:spPr>
          <p:txBody>
            <a:bodyPr wrap="none" anchor="ctr">
              <a:spAutoFit/>
            </a:bodyPr>
            <a:lstStyle/>
            <a:p>
              <a:endParaRPr lang="de-DE"/>
            </a:p>
          </p:txBody>
        </p:sp>
        <p:sp>
          <p:nvSpPr>
            <p:cNvPr id="427035" name="Oval 27"/>
            <p:cNvSpPr>
              <a:spLocks noChangeArrowheads="1"/>
            </p:cNvSpPr>
            <p:nvPr/>
          </p:nvSpPr>
          <p:spPr bwMode="auto">
            <a:xfrm>
              <a:off x="2198" y="1888"/>
              <a:ext cx="72" cy="72"/>
            </a:xfrm>
            <a:prstGeom prst="ellipse">
              <a:avLst/>
            </a:prstGeom>
            <a:solidFill>
              <a:srgbClr val="FFFFFF"/>
            </a:solidFill>
            <a:ln w="28575" algn="ctr">
              <a:solidFill>
                <a:schemeClr val="tx1"/>
              </a:solidFill>
              <a:round/>
              <a:headEnd/>
              <a:tailEnd/>
            </a:ln>
            <a:effectLst/>
          </p:spPr>
          <p:txBody>
            <a:bodyPr wrap="none" anchor="ctr">
              <a:spAutoFit/>
            </a:bodyPr>
            <a:lstStyle/>
            <a:p>
              <a:endParaRPr lang="de-DE"/>
            </a:p>
          </p:txBody>
        </p:sp>
        <p:sp>
          <p:nvSpPr>
            <p:cNvPr id="427036" name="Oval 28"/>
            <p:cNvSpPr>
              <a:spLocks noChangeArrowheads="1"/>
            </p:cNvSpPr>
            <p:nvPr/>
          </p:nvSpPr>
          <p:spPr bwMode="auto">
            <a:xfrm>
              <a:off x="2437" y="1472"/>
              <a:ext cx="72" cy="72"/>
            </a:xfrm>
            <a:prstGeom prst="ellipse">
              <a:avLst/>
            </a:prstGeom>
            <a:solidFill>
              <a:srgbClr val="FFFFFF"/>
            </a:solidFill>
            <a:ln w="28575" algn="ctr">
              <a:solidFill>
                <a:schemeClr val="tx1"/>
              </a:solidFill>
              <a:round/>
              <a:headEnd/>
              <a:tailEnd/>
            </a:ln>
            <a:effectLst/>
          </p:spPr>
          <p:txBody>
            <a:bodyPr wrap="none" anchor="ctr">
              <a:spAutoFit/>
            </a:bodyPr>
            <a:lstStyle/>
            <a:p>
              <a:endParaRPr lang="de-DE"/>
            </a:p>
          </p:txBody>
        </p:sp>
        <p:sp>
          <p:nvSpPr>
            <p:cNvPr id="427037" name="Oval 29"/>
            <p:cNvSpPr>
              <a:spLocks noChangeArrowheads="1"/>
            </p:cNvSpPr>
            <p:nvPr/>
          </p:nvSpPr>
          <p:spPr bwMode="auto">
            <a:xfrm>
              <a:off x="2145" y="1347"/>
              <a:ext cx="72" cy="72"/>
            </a:xfrm>
            <a:prstGeom prst="ellipse">
              <a:avLst/>
            </a:prstGeom>
            <a:solidFill>
              <a:srgbClr val="FFFFFF"/>
            </a:solidFill>
            <a:ln w="28575" algn="ctr">
              <a:solidFill>
                <a:schemeClr val="tx1"/>
              </a:solidFill>
              <a:round/>
              <a:headEnd/>
              <a:tailEnd/>
            </a:ln>
            <a:effectLst/>
          </p:spPr>
          <p:txBody>
            <a:bodyPr wrap="none" anchor="ctr">
              <a:spAutoFit/>
            </a:bodyPr>
            <a:lstStyle/>
            <a:p>
              <a:endParaRPr lang="de-DE"/>
            </a:p>
          </p:txBody>
        </p:sp>
        <p:sp>
          <p:nvSpPr>
            <p:cNvPr id="427038" name="Oval 30"/>
            <p:cNvSpPr>
              <a:spLocks noChangeArrowheads="1"/>
            </p:cNvSpPr>
            <p:nvPr/>
          </p:nvSpPr>
          <p:spPr bwMode="auto">
            <a:xfrm>
              <a:off x="1959" y="1738"/>
              <a:ext cx="72" cy="72"/>
            </a:xfrm>
            <a:prstGeom prst="ellipse">
              <a:avLst/>
            </a:prstGeom>
            <a:solidFill>
              <a:srgbClr val="FFFFFF"/>
            </a:solidFill>
            <a:ln w="28575" algn="ctr">
              <a:solidFill>
                <a:schemeClr val="tx1"/>
              </a:solidFill>
              <a:round/>
              <a:headEnd/>
              <a:tailEnd/>
            </a:ln>
            <a:effectLst/>
          </p:spPr>
          <p:txBody>
            <a:bodyPr wrap="none" anchor="ctr">
              <a:spAutoFit/>
            </a:bodyPr>
            <a:lstStyle/>
            <a:p>
              <a:endParaRPr lang="de-DE"/>
            </a:p>
          </p:txBody>
        </p:sp>
        <p:sp>
          <p:nvSpPr>
            <p:cNvPr id="427039" name="Oval 31"/>
            <p:cNvSpPr>
              <a:spLocks noChangeArrowheads="1"/>
            </p:cNvSpPr>
            <p:nvPr/>
          </p:nvSpPr>
          <p:spPr bwMode="auto">
            <a:xfrm>
              <a:off x="2307" y="1540"/>
              <a:ext cx="72" cy="72"/>
            </a:xfrm>
            <a:prstGeom prst="ellipse">
              <a:avLst/>
            </a:prstGeom>
            <a:solidFill>
              <a:srgbClr val="FFFFFF"/>
            </a:solidFill>
            <a:ln w="28575" algn="ctr">
              <a:solidFill>
                <a:schemeClr val="tx1"/>
              </a:solidFill>
              <a:round/>
              <a:headEnd/>
              <a:tailEnd/>
            </a:ln>
            <a:effectLst/>
          </p:spPr>
          <p:txBody>
            <a:bodyPr wrap="none" anchor="ctr">
              <a:spAutoFit/>
            </a:bodyPr>
            <a:lstStyle/>
            <a:p>
              <a:endParaRPr lang="de-DE"/>
            </a:p>
          </p:txBody>
        </p:sp>
        <p:sp>
          <p:nvSpPr>
            <p:cNvPr id="427040" name="Oval 32"/>
            <p:cNvSpPr>
              <a:spLocks noChangeArrowheads="1"/>
            </p:cNvSpPr>
            <p:nvPr/>
          </p:nvSpPr>
          <p:spPr bwMode="auto">
            <a:xfrm>
              <a:off x="2272" y="1443"/>
              <a:ext cx="72" cy="72"/>
            </a:xfrm>
            <a:prstGeom prst="ellipse">
              <a:avLst/>
            </a:prstGeom>
            <a:solidFill>
              <a:srgbClr val="FFFFFF"/>
            </a:solidFill>
            <a:ln w="28575" algn="ctr">
              <a:solidFill>
                <a:schemeClr val="tx1"/>
              </a:solidFill>
              <a:round/>
              <a:headEnd/>
              <a:tailEnd/>
            </a:ln>
            <a:effectLst/>
          </p:spPr>
          <p:txBody>
            <a:bodyPr wrap="none" anchor="ctr">
              <a:spAutoFit/>
            </a:bodyPr>
            <a:lstStyle/>
            <a:p>
              <a:endParaRPr lang="de-DE"/>
            </a:p>
          </p:txBody>
        </p:sp>
        <p:sp>
          <p:nvSpPr>
            <p:cNvPr id="427041" name="Oval 33"/>
            <p:cNvSpPr>
              <a:spLocks noChangeArrowheads="1"/>
            </p:cNvSpPr>
            <p:nvPr/>
          </p:nvSpPr>
          <p:spPr bwMode="auto">
            <a:xfrm>
              <a:off x="2175" y="1469"/>
              <a:ext cx="72" cy="72"/>
            </a:xfrm>
            <a:prstGeom prst="ellipse">
              <a:avLst/>
            </a:prstGeom>
            <a:solidFill>
              <a:srgbClr val="FFFFFF"/>
            </a:solidFill>
            <a:ln w="28575" algn="ctr">
              <a:solidFill>
                <a:schemeClr val="tx1"/>
              </a:solidFill>
              <a:round/>
              <a:headEnd/>
              <a:tailEnd/>
            </a:ln>
            <a:effectLst/>
          </p:spPr>
          <p:txBody>
            <a:bodyPr wrap="none" anchor="ctr">
              <a:spAutoFit/>
            </a:bodyPr>
            <a:lstStyle/>
            <a:p>
              <a:endParaRPr lang="de-DE"/>
            </a:p>
          </p:txBody>
        </p:sp>
        <p:sp>
          <p:nvSpPr>
            <p:cNvPr id="427042" name="Oval 34"/>
            <p:cNvSpPr>
              <a:spLocks noChangeArrowheads="1"/>
            </p:cNvSpPr>
            <p:nvPr/>
          </p:nvSpPr>
          <p:spPr bwMode="auto">
            <a:xfrm>
              <a:off x="2095" y="1567"/>
              <a:ext cx="72" cy="72"/>
            </a:xfrm>
            <a:prstGeom prst="ellipse">
              <a:avLst/>
            </a:prstGeom>
            <a:solidFill>
              <a:srgbClr val="FFFFFF"/>
            </a:solidFill>
            <a:ln w="28575" algn="ctr">
              <a:solidFill>
                <a:schemeClr val="tx1"/>
              </a:solidFill>
              <a:round/>
              <a:headEnd/>
              <a:tailEnd/>
            </a:ln>
            <a:effectLst/>
          </p:spPr>
          <p:txBody>
            <a:bodyPr wrap="none" anchor="ctr">
              <a:spAutoFit/>
            </a:bodyPr>
            <a:lstStyle/>
            <a:p>
              <a:endParaRPr lang="de-DE"/>
            </a:p>
          </p:txBody>
        </p:sp>
        <p:sp>
          <p:nvSpPr>
            <p:cNvPr id="427043" name="Oval 35"/>
            <p:cNvSpPr>
              <a:spLocks noChangeArrowheads="1"/>
            </p:cNvSpPr>
            <p:nvPr/>
          </p:nvSpPr>
          <p:spPr bwMode="auto">
            <a:xfrm>
              <a:off x="2059" y="1682"/>
              <a:ext cx="72" cy="72"/>
            </a:xfrm>
            <a:prstGeom prst="ellipse">
              <a:avLst/>
            </a:prstGeom>
            <a:solidFill>
              <a:srgbClr val="FFFFFF"/>
            </a:solidFill>
            <a:ln w="28575" algn="ctr">
              <a:solidFill>
                <a:schemeClr val="tx1"/>
              </a:solidFill>
              <a:round/>
              <a:headEnd/>
              <a:tailEnd/>
            </a:ln>
            <a:effectLst/>
          </p:spPr>
          <p:txBody>
            <a:bodyPr wrap="none" anchor="ctr">
              <a:spAutoFit/>
            </a:bodyPr>
            <a:lstStyle/>
            <a:p>
              <a:endParaRPr lang="de-DE"/>
            </a:p>
          </p:txBody>
        </p:sp>
        <p:sp>
          <p:nvSpPr>
            <p:cNvPr id="427044" name="Oval 36"/>
            <p:cNvSpPr>
              <a:spLocks noChangeArrowheads="1"/>
            </p:cNvSpPr>
            <p:nvPr/>
          </p:nvSpPr>
          <p:spPr bwMode="auto">
            <a:xfrm>
              <a:off x="2077" y="1788"/>
              <a:ext cx="72" cy="72"/>
            </a:xfrm>
            <a:prstGeom prst="ellipse">
              <a:avLst/>
            </a:prstGeom>
            <a:solidFill>
              <a:srgbClr val="FFFFFF"/>
            </a:solidFill>
            <a:ln w="28575" algn="ctr">
              <a:solidFill>
                <a:schemeClr val="tx1"/>
              </a:solidFill>
              <a:round/>
              <a:headEnd/>
              <a:tailEnd/>
            </a:ln>
            <a:effectLst/>
          </p:spPr>
          <p:txBody>
            <a:bodyPr wrap="none" anchor="ctr">
              <a:spAutoFit/>
            </a:bodyPr>
            <a:lstStyle/>
            <a:p>
              <a:endParaRPr lang="de-DE"/>
            </a:p>
          </p:txBody>
        </p:sp>
        <p:sp>
          <p:nvSpPr>
            <p:cNvPr id="427045" name="Oval 37"/>
            <p:cNvSpPr>
              <a:spLocks noChangeArrowheads="1"/>
            </p:cNvSpPr>
            <p:nvPr/>
          </p:nvSpPr>
          <p:spPr bwMode="auto">
            <a:xfrm>
              <a:off x="2174" y="1744"/>
              <a:ext cx="72" cy="72"/>
            </a:xfrm>
            <a:prstGeom prst="ellipse">
              <a:avLst/>
            </a:prstGeom>
            <a:solidFill>
              <a:srgbClr val="FFFFFF"/>
            </a:solidFill>
            <a:ln w="28575" algn="ctr">
              <a:solidFill>
                <a:schemeClr val="tx1"/>
              </a:solidFill>
              <a:round/>
              <a:headEnd/>
              <a:tailEnd/>
            </a:ln>
            <a:effectLst/>
          </p:spPr>
          <p:txBody>
            <a:bodyPr wrap="none" anchor="ctr">
              <a:spAutoFit/>
            </a:bodyPr>
            <a:lstStyle/>
            <a:p>
              <a:endParaRPr lang="de-DE"/>
            </a:p>
          </p:txBody>
        </p:sp>
        <p:sp>
          <p:nvSpPr>
            <p:cNvPr id="427046" name="Oval 38"/>
            <p:cNvSpPr>
              <a:spLocks noChangeArrowheads="1"/>
            </p:cNvSpPr>
            <p:nvPr/>
          </p:nvSpPr>
          <p:spPr bwMode="auto">
            <a:xfrm>
              <a:off x="2267" y="1653"/>
              <a:ext cx="72" cy="72"/>
            </a:xfrm>
            <a:prstGeom prst="ellipse">
              <a:avLst/>
            </a:prstGeom>
            <a:solidFill>
              <a:srgbClr val="FFFFFF"/>
            </a:solidFill>
            <a:ln w="28575" algn="ctr">
              <a:solidFill>
                <a:schemeClr val="tx1"/>
              </a:solidFill>
              <a:round/>
              <a:headEnd/>
              <a:tailEnd/>
            </a:ln>
            <a:effectLst/>
          </p:spPr>
          <p:txBody>
            <a:bodyPr wrap="none" anchor="ctr">
              <a:spAutoFit/>
            </a:bodyPr>
            <a:lstStyle/>
            <a:p>
              <a:endParaRPr lang="de-DE"/>
            </a:p>
          </p:txBody>
        </p:sp>
      </p:grpSp>
      <p:sp>
        <p:nvSpPr>
          <p:cNvPr id="427016" name="Rectangle 8"/>
          <p:cNvSpPr>
            <a:spLocks noChangeArrowheads="1"/>
          </p:cNvSpPr>
          <p:nvPr/>
        </p:nvSpPr>
        <p:spPr bwMode="auto">
          <a:xfrm>
            <a:off x="547688" y="1162050"/>
            <a:ext cx="2109787" cy="4291013"/>
          </a:xfrm>
          <a:prstGeom prst="rect">
            <a:avLst/>
          </a:prstGeom>
          <a:noFill/>
          <a:ln w="28575" algn="ctr">
            <a:solidFill>
              <a:schemeClr val="tx1"/>
            </a:solidFill>
            <a:miter lim="800000"/>
            <a:headEnd/>
            <a:tailEnd/>
          </a:ln>
          <a:effectLst/>
        </p:spPr>
        <p:txBody>
          <a:bodyPr anchor="ctr">
            <a:spAutoFit/>
          </a:bodyPr>
          <a:lstStyle/>
          <a:p>
            <a:endParaRPr lang="de-DE"/>
          </a:p>
        </p:txBody>
      </p:sp>
      <p:sp>
        <p:nvSpPr>
          <p:cNvPr id="427027" name="Freeform 19"/>
          <p:cNvSpPr>
            <a:spLocks/>
          </p:cNvSpPr>
          <p:nvPr/>
        </p:nvSpPr>
        <p:spPr bwMode="auto">
          <a:xfrm>
            <a:off x="1871663" y="1884363"/>
            <a:ext cx="1631950" cy="1139825"/>
          </a:xfrm>
          <a:custGeom>
            <a:avLst/>
            <a:gdLst/>
            <a:ahLst/>
            <a:cxnLst>
              <a:cxn ang="0">
                <a:pos x="17" y="0"/>
              </a:cxn>
              <a:cxn ang="0">
                <a:pos x="301" y="568"/>
              </a:cxn>
              <a:cxn ang="0">
                <a:pos x="1028" y="470"/>
              </a:cxn>
            </a:cxnLst>
            <a:rect l="0" t="0" r="r" b="b"/>
            <a:pathLst>
              <a:path w="1028" h="718">
                <a:moveTo>
                  <a:pt x="17" y="0"/>
                </a:moveTo>
                <a:cubicBezTo>
                  <a:pt x="0" y="266"/>
                  <a:pt x="133" y="490"/>
                  <a:pt x="301" y="568"/>
                </a:cubicBezTo>
                <a:cubicBezTo>
                  <a:pt x="469" y="646"/>
                  <a:pt x="744" y="718"/>
                  <a:pt x="1028" y="470"/>
                </a:cubicBezTo>
              </a:path>
            </a:pathLst>
          </a:custGeom>
          <a:noFill/>
          <a:ln w="57150" cap="flat" cmpd="sng">
            <a:solidFill>
              <a:srgbClr val="FF9900"/>
            </a:solidFill>
            <a:prstDash val="solid"/>
            <a:round/>
            <a:headEnd type="none" w="med" len="med"/>
            <a:tailEnd type="triangle" w="med" len="med"/>
          </a:ln>
          <a:effectLst/>
        </p:spPr>
        <p:txBody>
          <a:bodyPr>
            <a:spAutoFit/>
          </a:bodyPr>
          <a:lstStyle/>
          <a:p>
            <a:endParaRPr lang="de-DE"/>
          </a:p>
        </p:txBody>
      </p:sp>
      <p:sp>
        <p:nvSpPr>
          <p:cNvPr id="427018" name="Rectangle 10"/>
          <p:cNvSpPr>
            <a:spLocks noChangeArrowheads="1"/>
          </p:cNvSpPr>
          <p:nvPr/>
        </p:nvSpPr>
        <p:spPr bwMode="auto">
          <a:xfrm>
            <a:off x="1857375" y="1828800"/>
            <a:ext cx="88900" cy="88900"/>
          </a:xfrm>
          <a:prstGeom prst="rect">
            <a:avLst/>
          </a:prstGeom>
          <a:solidFill>
            <a:schemeClr val="bg1"/>
          </a:solidFill>
          <a:ln w="3175" algn="ctr">
            <a:solidFill>
              <a:schemeClr val="tx1"/>
            </a:solidFill>
            <a:miter lim="800000"/>
            <a:headEnd/>
            <a:tailEnd/>
          </a:ln>
          <a:effectLst/>
        </p:spPr>
        <p:txBody>
          <a:bodyPr wrap="none" anchor="ctr">
            <a:spAutoFit/>
          </a:bodyPr>
          <a:lstStyle/>
          <a:p>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27012"/>
                                        </p:tgtEl>
                                        <p:attrNameLst>
                                          <p:attrName>style.visibility</p:attrName>
                                        </p:attrNameLst>
                                      </p:cBhvr>
                                      <p:to>
                                        <p:strVal val="visible"/>
                                      </p:to>
                                    </p:set>
                                    <p:animEffect transition="in" filter="wipe(up)">
                                      <p:cBhvr>
                                        <p:cTn id="7" dur="1000"/>
                                        <p:tgtEl>
                                          <p:spTgt spid="42701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27018"/>
                                        </p:tgtEl>
                                        <p:attrNameLst>
                                          <p:attrName>style.visibility</p:attrName>
                                        </p:attrNameLst>
                                      </p:cBhvr>
                                      <p:to>
                                        <p:strVal val="visible"/>
                                      </p:to>
                                    </p:set>
                                    <p:animEffect transition="in" filter="fade">
                                      <p:cBhvr>
                                        <p:cTn id="11" dur="500"/>
                                        <p:tgtEl>
                                          <p:spTgt spid="4270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27015"/>
                                        </p:tgtEl>
                                        <p:attrNameLst>
                                          <p:attrName>style.visibility</p:attrName>
                                        </p:attrNameLst>
                                      </p:cBhvr>
                                      <p:to>
                                        <p:strVal val="visible"/>
                                      </p:to>
                                    </p:set>
                                    <p:animEffect transition="in" filter="fade">
                                      <p:cBhvr>
                                        <p:cTn id="16" dur="500"/>
                                        <p:tgtEl>
                                          <p:spTgt spid="42701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27027"/>
                                        </p:tgtEl>
                                        <p:attrNameLst>
                                          <p:attrName>style.visibility</p:attrName>
                                        </p:attrNameLst>
                                      </p:cBhvr>
                                      <p:to>
                                        <p:strVal val="visible"/>
                                      </p:to>
                                    </p:set>
                                    <p:animEffect transition="in" filter="wipe(left)">
                                      <p:cBhvr>
                                        <p:cTn id="20" dur="500"/>
                                        <p:tgtEl>
                                          <p:spTgt spid="427027"/>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427028"/>
                                        </p:tgtEl>
                                        <p:attrNameLst>
                                          <p:attrName>style.visibility</p:attrName>
                                        </p:attrNameLst>
                                      </p:cBhvr>
                                      <p:to>
                                        <p:strVal val="visible"/>
                                      </p:to>
                                    </p:set>
                                    <p:animEffect transition="in" filter="fade">
                                      <p:cBhvr>
                                        <p:cTn id="24" dur="500"/>
                                        <p:tgtEl>
                                          <p:spTgt spid="42702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27019"/>
                                        </p:tgtEl>
                                        <p:attrNameLst>
                                          <p:attrName>style.visibility</p:attrName>
                                        </p:attrNameLst>
                                      </p:cBhvr>
                                      <p:to>
                                        <p:strVal val="visible"/>
                                      </p:to>
                                    </p:set>
                                    <p:animEffect transition="in" filter="fade">
                                      <p:cBhvr>
                                        <p:cTn id="29" dur="500"/>
                                        <p:tgtEl>
                                          <p:spTgt spid="427019"/>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427021"/>
                                        </p:tgtEl>
                                        <p:attrNameLst>
                                          <p:attrName>style.visibility</p:attrName>
                                        </p:attrNameLst>
                                      </p:cBhvr>
                                      <p:to>
                                        <p:strVal val="visible"/>
                                      </p:to>
                                    </p:set>
                                    <p:animEffect transition="in" filter="fade">
                                      <p:cBhvr>
                                        <p:cTn id="33" dur="500"/>
                                        <p:tgtEl>
                                          <p:spTgt spid="42702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427030"/>
                                        </p:tgtEl>
                                        <p:attrNameLst>
                                          <p:attrName>style.visibility</p:attrName>
                                        </p:attrNameLst>
                                      </p:cBhvr>
                                      <p:to>
                                        <p:strVal val="visible"/>
                                      </p:to>
                                    </p:set>
                                    <p:animEffect transition="in" filter="wipe(left)">
                                      <p:cBhvr>
                                        <p:cTn id="47" dur="500"/>
                                        <p:tgtEl>
                                          <p:spTgt spid="427030"/>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427025"/>
                                        </p:tgtEl>
                                        <p:attrNameLst>
                                          <p:attrName>style.visibility</p:attrName>
                                        </p:attrNameLst>
                                      </p:cBhvr>
                                      <p:to>
                                        <p:strVal val="visible"/>
                                      </p:to>
                                    </p:set>
                                    <p:animEffect transition="in" filter="fade">
                                      <p:cBhvr>
                                        <p:cTn id="51" dur="500"/>
                                        <p:tgtEl>
                                          <p:spTgt spid="427025"/>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427029"/>
                                        </p:tgtEl>
                                        <p:attrNameLst>
                                          <p:attrName>style.visibility</p:attrName>
                                        </p:attrNameLst>
                                      </p:cBhvr>
                                      <p:to>
                                        <p:strVal val="visible"/>
                                      </p:to>
                                    </p:set>
                                    <p:animEffect transition="in" filter="fade">
                                      <p:cBhvr>
                                        <p:cTn id="55" dur="500"/>
                                        <p:tgtEl>
                                          <p:spTgt spid="42702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427017"/>
                                        </p:tgtEl>
                                        <p:attrNameLst>
                                          <p:attrName>style.visibility</p:attrName>
                                        </p:attrNameLst>
                                      </p:cBhvr>
                                      <p:to>
                                        <p:strVal val="visible"/>
                                      </p:to>
                                    </p:set>
                                    <p:animEffect transition="in" filter="wipe(up)">
                                      <p:cBhvr>
                                        <p:cTn id="60" dur="1000"/>
                                        <p:tgtEl>
                                          <p:spTgt spid="427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9" grpId="0" animBg="1"/>
      <p:bldP spid="427021" grpId="0"/>
      <p:bldP spid="427025" grpId="0" animBg="1"/>
      <p:bldP spid="427028" grpId="0" animBg="1"/>
      <p:bldP spid="427029" grpId="0"/>
      <p:bldP spid="427030" grpId="0" animBg="1"/>
      <p:bldP spid="427027" grpId="0" animBg="1"/>
      <p:bldP spid="42701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p:txBody>
          <a:bodyPr/>
          <a:lstStyle/>
          <a:p>
            <a:r>
              <a:rPr lang="de-DE" sz="4000"/>
              <a:t>Filtered Environment Maps</a:t>
            </a:r>
          </a:p>
        </p:txBody>
      </p:sp>
      <p:graphicFrame>
        <p:nvGraphicFramePr>
          <p:cNvPr id="423940" name="Object 4"/>
          <p:cNvGraphicFramePr>
            <a:graphicFrameLocks noChangeAspect="1"/>
          </p:cNvGraphicFramePr>
          <p:nvPr/>
        </p:nvGraphicFramePr>
        <p:xfrm>
          <a:off x="554038" y="1135063"/>
          <a:ext cx="7924800" cy="4041775"/>
        </p:xfrm>
        <a:graphic>
          <a:graphicData uri="http://schemas.openxmlformats.org/presentationml/2006/ole">
            <p:oleObj spid="_x0000_s388098" name="CorelPhotoPaint.Image.11" r:id="rId3" imgW="9133333" imgH="4657143" progId="CorelPhotoPaint.Image.11">
              <p:embed/>
            </p:oleObj>
          </a:graphicData>
        </a:graphic>
      </p:graphicFrame>
      <p:sp>
        <p:nvSpPr>
          <p:cNvPr id="423941" name="Text Box 5"/>
          <p:cNvSpPr txBox="1">
            <a:spLocks noChangeArrowheads="1"/>
          </p:cNvSpPr>
          <p:nvPr/>
        </p:nvSpPr>
        <p:spPr bwMode="auto">
          <a:xfrm>
            <a:off x="1168400" y="5160963"/>
            <a:ext cx="6864350" cy="457200"/>
          </a:xfrm>
          <a:prstGeom prst="rect">
            <a:avLst/>
          </a:prstGeom>
          <a:noFill/>
          <a:ln w="28575" algn="ctr">
            <a:noFill/>
            <a:miter lim="800000"/>
            <a:headEnd/>
            <a:tailEnd/>
          </a:ln>
          <a:effectLst/>
        </p:spPr>
        <p:txBody>
          <a:bodyPr wrap="none">
            <a:spAutoFit/>
          </a:bodyPr>
          <a:lstStyle/>
          <a:p>
            <a:pPr marL="342900" indent="-342900"/>
            <a:r>
              <a:rPr lang="de-DE" sz="2400"/>
              <a:t>Vorgefilterte Environment Map für das Phong-Modell</a:t>
            </a:r>
          </a:p>
        </p:txBody>
      </p:sp>
      <p:sp>
        <p:nvSpPr>
          <p:cNvPr id="423943" name="Text Box 7"/>
          <p:cNvSpPr txBox="1">
            <a:spLocks noChangeArrowheads="1"/>
          </p:cNvSpPr>
          <p:nvPr/>
        </p:nvSpPr>
        <p:spPr bwMode="auto">
          <a:xfrm>
            <a:off x="995363" y="5730875"/>
            <a:ext cx="2665412" cy="396875"/>
          </a:xfrm>
          <a:prstGeom prst="rect">
            <a:avLst/>
          </a:prstGeom>
          <a:noFill/>
          <a:ln w="28575" algn="ctr">
            <a:noFill/>
            <a:miter lim="800000"/>
            <a:headEnd/>
            <a:tailEnd/>
          </a:ln>
          <a:effectLst/>
        </p:spPr>
        <p:txBody>
          <a:bodyPr wrap="none">
            <a:spAutoFit/>
          </a:bodyPr>
          <a:lstStyle/>
          <a:p>
            <a:pPr marL="342900" indent="-342900"/>
            <a:r>
              <a:rPr lang="de-DE" sz="2000" b="1" i="1"/>
              <a:t>spekularer Exponent 50</a:t>
            </a:r>
          </a:p>
        </p:txBody>
      </p:sp>
      <p:sp>
        <p:nvSpPr>
          <p:cNvPr id="423944" name="Text Box 8"/>
          <p:cNvSpPr txBox="1">
            <a:spLocks noChangeArrowheads="1"/>
          </p:cNvSpPr>
          <p:nvPr/>
        </p:nvSpPr>
        <p:spPr bwMode="auto">
          <a:xfrm>
            <a:off x="5019675" y="5730875"/>
            <a:ext cx="2808288" cy="396875"/>
          </a:xfrm>
          <a:prstGeom prst="rect">
            <a:avLst/>
          </a:prstGeom>
          <a:noFill/>
          <a:ln w="28575" algn="ctr">
            <a:noFill/>
            <a:miter lim="800000"/>
            <a:headEnd/>
            <a:tailEnd/>
          </a:ln>
          <a:effectLst/>
        </p:spPr>
        <p:txBody>
          <a:bodyPr wrap="none">
            <a:spAutoFit/>
          </a:bodyPr>
          <a:lstStyle/>
          <a:p>
            <a:pPr marL="342900" indent="-342900"/>
            <a:r>
              <a:rPr lang="de-DE" sz="2000" b="1" i="1"/>
              <a:t>spekularer Exponent 500</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p:txBody>
          <a:bodyPr/>
          <a:lstStyle/>
          <a:p>
            <a:r>
              <a:rPr lang="de-DE"/>
              <a:t>Filtered Environment Maps</a:t>
            </a:r>
          </a:p>
        </p:txBody>
      </p:sp>
      <p:sp>
        <p:nvSpPr>
          <p:cNvPr id="438275" name="Rectangle 3"/>
          <p:cNvSpPr>
            <a:spLocks noGrp="1" noChangeArrowheads="1"/>
          </p:cNvSpPr>
          <p:nvPr>
            <p:ph type="body" idx="1"/>
          </p:nvPr>
        </p:nvSpPr>
        <p:spPr/>
        <p:txBody>
          <a:bodyPr/>
          <a:lstStyle/>
          <a:p>
            <a:pPr>
              <a:buFont typeface="Wingdings" pitchFamily="2" charset="2"/>
              <a:buNone/>
            </a:pPr>
            <a:r>
              <a:rPr lang="de-DE" b="1" i="1"/>
              <a:t>Anmerkung:</a:t>
            </a:r>
          </a:p>
          <a:p>
            <a:r>
              <a:rPr lang="de-DE" sz="2800"/>
              <a:t>Man kann auch für den diffusen Term aus einer gefilterten Environment Map verwenden:</a:t>
            </a:r>
          </a:p>
          <a:p>
            <a:pPr lvl="1">
              <a:buFont typeface="Wingdings" pitchFamily="2" charset="2"/>
              <a:buNone/>
            </a:pPr>
            <a:r>
              <a:rPr lang="de-DE" b="1" i="1"/>
              <a:t>Irradiance Map  </a:t>
            </a:r>
          </a:p>
          <a:p>
            <a:pPr lvl="1"/>
            <a:r>
              <a:rPr lang="de-DE"/>
              <a:t>Aufsummierung (Integration) über die gesamte</a:t>
            </a:r>
            <a:br>
              <a:rPr lang="de-DE"/>
            </a:br>
            <a:r>
              <a:rPr lang="de-DE"/>
              <a:t>Hemisphäre</a:t>
            </a:r>
          </a:p>
          <a:p>
            <a:pPr lvl="1"/>
            <a:r>
              <a:rPr lang="de-DE"/>
              <a:t>Texturkoordinaten werden mit dem Normalen-</a:t>
            </a:r>
            <a:br>
              <a:rPr lang="de-DE"/>
            </a:br>
            <a:r>
              <a:rPr lang="de-DE"/>
              <a:t>vektor bestimmt (anstelle von Reflexion- oder </a:t>
            </a:r>
            <a:br>
              <a:rPr lang="de-DE"/>
            </a:br>
            <a:r>
              <a:rPr lang="de-DE"/>
              <a:t>Brechungsvektor)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8275">
                                            <p:txEl>
                                              <p:pRg st="2" end="2"/>
                                            </p:txEl>
                                          </p:spTgt>
                                        </p:tgtEl>
                                        <p:attrNameLst>
                                          <p:attrName>style.visibility</p:attrName>
                                        </p:attrNameLst>
                                      </p:cBhvr>
                                      <p:to>
                                        <p:strVal val="visible"/>
                                      </p:to>
                                    </p:set>
                                    <p:animEffect transition="in" filter="fade">
                                      <p:cBhvr>
                                        <p:cTn id="7" dur="500"/>
                                        <p:tgtEl>
                                          <p:spTgt spid="43827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8275">
                                            <p:txEl>
                                              <p:pRg st="3" end="3"/>
                                            </p:txEl>
                                          </p:spTgt>
                                        </p:tgtEl>
                                        <p:attrNameLst>
                                          <p:attrName>style.visibility</p:attrName>
                                        </p:attrNameLst>
                                      </p:cBhvr>
                                      <p:to>
                                        <p:strVal val="visible"/>
                                      </p:to>
                                    </p:set>
                                    <p:animEffect transition="in" filter="fade">
                                      <p:cBhvr>
                                        <p:cTn id="12" dur="500"/>
                                        <p:tgtEl>
                                          <p:spTgt spid="43827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8275">
                                            <p:txEl>
                                              <p:pRg st="4" end="4"/>
                                            </p:txEl>
                                          </p:spTgt>
                                        </p:tgtEl>
                                        <p:attrNameLst>
                                          <p:attrName>style.visibility</p:attrName>
                                        </p:attrNameLst>
                                      </p:cBhvr>
                                      <p:to>
                                        <p:strVal val="visible"/>
                                      </p:to>
                                    </p:set>
                                    <p:animEffect transition="in" filter="fade">
                                      <p:cBhvr>
                                        <p:cTn id="17" dur="500"/>
                                        <p:tgtEl>
                                          <p:spTgt spid="4382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FP 04</a:t>
            </a:r>
            <a:endParaRPr lang="de-DE" dirty="0"/>
          </a:p>
        </p:txBody>
      </p:sp>
      <p:sp>
        <p:nvSpPr>
          <p:cNvPr id="3" name="Inhaltsplatzhalter 2"/>
          <p:cNvSpPr>
            <a:spLocks noGrp="1"/>
          </p:cNvSpPr>
          <p:nvPr>
            <p:ph idx="1"/>
          </p:nvPr>
        </p:nvSpPr>
        <p:spPr/>
        <p:txBody>
          <a:bodyPr/>
          <a:lstStyle/>
          <a:p>
            <a:r>
              <a:rPr lang="de-DE" dirty="0" smtClean="0"/>
              <a:t> </a:t>
            </a:r>
            <a:r>
              <a:rPr lang="de-DE" dirty="0" err="1" smtClean="0"/>
              <a:t>Prefiltered</a:t>
            </a:r>
            <a:r>
              <a:rPr lang="de-DE" dirty="0" smtClean="0"/>
              <a:t> Environment </a:t>
            </a:r>
            <a:r>
              <a:rPr lang="de-DE" dirty="0" err="1" smtClean="0"/>
              <a:t>Maps</a:t>
            </a:r>
            <a:endParaRPr lang="de-DE"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ctrTitle"/>
          </p:nvPr>
        </p:nvSpPr>
        <p:spPr/>
        <p:txBody>
          <a:bodyPr/>
          <a:lstStyle/>
          <a:p>
            <a:r>
              <a:rPr lang="de-DE" dirty="0" err="1" smtClean="0"/>
              <a:t>Procedural</a:t>
            </a:r>
            <a:r>
              <a:rPr lang="de-DE" dirty="0" smtClean="0"/>
              <a:t> </a:t>
            </a:r>
            <a:r>
              <a:rPr lang="de-DE" dirty="0" err="1" smtClean="0"/>
              <a:t>Textures</a:t>
            </a:r>
            <a:endParaRPr lang="de-DE"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Grp="1" noChangeArrowheads="1"/>
          </p:cNvSpPr>
          <p:nvPr>
            <p:ph type="title"/>
          </p:nvPr>
        </p:nvSpPr>
        <p:spPr/>
        <p:txBody>
          <a:bodyPr/>
          <a:lstStyle/>
          <a:p>
            <a:r>
              <a:rPr lang="de-DE"/>
              <a:t>Prozedurale Texturen</a:t>
            </a:r>
          </a:p>
        </p:txBody>
      </p:sp>
      <p:sp>
        <p:nvSpPr>
          <p:cNvPr id="448515" name="Rectangle 3"/>
          <p:cNvSpPr>
            <a:spLocks noGrp="1" noChangeArrowheads="1"/>
          </p:cNvSpPr>
          <p:nvPr>
            <p:ph type="body" idx="1"/>
          </p:nvPr>
        </p:nvSpPr>
        <p:spPr>
          <a:xfrm>
            <a:off x="581025" y="1176338"/>
            <a:ext cx="3930650" cy="4746625"/>
          </a:xfrm>
        </p:spPr>
        <p:txBody>
          <a:bodyPr/>
          <a:lstStyle/>
          <a:p>
            <a:pPr>
              <a:spcBef>
                <a:spcPct val="0"/>
              </a:spcBef>
              <a:buFont typeface="Wingdings" pitchFamily="2" charset="2"/>
              <a:buNone/>
            </a:pPr>
            <a:r>
              <a:rPr lang="de-DE" b="1" i="1"/>
              <a:t>Vorteile:</a:t>
            </a:r>
          </a:p>
          <a:p>
            <a:pPr>
              <a:spcBef>
                <a:spcPct val="0"/>
              </a:spcBef>
            </a:pPr>
            <a:r>
              <a:rPr lang="de-DE" sz="2400" b="1" i="1"/>
              <a:t>Geringer Speicherbedarf</a:t>
            </a:r>
          </a:p>
          <a:p>
            <a:pPr lvl="1">
              <a:spcBef>
                <a:spcPct val="0"/>
              </a:spcBef>
            </a:pPr>
            <a:r>
              <a:rPr lang="de-DE" sz="2400"/>
              <a:t>besonders bei 3D </a:t>
            </a:r>
            <a:br>
              <a:rPr lang="de-DE" sz="2400"/>
            </a:br>
            <a:r>
              <a:rPr lang="de-DE" sz="2400"/>
              <a:t>Texturen </a:t>
            </a:r>
            <a:r>
              <a:rPr lang="de-DE" sz="2400" i="1"/>
              <a:t>(solid textures)</a:t>
            </a:r>
          </a:p>
          <a:p>
            <a:pPr>
              <a:spcBef>
                <a:spcPct val="0"/>
              </a:spcBef>
            </a:pPr>
            <a:r>
              <a:rPr lang="de-DE" sz="2400" b="1" i="1"/>
              <a:t>keine feste Auflösung</a:t>
            </a:r>
          </a:p>
          <a:p>
            <a:pPr>
              <a:spcBef>
                <a:spcPct val="0"/>
              </a:spcBef>
            </a:pPr>
            <a:r>
              <a:rPr lang="de-DE" sz="2400" b="1" i="1"/>
              <a:t>keine vorgegebene Fläche</a:t>
            </a:r>
          </a:p>
          <a:p>
            <a:pPr>
              <a:spcBef>
                <a:spcPct val="0"/>
              </a:spcBef>
            </a:pPr>
            <a:r>
              <a:rPr lang="de-DE" sz="2400" b="1" i="1"/>
              <a:t>Parametrisierte Texturen</a:t>
            </a:r>
          </a:p>
          <a:p>
            <a:pPr lvl="1">
              <a:spcBef>
                <a:spcPct val="0"/>
              </a:spcBef>
            </a:pPr>
            <a:r>
              <a:rPr lang="de-DE" sz="2400"/>
              <a:t>unterschiedliche </a:t>
            </a:r>
            <a:br>
              <a:rPr lang="de-DE" sz="2400"/>
            </a:br>
            <a:r>
              <a:rPr lang="de-DE" sz="2400"/>
              <a:t>Texturen können mit einem Modell realisiert werden.</a:t>
            </a:r>
          </a:p>
        </p:txBody>
      </p:sp>
      <p:sp>
        <p:nvSpPr>
          <p:cNvPr id="448516" name="Rectangle 4"/>
          <p:cNvSpPr>
            <a:spLocks noChangeArrowheads="1"/>
          </p:cNvSpPr>
          <p:nvPr/>
        </p:nvSpPr>
        <p:spPr bwMode="auto">
          <a:xfrm>
            <a:off x="4591050" y="1176338"/>
            <a:ext cx="3930650" cy="4746625"/>
          </a:xfrm>
          <a:prstGeom prst="rect">
            <a:avLst/>
          </a:prstGeom>
          <a:noFill/>
          <a:ln w="9525">
            <a:noFill/>
            <a:miter lim="800000"/>
            <a:headEnd/>
            <a:tailEnd/>
          </a:ln>
          <a:effectLst/>
        </p:spPr>
        <p:txBody>
          <a:bodyPr/>
          <a:lstStyle/>
          <a:p>
            <a:pPr marL="342900" indent="-342900">
              <a:spcBef>
                <a:spcPct val="0"/>
              </a:spcBef>
              <a:buFont typeface="Wingdings" pitchFamily="2" charset="2"/>
              <a:buNone/>
            </a:pPr>
            <a:r>
              <a:rPr lang="de-DE" b="1" i="1">
                <a:solidFill>
                  <a:schemeClr val="tx1"/>
                </a:solidFill>
              </a:rPr>
              <a:t>Nachteile:</a:t>
            </a:r>
          </a:p>
          <a:p>
            <a:pPr marL="342900" indent="-342900">
              <a:spcBef>
                <a:spcPct val="0"/>
              </a:spcBef>
              <a:buFont typeface="Wingdings" pitchFamily="2" charset="2"/>
              <a:buBlip>
                <a:blip r:embed="rId2"/>
              </a:buBlip>
            </a:pPr>
            <a:r>
              <a:rPr lang="de-DE" sz="2400" b="1" i="1">
                <a:solidFill>
                  <a:schemeClr val="tx1"/>
                </a:solidFill>
              </a:rPr>
              <a:t>Schwierig zu generieren und zu debuggen</a:t>
            </a:r>
            <a:endParaRPr lang="de-DE" sz="2400" i="1">
              <a:solidFill>
                <a:schemeClr val="tx1"/>
              </a:solidFill>
            </a:endParaRPr>
          </a:p>
          <a:p>
            <a:pPr marL="342900" indent="-342900">
              <a:spcBef>
                <a:spcPct val="0"/>
              </a:spcBef>
              <a:buFont typeface="Wingdings" pitchFamily="2" charset="2"/>
              <a:buBlip>
                <a:blip r:embed="rId2"/>
              </a:buBlip>
            </a:pPr>
            <a:r>
              <a:rPr lang="de-DE" sz="2400" b="1" i="1">
                <a:solidFill>
                  <a:schemeClr val="tx1"/>
                </a:solidFill>
              </a:rPr>
              <a:t>Ergebnis ist oft schwer vorherzusagen</a:t>
            </a:r>
          </a:p>
          <a:p>
            <a:pPr marL="342900" indent="-342900">
              <a:spcBef>
                <a:spcPct val="0"/>
              </a:spcBef>
              <a:buFont typeface="Wingdings" pitchFamily="2" charset="2"/>
              <a:buBlip>
                <a:blip r:embed="rId2"/>
              </a:buBlip>
            </a:pPr>
            <a:r>
              <a:rPr lang="de-DE" sz="2400" b="1" i="1">
                <a:solidFill>
                  <a:schemeClr val="tx1"/>
                </a:solidFill>
              </a:rPr>
              <a:t>Geschwindigkeit</a:t>
            </a:r>
          </a:p>
          <a:p>
            <a:pPr marL="742950" lvl="1" indent="-285750">
              <a:spcBef>
                <a:spcPct val="0"/>
              </a:spcBef>
              <a:buFont typeface="Wingdings" pitchFamily="2" charset="2"/>
              <a:buBlip>
                <a:blip r:embed="rId2"/>
              </a:buBlip>
            </a:pPr>
            <a:r>
              <a:rPr lang="de-DE" sz="2400">
                <a:solidFill>
                  <a:schemeClr val="tx1"/>
                </a:solidFill>
              </a:rPr>
              <a:t>Berechnung ist oft langsamer als Lookup</a:t>
            </a:r>
          </a:p>
          <a:p>
            <a:pPr marL="342900" indent="-342900">
              <a:spcBef>
                <a:spcPct val="0"/>
              </a:spcBef>
              <a:buFont typeface="Wingdings" pitchFamily="2" charset="2"/>
              <a:buBlip>
                <a:blip r:embed="rId2"/>
              </a:buBlip>
            </a:pPr>
            <a:r>
              <a:rPr lang="de-DE" sz="2400" b="1" i="1">
                <a:solidFill>
                  <a:schemeClr val="tx1"/>
                </a:solidFill>
              </a:rPr>
              <a:t>Antialiasing ist relativ aufwendig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8515">
                                            <p:txEl>
                                              <p:pRg st="1" end="1"/>
                                            </p:txEl>
                                          </p:spTgt>
                                        </p:tgtEl>
                                        <p:attrNameLst>
                                          <p:attrName>style.visibility</p:attrName>
                                        </p:attrNameLst>
                                      </p:cBhvr>
                                      <p:to>
                                        <p:strVal val="visible"/>
                                      </p:to>
                                    </p:set>
                                    <p:animEffect transition="in" filter="fade">
                                      <p:cBhvr>
                                        <p:cTn id="7" dur="500"/>
                                        <p:tgtEl>
                                          <p:spTgt spid="44851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48515">
                                            <p:txEl>
                                              <p:pRg st="2" end="2"/>
                                            </p:txEl>
                                          </p:spTgt>
                                        </p:tgtEl>
                                        <p:attrNameLst>
                                          <p:attrName>style.visibility</p:attrName>
                                        </p:attrNameLst>
                                      </p:cBhvr>
                                      <p:to>
                                        <p:strVal val="visible"/>
                                      </p:to>
                                    </p:set>
                                    <p:animEffect transition="in" filter="fade">
                                      <p:cBhvr>
                                        <p:cTn id="10" dur="500"/>
                                        <p:tgtEl>
                                          <p:spTgt spid="44851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48515">
                                            <p:txEl>
                                              <p:pRg st="3" end="3"/>
                                            </p:txEl>
                                          </p:spTgt>
                                        </p:tgtEl>
                                        <p:attrNameLst>
                                          <p:attrName>style.visibility</p:attrName>
                                        </p:attrNameLst>
                                      </p:cBhvr>
                                      <p:to>
                                        <p:strVal val="visible"/>
                                      </p:to>
                                    </p:set>
                                    <p:animEffect transition="in" filter="fade">
                                      <p:cBhvr>
                                        <p:cTn id="15" dur="500"/>
                                        <p:tgtEl>
                                          <p:spTgt spid="44851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48515">
                                            <p:txEl>
                                              <p:pRg st="4" end="4"/>
                                            </p:txEl>
                                          </p:spTgt>
                                        </p:tgtEl>
                                        <p:attrNameLst>
                                          <p:attrName>style.visibility</p:attrName>
                                        </p:attrNameLst>
                                      </p:cBhvr>
                                      <p:to>
                                        <p:strVal val="visible"/>
                                      </p:to>
                                    </p:set>
                                    <p:animEffect transition="in" filter="fade">
                                      <p:cBhvr>
                                        <p:cTn id="20" dur="500"/>
                                        <p:tgtEl>
                                          <p:spTgt spid="448515">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48515">
                                            <p:txEl>
                                              <p:pRg st="5" end="5"/>
                                            </p:txEl>
                                          </p:spTgt>
                                        </p:tgtEl>
                                        <p:attrNameLst>
                                          <p:attrName>style.visibility</p:attrName>
                                        </p:attrNameLst>
                                      </p:cBhvr>
                                      <p:to>
                                        <p:strVal val="visible"/>
                                      </p:to>
                                    </p:set>
                                    <p:animEffect transition="in" filter="fade">
                                      <p:cBhvr>
                                        <p:cTn id="25" dur="500"/>
                                        <p:tgtEl>
                                          <p:spTgt spid="448515">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48515">
                                            <p:txEl>
                                              <p:pRg st="6" end="6"/>
                                            </p:txEl>
                                          </p:spTgt>
                                        </p:tgtEl>
                                        <p:attrNameLst>
                                          <p:attrName>style.visibility</p:attrName>
                                        </p:attrNameLst>
                                      </p:cBhvr>
                                      <p:to>
                                        <p:strVal val="visible"/>
                                      </p:to>
                                    </p:set>
                                    <p:animEffect transition="in" filter="fade">
                                      <p:cBhvr>
                                        <p:cTn id="28" dur="500"/>
                                        <p:tgtEl>
                                          <p:spTgt spid="448515">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48516">
                                            <p:txEl>
                                              <p:pRg st="1" end="1"/>
                                            </p:txEl>
                                          </p:spTgt>
                                        </p:tgtEl>
                                        <p:attrNameLst>
                                          <p:attrName>style.visibility</p:attrName>
                                        </p:attrNameLst>
                                      </p:cBhvr>
                                      <p:to>
                                        <p:strVal val="visible"/>
                                      </p:to>
                                    </p:set>
                                    <p:animEffect transition="in" filter="fade">
                                      <p:cBhvr>
                                        <p:cTn id="33" dur="500"/>
                                        <p:tgtEl>
                                          <p:spTgt spid="44851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48516">
                                            <p:txEl>
                                              <p:pRg st="2" end="2"/>
                                            </p:txEl>
                                          </p:spTgt>
                                        </p:tgtEl>
                                        <p:attrNameLst>
                                          <p:attrName>style.visibility</p:attrName>
                                        </p:attrNameLst>
                                      </p:cBhvr>
                                      <p:to>
                                        <p:strVal val="visible"/>
                                      </p:to>
                                    </p:set>
                                    <p:animEffect transition="in" filter="fade">
                                      <p:cBhvr>
                                        <p:cTn id="38" dur="500"/>
                                        <p:tgtEl>
                                          <p:spTgt spid="448516">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48516">
                                            <p:txEl>
                                              <p:pRg st="3" end="3"/>
                                            </p:txEl>
                                          </p:spTgt>
                                        </p:tgtEl>
                                        <p:attrNameLst>
                                          <p:attrName>style.visibility</p:attrName>
                                        </p:attrNameLst>
                                      </p:cBhvr>
                                      <p:to>
                                        <p:strVal val="visible"/>
                                      </p:to>
                                    </p:set>
                                    <p:animEffect transition="in" filter="fade">
                                      <p:cBhvr>
                                        <p:cTn id="43" dur="500"/>
                                        <p:tgtEl>
                                          <p:spTgt spid="448516">
                                            <p:txEl>
                                              <p:pRg st="3" end="3"/>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448516">
                                            <p:txEl>
                                              <p:pRg st="4" end="4"/>
                                            </p:txEl>
                                          </p:spTgt>
                                        </p:tgtEl>
                                        <p:attrNameLst>
                                          <p:attrName>style.visibility</p:attrName>
                                        </p:attrNameLst>
                                      </p:cBhvr>
                                      <p:to>
                                        <p:strVal val="visible"/>
                                      </p:to>
                                    </p:set>
                                    <p:animEffect transition="in" filter="fade">
                                      <p:cBhvr>
                                        <p:cTn id="46" dur="500"/>
                                        <p:tgtEl>
                                          <p:spTgt spid="448516">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48516">
                                            <p:txEl>
                                              <p:pRg st="5" end="5"/>
                                            </p:txEl>
                                          </p:spTgt>
                                        </p:tgtEl>
                                        <p:attrNameLst>
                                          <p:attrName>style.visibility</p:attrName>
                                        </p:attrNameLst>
                                      </p:cBhvr>
                                      <p:to>
                                        <p:strVal val="visible"/>
                                      </p:to>
                                    </p:set>
                                    <p:animEffect transition="in" filter="fade">
                                      <p:cBhvr>
                                        <p:cTn id="51" dur="500"/>
                                        <p:tgtEl>
                                          <p:spTgt spid="4485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p:txBody>
          <a:bodyPr/>
          <a:lstStyle/>
          <a:p>
            <a:r>
              <a:rPr lang="de-DE"/>
              <a:t>Bausteine</a:t>
            </a:r>
          </a:p>
        </p:txBody>
      </p:sp>
      <p:sp>
        <p:nvSpPr>
          <p:cNvPr id="449539" name="Rectangle 3"/>
          <p:cNvSpPr>
            <a:spLocks noGrp="1" noChangeArrowheads="1"/>
          </p:cNvSpPr>
          <p:nvPr>
            <p:ph type="body" idx="1"/>
          </p:nvPr>
        </p:nvSpPr>
        <p:spPr/>
        <p:txBody>
          <a:bodyPr/>
          <a:lstStyle/>
          <a:p>
            <a:r>
              <a:rPr lang="de-DE" sz="2800"/>
              <a:t>Überlagerung/Layers</a:t>
            </a:r>
          </a:p>
          <a:p>
            <a:endParaRPr lang="de-DE" sz="2800"/>
          </a:p>
          <a:p>
            <a:endParaRPr lang="de-DE" sz="2800"/>
          </a:p>
          <a:p>
            <a:endParaRPr lang="de-DE" sz="2800"/>
          </a:p>
          <a:p>
            <a:r>
              <a:rPr lang="de-DE" sz="2800"/>
              <a:t>Stufen</a:t>
            </a:r>
          </a:p>
        </p:txBody>
      </p:sp>
      <p:sp>
        <p:nvSpPr>
          <p:cNvPr id="449541" name="Text Box 5"/>
          <p:cNvSpPr txBox="1">
            <a:spLocks noChangeArrowheads="1"/>
          </p:cNvSpPr>
          <p:nvPr/>
        </p:nvSpPr>
        <p:spPr bwMode="auto">
          <a:xfrm>
            <a:off x="1047750" y="1751013"/>
            <a:ext cx="7267575" cy="1219200"/>
          </a:xfrm>
          <a:prstGeom prst="rect">
            <a:avLst/>
          </a:prstGeom>
          <a:solidFill>
            <a:srgbClr val="FFFF00"/>
          </a:solidFill>
          <a:ln w="28575" algn="ctr">
            <a:solidFill>
              <a:srgbClr val="CC0000"/>
            </a:solidFill>
            <a:miter lim="800000"/>
            <a:headEnd/>
            <a:tailEnd/>
          </a:ln>
          <a:effectLst/>
        </p:spPr>
        <p:txBody>
          <a:bodyPr>
            <a:spAutoFit/>
          </a:bodyPr>
          <a:lstStyle/>
          <a:p>
            <a:pPr lvl="1">
              <a:spcBef>
                <a:spcPct val="0"/>
              </a:spcBef>
            </a:pPr>
            <a:r>
              <a:rPr lang="de-DE" sz="1800" b="1">
                <a:solidFill>
                  <a:srgbClr val="CC0000"/>
                </a:solidFill>
                <a:latin typeface="Courier New" pitchFamily="49" charset="0"/>
              </a:rPr>
              <a:t>  color</a:t>
            </a:r>
            <a:r>
              <a:rPr lang="de-DE" sz="1800" b="1">
                <a:solidFill>
                  <a:schemeClr val="tx1"/>
                </a:solidFill>
                <a:latin typeface="Courier New" pitchFamily="49" charset="0"/>
              </a:rPr>
              <a:t> </a:t>
            </a:r>
          </a:p>
          <a:p>
            <a:pPr lvl="1">
              <a:spcBef>
                <a:spcPct val="0"/>
              </a:spcBef>
            </a:pPr>
            <a:r>
              <a:rPr lang="de-DE" sz="1800" b="1">
                <a:solidFill>
                  <a:schemeClr val="tx1"/>
                </a:solidFill>
                <a:latin typeface="Courier New" pitchFamily="49" charset="0"/>
              </a:rPr>
              <a:t>  mix(</a:t>
            </a:r>
            <a:r>
              <a:rPr lang="de-DE" sz="1800" b="1">
                <a:solidFill>
                  <a:srgbClr val="CC0000"/>
                </a:solidFill>
                <a:latin typeface="Courier New" pitchFamily="49" charset="0"/>
              </a:rPr>
              <a:t>color</a:t>
            </a:r>
            <a:r>
              <a:rPr lang="de-DE" sz="1800" b="1">
                <a:solidFill>
                  <a:schemeClr val="tx1"/>
                </a:solidFill>
                <a:latin typeface="Courier New" pitchFamily="49" charset="0"/>
              </a:rPr>
              <a:t> C1,</a:t>
            </a:r>
            <a:r>
              <a:rPr lang="de-DE" sz="1800" b="1">
                <a:solidFill>
                  <a:srgbClr val="CC0000"/>
                </a:solidFill>
                <a:latin typeface="Courier New" pitchFamily="49" charset="0"/>
              </a:rPr>
              <a:t>color</a:t>
            </a:r>
            <a:r>
              <a:rPr lang="de-DE" sz="1800" b="1">
                <a:solidFill>
                  <a:schemeClr val="tx1"/>
                </a:solidFill>
                <a:latin typeface="Courier New" pitchFamily="49" charset="0"/>
              </a:rPr>
              <a:t> C2, </a:t>
            </a:r>
            <a:r>
              <a:rPr lang="de-DE" sz="1800" b="1">
                <a:solidFill>
                  <a:srgbClr val="CC0000"/>
                </a:solidFill>
                <a:latin typeface="Courier New" pitchFamily="49" charset="0"/>
              </a:rPr>
              <a:t>float</a:t>
            </a:r>
            <a:r>
              <a:rPr lang="de-DE" sz="1800" b="1">
                <a:solidFill>
                  <a:schemeClr val="tx1"/>
                </a:solidFill>
                <a:latin typeface="Courier New" pitchFamily="49" charset="0"/>
              </a:rPr>
              <a:t> f) {</a:t>
            </a:r>
          </a:p>
          <a:p>
            <a:pPr lvl="1">
              <a:spcBef>
                <a:spcPct val="0"/>
              </a:spcBef>
            </a:pPr>
            <a:r>
              <a:rPr lang="de-DE" sz="1800" b="1">
                <a:solidFill>
                  <a:schemeClr val="tx1"/>
                </a:solidFill>
                <a:latin typeface="Courier New" pitchFamily="49" charset="0"/>
              </a:rPr>
              <a:t>      return (1-f) * C0 + f * C1;</a:t>
            </a:r>
          </a:p>
          <a:p>
            <a:pPr lvl="1">
              <a:spcBef>
                <a:spcPct val="0"/>
              </a:spcBef>
            </a:pPr>
            <a:r>
              <a:rPr lang="de-DE" sz="1800" b="1">
                <a:solidFill>
                  <a:schemeClr val="tx1"/>
                </a:solidFill>
                <a:latin typeface="Courier New" pitchFamily="49" charset="0"/>
              </a:rPr>
              <a:t>  }</a:t>
            </a:r>
            <a:endParaRPr lang="de-DE" sz="1800">
              <a:latin typeface="Courier New" pitchFamily="49" charset="0"/>
            </a:endParaRPr>
          </a:p>
        </p:txBody>
      </p:sp>
      <p:sp>
        <p:nvSpPr>
          <p:cNvPr id="449542" name="Text Box 6"/>
          <p:cNvSpPr txBox="1">
            <a:spLocks noChangeArrowheads="1"/>
          </p:cNvSpPr>
          <p:nvPr/>
        </p:nvSpPr>
        <p:spPr bwMode="auto">
          <a:xfrm>
            <a:off x="1047750" y="3762375"/>
            <a:ext cx="7267575" cy="1219200"/>
          </a:xfrm>
          <a:prstGeom prst="rect">
            <a:avLst/>
          </a:prstGeom>
          <a:solidFill>
            <a:srgbClr val="FFFF00"/>
          </a:solidFill>
          <a:ln w="28575" algn="ctr">
            <a:solidFill>
              <a:srgbClr val="CC0000"/>
            </a:solidFill>
            <a:miter lim="800000"/>
            <a:headEnd/>
            <a:tailEnd/>
          </a:ln>
          <a:effectLst/>
        </p:spPr>
        <p:txBody>
          <a:bodyPr>
            <a:spAutoFit/>
          </a:bodyPr>
          <a:lstStyle/>
          <a:p>
            <a:pPr lvl="1">
              <a:spcBef>
                <a:spcPct val="0"/>
              </a:spcBef>
            </a:pPr>
            <a:r>
              <a:rPr lang="de-DE" sz="1800" b="1">
                <a:solidFill>
                  <a:srgbClr val="CC0000"/>
                </a:solidFill>
                <a:latin typeface="Courier New" pitchFamily="49" charset="0"/>
              </a:rPr>
              <a:t>  float</a:t>
            </a:r>
            <a:r>
              <a:rPr lang="de-DE" sz="1800" b="1">
                <a:solidFill>
                  <a:schemeClr val="tx1"/>
                </a:solidFill>
                <a:latin typeface="Courier New" pitchFamily="49" charset="0"/>
              </a:rPr>
              <a:t> </a:t>
            </a:r>
          </a:p>
          <a:p>
            <a:pPr lvl="1">
              <a:spcBef>
                <a:spcPct val="0"/>
              </a:spcBef>
            </a:pPr>
            <a:r>
              <a:rPr lang="de-DE" sz="1800" b="1">
                <a:solidFill>
                  <a:schemeClr val="tx1"/>
                </a:solidFill>
                <a:latin typeface="Courier New" pitchFamily="49" charset="0"/>
              </a:rPr>
              <a:t>  step(</a:t>
            </a:r>
            <a:r>
              <a:rPr lang="de-DE" sz="1800" b="1">
                <a:solidFill>
                  <a:srgbClr val="CC0000"/>
                </a:solidFill>
                <a:latin typeface="Courier New" pitchFamily="49" charset="0"/>
              </a:rPr>
              <a:t>float</a:t>
            </a:r>
            <a:r>
              <a:rPr lang="de-DE" sz="1800" b="1">
                <a:solidFill>
                  <a:schemeClr val="tx1"/>
                </a:solidFill>
                <a:latin typeface="Courier New" pitchFamily="49" charset="0"/>
              </a:rPr>
              <a:t> a, </a:t>
            </a:r>
            <a:r>
              <a:rPr lang="de-DE" sz="1800" b="1">
                <a:solidFill>
                  <a:srgbClr val="CC0000"/>
                </a:solidFill>
                <a:latin typeface="Courier New" pitchFamily="49" charset="0"/>
              </a:rPr>
              <a:t>float</a:t>
            </a:r>
            <a:r>
              <a:rPr lang="de-DE" sz="1800" b="1">
                <a:solidFill>
                  <a:schemeClr val="tx1"/>
                </a:solidFill>
                <a:latin typeface="Courier New" pitchFamily="49" charset="0"/>
              </a:rPr>
              <a:t> x) {</a:t>
            </a:r>
          </a:p>
          <a:p>
            <a:pPr lvl="1">
              <a:spcBef>
                <a:spcPct val="0"/>
              </a:spcBef>
            </a:pPr>
            <a:r>
              <a:rPr lang="de-DE" sz="1800" b="1">
                <a:solidFill>
                  <a:schemeClr val="tx1"/>
                </a:solidFill>
                <a:latin typeface="Courier New" pitchFamily="49" charset="0"/>
              </a:rPr>
              <a:t>      return (x &gt; a)? 0 : 1;</a:t>
            </a:r>
          </a:p>
          <a:p>
            <a:pPr lvl="1">
              <a:spcBef>
                <a:spcPct val="0"/>
              </a:spcBef>
            </a:pPr>
            <a:r>
              <a:rPr lang="de-DE" sz="1800" b="1">
                <a:solidFill>
                  <a:schemeClr val="tx1"/>
                </a:solidFill>
                <a:latin typeface="Courier New" pitchFamily="49" charset="0"/>
              </a:rPr>
              <a:t>  }</a:t>
            </a:r>
            <a:endParaRPr lang="de-DE" sz="1800">
              <a:latin typeface="Courier New" pitchFamily="49" charset="0"/>
            </a:endParaRPr>
          </a:p>
        </p:txBody>
      </p:sp>
      <p:grpSp>
        <p:nvGrpSpPr>
          <p:cNvPr id="2" name="Group 24"/>
          <p:cNvGrpSpPr>
            <a:grpSpLocks/>
          </p:cNvGrpSpPr>
          <p:nvPr/>
        </p:nvGrpSpPr>
        <p:grpSpPr bwMode="auto">
          <a:xfrm>
            <a:off x="2217738" y="5116513"/>
            <a:ext cx="3511550" cy="1281112"/>
            <a:chOff x="911" y="3223"/>
            <a:chExt cx="2212" cy="807"/>
          </a:xfrm>
        </p:grpSpPr>
        <p:sp>
          <p:nvSpPr>
            <p:cNvPr id="449559" name="Rectangle 23"/>
            <p:cNvSpPr>
              <a:spLocks noChangeArrowheads="1"/>
            </p:cNvSpPr>
            <p:nvPr/>
          </p:nvSpPr>
          <p:spPr bwMode="auto">
            <a:xfrm>
              <a:off x="1135" y="3305"/>
              <a:ext cx="1985" cy="506"/>
            </a:xfrm>
            <a:prstGeom prst="rect">
              <a:avLst/>
            </a:prstGeom>
            <a:solidFill>
              <a:schemeClr val="accent1"/>
            </a:solidFill>
            <a:ln w="28575" algn="ctr">
              <a:noFill/>
              <a:miter lim="800000"/>
              <a:headEnd/>
              <a:tailEnd/>
            </a:ln>
            <a:effectLst/>
          </p:spPr>
          <p:txBody>
            <a:bodyPr anchor="ctr">
              <a:spAutoFit/>
            </a:bodyPr>
            <a:lstStyle/>
            <a:p>
              <a:endParaRPr lang="de-DE"/>
            </a:p>
          </p:txBody>
        </p:sp>
        <p:sp>
          <p:nvSpPr>
            <p:cNvPr id="449543" name="Line 7"/>
            <p:cNvSpPr>
              <a:spLocks noChangeShapeType="1"/>
            </p:cNvSpPr>
            <p:nvPr/>
          </p:nvSpPr>
          <p:spPr bwMode="auto">
            <a:xfrm flipH="1">
              <a:off x="1143" y="3818"/>
              <a:ext cx="1967" cy="0"/>
            </a:xfrm>
            <a:prstGeom prst="line">
              <a:avLst/>
            </a:prstGeom>
            <a:noFill/>
            <a:ln w="9525">
              <a:solidFill>
                <a:schemeClr val="tx1"/>
              </a:solidFill>
              <a:round/>
              <a:headEnd/>
              <a:tailEnd/>
            </a:ln>
            <a:effectLst/>
          </p:spPr>
          <p:txBody>
            <a:bodyPr>
              <a:spAutoFit/>
            </a:bodyPr>
            <a:lstStyle/>
            <a:p>
              <a:endParaRPr lang="de-DE"/>
            </a:p>
          </p:txBody>
        </p:sp>
        <p:sp>
          <p:nvSpPr>
            <p:cNvPr id="449544" name="Line 8"/>
            <p:cNvSpPr>
              <a:spLocks noChangeShapeType="1"/>
            </p:cNvSpPr>
            <p:nvPr/>
          </p:nvSpPr>
          <p:spPr bwMode="auto">
            <a:xfrm>
              <a:off x="1143" y="3288"/>
              <a:ext cx="0" cy="531"/>
            </a:xfrm>
            <a:prstGeom prst="line">
              <a:avLst/>
            </a:prstGeom>
            <a:noFill/>
            <a:ln w="9525">
              <a:solidFill>
                <a:schemeClr val="tx1"/>
              </a:solidFill>
              <a:round/>
              <a:headEnd/>
              <a:tailEnd/>
            </a:ln>
            <a:effectLst/>
          </p:spPr>
          <p:txBody>
            <a:bodyPr>
              <a:spAutoFit/>
            </a:bodyPr>
            <a:lstStyle/>
            <a:p>
              <a:endParaRPr lang="de-DE"/>
            </a:p>
          </p:txBody>
        </p:sp>
        <p:grpSp>
          <p:nvGrpSpPr>
            <p:cNvPr id="3" name="Group 14"/>
            <p:cNvGrpSpPr>
              <a:grpSpLocks/>
            </p:cNvGrpSpPr>
            <p:nvPr/>
          </p:nvGrpSpPr>
          <p:grpSpPr bwMode="auto">
            <a:xfrm>
              <a:off x="1062" y="3323"/>
              <a:ext cx="88" cy="491"/>
              <a:chOff x="978" y="3323"/>
              <a:chExt cx="172" cy="491"/>
            </a:xfrm>
          </p:grpSpPr>
          <p:sp>
            <p:nvSpPr>
              <p:cNvPr id="449545" name="Line 9"/>
              <p:cNvSpPr>
                <a:spLocks noChangeShapeType="1"/>
              </p:cNvSpPr>
              <p:nvPr/>
            </p:nvSpPr>
            <p:spPr bwMode="auto">
              <a:xfrm>
                <a:off x="991" y="3323"/>
                <a:ext cx="159" cy="0"/>
              </a:xfrm>
              <a:prstGeom prst="line">
                <a:avLst/>
              </a:prstGeom>
              <a:noFill/>
              <a:ln w="3175">
                <a:solidFill>
                  <a:schemeClr val="tx1"/>
                </a:solidFill>
                <a:round/>
                <a:headEnd/>
                <a:tailEnd/>
              </a:ln>
              <a:effectLst/>
            </p:spPr>
            <p:txBody>
              <a:bodyPr>
                <a:spAutoFit/>
              </a:bodyPr>
              <a:lstStyle/>
              <a:p>
                <a:endParaRPr lang="de-DE"/>
              </a:p>
            </p:txBody>
          </p:sp>
          <p:sp>
            <p:nvSpPr>
              <p:cNvPr id="449546" name="Line 10"/>
              <p:cNvSpPr>
                <a:spLocks noChangeShapeType="1"/>
              </p:cNvSpPr>
              <p:nvPr/>
            </p:nvSpPr>
            <p:spPr bwMode="auto">
              <a:xfrm>
                <a:off x="978" y="3814"/>
                <a:ext cx="159" cy="0"/>
              </a:xfrm>
              <a:prstGeom prst="line">
                <a:avLst/>
              </a:prstGeom>
              <a:noFill/>
              <a:ln w="3175">
                <a:solidFill>
                  <a:schemeClr val="tx1"/>
                </a:solidFill>
                <a:round/>
                <a:headEnd/>
                <a:tailEnd/>
              </a:ln>
              <a:effectLst/>
            </p:spPr>
            <p:txBody>
              <a:bodyPr>
                <a:spAutoFit/>
              </a:bodyPr>
              <a:lstStyle/>
              <a:p>
                <a:endParaRPr lang="de-DE"/>
              </a:p>
            </p:txBody>
          </p:sp>
        </p:grpSp>
        <p:grpSp>
          <p:nvGrpSpPr>
            <p:cNvPr id="4" name="Group 13"/>
            <p:cNvGrpSpPr>
              <a:grpSpLocks/>
            </p:cNvGrpSpPr>
            <p:nvPr/>
          </p:nvGrpSpPr>
          <p:grpSpPr bwMode="auto">
            <a:xfrm rot="-5400000">
              <a:off x="1349" y="3609"/>
              <a:ext cx="88" cy="491"/>
              <a:chOff x="1091" y="3436"/>
              <a:chExt cx="172" cy="491"/>
            </a:xfrm>
          </p:grpSpPr>
          <p:sp>
            <p:nvSpPr>
              <p:cNvPr id="449547" name="Line 11"/>
              <p:cNvSpPr>
                <a:spLocks noChangeShapeType="1"/>
              </p:cNvSpPr>
              <p:nvPr/>
            </p:nvSpPr>
            <p:spPr bwMode="auto">
              <a:xfrm>
                <a:off x="1104" y="3436"/>
                <a:ext cx="159" cy="0"/>
              </a:xfrm>
              <a:prstGeom prst="line">
                <a:avLst/>
              </a:prstGeom>
              <a:noFill/>
              <a:ln w="3175">
                <a:solidFill>
                  <a:schemeClr val="tx1"/>
                </a:solidFill>
                <a:round/>
                <a:headEnd/>
                <a:tailEnd/>
              </a:ln>
              <a:effectLst/>
            </p:spPr>
            <p:txBody>
              <a:bodyPr>
                <a:spAutoFit/>
              </a:bodyPr>
              <a:lstStyle/>
              <a:p>
                <a:endParaRPr lang="de-DE"/>
              </a:p>
            </p:txBody>
          </p:sp>
          <p:sp>
            <p:nvSpPr>
              <p:cNvPr id="449548" name="Line 12"/>
              <p:cNvSpPr>
                <a:spLocks noChangeShapeType="1"/>
              </p:cNvSpPr>
              <p:nvPr/>
            </p:nvSpPr>
            <p:spPr bwMode="auto">
              <a:xfrm>
                <a:off x="1091" y="3927"/>
                <a:ext cx="159" cy="0"/>
              </a:xfrm>
              <a:prstGeom prst="line">
                <a:avLst/>
              </a:prstGeom>
              <a:noFill/>
              <a:ln w="3175">
                <a:solidFill>
                  <a:schemeClr val="tx1"/>
                </a:solidFill>
                <a:round/>
                <a:headEnd/>
                <a:tailEnd/>
              </a:ln>
              <a:effectLst/>
            </p:spPr>
            <p:txBody>
              <a:bodyPr>
                <a:spAutoFit/>
              </a:bodyPr>
              <a:lstStyle/>
              <a:p>
                <a:endParaRPr lang="de-DE"/>
              </a:p>
            </p:txBody>
          </p:sp>
        </p:grpSp>
        <p:grpSp>
          <p:nvGrpSpPr>
            <p:cNvPr id="5" name="Group 15"/>
            <p:cNvGrpSpPr>
              <a:grpSpLocks/>
            </p:cNvGrpSpPr>
            <p:nvPr/>
          </p:nvGrpSpPr>
          <p:grpSpPr bwMode="auto">
            <a:xfrm rot="-5400000">
              <a:off x="2333" y="3618"/>
              <a:ext cx="88" cy="491"/>
              <a:chOff x="1091" y="3436"/>
              <a:chExt cx="172" cy="491"/>
            </a:xfrm>
          </p:grpSpPr>
          <p:sp>
            <p:nvSpPr>
              <p:cNvPr id="449552" name="Line 16"/>
              <p:cNvSpPr>
                <a:spLocks noChangeShapeType="1"/>
              </p:cNvSpPr>
              <p:nvPr/>
            </p:nvSpPr>
            <p:spPr bwMode="auto">
              <a:xfrm>
                <a:off x="1104" y="3436"/>
                <a:ext cx="159" cy="0"/>
              </a:xfrm>
              <a:prstGeom prst="line">
                <a:avLst/>
              </a:prstGeom>
              <a:noFill/>
              <a:ln w="3175">
                <a:solidFill>
                  <a:schemeClr val="tx1"/>
                </a:solidFill>
                <a:round/>
                <a:headEnd/>
                <a:tailEnd/>
              </a:ln>
              <a:effectLst/>
            </p:spPr>
            <p:txBody>
              <a:bodyPr>
                <a:spAutoFit/>
              </a:bodyPr>
              <a:lstStyle/>
              <a:p>
                <a:endParaRPr lang="de-DE"/>
              </a:p>
            </p:txBody>
          </p:sp>
          <p:sp>
            <p:nvSpPr>
              <p:cNvPr id="449553" name="Line 17"/>
              <p:cNvSpPr>
                <a:spLocks noChangeShapeType="1"/>
              </p:cNvSpPr>
              <p:nvPr/>
            </p:nvSpPr>
            <p:spPr bwMode="auto">
              <a:xfrm>
                <a:off x="1091" y="3927"/>
                <a:ext cx="159" cy="0"/>
              </a:xfrm>
              <a:prstGeom prst="line">
                <a:avLst/>
              </a:prstGeom>
              <a:noFill/>
              <a:ln w="3175">
                <a:solidFill>
                  <a:schemeClr val="tx1"/>
                </a:solidFill>
                <a:round/>
                <a:headEnd/>
                <a:tailEnd/>
              </a:ln>
              <a:effectLst/>
            </p:spPr>
            <p:txBody>
              <a:bodyPr>
                <a:spAutoFit/>
              </a:bodyPr>
              <a:lstStyle/>
              <a:p>
                <a:endParaRPr lang="de-DE"/>
              </a:p>
            </p:txBody>
          </p:sp>
        </p:grpSp>
        <p:sp>
          <p:nvSpPr>
            <p:cNvPr id="449554" name="Text Box 18"/>
            <p:cNvSpPr txBox="1">
              <a:spLocks noChangeArrowheads="1"/>
            </p:cNvSpPr>
            <p:nvPr/>
          </p:nvSpPr>
          <p:spPr bwMode="auto">
            <a:xfrm>
              <a:off x="911" y="3712"/>
              <a:ext cx="172" cy="192"/>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0</a:t>
              </a:r>
            </a:p>
          </p:txBody>
        </p:sp>
        <p:sp>
          <p:nvSpPr>
            <p:cNvPr id="449555" name="Text Box 19"/>
            <p:cNvSpPr txBox="1">
              <a:spLocks noChangeArrowheads="1"/>
            </p:cNvSpPr>
            <p:nvPr/>
          </p:nvSpPr>
          <p:spPr bwMode="auto">
            <a:xfrm>
              <a:off x="911" y="3223"/>
              <a:ext cx="172" cy="192"/>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1</a:t>
              </a:r>
            </a:p>
          </p:txBody>
        </p:sp>
        <p:sp>
          <p:nvSpPr>
            <p:cNvPr id="449556" name="Text Box 20"/>
            <p:cNvSpPr txBox="1">
              <a:spLocks noChangeArrowheads="1"/>
            </p:cNvSpPr>
            <p:nvPr/>
          </p:nvSpPr>
          <p:spPr bwMode="auto">
            <a:xfrm>
              <a:off x="2051" y="3838"/>
              <a:ext cx="166" cy="192"/>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a</a:t>
              </a:r>
            </a:p>
          </p:txBody>
        </p:sp>
        <p:sp>
          <p:nvSpPr>
            <p:cNvPr id="449557" name="Line 21"/>
            <p:cNvSpPr>
              <a:spLocks noChangeShapeType="1"/>
            </p:cNvSpPr>
            <p:nvPr/>
          </p:nvSpPr>
          <p:spPr bwMode="auto">
            <a:xfrm>
              <a:off x="1143" y="3819"/>
              <a:ext cx="987" cy="0"/>
            </a:xfrm>
            <a:prstGeom prst="line">
              <a:avLst/>
            </a:prstGeom>
            <a:noFill/>
            <a:ln w="76200">
              <a:solidFill>
                <a:srgbClr val="3333FF"/>
              </a:solidFill>
              <a:round/>
              <a:headEnd/>
              <a:tailEnd/>
            </a:ln>
            <a:effectLst/>
          </p:spPr>
          <p:txBody>
            <a:bodyPr>
              <a:spAutoFit/>
            </a:bodyPr>
            <a:lstStyle/>
            <a:p>
              <a:endParaRPr lang="de-DE"/>
            </a:p>
          </p:txBody>
        </p:sp>
        <p:sp>
          <p:nvSpPr>
            <p:cNvPr id="449558" name="Line 22"/>
            <p:cNvSpPr>
              <a:spLocks noChangeShapeType="1"/>
            </p:cNvSpPr>
            <p:nvPr/>
          </p:nvSpPr>
          <p:spPr bwMode="auto">
            <a:xfrm>
              <a:off x="2136" y="3324"/>
              <a:ext cx="987" cy="0"/>
            </a:xfrm>
            <a:prstGeom prst="line">
              <a:avLst/>
            </a:prstGeom>
            <a:noFill/>
            <a:ln w="76200">
              <a:solidFill>
                <a:srgbClr val="3333FF"/>
              </a:solidFill>
              <a:round/>
              <a:headEnd/>
              <a:tailEnd/>
            </a:ln>
            <a:effectLst/>
          </p:spPr>
          <p:txBody>
            <a:bodyPr>
              <a:spAutoFit/>
            </a:bodyPr>
            <a:lstStyle/>
            <a:p>
              <a:endParaRPr lang="de-DE"/>
            </a:p>
          </p:txBody>
        </p:sp>
      </p:grpSp>
      <p:sp>
        <p:nvSpPr>
          <p:cNvPr id="449561" name="Text Box 25"/>
          <p:cNvSpPr txBox="1">
            <a:spLocks noChangeArrowheads="1"/>
          </p:cNvSpPr>
          <p:nvPr/>
        </p:nvSpPr>
        <p:spPr bwMode="auto">
          <a:xfrm>
            <a:off x="4170363" y="5375275"/>
            <a:ext cx="969962" cy="366713"/>
          </a:xfrm>
          <a:prstGeom prst="rect">
            <a:avLst/>
          </a:prstGeom>
          <a:noFill/>
          <a:ln w="28575" algn="ctr">
            <a:noFill/>
            <a:miter lim="800000"/>
            <a:headEnd/>
            <a:tailEnd/>
          </a:ln>
          <a:effectLst/>
        </p:spPr>
        <p:txBody>
          <a:bodyPr wrap="none">
            <a:spAutoFit/>
          </a:bodyPr>
          <a:lstStyle/>
          <a:p>
            <a:pPr marL="342900" indent="-342900"/>
            <a:r>
              <a:rPr lang="de-DE" sz="1800"/>
              <a:t>step(a,x)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9539">
                                            <p:txEl>
                                              <p:pRg st="4" end="4"/>
                                            </p:txEl>
                                          </p:spTgt>
                                        </p:tgtEl>
                                        <p:attrNameLst>
                                          <p:attrName>style.visibility</p:attrName>
                                        </p:attrNameLst>
                                      </p:cBhvr>
                                      <p:to>
                                        <p:strVal val="visible"/>
                                      </p:to>
                                    </p:set>
                                    <p:animEffect transition="in" filter="fade">
                                      <p:cBhvr>
                                        <p:cTn id="7" dur="2000"/>
                                        <p:tgtEl>
                                          <p:spTgt spid="449539">
                                            <p:txEl>
                                              <p:pRg st="4" end="4"/>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9542"/>
                                        </p:tgtEl>
                                        <p:attrNameLst>
                                          <p:attrName>style.visibility</p:attrName>
                                        </p:attrNameLst>
                                      </p:cBhvr>
                                      <p:to>
                                        <p:strVal val="visible"/>
                                      </p:to>
                                    </p:set>
                                    <p:animEffect transition="in" filter="fade">
                                      <p:cBhvr>
                                        <p:cTn id="10" dur="500"/>
                                        <p:tgtEl>
                                          <p:spTgt spid="449542"/>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9561"/>
                                        </p:tgtEl>
                                        <p:attrNameLst>
                                          <p:attrName>style.visibility</p:attrName>
                                        </p:attrNameLst>
                                      </p:cBhvr>
                                      <p:to>
                                        <p:strVal val="visible"/>
                                      </p:to>
                                    </p:set>
                                    <p:animEffect transition="in" filter="fade">
                                      <p:cBhvr>
                                        <p:cTn id="16" dur="500"/>
                                        <p:tgtEl>
                                          <p:spTgt spid="449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2" grpId="0" animBg="1"/>
      <p:bldP spid="44956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p:txBody>
          <a:bodyPr/>
          <a:lstStyle/>
          <a:p>
            <a:r>
              <a:rPr lang="de-DE"/>
              <a:t>Bausteine</a:t>
            </a:r>
          </a:p>
        </p:txBody>
      </p:sp>
      <p:sp>
        <p:nvSpPr>
          <p:cNvPr id="452611" name="Rectangle 3"/>
          <p:cNvSpPr>
            <a:spLocks noGrp="1" noChangeArrowheads="1"/>
          </p:cNvSpPr>
          <p:nvPr>
            <p:ph type="body" idx="1"/>
          </p:nvPr>
        </p:nvSpPr>
        <p:spPr/>
        <p:txBody>
          <a:bodyPr/>
          <a:lstStyle/>
          <a:p>
            <a:r>
              <a:rPr lang="de-DE" sz="2800"/>
              <a:t>Rechteck (Pulse)</a:t>
            </a:r>
          </a:p>
          <a:p>
            <a:endParaRPr lang="de-DE" sz="2800"/>
          </a:p>
          <a:p>
            <a:endParaRPr lang="de-DE" sz="2800"/>
          </a:p>
          <a:p>
            <a:endParaRPr lang="de-DE" sz="2800"/>
          </a:p>
          <a:p>
            <a:endParaRPr lang="de-DE" sz="2800"/>
          </a:p>
          <a:p>
            <a:endParaRPr lang="de-DE" sz="2800"/>
          </a:p>
          <a:p>
            <a:r>
              <a:rPr lang="de-DE" sz="2800"/>
              <a:t>Clamping</a:t>
            </a:r>
          </a:p>
        </p:txBody>
      </p:sp>
      <p:sp>
        <p:nvSpPr>
          <p:cNvPr id="452612" name="Text Box 4"/>
          <p:cNvSpPr txBox="1">
            <a:spLocks noChangeArrowheads="1"/>
          </p:cNvSpPr>
          <p:nvPr/>
        </p:nvSpPr>
        <p:spPr bwMode="auto">
          <a:xfrm>
            <a:off x="1047750" y="1751013"/>
            <a:ext cx="7267575" cy="1219200"/>
          </a:xfrm>
          <a:prstGeom prst="rect">
            <a:avLst/>
          </a:prstGeom>
          <a:solidFill>
            <a:srgbClr val="FFFF00"/>
          </a:solidFill>
          <a:ln w="28575" algn="ctr">
            <a:solidFill>
              <a:srgbClr val="CC0000"/>
            </a:solidFill>
            <a:miter lim="800000"/>
            <a:headEnd/>
            <a:tailEnd/>
          </a:ln>
          <a:effectLst/>
        </p:spPr>
        <p:txBody>
          <a:bodyPr>
            <a:spAutoFit/>
          </a:bodyPr>
          <a:lstStyle/>
          <a:p>
            <a:pPr lvl="1">
              <a:spcBef>
                <a:spcPct val="0"/>
              </a:spcBef>
            </a:pPr>
            <a:r>
              <a:rPr lang="de-DE" sz="1800" b="1">
                <a:solidFill>
                  <a:srgbClr val="CC0000"/>
                </a:solidFill>
                <a:latin typeface="Courier New" pitchFamily="49" charset="0"/>
              </a:rPr>
              <a:t>  float</a:t>
            </a:r>
            <a:r>
              <a:rPr lang="de-DE" sz="1800" b="1">
                <a:solidFill>
                  <a:schemeClr val="tx1"/>
                </a:solidFill>
                <a:latin typeface="Courier New" pitchFamily="49" charset="0"/>
              </a:rPr>
              <a:t> </a:t>
            </a:r>
          </a:p>
          <a:p>
            <a:pPr lvl="1">
              <a:spcBef>
                <a:spcPct val="0"/>
              </a:spcBef>
            </a:pPr>
            <a:r>
              <a:rPr lang="de-DE" sz="1800" b="1">
                <a:solidFill>
                  <a:schemeClr val="tx1"/>
                </a:solidFill>
                <a:latin typeface="Courier New" pitchFamily="49" charset="0"/>
              </a:rPr>
              <a:t>  pulse(</a:t>
            </a:r>
            <a:r>
              <a:rPr lang="de-DE" sz="1800" b="1">
                <a:solidFill>
                  <a:srgbClr val="CC0000"/>
                </a:solidFill>
                <a:latin typeface="Courier New" pitchFamily="49" charset="0"/>
              </a:rPr>
              <a:t>float</a:t>
            </a:r>
            <a:r>
              <a:rPr lang="de-DE" sz="1800" b="1">
                <a:solidFill>
                  <a:schemeClr val="tx1"/>
                </a:solidFill>
                <a:latin typeface="Courier New" pitchFamily="49" charset="0"/>
              </a:rPr>
              <a:t> a,</a:t>
            </a:r>
            <a:r>
              <a:rPr lang="de-DE" sz="1800" b="1">
                <a:solidFill>
                  <a:srgbClr val="CC0000"/>
                </a:solidFill>
                <a:latin typeface="Courier New" pitchFamily="49" charset="0"/>
              </a:rPr>
              <a:t> float</a:t>
            </a:r>
            <a:r>
              <a:rPr lang="de-DE" sz="1800" b="1">
                <a:solidFill>
                  <a:schemeClr val="tx1"/>
                </a:solidFill>
                <a:latin typeface="Courier New" pitchFamily="49" charset="0"/>
              </a:rPr>
              <a:t> b, </a:t>
            </a:r>
            <a:r>
              <a:rPr lang="de-DE" sz="1800" b="1">
                <a:solidFill>
                  <a:srgbClr val="CC0000"/>
                </a:solidFill>
                <a:latin typeface="Courier New" pitchFamily="49" charset="0"/>
              </a:rPr>
              <a:t>float</a:t>
            </a:r>
            <a:r>
              <a:rPr lang="de-DE" sz="1800" b="1">
                <a:solidFill>
                  <a:schemeClr val="tx1"/>
                </a:solidFill>
                <a:latin typeface="Courier New" pitchFamily="49" charset="0"/>
              </a:rPr>
              <a:t> x) {</a:t>
            </a:r>
          </a:p>
          <a:p>
            <a:pPr lvl="1">
              <a:spcBef>
                <a:spcPct val="0"/>
              </a:spcBef>
            </a:pPr>
            <a:r>
              <a:rPr lang="de-DE" sz="1800" b="1">
                <a:solidFill>
                  <a:schemeClr val="tx1"/>
                </a:solidFill>
                <a:latin typeface="Courier New" pitchFamily="49" charset="0"/>
              </a:rPr>
              <a:t>      return step(a,x)-step(b,x);</a:t>
            </a:r>
          </a:p>
          <a:p>
            <a:pPr lvl="1">
              <a:spcBef>
                <a:spcPct val="0"/>
              </a:spcBef>
            </a:pPr>
            <a:r>
              <a:rPr lang="de-DE" sz="1800" b="1">
                <a:solidFill>
                  <a:schemeClr val="tx1"/>
                </a:solidFill>
                <a:latin typeface="Courier New" pitchFamily="49" charset="0"/>
              </a:rPr>
              <a:t>  }</a:t>
            </a:r>
            <a:endParaRPr lang="de-DE" sz="1800">
              <a:latin typeface="Courier New" pitchFamily="49" charset="0"/>
            </a:endParaRPr>
          </a:p>
        </p:txBody>
      </p:sp>
      <p:sp>
        <p:nvSpPr>
          <p:cNvPr id="452613" name="Text Box 5"/>
          <p:cNvSpPr txBox="1">
            <a:spLocks noChangeArrowheads="1"/>
          </p:cNvSpPr>
          <p:nvPr/>
        </p:nvSpPr>
        <p:spPr bwMode="auto">
          <a:xfrm>
            <a:off x="1047750" y="4862513"/>
            <a:ext cx="7267575" cy="1219200"/>
          </a:xfrm>
          <a:prstGeom prst="rect">
            <a:avLst/>
          </a:prstGeom>
          <a:solidFill>
            <a:srgbClr val="FFFF00"/>
          </a:solidFill>
          <a:ln w="28575" algn="ctr">
            <a:solidFill>
              <a:srgbClr val="CC0000"/>
            </a:solidFill>
            <a:miter lim="800000"/>
            <a:headEnd/>
            <a:tailEnd/>
          </a:ln>
          <a:effectLst/>
        </p:spPr>
        <p:txBody>
          <a:bodyPr>
            <a:spAutoFit/>
          </a:bodyPr>
          <a:lstStyle/>
          <a:p>
            <a:pPr lvl="1">
              <a:spcBef>
                <a:spcPct val="0"/>
              </a:spcBef>
            </a:pPr>
            <a:r>
              <a:rPr lang="de-DE" sz="1800" b="1">
                <a:solidFill>
                  <a:srgbClr val="CC0000"/>
                </a:solidFill>
                <a:latin typeface="Courier New" pitchFamily="49" charset="0"/>
              </a:rPr>
              <a:t>  float</a:t>
            </a:r>
            <a:r>
              <a:rPr lang="de-DE" sz="1800" b="1">
                <a:solidFill>
                  <a:schemeClr val="tx1"/>
                </a:solidFill>
                <a:latin typeface="Courier New" pitchFamily="49" charset="0"/>
              </a:rPr>
              <a:t> </a:t>
            </a:r>
          </a:p>
          <a:p>
            <a:pPr lvl="1">
              <a:spcBef>
                <a:spcPct val="0"/>
              </a:spcBef>
            </a:pPr>
            <a:r>
              <a:rPr lang="de-DE" sz="1800" b="1">
                <a:solidFill>
                  <a:schemeClr val="tx1"/>
                </a:solidFill>
                <a:latin typeface="Courier New" pitchFamily="49" charset="0"/>
              </a:rPr>
              <a:t>  clamp(</a:t>
            </a:r>
            <a:r>
              <a:rPr lang="de-DE" sz="1800" b="1">
                <a:solidFill>
                  <a:srgbClr val="CC0000"/>
                </a:solidFill>
                <a:latin typeface="Courier New" pitchFamily="49" charset="0"/>
              </a:rPr>
              <a:t>float</a:t>
            </a:r>
            <a:r>
              <a:rPr lang="de-DE" sz="1800" b="1">
                <a:solidFill>
                  <a:schemeClr val="tx1"/>
                </a:solidFill>
                <a:latin typeface="Courier New" pitchFamily="49" charset="0"/>
              </a:rPr>
              <a:t> a, </a:t>
            </a:r>
            <a:r>
              <a:rPr lang="de-DE" sz="1800" b="1">
                <a:solidFill>
                  <a:srgbClr val="CC0000"/>
                </a:solidFill>
                <a:latin typeface="Courier New" pitchFamily="49" charset="0"/>
              </a:rPr>
              <a:t>float</a:t>
            </a:r>
            <a:r>
              <a:rPr lang="de-DE" sz="1800" b="1">
                <a:solidFill>
                  <a:schemeClr val="tx1"/>
                </a:solidFill>
                <a:latin typeface="Courier New" pitchFamily="49" charset="0"/>
              </a:rPr>
              <a:t> b, </a:t>
            </a:r>
            <a:r>
              <a:rPr lang="de-DE" sz="1800" b="1">
                <a:solidFill>
                  <a:srgbClr val="CC0000"/>
                </a:solidFill>
                <a:latin typeface="Courier New" pitchFamily="49" charset="0"/>
              </a:rPr>
              <a:t>float</a:t>
            </a:r>
            <a:r>
              <a:rPr lang="de-DE" sz="1800" b="1">
                <a:solidFill>
                  <a:schemeClr val="tx1"/>
                </a:solidFill>
                <a:latin typeface="Courier New" pitchFamily="49" charset="0"/>
              </a:rPr>
              <a:t> x) {</a:t>
            </a:r>
          </a:p>
          <a:p>
            <a:pPr lvl="1">
              <a:spcBef>
                <a:spcPct val="0"/>
              </a:spcBef>
            </a:pPr>
            <a:r>
              <a:rPr lang="de-DE" sz="1800" b="1">
                <a:solidFill>
                  <a:schemeClr val="tx1"/>
                </a:solidFill>
                <a:latin typeface="Courier New" pitchFamily="49" charset="0"/>
              </a:rPr>
              <a:t>      return min(max(x,a),b);</a:t>
            </a:r>
          </a:p>
          <a:p>
            <a:pPr lvl="1">
              <a:spcBef>
                <a:spcPct val="0"/>
              </a:spcBef>
            </a:pPr>
            <a:r>
              <a:rPr lang="de-DE" sz="1800" b="1">
                <a:solidFill>
                  <a:schemeClr val="tx1"/>
                </a:solidFill>
                <a:latin typeface="Courier New" pitchFamily="49" charset="0"/>
              </a:rPr>
              <a:t>  }</a:t>
            </a:r>
          </a:p>
        </p:txBody>
      </p:sp>
      <p:grpSp>
        <p:nvGrpSpPr>
          <p:cNvPr id="2" name="Group 49"/>
          <p:cNvGrpSpPr>
            <a:grpSpLocks/>
          </p:cNvGrpSpPr>
          <p:nvPr/>
        </p:nvGrpSpPr>
        <p:grpSpPr bwMode="auto">
          <a:xfrm>
            <a:off x="657225" y="3046413"/>
            <a:ext cx="3506788" cy="1295400"/>
            <a:chOff x="1424" y="1919"/>
            <a:chExt cx="2209" cy="816"/>
          </a:xfrm>
        </p:grpSpPr>
        <p:grpSp>
          <p:nvGrpSpPr>
            <p:cNvPr id="3" name="Group 50"/>
            <p:cNvGrpSpPr>
              <a:grpSpLocks/>
            </p:cNvGrpSpPr>
            <p:nvPr/>
          </p:nvGrpSpPr>
          <p:grpSpPr bwMode="auto">
            <a:xfrm>
              <a:off x="1424" y="1919"/>
              <a:ext cx="2209" cy="816"/>
              <a:chOff x="1397" y="2000"/>
              <a:chExt cx="2209" cy="816"/>
            </a:xfrm>
          </p:grpSpPr>
          <p:sp>
            <p:nvSpPr>
              <p:cNvPr id="452659" name="Rectangle 51"/>
              <p:cNvSpPr>
                <a:spLocks noChangeArrowheads="1"/>
              </p:cNvSpPr>
              <p:nvPr/>
            </p:nvSpPr>
            <p:spPr bwMode="auto">
              <a:xfrm>
                <a:off x="1621" y="2082"/>
                <a:ext cx="1985" cy="506"/>
              </a:xfrm>
              <a:prstGeom prst="rect">
                <a:avLst/>
              </a:prstGeom>
              <a:solidFill>
                <a:schemeClr val="accent1"/>
              </a:solidFill>
              <a:ln w="28575" algn="ctr">
                <a:noFill/>
                <a:miter lim="800000"/>
                <a:headEnd/>
                <a:tailEnd/>
              </a:ln>
              <a:effectLst/>
            </p:spPr>
            <p:txBody>
              <a:bodyPr anchor="ctr">
                <a:spAutoFit/>
              </a:bodyPr>
              <a:lstStyle/>
              <a:p>
                <a:endParaRPr lang="de-DE"/>
              </a:p>
            </p:txBody>
          </p:sp>
          <p:sp>
            <p:nvSpPr>
              <p:cNvPr id="452660" name="Line 52"/>
              <p:cNvSpPr>
                <a:spLocks noChangeShapeType="1"/>
              </p:cNvSpPr>
              <p:nvPr/>
            </p:nvSpPr>
            <p:spPr bwMode="auto">
              <a:xfrm flipH="1">
                <a:off x="1629" y="2595"/>
                <a:ext cx="1967" cy="0"/>
              </a:xfrm>
              <a:prstGeom prst="line">
                <a:avLst/>
              </a:prstGeom>
              <a:noFill/>
              <a:ln w="9525">
                <a:solidFill>
                  <a:schemeClr val="tx1"/>
                </a:solidFill>
                <a:round/>
                <a:headEnd/>
                <a:tailEnd/>
              </a:ln>
              <a:effectLst/>
            </p:spPr>
            <p:txBody>
              <a:bodyPr>
                <a:spAutoFit/>
              </a:bodyPr>
              <a:lstStyle/>
              <a:p>
                <a:endParaRPr lang="de-DE"/>
              </a:p>
            </p:txBody>
          </p:sp>
          <p:sp>
            <p:nvSpPr>
              <p:cNvPr id="452661" name="Line 53"/>
              <p:cNvSpPr>
                <a:spLocks noChangeShapeType="1"/>
              </p:cNvSpPr>
              <p:nvPr/>
            </p:nvSpPr>
            <p:spPr bwMode="auto">
              <a:xfrm>
                <a:off x="1629" y="2065"/>
                <a:ext cx="0" cy="531"/>
              </a:xfrm>
              <a:prstGeom prst="line">
                <a:avLst/>
              </a:prstGeom>
              <a:noFill/>
              <a:ln w="9525">
                <a:solidFill>
                  <a:schemeClr val="tx1"/>
                </a:solidFill>
                <a:round/>
                <a:headEnd/>
                <a:tailEnd/>
              </a:ln>
              <a:effectLst/>
            </p:spPr>
            <p:txBody>
              <a:bodyPr>
                <a:spAutoFit/>
              </a:bodyPr>
              <a:lstStyle/>
              <a:p>
                <a:endParaRPr lang="de-DE"/>
              </a:p>
            </p:txBody>
          </p:sp>
          <p:grpSp>
            <p:nvGrpSpPr>
              <p:cNvPr id="4" name="Group 54"/>
              <p:cNvGrpSpPr>
                <a:grpSpLocks/>
              </p:cNvGrpSpPr>
              <p:nvPr/>
            </p:nvGrpSpPr>
            <p:grpSpPr bwMode="auto">
              <a:xfrm>
                <a:off x="1548" y="2100"/>
                <a:ext cx="88" cy="491"/>
                <a:chOff x="978" y="3323"/>
                <a:chExt cx="172" cy="491"/>
              </a:xfrm>
            </p:grpSpPr>
            <p:sp>
              <p:nvSpPr>
                <p:cNvPr id="452663" name="Line 55"/>
                <p:cNvSpPr>
                  <a:spLocks noChangeShapeType="1"/>
                </p:cNvSpPr>
                <p:nvPr/>
              </p:nvSpPr>
              <p:spPr bwMode="auto">
                <a:xfrm>
                  <a:off x="991" y="3323"/>
                  <a:ext cx="159" cy="0"/>
                </a:xfrm>
                <a:prstGeom prst="line">
                  <a:avLst/>
                </a:prstGeom>
                <a:noFill/>
                <a:ln w="3175">
                  <a:solidFill>
                    <a:schemeClr val="tx1"/>
                  </a:solidFill>
                  <a:round/>
                  <a:headEnd/>
                  <a:tailEnd/>
                </a:ln>
                <a:effectLst/>
              </p:spPr>
              <p:txBody>
                <a:bodyPr>
                  <a:spAutoFit/>
                </a:bodyPr>
                <a:lstStyle/>
                <a:p>
                  <a:endParaRPr lang="de-DE"/>
                </a:p>
              </p:txBody>
            </p:sp>
            <p:sp>
              <p:nvSpPr>
                <p:cNvPr id="452664" name="Line 56"/>
                <p:cNvSpPr>
                  <a:spLocks noChangeShapeType="1"/>
                </p:cNvSpPr>
                <p:nvPr/>
              </p:nvSpPr>
              <p:spPr bwMode="auto">
                <a:xfrm>
                  <a:off x="978" y="3814"/>
                  <a:ext cx="159" cy="0"/>
                </a:xfrm>
                <a:prstGeom prst="line">
                  <a:avLst/>
                </a:prstGeom>
                <a:noFill/>
                <a:ln w="3175">
                  <a:solidFill>
                    <a:schemeClr val="tx1"/>
                  </a:solidFill>
                  <a:round/>
                  <a:headEnd/>
                  <a:tailEnd/>
                </a:ln>
                <a:effectLst/>
              </p:spPr>
              <p:txBody>
                <a:bodyPr>
                  <a:spAutoFit/>
                </a:bodyPr>
                <a:lstStyle/>
                <a:p>
                  <a:endParaRPr lang="de-DE"/>
                </a:p>
              </p:txBody>
            </p:sp>
          </p:grpSp>
          <p:grpSp>
            <p:nvGrpSpPr>
              <p:cNvPr id="5" name="Group 57"/>
              <p:cNvGrpSpPr>
                <a:grpSpLocks/>
              </p:cNvGrpSpPr>
              <p:nvPr/>
            </p:nvGrpSpPr>
            <p:grpSpPr bwMode="auto">
              <a:xfrm rot="-5400000">
                <a:off x="1835" y="2386"/>
                <a:ext cx="88" cy="491"/>
                <a:chOff x="1091" y="3436"/>
                <a:chExt cx="172" cy="491"/>
              </a:xfrm>
            </p:grpSpPr>
            <p:sp>
              <p:nvSpPr>
                <p:cNvPr id="452666" name="Line 58"/>
                <p:cNvSpPr>
                  <a:spLocks noChangeShapeType="1"/>
                </p:cNvSpPr>
                <p:nvPr/>
              </p:nvSpPr>
              <p:spPr bwMode="auto">
                <a:xfrm>
                  <a:off x="1104" y="3436"/>
                  <a:ext cx="159" cy="0"/>
                </a:xfrm>
                <a:prstGeom prst="line">
                  <a:avLst/>
                </a:prstGeom>
                <a:noFill/>
                <a:ln w="3175">
                  <a:solidFill>
                    <a:schemeClr val="tx1"/>
                  </a:solidFill>
                  <a:round/>
                  <a:headEnd/>
                  <a:tailEnd/>
                </a:ln>
                <a:effectLst/>
              </p:spPr>
              <p:txBody>
                <a:bodyPr>
                  <a:spAutoFit/>
                </a:bodyPr>
                <a:lstStyle/>
                <a:p>
                  <a:endParaRPr lang="de-DE"/>
                </a:p>
              </p:txBody>
            </p:sp>
            <p:sp>
              <p:nvSpPr>
                <p:cNvPr id="452667" name="Line 59"/>
                <p:cNvSpPr>
                  <a:spLocks noChangeShapeType="1"/>
                </p:cNvSpPr>
                <p:nvPr/>
              </p:nvSpPr>
              <p:spPr bwMode="auto">
                <a:xfrm>
                  <a:off x="1091" y="3927"/>
                  <a:ext cx="159" cy="0"/>
                </a:xfrm>
                <a:prstGeom prst="line">
                  <a:avLst/>
                </a:prstGeom>
                <a:noFill/>
                <a:ln w="3175">
                  <a:solidFill>
                    <a:schemeClr val="tx1"/>
                  </a:solidFill>
                  <a:round/>
                  <a:headEnd/>
                  <a:tailEnd/>
                </a:ln>
                <a:effectLst/>
              </p:spPr>
              <p:txBody>
                <a:bodyPr>
                  <a:spAutoFit/>
                </a:bodyPr>
                <a:lstStyle/>
                <a:p>
                  <a:endParaRPr lang="de-DE"/>
                </a:p>
              </p:txBody>
            </p:sp>
          </p:grpSp>
          <p:grpSp>
            <p:nvGrpSpPr>
              <p:cNvPr id="6" name="Group 60"/>
              <p:cNvGrpSpPr>
                <a:grpSpLocks/>
              </p:cNvGrpSpPr>
              <p:nvPr/>
            </p:nvGrpSpPr>
            <p:grpSpPr bwMode="auto">
              <a:xfrm rot="-5400000">
                <a:off x="2819" y="2395"/>
                <a:ext cx="88" cy="491"/>
                <a:chOff x="1091" y="3436"/>
                <a:chExt cx="172" cy="491"/>
              </a:xfrm>
            </p:grpSpPr>
            <p:sp>
              <p:nvSpPr>
                <p:cNvPr id="452669" name="Line 61"/>
                <p:cNvSpPr>
                  <a:spLocks noChangeShapeType="1"/>
                </p:cNvSpPr>
                <p:nvPr/>
              </p:nvSpPr>
              <p:spPr bwMode="auto">
                <a:xfrm>
                  <a:off x="1104" y="3436"/>
                  <a:ext cx="159" cy="0"/>
                </a:xfrm>
                <a:prstGeom prst="line">
                  <a:avLst/>
                </a:prstGeom>
                <a:noFill/>
                <a:ln w="3175">
                  <a:solidFill>
                    <a:schemeClr val="tx1"/>
                  </a:solidFill>
                  <a:round/>
                  <a:headEnd/>
                  <a:tailEnd/>
                </a:ln>
                <a:effectLst/>
              </p:spPr>
              <p:txBody>
                <a:bodyPr>
                  <a:spAutoFit/>
                </a:bodyPr>
                <a:lstStyle/>
                <a:p>
                  <a:endParaRPr lang="de-DE"/>
                </a:p>
              </p:txBody>
            </p:sp>
            <p:sp>
              <p:nvSpPr>
                <p:cNvPr id="452670" name="Line 62"/>
                <p:cNvSpPr>
                  <a:spLocks noChangeShapeType="1"/>
                </p:cNvSpPr>
                <p:nvPr/>
              </p:nvSpPr>
              <p:spPr bwMode="auto">
                <a:xfrm>
                  <a:off x="1091" y="3927"/>
                  <a:ext cx="159" cy="0"/>
                </a:xfrm>
                <a:prstGeom prst="line">
                  <a:avLst/>
                </a:prstGeom>
                <a:noFill/>
                <a:ln w="3175">
                  <a:solidFill>
                    <a:schemeClr val="tx1"/>
                  </a:solidFill>
                  <a:round/>
                  <a:headEnd/>
                  <a:tailEnd/>
                </a:ln>
                <a:effectLst/>
              </p:spPr>
              <p:txBody>
                <a:bodyPr>
                  <a:spAutoFit/>
                </a:bodyPr>
                <a:lstStyle/>
                <a:p>
                  <a:endParaRPr lang="de-DE"/>
                </a:p>
              </p:txBody>
            </p:sp>
          </p:grpSp>
          <p:sp>
            <p:nvSpPr>
              <p:cNvPr id="452671" name="Text Box 63"/>
              <p:cNvSpPr txBox="1">
                <a:spLocks noChangeArrowheads="1"/>
              </p:cNvSpPr>
              <p:nvPr/>
            </p:nvSpPr>
            <p:spPr bwMode="auto">
              <a:xfrm>
                <a:off x="1397" y="2489"/>
                <a:ext cx="172" cy="192"/>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0</a:t>
                </a:r>
              </a:p>
            </p:txBody>
          </p:sp>
          <p:sp>
            <p:nvSpPr>
              <p:cNvPr id="452672" name="Text Box 64"/>
              <p:cNvSpPr txBox="1">
                <a:spLocks noChangeArrowheads="1"/>
              </p:cNvSpPr>
              <p:nvPr/>
            </p:nvSpPr>
            <p:spPr bwMode="auto">
              <a:xfrm>
                <a:off x="1397" y="2000"/>
                <a:ext cx="172" cy="192"/>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1</a:t>
                </a:r>
              </a:p>
            </p:txBody>
          </p:sp>
          <p:sp>
            <p:nvSpPr>
              <p:cNvPr id="452673" name="Text Box 65"/>
              <p:cNvSpPr txBox="1">
                <a:spLocks noChangeArrowheads="1"/>
              </p:cNvSpPr>
              <p:nvPr/>
            </p:nvSpPr>
            <p:spPr bwMode="auto">
              <a:xfrm>
                <a:off x="2042" y="2624"/>
                <a:ext cx="166" cy="192"/>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a</a:t>
                </a:r>
              </a:p>
            </p:txBody>
          </p:sp>
          <p:sp>
            <p:nvSpPr>
              <p:cNvPr id="452674" name="Line 66"/>
              <p:cNvSpPr>
                <a:spLocks noChangeShapeType="1"/>
              </p:cNvSpPr>
              <p:nvPr/>
            </p:nvSpPr>
            <p:spPr bwMode="auto">
              <a:xfrm>
                <a:off x="1610" y="2596"/>
                <a:ext cx="510" cy="0"/>
              </a:xfrm>
              <a:prstGeom prst="line">
                <a:avLst/>
              </a:prstGeom>
              <a:noFill/>
              <a:ln w="76200">
                <a:solidFill>
                  <a:srgbClr val="3333FF"/>
                </a:solidFill>
                <a:round/>
                <a:headEnd/>
                <a:tailEnd/>
              </a:ln>
              <a:effectLst/>
            </p:spPr>
            <p:txBody>
              <a:bodyPr>
                <a:spAutoFit/>
              </a:bodyPr>
              <a:lstStyle/>
              <a:p>
                <a:endParaRPr lang="de-DE"/>
              </a:p>
            </p:txBody>
          </p:sp>
          <p:sp>
            <p:nvSpPr>
              <p:cNvPr id="452675" name="Line 67"/>
              <p:cNvSpPr>
                <a:spLocks noChangeShapeType="1"/>
              </p:cNvSpPr>
              <p:nvPr/>
            </p:nvSpPr>
            <p:spPr bwMode="auto">
              <a:xfrm>
                <a:off x="2127" y="2101"/>
                <a:ext cx="987" cy="0"/>
              </a:xfrm>
              <a:prstGeom prst="line">
                <a:avLst/>
              </a:prstGeom>
              <a:noFill/>
              <a:ln w="76200">
                <a:solidFill>
                  <a:srgbClr val="3333FF"/>
                </a:solidFill>
                <a:round/>
                <a:headEnd/>
                <a:tailEnd/>
              </a:ln>
              <a:effectLst/>
            </p:spPr>
            <p:txBody>
              <a:bodyPr>
                <a:spAutoFit/>
              </a:bodyPr>
              <a:lstStyle/>
              <a:p>
                <a:endParaRPr lang="de-DE"/>
              </a:p>
            </p:txBody>
          </p:sp>
          <p:sp>
            <p:nvSpPr>
              <p:cNvPr id="452676" name="Text Box 68"/>
              <p:cNvSpPr txBox="1">
                <a:spLocks noChangeArrowheads="1"/>
              </p:cNvSpPr>
              <p:nvPr/>
            </p:nvSpPr>
            <p:spPr bwMode="auto">
              <a:xfrm>
                <a:off x="3017" y="2624"/>
                <a:ext cx="172" cy="192"/>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b</a:t>
                </a:r>
              </a:p>
            </p:txBody>
          </p:sp>
          <p:sp>
            <p:nvSpPr>
              <p:cNvPr id="452677" name="Line 69"/>
              <p:cNvSpPr>
                <a:spLocks noChangeShapeType="1"/>
              </p:cNvSpPr>
              <p:nvPr/>
            </p:nvSpPr>
            <p:spPr bwMode="auto">
              <a:xfrm>
                <a:off x="3109" y="2596"/>
                <a:ext cx="473" cy="0"/>
              </a:xfrm>
              <a:prstGeom prst="line">
                <a:avLst/>
              </a:prstGeom>
              <a:noFill/>
              <a:ln w="76200">
                <a:solidFill>
                  <a:srgbClr val="3333FF"/>
                </a:solidFill>
                <a:round/>
                <a:headEnd/>
                <a:tailEnd/>
              </a:ln>
              <a:effectLst/>
            </p:spPr>
            <p:txBody>
              <a:bodyPr>
                <a:spAutoFit/>
              </a:bodyPr>
              <a:lstStyle/>
              <a:p>
                <a:endParaRPr lang="de-DE"/>
              </a:p>
            </p:txBody>
          </p:sp>
        </p:grpSp>
        <p:sp>
          <p:nvSpPr>
            <p:cNvPr id="452678" name="Text Box 70"/>
            <p:cNvSpPr txBox="1">
              <a:spLocks noChangeArrowheads="1"/>
            </p:cNvSpPr>
            <p:nvPr/>
          </p:nvSpPr>
          <p:spPr bwMode="auto">
            <a:xfrm>
              <a:off x="2246" y="2074"/>
              <a:ext cx="803" cy="231"/>
            </a:xfrm>
            <a:prstGeom prst="rect">
              <a:avLst/>
            </a:prstGeom>
            <a:noFill/>
            <a:ln w="28575" algn="ctr">
              <a:noFill/>
              <a:miter lim="800000"/>
              <a:headEnd/>
              <a:tailEnd/>
            </a:ln>
            <a:effectLst/>
          </p:spPr>
          <p:txBody>
            <a:bodyPr wrap="none">
              <a:spAutoFit/>
            </a:bodyPr>
            <a:lstStyle/>
            <a:p>
              <a:pPr marL="342900" indent="-342900"/>
              <a:r>
                <a:rPr lang="de-DE" sz="1800"/>
                <a:t>pulse(a,b,x)</a:t>
              </a:r>
            </a:p>
          </p:txBody>
        </p:sp>
      </p:grpSp>
      <p:grpSp>
        <p:nvGrpSpPr>
          <p:cNvPr id="7" name="Group 72"/>
          <p:cNvGrpSpPr>
            <a:grpSpLocks/>
          </p:cNvGrpSpPr>
          <p:nvPr/>
        </p:nvGrpSpPr>
        <p:grpSpPr bwMode="auto">
          <a:xfrm>
            <a:off x="4679950" y="3046413"/>
            <a:ext cx="3525838" cy="1295400"/>
            <a:chOff x="2948" y="1919"/>
            <a:chExt cx="2221" cy="816"/>
          </a:xfrm>
        </p:grpSpPr>
        <p:sp>
          <p:nvSpPr>
            <p:cNvPr id="452615" name="Rectangle 7"/>
            <p:cNvSpPr>
              <a:spLocks noChangeArrowheads="1"/>
            </p:cNvSpPr>
            <p:nvPr/>
          </p:nvSpPr>
          <p:spPr bwMode="auto">
            <a:xfrm>
              <a:off x="3172" y="2001"/>
              <a:ext cx="1985" cy="506"/>
            </a:xfrm>
            <a:prstGeom prst="rect">
              <a:avLst/>
            </a:prstGeom>
            <a:solidFill>
              <a:schemeClr val="accent1"/>
            </a:solidFill>
            <a:ln w="28575" algn="ctr">
              <a:noFill/>
              <a:miter lim="800000"/>
              <a:headEnd/>
              <a:tailEnd/>
            </a:ln>
            <a:effectLst/>
          </p:spPr>
          <p:txBody>
            <a:bodyPr anchor="ctr">
              <a:spAutoFit/>
            </a:bodyPr>
            <a:lstStyle/>
            <a:p>
              <a:endParaRPr lang="de-DE"/>
            </a:p>
          </p:txBody>
        </p:sp>
        <p:sp>
          <p:nvSpPr>
            <p:cNvPr id="452616" name="Line 8"/>
            <p:cNvSpPr>
              <a:spLocks noChangeShapeType="1"/>
            </p:cNvSpPr>
            <p:nvPr/>
          </p:nvSpPr>
          <p:spPr bwMode="auto">
            <a:xfrm flipH="1">
              <a:off x="3180" y="2514"/>
              <a:ext cx="1967" cy="0"/>
            </a:xfrm>
            <a:prstGeom prst="line">
              <a:avLst/>
            </a:prstGeom>
            <a:noFill/>
            <a:ln w="9525">
              <a:solidFill>
                <a:schemeClr val="tx1"/>
              </a:solidFill>
              <a:round/>
              <a:headEnd/>
              <a:tailEnd/>
            </a:ln>
            <a:effectLst/>
          </p:spPr>
          <p:txBody>
            <a:bodyPr>
              <a:spAutoFit/>
            </a:bodyPr>
            <a:lstStyle/>
            <a:p>
              <a:endParaRPr lang="de-DE"/>
            </a:p>
          </p:txBody>
        </p:sp>
        <p:sp>
          <p:nvSpPr>
            <p:cNvPr id="452617" name="Line 9"/>
            <p:cNvSpPr>
              <a:spLocks noChangeShapeType="1"/>
            </p:cNvSpPr>
            <p:nvPr/>
          </p:nvSpPr>
          <p:spPr bwMode="auto">
            <a:xfrm>
              <a:off x="3180" y="1984"/>
              <a:ext cx="0" cy="531"/>
            </a:xfrm>
            <a:prstGeom prst="line">
              <a:avLst/>
            </a:prstGeom>
            <a:noFill/>
            <a:ln w="9525">
              <a:solidFill>
                <a:schemeClr val="tx1"/>
              </a:solidFill>
              <a:round/>
              <a:headEnd/>
              <a:tailEnd/>
            </a:ln>
            <a:effectLst/>
          </p:spPr>
          <p:txBody>
            <a:bodyPr>
              <a:spAutoFit/>
            </a:bodyPr>
            <a:lstStyle/>
            <a:p>
              <a:endParaRPr lang="de-DE"/>
            </a:p>
          </p:txBody>
        </p:sp>
        <p:grpSp>
          <p:nvGrpSpPr>
            <p:cNvPr id="8" name="Group 10"/>
            <p:cNvGrpSpPr>
              <a:grpSpLocks/>
            </p:cNvGrpSpPr>
            <p:nvPr/>
          </p:nvGrpSpPr>
          <p:grpSpPr bwMode="auto">
            <a:xfrm>
              <a:off x="3099" y="2019"/>
              <a:ext cx="88" cy="491"/>
              <a:chOff x="978" y="3323"/>
              <a:chExt cx="172" cy="491"/>
            </a:xfrm>
          </p:grpSpPr>
          <p:sp>
            <p:nvSpPr>
              <p:cNvPr id="452619" name="Line 11"/>
              <p:cNvSpPr>
                <a:spLocks noChangeShapeType="1"/>
              </p:cNvSpPr>
              <p:nvPr/>
            </p:nvSpPr>
            <p:spPr bwMode="auto">
              <a:xfrm>
                <a:off x="991" y="3323"/>
                <a:ext cx="159" cy="0"/>
              </a:xfrm>
              <a:prstGeom prst="line">
                <a:avLst/>
              </a:prstGeom>
              <a:noFill/>
              <a:ln w="3175">
                <a:solidFill>
                  <a:schemeClr val="tx1"/>
                </a:solidFill>
                <a:round/>
                <a:headEnd/>
                <a:tailEnd/>
              </a:ln>
              <a:effectLst/>
            </p:spPr>
            <p:txBody>
              <a:bodyPr>
                <a:spAutoFit/>
              </a:bodyPr>
              <a:lstStyle/>
              <a:p>
                <a:endParaRPr lang="de-DE"/>
              </a:p>
            </p:txBody>
          </p:sp>
          <p:sp>
            <p:nvSpPr>
              <p:cNvPr id="452620" name="Line 12"/>
              <p:cNvSpPr>
                <a:spLocks noChangeShapeType="1"/>
              </p:cNvSpPr>
              <p:nvPr/>
            </p:nvSpPr>
            <p:spPr bwMode="auto">
              <a:xfrm>
                <a:off x="978" y="3814"/>
                <a:ext cx="159" cy="0"/>
              </a:xfrm>
              <a:prstGeom prst="line">
                <a:avLst/>
              </a:prstGeom>
              <a:noFill/>
              <a:ln w="3175">
                <a:solidFill>
                  <a:schemeClr val="tx1"/>
                </a:solidFill>
                <a:round/>
                <a:headEnd/>
                <a:tailEnd/>
              </a:ln>
              <a:effectLst/>
            </p:spPr>
            <p:txBody>
              <a:bodyPr>
                <a:spAutoFit/>
              </a:bodyPr>
              <a:lstStyle/>
              <a:p>
                <a:endParaRPr lang="de-DE"/>
              </a:p>
            </p:txBody>
          </p:sp>
        </p:grpSp>
        <p:grpSp>
          <p:nvGrpSpPr>
            <p:cNvPr id="9" name="Group 13"/>
            <p:cNvGrpSpPr>
              <a:grpSpLocks/>
            </p:cNvGrpSpPr>
            <p:nvPr/>
          </p:nvGrpSpPr>
          <p:grpSpPr bwMode="auto">
            <a:xfrm rot="-5400000">
              <a:off x="3386" y="2305"/>
              <a:ext cx="88" cy="491"/>
              <a:chOff x="1091" y="3436"/>
              <a:chExt cx="172" cy="491"/>
            </a:xfrm>
          </p:grpSpPr>
          <p:sp>
            <p:nvSpPr>
              <p:cNvPr id="452622" name="Line 14"/>
              <p:cNvSpPr>
                <a:spLocks noChangeShapeType="1"/>
              </p:cNvSpPr>
              <p:nvPr/>
            </p:nvSpPr>
            <p:spPr bwMode="auto">
              <a:xfrm>
                <a:off x="1104" y="3436"/>
                <a:ext cx="159" cy="0"/>
              </a:xfrm>
              <a:prstGeom prst="line">
                <a:avLst/>
              </a:prstGeom>
              <a:noFill/>
              <a:ln w="3175">
                <a:solidFill>
                  <a:schemeClr val="tx1"/>
                </a:solidFill>
                <a:round/>
                <a:headEnd/>
                <a:tailEnd/>
              </a:ln>
              <a:effectLst/>
            </p:spPr>
            <p:txBody>
              <a:bodyPr>
                <a:spAutoFit/>
              </a:bodyPr>
              <a:lstStyle/>
              <a:p>
                <a:endParaRPr lang="de-DE"/>
              </a:p>
            </p:txBody>
          </p:sp>
          <p:sp>
            <p:nvSpPr>
              <p:cNvPr id="452623" name="Line 15"/>
              <p:cNvSpPr>
                <a:spLocks noChangeShapeType="1"/>
              </p:cNvSpPr>
              <p:nvPr/>
            </p:nvSpPr>
            <p:spPr bwMode="auto">
              <a:xfrm>
                <a:off x="1091" y="3927"/>
                <a:ext cx="159" cy="0"/>
              </a:xfrm>
              <a:prstGeom prst="line">
                <a:avLst/>
              </a:prstGeom>
              <a:noFill/>
              <a:ln w="3175">
                <a:solidFill>
                  <a:schemeClr val="tx1"/>
                </a:solidFill>
                <a:round/>
                <a:headEnd/>
                <a:tailEnd/>
              </a:ln>
              <a:effectLst/>
            </p:spPr>
            <p:txBody>
              <a:bodyPr>
                <a:spAutoFit/>
              </a:bodyPr>
              <a:lstStyle/>
              <a:p>
                <a:endParaRPr lang="de-DE"/>
              </a:p>
            </p:txBody>
          </p:sp>
        </p:grpSp>
        <p:grpSp>
          <p:nvGrpSpPr>
            <p:cNvPr id="10" name="Group 16"/>
            <p:cNvGrpSpPr>
              <a:grpSpLocks/>
            </p:cNvGrpSpPr>
            <p:nvPr/>
          </p:nvGrpSpPr>
          <p:grpSpPr bwMode="auto">
            <a:xfrm rot="-5400000">
              <a:off x="4370" y="2314"/>
              <a:ext cx="88" cy="491"/>
              <a:chOff x="1091" y="3436"/>
              <a:chExt cx="172" cy="491"/>
            </a:xfrm>
          </p:grpSpPr>
          <p:sp>
            <p:nvSpPr>
              <p:cNvPr id="452625" name="Line 17"/>
              <p:cNvSpPr>
                <a:spLocks noChangeShapeType="1"/>
              </p:cNvSpPr>
              <p:nvPr/>
            </p:nvSpPr>
            <p:spPr bwMode="auto">
              <a:xfrm>
                <a:off x="1104" y="3436"/>
                <a:ext cx="159" cy="0"/>
              </a:xfrm>
              <a:prstGeom prst="line">
                <a:avLst/>
              </a:prstGeom>
              <a:noFill/>
              <a:ln w="3175">
                <a:solidFill>
                  <a:schemeClr val="tx1"/>
                </a:solidFill>
                <a:round/>
                <a:headEnd/>
                <a:tailEnd/>
              </a:ln>
              <a:effectLst/>
            </p:spPr>
            <p:txBody>
              <a:bodyPr>
                <a:spAutoFit/>
              </a:bodyPr>
              <a:lstStyle/>
              <a:p>
                <a:endParaRPr lang="de-DE"/>
              </a:p>
            </p:txBody>
          </p:sp>
          <p:sp>
            <p:nvSpPr>
              <p:cNvPr id="452626" name="Line 18"/>
              <p:cNvSpPr>
                <a:spLocks noChangeShapeType="1"/>
              </p:cNvSpPr>
              <p:nvPr/>
            </p:nvSpPr>
            <p:spPr bwMode="auto">
              <a:xfrm>
                <a:off x="1091" y="3927"/>
                <a:ext cx="159" cy="0"/>
              </a:xfrm>
              <a:prstGeom prst="line">
                <a:avLst/>
              </a:prstGeom>
              <a:noFill/>
              <a:ln w="3175">
                <a:solidFill>
                  <a:schemeClr val="tx1"/>
                </a:solidFill>
                <a:round/>
                <a:headEnd/>
                <a:tailEnd/>
              </a:ln>
              <a:effectLst/>
            </p:spPr>
            <p:txBody>
              <a:bodyPr>
                <a:spAutoFit/>
              </a:bodyPr>
              <a:lstStyle/>
              <a:p>
                <a:endParaRPr lang="de-DE"/>
              </a:p>
            </p:txBody>
          </p:sp>
        </p:grpSp>
        <p:sp>
          <p:nvSpPr>
            <p:cNvPr id="452627" name="Text Box 19"/>
            <p:cNvSpPr txBox="1">
              <a:spLocks noChangeArrowheads="1"/>
            </p:cNvSpPr>
            <p:nvPr/>
          </p:nvSpPr>
          <p:spPr bwMode="auto">
            <a:xfrm>
              <a:off x="2948" y="2408"/>
              <a:ext cx="172" cy="192"/>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0</a:t>
              </a:r>
            </a:p>
          </p:txBody>
        </p:sp>
        <p:sp>
          <p:nvSpPr>
            <p:cNvPr id="452628" name="Text Box 20"/>
            <p:cNvSpPr txBox="1">
              <a:spLocks noChangeArrowheads="1"/>
            </p:cNvSpPr>
            <p:nvPr/>
          </p:nvSpPr>
          <p:spPr bwMode="auto">
            <a:xfrm>
              <a:off x="2948" y="1919"/>
              <a:ext cx="172" cy="192"/>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1</a:t>
              </a:r>
            </a:p>
          </p:txBody>
        </p:sp>
        <p:sp>
          <p:nvSpPr>
            <p:cNvPr id="452629" name="Text Box 21"/>
            <p:cNvSpPr txBox="1">
              <a:spLocks noChangeArrowheads="1"/>
            </p:cNvSpPr>
            <p:nvPr/>
          </p:nvSpPr>
          <p:spPr bwMode="auto">
            <a:xfrm>
              <a:off x="3593" y="2543"/>
              <a:ext cx="166" cy="192"/>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a</a:t>
              </a:r>
            </a:p>
          </p:txBody>
        </p:sp>
        <p:sp>
          <p:nvSpPr>
            <p:cNvPr id="452632" name="Text Box 24"/>
            <p:cNvSpPr txBox="1">
              <a:spLocks noChangeArrowheads="1"/>
            </p:cNvSpPr>
            <p:nvPr/>
          </p:nvSpPr>
          <p:spPr bwMode="auto">
            <a:xfrm>
              <a:off x="4568" y="2543"/>
              <a:ext cx="172" cy="192"/>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b</a:t>
              </a:r>
            </a:p>
          </p:txBody>
        </p:sp>
        <p:sp>
          <p:nvSpPr>
            <p:cNvPr id="452635" name="Text Box 27"/>
            <p:cNvSpPr txBox="1">
              <a:spLocks noChangeArrowheads="1"/>
            </p:cNvSpPr>
            <p:nvPr/>
          </p:nvSpPr>
          <p:spPr bwMode="auto">
            <a:xfrm>
              <a:off x="4311" y="2198"/>
              <a:ext cx="858" cy="231"/>
            </a:xfrm>
            <a:prstGeom prst="rect">
              <a:avLst/>
            </a:prstGeom>
            <a:noFill/>
            <a:ln w="28575" algn="ctr">
              <a:noFill/>
              <a:miter lim="800000"/>
              <a:headEnd/>
              <a:tailEnd/>
            </a:ln>
            <a:effectLst/>
          </p:spPr>
          <p:txBody>
            <a:bodyPr wrap="none">
              <a:spAutoFit/>
            </a:bodyPr>
            <a:lstStyle/>
            <a:p>
              <a:pPr marL="342900" indent="-342900"/>
              <a:r>
                <a:rPr lang="de-DE" sz="1800"/>
                <a:t>clamp(a,b,x)</a:t>
              </a:r>
            </a:p>
          </p:txBody>
        </p:sp>
        <p:sp>
          <p:nvSpPr>
            <p:cNvPr id="452679" name="Freeform 71"/>
            <p:cNvSpPr>
              <a:spLocks/>
            </p:cNvSpPr>
            <p:nvPr/>
          </p:nvSpPr>
          <p:spPr bwMode="auto">
            <a:xfrm>
              <a:off x="3181" y="2021"/>
              <a:ext cx="1976" cy="487"/>
            </a:xfrm>
            <a:custGeom>
              <a:avLst/>
              <a:gdLst/>
              <a:ahLst/>
              <a:cxnLst>
                <a:cxn ang="0">
                  <a:pos x="0" y="487"/>
                </a:cxn>
                <a:cxn ang="0">
                  <a:pos x="479" y="487"/>
                </a:cxn>
                <a:cxn ang="0">
                  <a:pos x="1480" y="0"/>
                </a:cxn>
                <a:cxn ang="0">
                  <a:pos x="1976" y="0"/>
                </a:cxn>
              </a:cxnLst>
              <a:rect l="0" t="0" r="r" b="b"/>
              <a:pathLst>
                <a:path w="1976" h="487">
                  <a:moveTo>
                    <a:pt x="0" y="487"/>
                  </a:moveTo>
                  <a:lnTo>
                    <a:pt x="479" y="487"/>
                  </a:lnTo>
                  <a:lnTo>
                    <a:pt x="1480" y="0"/>
                  </a:lnTo>
                  <a:lnTo>
                    <a:pt x="1976" y="0"/>
                  </a:lnTo>
                </a:path>
              </a:pathLst>
            </a:custGeom>
            <a:noFill/>
            <a:ln w="76200" cap="flat" cmpd="sng">
              <a:solidFill>
                <a:srgbClr val="3333FF"/>
              </a:solidFill>
              <a:prstDash val="solid"/>
              <a:round/>
              <a:headEnd/>
              <a:tailEnd/>
            </a:ln>
            <a:effectLst/>
          </p:spPr>
          <p:txBody>
            <a:bodyPr>
              <a:spAutoFit/>
            </a:bodyPr>
            <a:lstStyle/>
            <a:p>
              <a:endParaRPr lang="de-DE"/>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2611">
                                            <p:txEl>
                                              <p:pRg st="6" end="6"/>
                                            </p:txEl>
                                          </p:spTgt>
                                        </p:tgtEl>
                                        <p:attrNameLst>
                                          <p:attrName>style.visibility</p:attrName>
                                        </p:attrNameLst>
                                      </p:cBhvr>
                                      <p:to>
                                        <p:strVal val="visible"/>
                                      </p:to>
                                    </p:set>
                                    <p:animEffect transition="in" filter="fade">
                                      <p:cBhvr>
                                        <p:cTn id="7" dur="500"/>
                                        <p:tgtEl>
                                          <p:spTgt spid="452611">
                                            <p:txEl>
                                              <p:pRg st="6" end="6"/>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2613"/>
                                        </p:tgtEl>
                                        <p:attrNameLst>
                                          <p:attrName>style.visibility</p:attrName>
                                        </p:attrNameLst>
                                      </p:cBhvr>
                                      <p:to>
                                        <p:strVal val="visible"/>
                                      </p:to>
                                    </p:set>
                                    <p:animEffect transition="in" filter="fade">
                                      <p:cBhvr>
                                        <p:cTn id="10" dur="500"/>
                                        <p:tgtEl>
                                          <p:spTgt spid="45261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1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p:cNvSpPr>
            <a:spLocks noGrp="1" noChangeArrowheads="1"/>
          </p:cNvSpPr>
          <p:nvPr>
            <p:ph type="title"/>
          </p:nvPr>
        </p:nvSpPr>
        <p:spPr/>
        <p:txBody>
          <a:bodyPr/>
          <a:lstStyle/>
          <a:p>
            <a:r>
              <a:rPr lang="de-DE"/>
              <a:t>Bausteine</a:t>
            </a:r>
          </a:p>
        </p:txBody>
      </p:sp>
      <p:sp>
        <p:nvSpPr>
          <p:cNvPr id="453635" name="Rectangle 3"/>
          <p:cNvSpPr>
            <a:spLocks noGrp="1" noChangeArrowheads="1"/>
          </p:cNvSpPr>
          <p:nvPr>
            <p:ph type="body" idx="1"/>
          </p:nvPr>
        </p:nvSpPr>
        <p:spPr/>
        <p:txBody>
          <a:bodyPr/>
          <a:lstStyle/>
          <a:p>
            <a:r>
              <a:rPr lang="de-DE" sz="2800"/>
              <a:t>Absolutbetrag</a:t>
            </a:r>
          </a:p>
          <a:p>
            <a:pPr>
              <a:spcBef>
                <a:spcPct val="40000"/>
              </a:spcBef>
            </a:pPr>
            <a:endParaRPr lang="de-DE" sz="2800"/>
          </a:p>
          <a:p>
            <a:pPr>
              <a:spcBef>
                <a:spcPct val="40000"/>
              </a:spcBef>
            </a:pPr>
            <a:endParaRPr lang="de-DE" sz="2800"/>
          </a:p>
          <a:p>
            <a:r>
              <a:rPr lang="de-DE" sz="2800"/>
              <a:t>Glatte Stufen</a:t>
            </a:r>
          </a:p>
        </p:txBody>
      </p:sp>
      <p:sp>
        <p:nvSpPr>
          <p:cNvPr id="453637" name="Text Box 5"/>
          <p:cNvSpPr txBox="1">
            <a:spLocks noChangeArrowheads="1"/>
          </p:cNvSpPr>
          <p:nvPr/>
        </p:nvSpPr>
        <p:spPr bwMode="auto">
          <a:xfrm>
            <a:off x="1047750" y="3408363"/>
            <a:ext cx="7267575" cy="2592387"/>
          </a:xfrm>
          <a:prstGeom prst="rect">
            <a:avLst/>
          </a:prstGeom>
          <a:solidFill>
            <a:srgbClr val="FFFF00"/>
          </a:solidFill>
          <a:ln w="28575" algn="ctr">
            <a:solidFill>
              <a:srgbClr val="CC0000"/>
            </a:solidFill>
            <a:miter lim="800000"/>
            <a:headEnd/>
            <a:tailEnd/>
          </a:ln>
          <a:effectLst/>
        </p:spPr>
        <p:txBody>
          <a:bodyPr>
            <a:spAutoFit/>
          </a:bodyPr>
          <a:lstStyle/>
          <a:p>
            <a:pPr lvl="1">
              <a:spcBef>
                <a:spcPct val="0"/>
              </a:spcBef>
            </a:pPr>
            <a:r>
              <a:rPr lang="de-DE" sz="1800" b="1">
                <a:solidFill>
                  <a:srgbClr val="CC0000"/>
                </a:solidFill>
                <a:latin typeface="Courier New" pitchFamily="49" charset="0"/>
              </a:rPr>
              <a:t>  float</a:t>
            </a:r>
            <a:r>
              <a:rPr lang="de-DE" sz="1800" b="1">
                <a:solidFill>
                  <a:schemeClr val="tx1"/>
                </a:solidFill>
                <a:latin typeface="Courier New" pitchFamily="49" charset="0"/>
              </a:rPr>
              <a:t> </a:t>
            </a:r>
          </a:p>
          <a:p>
            <a:pPr lvl="1">
              <a:spcBef>
                <a:spcPct val="0"/>
              </a:spcBef>
            </a:pPr>
            <a:r>
              <a:rPr lang="de-DE" sz="1800" b="1">
                <a:solidFill>
                  <a:schemeClr val="tx1"/>
                </a:solidFill>
                <a:latin typeface="Courier New" pitchFamily="49" charset="0"/>
              </a:rPr>
              <a:t>  smoothstep(</a:t>
            </a:r>
            <a:r>
              <a:rPr lang="de-DE" sz="1800" b="1">
                <a:solidFill>
                  <a:srgbClr val="CC0000"/>
                </a:solidFill>
                <a:latin typeface="Courier New" pitchFamily="49" charset="0"/>
              </a:rPr>
              <a:t>float</a:t>
            </a:r>
            <a:r>
              <a:rPr lang="de-DE" sz="1800" b="1">
                <a:solidFill>
                  <a:schemeClr val="tx1"/>
                </a:solidFill>
                <a:latin typeface="Courier New" pitchFamily="49" charset="0"/>
              </a:rPr>
              <a:t> a, </a:t>
            </a:r>
            <a:r>
              <a:rPr lang="de-DE" sz="1800" b="1">
                <a:solidFill>
                  <a:srgbClr val="CC0000"/>
                </a:solidFill>
                <a:latin typeface="Courier New" pitchFamily="49" charset="0"/>
              </a:rPr>
              <a:t>float</a:t>
            </a:r>
            <a:r>
              <a:rPr lang="de-DE" sz="1800" b="1">
                <a:solidFill>
                  <a:schemeClr val="tx1"/>
                </a:solidFill>
                <a:latin typeface="Courier New" pitchFamily="49" charset="0"/>
              </a:rPr>
              <a:t> b, </a:t>
            </a:r>
            <a:r>
              <a:rPr lang="de-DE" sz="1800" b="1">
                <a:solidFill>
                  <a:srgbClr val="CC0000"/>
                </a:solidFill>
                <a:latin typeface="Courier New" pitchFamily="49" charset="0"/>
              </a:rPr>
              <a:t>float</a:t>
            </a:r>
            <a:r>
              <a:rPr lang="de-DE" sz="1800" b="1">
                <a:solidFill>
                  <a:schemeClr val="tx1"/>
                </a:solidFill>
                <a:latin typeface="Courier New" pitchFamily="49" charset="0"/>
              </a:rPr>
              <a:t> x) {</a:t>
            </a:r>
          </a:p>
          <a:p>
            <a:pPr lvl="1">
              <a:spcBef>
                <a:spcPct val="0"/>
              </a:spcBef>
            </a:pPr>
            <a:r>
              <a:rPr lang="de-DE" sz="1800" b="1">
                <a:solidFill>
                  <a:schemeClr val="tx1"/>
                </a:solidFill>
                <a:latin typeface="Courier New" pitchFamily="49" charset="0"/>
              </a:rPr>
              <a:t>      if ( x &lt;  a ) return 0;</a:t>
            </a:r>
          </a:p>
          <a:p>
            <a:pPr lvl="1">
              <a:spcBef>
                <a:spcPct val="0"/>
              </a:spcBef>
            </a:pPr>
            <a:r>
              <a:rPr lang="de-DE" sz="1800" b="1">
                <a:solidFill>
                  <a:schemeClr val="tx1"/>
                </a:solidFill>
                <a:latin typeface="Courier New" pitchFamily="49" charset="0"/>
              </a:rPr>
              <a:t>      if ( x &gt;= b ) return 1;</a:t>
            </a:r>
          </a:p>
          <a:p>
            <a:pPr lvl="1">
              <a:spcBef>
                <a:spcPct val="0"/>
              </a:spcBef>
            </a:pPr>
            <a:r>
              <a:rPr lang="de-DE" sz="1800" b="1">
                <a:solidFill>
                  <a:srgbClr val="009900"/>
                </a:solidFill>
                <a:latin typeface="Courier New" pitchFamily="49" charset="0"/>
              </a:rPr>
              <a:t>      </a:t>
            </a:r>
          </a:p>
          <a:p>
            <a:pPr lvl="1">
              <a:spcBef>
                <a:spcPct val="0"/>
              </a:spcBef>
            </a:pPr>
            <a:r>
              <a:rPr lang="de-DE" sz="1800" b="1">
                <a:solidFill>
                  <a:srgbClr val="009900"/>
                </a:solidFill>
                <a:latin typeface="Courier New" pitchFamily="49" charset="0"/>
              </a:rPr>
              <a:t>      // Hermite Interpolation</a:t>
            </a:r>
            <a:endParaRPr lang="de-DE" sz="1800" b="1">
              <a:solidFill>
                <a:schemeClr val="tx1"/>
              </a:solidFill>
              <a:latin typeface="Courier New" pitchFamily="49" charset="0"/>
            </a:endParaRPr>
          </a:p>
          <a:p>
            <a:pPr lvl="1">
              <a:spcBef>
                <a:spcPct val="0"/>
              </a:spcBef>
            </a:pPr>
            <a:r>
              <a:rPr lang="de-DE" sz="1800" b="1">
                <a:solidFill>
                  <a:schemeClr val="tx1"/>
                </a:solidFill>
                <a:latin typeface="Courier New" pitchFamily="49" charset="0"/>
              </a:rPr>
              <a:t>	    x = (x-a)/(b-a); </a:t>
            </a:r>
          </a:p>
          <a:p>
            <a:pPr lvl="1">
              <a:spcBef>
                <a:spcPct val="0"/>
              </a:spcBef>
            </a:pPr>
            <a:r>
              <a:rPr lang="de-DE" sz="1800" b="1">
                <a:solidFill>
                  <a:schemeClr val="tx1"/>
                </a:solidFill>
                <a:latin typeface="Courier New" pitchFamily="49" charset="0"/>
              </a:rPr>
              <a:t>		return (x * x * (3 - 2*x));</a:t>
            </a:r>
          </a:p>
          <a:p>
            <a:pPr lvl="1">
              <a:spcBef>
                <a:spcPct val="0"/>
              </a:spcBef>
            </a:pPr>
            <a:r>
              <a:rPr lang="de-DE" sz="1800" b="1">
                <a:solidFill>
                  <a:schemeClr val="tx1"/>
                </a:solidFill>
                <a:latin typeface="Courier New" pitchFamily="49" charset="0"/>
              </a:rPr>
              <a:t>  }</a:t>
            </a:r>
          </a:p>
        </p:txBody>
      </p:sp>
      <p:grpSp>
        <p:nvGrpSpPr>
          <p:cNvPr id="2" name="Group 54"/>
          <p:cNvGrpSpPr>
            <a:grpSpLocks/>
          </p:cNvGrpSpPr>
          <p:nvPr/>
        </p:nvGrpSpPr>
        <p:grpSpPr bwMode="auto">
          <a:xfrm>
            <a:off x="4679950" y="1660525"/>
            <a:ext cx="3592513" cy="1295400"/>
            <a:chOff x="2948" y="1919"/>
            <a:chExt cx="2263" cy="816"/>
          </a:xfrm>
        </p:grpSpPr>
        <p:sp>
          <p:nvSpPr>
            <p:cNvPr id="453661" name="Rectangle 29"/>
            <p:cNvSpPr>
              <a:spLocks noChangeArrowheads="1"/>
            </p:cNvSpPr>
            <p:nvPr/>
          </p:nvSpPr>
          <p:spPr bwMode="auto">
            <a:xfrm>
              <a:off x="3172" y="2001"/>
              <a:ext cx="1985" cy="506"/>
            </a:xfrm>
            <a:prstGeom prst="rect">
              <a:avLst/>
            </a:prstGeom>
            <a:solidFill>
              <a:schemeClr val="accent1"/>
            </a:solidFill>
            <a:ln w="28575" algn="ctr">
              <a:noFill/>
              <a:miter lim="800000"/>
              <a:headEnd/>
              <a:tailEnd/>
            </a:ln>
            <a:effectLst/>
          </p:spPr>
          <p:txBody>
            <a:bodyPr anchor="ctr">
              <a:spAutoFit/>
            </a:bodyPr>
            <a:lstStyle/>
            <a:p>
              <a:endParaRPr lang="de-DE"/>
            </a:p>
          </p:txBody>
        </p:sp>
        <p:sp>
          <p:nvSpPr>
            <p:cNvPr id="453662" name="Line 30"/>
            <p:cNvSpPr>
              <a:spLocks noChangeShapeType="1"/>
            </p:cNvSpPr>
            <p:nvPr/>
          </p:nvSpPr>
          <p:spPr bwMode="auto">
            <a:xfrm flipH="1">
              <a:off x="3180" y="2514"/>
              <a:ext cx="1967" cy="0"/>
            </a:xfrm>
            <a:prstGeom prst="line">
              <a:avLst/>
            </a:prstGeom>
            <a:noFill/>
            <a:ln w="9525">
              <a:solidFill>
                <a:schemeClr val="tx1"/>
              </a:solidFill>
              <a:round/>
              <a:headEnd/>
              <a:tailEnd/>
            </a:ln>
            <a:effectLst/>
          </p:spPr>
          <p:txBody>
            <a:bodyPr>
              <a:spAutoFit/>
            </a:bodyPr>
            <a:lstStyle/>
            <a:p>
              <a:endParaRPr lang="de-DE"/>
            </a:p>
          </p:txBody>
        </p:sp>
        <p:sp>
          <p:nvSpPr>
            <p:cNvPr id="453663" name="Line 31"/>
            <p:cNvSpPr>
              <a:spLocks noChangeShapeType="1"/>
            </p:cNvSpPr>
            <p:nvPr/>
          </p:nvSpPr>
          <p:spPr bwMode="auto">
            <a:xfrm>
              <a:off x="3180" y="1984"/>
              <a:ext cx="0" cy="531"/>
            </a:xfrm>
            <a:prstGeom prst="line">
              <a:avLst/>
            </a:prstGeom>
            <a:noFill/>
            <a:ln w="9525">
              <a:solidFill>
                <a:schemeClr val="tx1"/>
              </a:solidFill>
              <a:round/>
              <a:headEnd/>
              <a:tailEnd/>
            </a:ln>
            <a:effectLst/>
          </p:spPr>
          <p:txBody>
            <a:bodyPr>
              <a:spAutoFit/>
            </a:bodyPr>
            <a:lstStyle/>
            <a:p>
              <a:endParaRPr lang="de-DE"/>
            </a:p>
          </p:txBody>
        </p:sp>
        <p:grpSp>
          <p:nvGrpSpPr>
            <p:cNvPr id="3" name="Group 32"/>
            <p:cNvGrpSpPr>
              <a:grpSpLocks/>
            </p:cNvGrpSpPr>
            <p:nvPr/>
          </p:nvGrpSpPr>
          <p:grpSpPr bwMode="auto">
            <a:xfrm>
              <a:off x="3099" y="2019"/>
              <a:ext cx="88" cy="491"/>
              <a:chOff x="978" y="3323"/>
              <a:chExt cx="172" cy="491"/>
            </a:xfrm>
          </p:grpSpPr>
          <p:sp>
            <p:nvSpPr>
              <p:cNvPr id="453665" name="Line 33"/>
              <p:cNvSpPr>
                <a:spLocks noChangeShapeType="1"/>
              </p:cNvSpPr>
              <p:nvPr/>
            </p:nvSpPr>
            <p:spPr bwMode="auto">
              <a:xfrm>
                <a:off x="991" y="3323"/>
                <a:ext cx="159" cy="0"/>
              </a:xfrm>
              <a:prstGeom prst="line">
                <a:avLst/>
              </a:prstGeom>
              <a:noFill/>
              <a:ln w="3175">
                <a:solidFill>
                  <a:schemeClr val="tx1"/>
                </a:solidFill>
                <a:round/>
                <a:headEnd/>
                <a:tailEnd/>
              </a:ln>
              <a:effectLst/>
            </p:spPr>
            <p:txBody>
              <a:bodyPr>
                <a:spAutoFit/>
              </a:bodyPr>
              <a:lstStyle/>
              <a:p>
                <a:endParaRPr lang="de-DE"/>
              </a:p>
            </p:txBody>
          </p:sp>
          <p:sp>
            <p:nvSpPr>
              <p:cNvPr id="453666" name="Line 34"/>
              <p:cNvSpPr>
                <a:spLocks noChangeShapeType="1"/>
              </p:cNvSpPr>
              <p:nvPr/>
            </p:nvSpPr>
            <p:spPr bwMode="auto">
              <a:xfrm>
                <a:off x="978" y="3814"/>
                <a:ext cx="159" cy="0"/>
              </a:xfrm>
              <a:prstGeom prst="line">
                <a:avLst/>
              </a:prstGeom>
              <a:noFill/>
              <a:ln w="3175">
                <a:solidFill>
                  <a:schemeClr val="tx1"/>
                </a:solidFill>
                <a:round/>
                <a:headEnd/>
                <a:tailEnd/>
              </a:ln>
              <a:effectLst/>
            </p:spPr>
            <p:txBody>
              <a:bodyPr>
                <a:spAutoFit/>
              </a:bodyPr>
              <a:lstStyle/>
              <a:p>
                <a:endParaRPr lang="de-DE"/>
              </a:p>
            </p:txBody>
          </p:sp>
        </p:grpSp>
        <p:grpSp>
          <p:nvGrpSpPr>
            <p:cNvPr id="4" name="Group 35"/>
            <p:cNvGrpSpPr>
              <a:grpSpLocks/>
            </p:cNvGrpSpPr>
            <p:nvPr/>
          </p:nvGrpSpPr>
          <p:grpSpPr bwMode="auto">
            <a:xfrm rot="-5400000">
              <a:off x="3386" y="2305"/>
              <a:ext cx="88" cy="491"/>
              <a:chOff x="1091" y="3436"/>
              <a:chExt cx="172" cy="491"/>
            </a:xfrm>
          </p:grpSpPr>
          <p:sp>
            <p:nvSpPr>
              <p:cNvPr id="453668" name="Line 36"/>
              <p:cNvSpPr>
                <a:spLocks noChangeShapeType="1"/>
              </p:cNvSpPr>
              <p:nvPr/>
            </p:nvSpPr>
            <p:spPr bwMode="auto">
              <a:xfrm>
                <a:off x="1104" y="3436"/>
                <a:ext cx="159" cy="0"/>
              </a:xfrm>
              <a:prstGeom prst="line">
                <a:avLst/>
              </a:prstGeom>
              <a:noFill/>
              <a:ln w="3175">
                <a:solidFill>
                  <a:schemeClr val="tx1"/>
                </a:solidFill>
                <a:round/>
                <a:headEnd/>
                <a:tailEnd/>
              </a:ln>
              <a:effectLst/>
            </p:spPr>
            <p:txBody>
              <a:bodyPr>
                <a:spAutoFit/>
              </a:bodyPr>
              <a:lstStyle/>
              <a:p>
                <a:endParaRPr lang="de-DE"/>
              </a:p>
            </p:txBody>
          </p:sp>
          <p:sp>
            <p:nvSpPr>
              <p:cNvPr id="453669" name="Line 37"/>
              <p:cNvSpPr>
                <a:spLocks noChangeShapeType="1"/>
              </p:cNvSpPr>
              <p:nvPr/>
            </p:nvSpPr>
            <p:spPr bwMode="auto">
              <a:xfrm>
                <a:off x="1091" y="3927"/>
                <a:ext cx="159" cy="0"/>
              </a:xfrm>
              <a:prstGeom prst="line">
                <a:avLst/>
              </a:prstGeom>
              <a:noFill/>
              <a:ln w="3175">
                <a:solidFill>
                  <a:schemeClr val="tx1"/>
                </a:solidFill>
                <a:round/>
                <a:headEnd/>
                <a:tailEnd/>
              </a:ln>
              <a:effectLst/>
            </p:spPr>
            <p:txBody>
              <a:bodyPr>
                <a:spAutoFit/>
              </a:bodyPr>
              <a:lstStyle/>
              <a:p>
                <a:endParaRPr lang="de-DE"/>
              </a:p>
            </p:txBody>
          </p:sp>
        </p:grpSp>
        <p:grpSp>
          <p:nvGrpSpPr>
            <p:cNvPr id="5" name="Group 38"/>
            <p:cNvGrpSpPr>
              <a:grpSpLocks/>
            </p:cNvGrpSpPr>
            <p:nvPr/>
          </p:nvGrpSpPr>
          <p:grpSpPr bwMode="auto">
            <a:xfrm rot="-5400000">
              <a:off x="4370" y="2314"/>
              <a:ext cx="88" cy="491"/>
              <a:chOff x="1091" y="3436"/>
              <a:chExt cx="172" cy="491"/>
            </a:xfrm>
          </p:grpSpPr>
          <p:sp>
            <p:nvSpPr>
              <p:cNvPr id="453671" name="Line 39"/>
              <p:cNvSpPr>
                <a:spLocks noChangeShapeType="1"/>
              </p:cNvSpPr>
              <p:nvPr/>
            </p:nvSpPr>
            <p:spPr bwMode="auto">
              <a:xfrm>
                <a:off x="1104" y="3436"/>
                <a:ext cx="159" cy="0"/>
              </a:xfrm>
              <a:prstGeom prst="line">
                <a:avLst/>
              </a:prstGeom>
              <a:noFill/>
              <a:ln w="3175">
                <a:solidFill>
                  <a:schemeClr val="tx1"/>
                </a:solidFill>
                <a:round/>
                <a:headEnd/>
                <a:tailEnd/>
              </a:ln>
              <a:effectLst/>
            </p:spPr>
            <p:txBody>
              <a:bodyPr>
                <a:spAutoFit/>
              </a:bodyPr>
              <a:lstStyle/>
              <a:p>
                <a:endParaRPr lang="de-DE"/>
              </a:p>
            </p:txBody>
          </p:sp>
          <p:sp>
            <p:nvSpPr>
              <p:cNvPr id="453672" name="Line 40"/>
              <p:cNvSpPr>
                <a:spLocks noChangeShapeType="1"/>
              </p:cNvSpPr>
              <p:nvPr/>
            </p:nvSpPr>
            <p:spPr bwMode="auto">
              <a:xfrm>
                <a:off x="1091" y="3927"/>
                <a:ext cx="159" cy="0"/>
              </a:xfrm>
              <a:prstGeom prst="line">
                <a:avLst/>
              </a:prstGeom>
              <a:noFill/>
              <a:ln w="3175">
                <a:solidFill>
                  <a:schemeClr val="tx1"/>
                </a:solidFill>
                <a:round/>
                <a:headEnd/>
                <a:tailEnd/>
              </a:ln>
              <a:effectLst/>
            </p:spPr>
            <p:txBody>
              <a:bodyPr>
                <a:spAutoFit/>
              </a:bodyPr>
              <a:lstStyle/>
              <a:p>
                <a:endParaRPr lang="de-DE"/>
              </a:p>
            </p:txBody>
          </p:sp>
        </p:grpSp>
        <p:sp>
          <p:nvSpPr>
            <p:cNvPr id="453673" name="Text Box 41"/>
            <p:cNvSpPr txBox="1">
              <a:spLocks noChangeArrowheads="1"/>
            </p:cNvSpPr>
            <p:nvPr/>
          </p:nvSpPr>
          <p:spPr bwMode="auto">
            <a:xfrm>
              <a:off x="2948" y="2408"/>
              <a:ext cx="172" cy="192"/>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0</a:t>
              </a:r>
            </a:p>
          </p:txBody>
        </p:sp>
        <p:sp>
          <p:nvSpPr>
            <p:cNvPr id="453674" name="Text Box 42"/>
            <p:cNvSpPr txBox="1">
              <a:spLocks noChangeArrowheads="1"/>
            </p:cNvSpPr>
            <p:nvPr/>
          </p:nvSpPr>
          <p:spPr bwMode="auto">
            <a:xfrm>
              <a:off x="2948" y="1919"/>
              <a:ext cx="172" cy="192"/>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1</a:t>
              </a:r>
            </a:p>
          </p:txBody>
        </p:sp>
        <p:sp>
          <p:nvSpPr>
            <p:cNvPr id="453675" name="Text Box 43"/>
            <p:cNvSpPr txBox="1">
              <a:spLocks noChangeArrowheads="1"/>
            </p:cNvSpPr>
            <p:nvPr/>
          </p:nvSpPr>
          <p:spPr bwMode="auto">
            <a:xfrm>
              <a:off x="3593" y="2543"/>
              <a:ext cx="166" cy="192"/>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a</a:t>
              </a:r>
            </a:p>
          </p:txBody>
        </p:sp>
        <p:sp>
          <p:nvSpPr>
            <p:cNvPr id="453676" name="Text Box 44"/>
            <p:cNvSpPr txBox="1">
              <a:spLocks noChangeArrowheads="1"/>
            </p:cNvSpPr>
            <p:nvPr/>
          </p:nvSpPr>
          <p:spPr bwMode="auto">
            <a:xfrm>
              <a:off x="4568" y="2543"/>
              <a:ext cx="172" cy="192"/>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b</a:t>
              </a:r>
            </a:p>
          </p:txBody>
        </p:sp>
        <p:sp>
          <p:nvSpPr>
            <p:cNvPr id="453677" name="Text Box 45"/>
            <p:cNvSpPr txBox="1">
              <a:spLocks noChangeArrowheads="1"/>
            </p:cNvSpPr>
            <p:nvPr/>
          </p:nvSpPr>
          <p:spPr bwMode="auto">
            <a:xfrm>
              <a:off x="4041" y="2279"/>
              <a:ext cx="1170" cy="231"/>
            </a:xfrm>
            <a:prstGeom prst="rect">
              <a:avLst/>
            </a:prstGeom>
            <a:noFill/>
            <a:ln w="28575" algn="ctr">
              <a:noFill/>
              <a:miter lim="800000"/>
              <a:headEnd/>
              <a:tailEnd/>
            </a:ln>
            <a:effectLst/>
          </p:spPr>
          <p:txBody>
            <a:bodyPr wrap="none">
              <a:spAutoFit/>
            </a:bodyPr>
            <a:lstStyle/>
            <a:p>
              <a:pPr marL="342900" indent="-342900"/>
              <a:r>
                <a:rPr lang="de-DE" sz="1800"/>
                <a:t>smoothstep(a,b,x)</a:t>
              </a:r>
            </a:p>
          </p:txBody>
        </p:sp>
        <p:sp>
          <p:nvSpPr>
            <p:cNvPr id="453678" name="Freeform 46"/>
            <p:cNvSpPr>
              <a:spLocks/>
            </p:cNvSpPr>
            <p:nvPr/>
          </p:nvSpPr>
          <p:spPr bwMode="auto">
            <a:xfrm>
              <a:off x="3181" y="2020"/>
              <a:ext cx="1976" cy="506"/>
            </a:xfrm>
            <a:custGeom>
              <a:avLst/>
              <a:gdLst/>
              <a:ahLst/>
              <a:cxnLst>
                <a:cxn ang="0">
                  <a:pos x="0" y="488"/>
                </a:cxn>
                <a:cxn ang="0">
                  <a:pos x="479" y="488"/>
                </a:cxn>
                <a:cxn ang="0">
                  <a:pos x="1480" y="1"/>
                </a:cxn>
                <a:cxn ang="0">
                  <a:pos x="1976" y="1"/>
                </a:cxn>
              </a:cxnLst>
              <a:rect l="0" t="0" r="r" b="b"/>
              <a:pathLst>
                <a:path w="1976" h="506">
                  <a:moveTo>
                    <a:pt x="0" y="488"/>
                  </a:moveTo>
                  <a:cubicBezTo>
                    <a:pt x="0" y="488"/>
                    <a:pt x="54" y="506"/>
                    <a:pt x="479" y="488"/>
                  </a:cubicBezTo>
                  <a:cubicBezTo>
                    <a:pt x="904" y="470"/>
                    <a:pt x="1002" y="0"/>
                    <a:pt x="1480" y="1"/>
                  </a:cubicBezTo>
                  <a:cubicBezTo>
                    <a:pt x="1958" y="2"/>
                    <a:pt x="1873" y="1"/>
                    <a:pt x="1976" y="1"/>
                  </a:cubicBezTo>
                </a:path>
              </a:pathLst>
            </a:custGeom>
            <a:noFill/>
            <a:ln w="76200" cap="flat" cmpd="sng">
              <a:solidFill>
                <a:srgbClr val="3333FF"/>
              </a:solidFill>
              <a:prstDash val="solid"/>
              <a:round/>
              <a:headEnd/>
              <a:tailEnd/>
            </a:ln>
            <a:effectLst/>
          </p:spPr>
          <p:txBody>
            <a:bodyPr>
              <a:spAutoFit/>
            </a:bodyPr>
            <a:lstStyle/>
            <a:p>
              <a:endParaRPr lang="de-DE"/>
            </a:p>
          </p:txBody>
        </p:sp>
      </p:grpSp>
      <p:grpSp>
        <p:nvGrpSpPr>
          <p:cNvPr id="6" name="Group 55"/>
          <p:cNvGrpSpPr>
            <a:grpSpLocks/>
          </p:cNvGrpSpPr>
          <p:nvPr/>
        </p:nvGrpSpPr>
        <p:grpSpPr bwMode="auto">
          <a:xfrm>
            <a:off x="657225" y="1660525"/>
            <a:ext cx="3579813" cy="1323975"/>
            <a:chOff x="414" y="1046"/>
            <a:chExt cx="2255" cy="834"/>
          </a:xfrm>
        </p:grpSpPr>
        <p:sp>
          <p:nvSpPr>
            <p:cNvPr id="453640" name="Rectangle 8"/>
            <p:cNvSpPr>
              <a:spLocks noChangeArrowheads="1"/>
            </p:cNvSpPr>
            <p:nvPr/>
          </p:nvSpPr>
          <p:spPr bwMode="auto">
            <a:xfrm>
              <a:off x="638" y="1128"/>
              <a:ext cx="1985" cy="506"/>
            </a:xfrm>
            <a:prstGeom prst="rect">
              <a:avLst/>
            </a:prstGeom>
            <a:solidFill>
              <a:schemeClr val="accent1"/>
            </a:solidFill>
            <a:ln w="28575" algn="ctr">
              <a:noFill/>
              <a:miter lim="800000"/>
              <a:headEnd/>
              <a:tailEnd/>
            </a:ln>
            <a:effectLst/>
          </p:spPr>
          <p:txBody>
            <a:bodyPr anchor="ctr">
              <a:spAutoFit/>
            </a:bodyPr>
            <a:lstStyle/>
            <a:p>
              <a:endParaRPr lang="de-DE"/>
            </a:p>
          </p:txBody>
        </p:sp>
        <p:sp>
          <p:nvSpPr>
            <p:cNvPr id="453641" name="Line 9"/>
            <p:cNvSpPr>
              <a:spLocks noChangeShapeType="1"/>
            </p:cNvSpPr>
            <p:nvPr/>
          </p:nvSpPr>
          <p:spPr bwMode="auto">
            <a:xfrm flipH="1">
              <a:off x="646" y="1641"/>
              <a:ext cx="1967" cy="0"/>
            </a:xfrm>
            <a:prstGeom prst="line">
              <a:avLst/>
            </a:prstGeom>
            <a:noFill/>
            <a:ln w="9525">
              <a:solidFill>
                <a:schemeClr val="tx1"/>
              </a:solidFill>
              <a:round/>
              <a:headEnd/>
              <a:tailEnd/>
            </a:ln>
            <a:effectLst/>
          </p:spPr>
          <p:txBody>
            <a:bodyPr>
              <a:spAutoFit/>
            </a:bodyPr>
            <a:lstStyle/>
            <a:p>
              <a:endParaRPr lang="de-DE"/>
            </a:p>
          </p:txBody>
        </p:sp>
        <p:sp>
          <p:nvSpPr>
            <p:cNvPr id="453642" name="Line 10"/>
            <p:cNvSpPr>
              <a:spLocks noChangeShapeType="1"/>
            </p:cNvSpPr>
            <p:nvPr/>
          </p:nvSpPr>
          <p:spPr bwMode="auto">
            <a:xfrm>
              <a:off x="646" y="1111"/>
              <a:ext cx="0" cy="531"/>
            </a:xfrm>
            <a:prstGeom prst="line">
              <a:avLst/>
            </a:prstGeom>
            <a:noFill/>
            <a:ln w="9525">
              <a:solidFill>
                <a:schemeClr val="tx1"/>
              </a:solidFill>
              <a:round/>
              <a:headEnd/>
              <a:tailEnd/>
            </a:ln>
            <a:effectLst/>
          </p:spPr>
          <p:txBody>
            <a:bodyPr>
              <a:spAutoFit/>
            </a:bodyPr>
            <a:lstStyle/>
            <a:p>
              <a:endParaRPr lang="de-DE"/>
            </a:p>
          </p:txBody>
        </p:sp>
        <p:grpSp>
          <p:nvGrpSpPr>
            <p:cNvPr id="7" name="Group 11"/>
            <p:cNvGrpSpPr>
              <a:grpSpLocks/>
            </p:cNvGrpSpPr>
            <p:nvPr/>
          </p:nvGrpSpPr>
          <p:grpSpPr bwMode="auto">
            <a:xfrm>
              <a:off x="565" y="1146"/>
              <a:ext cx="88" cy="491"/>
              <a:chOff x="978" y="3323"/>
              <a:chExt cx="172" cy="491"/>
            </a:xfrm>
          </p:grpSpPr>
          <p:sp>
            <p:nvSpPr>
              <p:cNvPr id="453644" name="Line 12"/>
              <p:cNvSpPr>
                <a:spLocks noChangeShapeType="1"/>
              </p:cNvSpPr>
              <p:nvPr/>
            </p:nvSpPr>
            <p:spPr bwMode="auto">
              <a:xfrm>
                <a:off x="991" y="3323"/>
                <a:ext cx="159" cy="0"/>
              </a:xfrm>
              <a:prstGeom prst="line">
                <a:avLst/>
              </a:prstGeom>
              <a:noFill/>
              <a:ln w="3175">
                <a:solidFill>
                  <a:schemeClr val="tx1"/>
                </a:solidFill>
                <a:round/>
                <a:headEnd/>
                <a:tailEnd/>
              </a:ln>
              <a:effectLst/>
            </p:spPr>
            <p:txBody>
              <a:bodyPr>
                <a:spAutoFit/>
              </a:bodyPr>
              <a:lstStyle/>
              <a:p>
                <a:endParaRPr lang="de-DE"/>
              </a:p>
            </p:txBody>
          </p:sp>
          <p:sp>
            <p:nvSpPr>
              <p:cNvPr id="453645" name="Line 13"/>
              <p:cNvSpPr>
                <a:spLocks noChangeShapeType="1"/>
              </p:cNvSpPr>
              <p:nvPr/>
            </p:nvSpPr>
            <p:spPr bwMode="auto">
              <a:xfrm>
                <a:off x="978" y="3814"/>
                <a:ext cx="159" cy="0"/>
              </a:xfrm>
              <a:prstGeom prst="line">
                <a:avLst/>
              </a:prstGeom>
              <a:noFill/>
              <a:ln w="3175">
                <a:solidFill>
                  <a:schemeClr val="tx1"/>
                </a:solidFill>
                <a:round/>
                <a:headEnd/>
                <a:tailEnd/>
              </a:ln>
              <a:effectLst/>
            </p:spPr>
            <p:txBody>
              <a:bodyPr>
                <a:spAutoFit/>
              </a:bodyPr>
              <a:lstStyle/>
              <a:p>
                <a:endParaRPr lang="de-DE"/>
              </a:p>
            </p:txBody>
          </p:sp>
        </p:grpSp>
        <p:grpSp>
          <p:nvGrpSpPr>
            <p:cNvPr id="8" name="Group 14"/>
            <p:cNvGrpSpPr>
              <a:grpSpLocks/>
            </p:cNvGrpSpPr>
            <p:nvPr/>
          </p:nvGrpSpPr>
          <p:grpSpPr bwMode="auto">
            <a:xfrm rot="-5400000">
              <a:off x="852" y="1432"/>
              <a:ext cx="88" cy="491"/>
              <a:chOff x="1091" y="3436"/>
              <a:chExt cx="172" cy="491"/>
            </a:xfrm>
          </p:grpSpPr>
          <p:sp>
            <p:nvSpPr>
              <p:cNvPr id="453647" name="Line 15"/>
              <p:cNvSpPr>
                <a:spLocks noChangeShapeType="1"/>
              </p:cNvSpPr>
              <p:nvPr/>
            </p:nvSpPr>
            <p:spPr bwMode="auto">
              <a:xfrm>
                <a:off x="1104" y="3436"/>
                <a:ext cx="159" cy="0"/>
              </a:xfrm>
              <a:prstGeom prst="line">
                <a:avLst/>
              </a:prstGeom>
              <a:noFill/>
              <a:ln w="3175">
                <a:solidFill>
                  <a:schemeClr val="tx1"/>
                </a:solidFill>
                <a:round/>
                <a:headEnd/>
                <a:tailEnd/>
              </a:ln>
              <a:effectLst/>
            </p:spPr>
            <p:txBody>
              <a:bodyPr>
                <a:spAutoFit/>
              </a:bodyPr>
              <a:lstStyle/>
              <a:p>
                <a:endParaRPr lang="de-DE"/>
              </a:p>
            </p:txBody>
          </p:sp>
          <p:sp>
            <p:nvSpPr>
              <p:cNvPr id="453648" name="Line 16"/>
              <p:cNvSpPr>
                <a:spLocks noChangeShapeType="1"/>
              </p:cNvSpPr>
              <p:nvPr/>
            </p:nvSpPr>
            <p:spPr bwMode="auto">
              <a:xfrm>
                <a:off x="1091" y="3927"/>
                <a:ext cx="159" cy="0"/>
              </a:xfrm>
              <a:prstGeom prst="line">
                <a:avLst/>
              </a:prstGeom>
              <a:noFill/>
              <a:ln w="3175">
                <a:solidFill>
                  <a:schemeClr val="tx1"/>
                </a:solidFill>
                <a:round/>
                <a:headEnd/>
                <a:tailEnd/>
              </a:ln>
              <a:effectLst/>
            </p:spPr>
            <p:txBody>
              <a:bodyPr>
                <a:spAutoFit/>
              </a:bodyPr>
              <a:lstStyle/>
              <a:p>
                <a:endParaRPr lang="de-DE"/>
              </a:p>
            </p:txBody>
          </p:sp>
        </p:grpSp>
        <p:grpSp>
          <p:nvGrpSpPr>
            <p:cNvPr id="9" name="Group 17"/>
            <p:cNvGrpSpPr>
              <a:grpSpLocks/>
            </p:cNvGrpSpPr>
            <p:nvPr/>
          </p:nvGrpSpPr>
          <p:grpSpPr bwMode="auto">
            <a:xfrm rot="-5400000">
              <a:off x="1836" y="1441"/>
              <a:ext cx="88" cy="491"/>
              <a:chOff x="1091" y="3436"/>
              <a:chExt cx="172" cy="491"/>
            </a:xfrm>
          </p:grpSpPr>
          <p:sp>
            <p:nvSpPr>
              <p:cNvPr id="453650" name="Line 18"/>
              <p:cNvSpPr>
                <a:spLocks noChangeShapeType="1"/>
              </p:cNvSpPr>
              <p:nvPr/>
            </p:nvSpPr>
            <p:spPr bwMode="auto">
              <a:xfrm>
                <a:off x="1104" y="3436"/>
                <a:ext cx="159" cy="0"/>
              </a:xfrm>
              <a:prstGeom prst="line">
                <a:avLst/>
              </a:prstGeom>
              <a:noFill/>
              <a:ln w="3175">
                <a:solidFill>
                  <a:schemeClr val="tx1"/>
                </a:solidFill>
                <a:round/>
                <a:headEnd/>
                <a:tailEnd/>
              </a:ln>
              <a:effectLst/>
            </p:spPr>
            <p:txBody>
              <a:bodyPr>
                <a:spAutoFit/>
              </a:bodyPr>
              <a:lstStyle/>
              <a:p>
                <a:endParaRPr lang="de-DE"/>
              </a:p>
            </p:txBody>
          </p:sp>
          <p:sp>
            <p:nvSpPr>
              <p:cNvPr id="453651" name="Line 19"/>
              <p:cNvSpPr>
                <a:spLocks noChangeShapeType="1"/>
              </p:cNvSpPr>
              <p:nvPr/>
            </p:nvSpPr>
            <p:spPr bwMode="auto">
              <a:xfrm>
                <a:off x="1091" y="3927"/>
                <a:ext cx="159" cy="0"/>
              </a:xfrm>
              <a:prstGeom prst="line">
                <a:avLst/>
              </a:prstGeom>
              <a:noFill/>
              <a:ln w="3175">
                <a:solidFill>
                  <a:schemeClr val="tx1"/>
                </a:solidFill>
                <a:round/>
                <a:headEnd/>
                <a:tailEnd/>
              </a:ln>
              <a:effectLst/>
            </p:spPr>
            <p:txBody>
              <a:bodyPr>
                <a:spAutoFit/>
              </a:bodyPr>
              <a:lstStyle/>
              <a:p>
                <a:endParaRPr lang="de-DE"/>
              </a:p>
            </p:txBody>
          </p:sp>
        </p:grpSp>
        <p:sp>
          <p:nvSpPr>
            <p:cNvPr id="453652" name="Text Box 20"/>
            <p:cNvSpPr txBox="1">
              <a:spLocks noChangeArrowheads="1"/>
            </p:cNvSpPr>
            <p:nvPr/>
          </p:nvSpPr>
          <p:spPr bwMode="auto">
            <a:xfrm>
              <a:off x="414" y="1535"/>
              <a:ext cx="172" cy="192"/>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0</a:t>
              </a:r>
            </a:p>
          </p:txBody>
        </p:sp>
        <p:sp>
          <p:nvSpPr>
            <p:cNvPr id="453653" name="Text Box 21"/>
            <p:cNvSpPr txBox="1">
              <a:spLocks noChangeArrowheads="1"/>
            </p:cNvSpPr>
            <p:nvPr/>
          </p:nvSpPr>
          <p:spPr bwMode="auto">
            <a:xfrm>
              <a:off x="414" y="1046"/>
              <a:ext cx="172" cy="192"/>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1</a:t>
              </a:r>
            </a:p>
          </p:txBody>
        </p:sp>
        <p:sp>
          <p:nvSpPr>
            <p:cNvPr id="453657" name="Text Box 25"/>
            <p:cNvSpPr txBox="1">
              <a:spLocks noChangeArrowheads="1"/>
            </p:cNvSpPr>
            <p:nvPr/>
          </p:nvSpPr>
          <p:spPr bwMode="auto">
            <a:xfrm>
              <a:off x="1548" y="1688"/>
              <a:ext cx="172" cy="192"/>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0</a:t>
              </a:r>
            </a:p>
          </p:txBody>
        </p:sp>
        <p:sp>
          <p:nvSpPr>
            <p:cNvPr id="453659" name="Text Box 27"/>
            <p:cNvSpPr txBox="1">
              <a:spLocks noChangeArrowheads="1"/>
            </p:cNvSpPr>
            <p:nvPr/>
          </p:nvSpPr>
          <p:spPr bwMode="auto">
            <a:xfrm>
              <a:off x="1430" y="1183"/>
              <a:ext cx="462" cy="231"/>
            </a:xfrm>
            <a:prstGeom prst="rect">
              <a:avLst/>
            </a:prstGeom>
            <a:noFill/>
            <a:ln w="28575" algn="ctr">
              <a:noFill/>
              <a:miter lim="800000"/>
              <a:headEnd/>
              <a:tailEnd/>
            </a:ln>
            <a:effectLst/>
          </p:spPr>
          <p:txBody>
            <a:bodyPr wrap="none">
              <a:spAutoFit/>
            </a:bodyPr>
            <a:lstStyle/>
            <a:p>
              <a:pPr marL="342900" indent="-342900"/>
              <a:r>
                <a:rPr lang="de-DE" sz="1800"/>
                <a:t>abs(x)</a:t>
              </a:r>
            </a:p>
          </p:txBody>
        </p:sp>
        <p:sp>
          <p:nvSpPr>
            <p:cNvPr id="453679" name="Freeform 47"/>
            <p:cNvSpPr>
              <a:spLocks/>
            </p:cNvSpPr>
            <p:nvPr/>
          </p:nvSpPr>
          <p:spPr bwMode="auto">
            <a:xfrm>
              <a:off x="638" y="1139"/>
              <a:ext cx="1985" cy="496"/>
            </a:xfrm>
            <a:custGeom>
              <a:avLst/>
              <a:gdLst/>
              <a:ahLst/>
              <a:cxnLst>
                <a:cxn ang="0">
                  <a:pos x="0" y="0"/>
                </a:cxn>
                <a:cxn ang="0">
                  <a:pos x="1001" y="496"/>
                </a:cxn>
                <a:cxn ang="0">
                  <a:pos x="1985" y="0"/>
                </a:cxn>
              </a:cxnLst>
              <a:rect l="0" t="0" r="r" b="b"/>
              <a:pathLst>
                <a:path w="1985" h="496">
                  <a:moveTo>
                    <a:pt x="0" y="0"/>
                  </a:moveTo>
                  <a:lnTo>
                    <a:pt x="1001" y="496"/>
                  </a:lnTo>
                  <a:lnTo>
                    <a:pt x="1985" y="0"/>
                  </a:lnTo>
                </a:path>
              </a:pathLst>
            </a:custGeom>
            <a:noFill/>
            <a:ln w="76200" cap="flat" cmpd="sng">
              <a:solidFill>
                <a:srgbClr val="3333FF"/>
              </a:solidFill>
              <a:prstDash val="solid"/>
              <a:round/>
              <a:headEnd/>
              <a:tailEnd/>
            </a:ln>
            <a:effectLst/>
          </p:spPr>
          <p:txBody>
            <a:bodyPr>
              <a:spAutoFit/>
            </a:bodyPr>
            <a:lstStyle/>
            <a:p>
              <a:endParaRPr lang="de-DE"/>
            </a:p>
          </p:txBody>
        </p:sp>
        <p:sp>
          <p:nvSpPr>
            <p:cNvPr id="453680" name="Text Box 48"/>
            <p:cNvSpPr txBox="1">
              <a:spLocks noChangeArrowheads="1"/>
            </p:cNvSpPr>
            <p:nvPr/>
          </p:nvSpPr>
          <p:spPr bwMode="auto">
            <a:xfrm>
              <a:off x="538" y="1676"/>
              <a:ext cx="209" cy="192"/>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-1</a:t>
              </a:r>
            </a:p>
          </p:txBody>
        </p:sp>
        <p:sp>
          <p:nvSpPr>
            <p:cNvPr id="453681" name="Text Box 49"/>
            <p:cNvSpPr txBox="1">
              <a:spLocks noChangeArrowheads="1"/>
            </p:cNvSpPr>
            <p:nvPr/>
          </p:nvSpPr>
          <p:spPr bwMode="auto">
            <a:xfrm>
              <a:off x="2497" y="1676"/>
              <a:ext cx="172" cy="192"/>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1</a:t>
              </a:r>
            </a:p>
          </p:txBody>
        </p:sp>
        <p:grpSp>
          <p:nvGrpSpPr>
            <p:cNvPr id="10" name="Group 50"/>
            <p:cNvGrpSpPr>
              <a:grpSpLocks/>
            </p:cNvGrpSpPr>
            <p:nvPr/>
          </p:nvGrpSpPr>
          <p:grpSpPr bwMode="auto">
            <a:xfrm rot="-5400000">
              <a:off x="2323" y="1441"/>
              <a:ext cx="88" cy="491"/>
              <a:chOff x="1091" y="3436"/>
              <a:chExt cx="172" cy="491"/>
            </a:xfrm>
          </p:grpSpPr>
          <p:sp>
            <p:nvSpPr>
              <p:cNvPr id="453683" name="Line 51"/>
              <p:cNvSpPr>
                <a:spLocks noChangeShapeType="1"/>
              </p:cNvSpPr>
              <p:nvPr/>
            </p:nvSpPr>
            <p:spPr bwMode="auto">
              <a:xfrm>
                <a:off x="1104" y="3436"/>
                <a:ext cx="159" cy="0"/>
              </a:xfrm>
              <a:prstGeom prst="line">
                <a:avLst/>
              </a:prstGeom>
              <a:noFill/>
              <a:ln w="3175">
                <a:solidFill>
                  <a:schemeClr val="tx1"/>
                </a:solidFill>
                <a:round/>
                <a:headEnd/>
                <a:tailEnd/>
              </a:ln>
              <a:effectLst/>
            </p:spPr>
            <p:txBody>
              <a:bodyPr>
                <a:spAutoFit/>
              </a:bodyPr>
              <a:lstStyle/>
              <a:p>
                <a:endParaRPr lang="de-DE"/>
              </a:p>
            </p:txBody>
          </p:sp>
          <p:sp>
            <p:nvSpPr>
              <p:cNvPr id="453684" name="Line 52"/>
              <p:cNvSpPr>
                <a:spLocks noChangeShapeType="1"/>
              </p:cNvSpPr>
              <p:nvPr/>
            </p:nvSpPr>
            <p:spPr bwMode="auto">
              <a:xfrm>
                <a:off x="1091" y="3927"/>
                <a:ext cx="159" cy="0"/>
              </a:xfrm>
              <a:prstGeom prst="line">
                <a:avLst/>
              </a:prstGeom>
              <a:noFill/>
              <a:ln w="3175">
                <a:solidFill>
                  <a:schemeClr val="tx1"/>
                </a:solidFill>
                <a:round/>
                <a:headEnd/>
                <a:tailEnd/>
              </a:ln>
              <a:effectLst/>
            </p:spPr>
            <p:txBody>
              <a:bodyPr>
                <a:spAutoFit/>
              </a:bodyPr>
              <a:lstStyle/>
              <a:p>
                <a:endParaRPr lang="de-DE"/>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3635">
                                            <p:txEl>
                                              <p:pRg st="3" end="3"/>
                                            </p:txEl>
                                          </p:spTgt>
                                        </p:tgtEl>
                                        <p:attrNameLst>
                                          <p:attrName>style.visibility</p:attrName>
                                        </p:attrNameLst>
                                      </p:cBhvr>
                                      <p:to>
                                        <p:strVal val="visible"/>
                                      </p:to>
                                    </p:set>
                                    <p:animEffect transition="in" filter="fade">
                                      <p:cBhvr>
                                        <p:cTn id="7" dur="2000"/>
                                        <p:tgtEl>
                                          <p:spTgt spid="453635">
                                            <p:txEl>
                                              <p:pRg st="3" end="3"/>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3637"/>
                                        </p:tgtEl>
                                        <p:attrNameLst>
                                          <p:attrName>style.visibility</p:attrName>
                                        </p:attrNameLst>
                                      </p:cBhvr>
                                      <p:to>
                                        <p:strVal val="visible"/>
                                      </p:to>
                                    </p:set>
                                    <p:animEffect transition="in" filter="fade">
                                      <p:cBhvr>
                                        <p:cTn id="10" dur="500"/>
                                        <p:tgtEl>
                                          <p:spTgt spid="4536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Grp="1" noChangeArrowheads="1"/>
          </p:cNvSpPr>
          <p:nvPr>
            <p:ph type="title"/>
          </p:nvPr>
        </p:nvSpPr>
        <p:spPr/>
        <p:txBody>
          <a:bodyPr/>
          <a:lstStyle/>
          <a:p>
            <a:r>
              <a:rPr lang="de-DE"/>
              <a:t>Bausteine</a:t>
            </a:r>
          </a:p>
        </p:txBody>
      </p:sp>
      <p:sp>
        <p:nvSpPr>
          <p:cNvPr id="451587" name="Rectangle 3"/>
          <p:cNvSpPr>
            <a:spLocks noGrp="1" noChangeArrowheads="1"/>
          </p:cNvSpPr>
          <p:nvPr>
            <p:ph type="body" idx="1"/>
          </p:nvPr>
        </p:nvSpPr>
        <p:spPr/>
        <p:txBody>
          <a:bodyPr/>
          <a:lstStyle/>
          <a:p>
            <a:r>
              <a:rPr lang="de-DE" sz="2800"/>
              <a:t>Gamma-Korrektur</a:t>
            </a:r>
          </a:p>
          <a:p>
            <a:endParaRPr lang="de-DE" sz="2800"/>
          </a:p>
          <a:p>
            <a:endParaRPr lang="de-DE" sz="2800"/>
          </a:p>
          <a:p>
            <a:endParaRPr lang="de-DE" sz="2800"/>
          </a:p>
          <a:p>
            <a:endParaRPr lang="de-DE" sz="2800"/>
          </a:p>
          <a:p>
            <a:r>
              <a:rPr lang="de-DE" sz="2800"/>
              <a:t>Bias </a:t>
            </a:r>
            <a:r>
              <a:rPr lang="de-DE" sz="2000"/>
              <a:t>(Perlin and Hoffert, 1989)</a:t>
            </a:r>
          </a:p>
        </p:txBody>
      </p:sp>
      <p:grpSp>
        <p:nvGrpSpPr>
          <p:cNvPr id="2" name="Group 94"/>
          <p:cNvGrpSpPr>
            <a:grpSpLocks/>
          </p:cNvGrpSpPr>
          <p:nvPr/>
        </p:nvGrpSpPr>
        <p:grpSpPr bwMode="auto">
          <a:xfrm>
            <a:off x="5665788" y="1577975"/>
            <a:ext cx="2873375" cy="2363788"/>
            <a:chOff x="414" y="1093"/>
            <a:chExt cx="1810" cy="1489"/>
          </a:xfrm>
        </p:grpSpPr>
        <p:sp>
          <p:nvSpPr>
            <p:cNvPr id="451608" name="Rectangle 24"/>
            <p:cNvSpPr>
              <a:spLocks noChangeArrowheads="1"/>
            </p:cNvSpPr>
            <p:nvPr/>
          </p:nvSpPr>
          <p:spPr bwMode="auto">
            <a:xfrm>
              <a:off x="638" y="1227"/>
              <a:ext cx="1122" cy="1109"/>
            </a:xfrm>
            <a:prstGeom prst="rect">
              <a:avLst/>
            </a:prstGeom>
            <a:solidFill>
              <a:schemeClr val="accent1"/>
            </a:solidFill>
            <a:ln w="28575" algn="ctr">
              <a:noFill/>
              <a:miter lim="800000"/>
              <a:headEnd/>
              <a:tailEnd/>
            </a:ln>
            <a:effectLst/>
          </p:spPr>
          <p:txBody>
            <a:bodyPr anchor="ctr">
              <a:spAutoFit/>
            </a:bodyPr>
            <a:lstStyle/>
            <a:p>
              <a:endParaRPr lang="de-DE"/>
            </a:p>
          </p:txBody>
        </p:sp>
        <p:sp>
          <p:nvSpPr>
            <p:cNvPr id="451609" name="Line 25"/>
            <p:cNvSpPr>
              <a:spLocks noChangeShapeType="1"/>
            </p:cNvSpPr>
            <p:nvPr/>
          </p:nvSpPr>
          <p:spPr bwMode="auto">
            <a:xfrm flipH="1">
              <a:off x="646" y="2343"/>
              <a:ext cx="1112" cy="0"/>
            </a:xfrm>
            <a:prstGeom prst="line">
              <a:avLst/>
            </a:prstGeom>
            <a:noFill/>
            <a:ln w="9525">
              <a:solidFill>
                <a:schemeClr val="tx1"/>
              </a:solidFill>
              <a:round/>
              <a:headEnd/>
              <a:tailEnd/>
            </a:ln>
            <a:effectLst/>
          </p:spPr>
          <p:txBody>
            <a:bodyPr>
              <a:spAutoFit/>
            </a:bodyPr>
            <a:lstStyle/>
            <a:p>
              <a:endParaRPr lang="de-DE"/>
            </a:p>
          </p:txBody>
        </p:sp>
        <p:sp>
          <p:nvSpPr>
            <p:cNvPr id="451610" name="Line 26"/>
            <p:cNvSpPr>
              <a:spLocks noChangeShapeType="1"/>
            </p:cNvSpPr>
            <p:nvPr/>
          </p:nvSpPr>
          <p:spPr bwMode="auto">
            <a:xfrm>
              <a:off x="646" y="1202"/>
              <a:ext cx="0" cy="1142"/>
            </a:xfrm>
            <a:prstGeom prst="line">
              <a:avLst/>
            </a:prstGeom>
            <a:noFill/>
            <a:ln w="9525">
              <a:solidFill>
                <a:schemeClr val="tx1"/>
              </a:solidFill>
              <a:round/>
              <a:headEnd/>
              <a:tailEnd/>
            </a:ln>
            <a:effectLst/>
          </p:spPr>
          <p:txBody>
            <a:bodyPr>
              <a:spAutoFit/>
            </a:bodyPr>
            <a:lstStyle/>
            <a:p>
              <a:endParaRPr lang="de-DE"/>
            </a:p>
          </p:txBody>
        </p:sp>
        <p:sp>
          <p:nvSpPr>
            <p:cNvPr id="451612" name="Line 28"/>
            <p:cNvSpPr>
              <a:spLocks noChangeShapeType="1"/>
            </p:cNvSpPr>
            <p:nvPr/>
          </p:nvSpPr>
          <p:spPr bwMode="auto">
            <a:xfrm>
              <a:off x="572" y="1227"/>
              <a:ext cx="81" cy="0"/>
            </a:xfrm>
            <a:prstGeom prst="line">
              <a:avLst/>
            </a:prstGeom>
            <a:noFill/>
            <a:ln w="3175">
              <a:solidFill>
                <a:schemeClr val="tx1"/>
              </a:solidFill>
              <a:round/>
              <a:headEnd/>
              <a:tailEnd/>
            </a:ln>
            <a:effectLst/>
          </p:spPr>
          <p:txBody>
            <a:bodyPr>
              <a:spAutoFit/>
            </a:bodyPr>
            <a:lstStyle/>
            <a:p>
              <a:endParaRPr lang="de-DE"/>
            </a:p>
          </p:txBody>
        </p:sp>
        <p:sp>
          <p:nvSpPr>
            <p:cNvPr id="451613" name="Line 29"/>
            <p:cNvSpPr>
              <a:spLocks noChangeShapeType="1"/>
            </p:cNvSpPr>
            <p:nvPr/>
          </p:nvSpPr>
          <p:spPr bwMode="auto">
            <a:xfrm>
              <a:off x="565" y="2348"/>
              <a:ext cx="81" cy="0"/>
            </a:xfrm>
            <a:prstGeom prst="line">
              <a:avLst/>
            </a:prstGeom>
            <a:noFill/>
            <a:ln w="3175">
              <a:solidFill>
                <a:schemeClr val="tx1"/>
              </a:solidFill>
              <a:round/>
              <a:headEnd/>
              <a:tailEnd/>
            </a:ln>
            <a:effectLst/>
          </p:spPr>
          <p:txBody>
            <a:bodyPr>
              <a:spAutoFit/>
            </a:bodyPr>
            <a:lstStyle/>
            <a:p>
              <a:endParaRPr lang="de-DE"/>
            </a:p>
          </p:txBody>
        </p:sp>
        <p:sp>
          <p:nvSpPr>
            <p:cNvPr id="451615" name="Line 31"/>
            <p:cNvSpPr>
              <a:spLocks noChangeShapeType="1"/>
            </p:cNvSpPr>
            <p:nvPr/>
          </p:nvSpPr>
          <p:spPr bwMode="auto">
            <a:xfrm rot="-5400000">
              <a:off x="600" y="2376"/>
              <a:ext cx="81" cy="0"/>
            </a:xfrm>
            <a:prstGeom prst="line">
              <a:avLst/>
            </a:prstGeom>
            <a:noFill/>
            <a:ln w="3175">
              <a:solidFill>
                <a:schemeClr val="tx1"/>
              </a:solidFill>
              <a:round/>
              <a:headEnd/>
              <a:tailEnd/>
            </a:ln>
            <a:effectLst/>
          </p:spPr>
          <p:txBody>
            <a:bodyPr>
              <a:spAutoFit/>
            </a:bodyPr>
            <a:lstStyle/>
            <a:p>
              <a:endParaRPr lang="de-DE"/>
            </a:p>
          </p:txBody>
        </p:sp>
        <p:sp>
          <p:nvSpPr>
            <p:cNvPr id="451616" name="Line 32"/>
            <p:cNvSpPr>
              <a:spLocks noChangeShapeType="1"/>
            </p:cNvSpPr>
            <p:nvPr/>
          </p:nvSpPr>
          <p:spPr bwMode="auto">
            <a:xfrm rot="-5400000">
              <a:off x="1718" y="2383"/>
              <a:ext cx="81" cy="0"/>
            </a:xfrm>
            <a:prstGeom prst="line">
              <a:avLst/>
            </a:prstGeom>
            <a:noFill/>
            <a:ln w="3175">
              <a:solidFill>
                <a:schemeClr val="tx1"/>
              </a:solidFill>
              <a:round/>
              <a:headEnd/>
              <a:tailEnd/>
            </a:ln>
            <a:effectLst/>
          </p:spPr>
          <p:txBody>
            <a:bodyPr>
              <a:spAutoFit/>
            </a:bodyPr>
            <a:lstStyle/>
            <a:p>
              <a:endParaRPr lang="de-DE"/>
            </a:p>
          </p:txBody>
        </p:sp>
        <p:sp>
          <p:nvSpPr>
            <p:cNvPr id="451618" name="Line 34"/>
            <p:cNvSpPr>
              <a:spLocks noChangeShapeType="1"/>
            </p:cNvSpPr>
            <p:nvPr/>
          </p:nvSpPr>
          <p:spPr bwMode="auto">
            <a:xfrm rot="-5400000" flipH="1" flipV="1">
              <a:off x="628" y="1227"/>
              <a:ext cx="1122" cy="1130"/>
            </a:xfrm>
            <a:prstGeom prst="line">
              <a:avLst/>
            </a:prstGeom>
            <a:noFill/>
            <a:ln w="3175">
              <a:solidFill>
                <a:schemeClr val="tx1"/>
              </a:solidFill>
              <a:round/>
              <a:headEnd/>
              <a:tailEnd/>
            </a:ln>
            <a:effectLst/>
          </p:spPr>
          <p:txBody>
            <a:bodyPr>
              <a:spAutoFit/>
            </a:bodyPr>
            <a:lstStyle/>
            <a:p>
              <a:endParaRPr lang="de-DE"/>
            </a:p>
          </p:txBody>
        </p:sp>
        <p:sp>
          <p:nvSpPr>
            <p:cNvPr id="451620" name="Text Box 36"/>
            <p:cNvSpPr txBox="1">
              <a:spLocks noChangeArrowheads="1"/>
            </p:cNvSpPr>
            <p:nvPr/>
          </p:nvSpPr>
          <p:spPr bwMode="auto">
            <a:xfrm>
              <a:off x="414" y="2237"/>
              <a:ext cx="172" cy="192"/>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0</a:t>
              </a:r>
            </a:p>
          </p:txBody>
        </p:sp>
        <p:sp>
          <p:nvSpPr>
            <p:cNvPr id="451621" name="Text Box 37"/>
            <p:cNvSpPr txBox="1">
              <a:spLocks noChangeArrowheads="1"/>
            </p:cNvSpPr>
            <p:nvPr/>
          </p:nvSpPr>
          <p:spPr bwMode="auto">
            <a:xfrm>
              <a:off x="414" y="1146"/>
              <a:ext cx="172" cy="192"/>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1</a:t>
              </a:r>
            </a:p>
          </p:txBody>
        </p:sp>
        <p:sp>
          <p:nvSpPr>
            <p:cNvPr id="451622" name="Text Box 38"/>
            <p:cNvSpPr txBox="1">
              <a:spLocks noChangeArrowheads="1"/>
            </p:cNvSpPr>
            <p:nvPr/>
          </p:nvSpPr>
          <p:spPr bwMode="auto">
            <a:xfrm>
              <a:off x="558" y="2390"/>
              <a:ext cx="172" cy="192"/>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0</a:t>
              </a:r>
            </a:p>
          </p:txBody>
        </p:sp>
        <p:sp>
          <p:nvSpPr>
            <p:cNvPr id="451623" name="Text Box 39"/>
            <p:cNvSpPr txBox="1">
              <a:spLocks noChangeArrowheads="1"/>
            </p:cNvSpPr>
            <p:nvPr/>
          </p:nvSpPr>
          <p:spPr bwMode="auto">
            <a:xfrm>
              <a:off x="1222" y="2097"/>
              <a:ext cx="1002" cy="231"/>
            </a:xfrm>
            <a:prstGeom prst="rect">
              <a:avLst/>
            </a:prstGeom>
            <a:noFill/>
            <a:ln w="28575" algn="ctr">
              <a:noFill/>
              <a:miter lim="800000"/>
              <a:headEnd/>
              <a:tailEnd/>
            </a:ln>
            <a:effectLst/>
          </p:spPr>
          <p:txBody>
            <a:bodyPr wrap="none">
              <a:spAutoFit/>
            </a:bodyPr>
            <a:lstStyle/>
            <a:p>
              <a:pPr marL="342900" indent="-342900"/>
              <a:r>
                <a:rPr lang="de-DE" sz="1800"/>
                <a:t>gamma(0.4, x)</a:t>
              </a:r>
            </a:p>
          </p:txBody>
        </p:sp>
        <p:sp>
          <p:nvSpPr>
            <p:cNvPr id="451626" name="Text Box 42"/>
            <p:cNvSpPr txBox="1">
              <a:spLocks noChangeArrowheads="1"/>
            </p:cNvSpPr>
            <p:nvPr/>
          </p:nvSpPr>
          <p:spPr bwMode="auto">
            <a:xfrm>
              <a:off x="1671" y="2382"/>
              <a:ext cx="172" cy="192"/>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1</a:t>
              </a:r>
            </a:p>
          </p:txBody>
        </p:sp>
        <p:sp>
          <p:nvSpPr>
            <p:cNvPr id="451675" name="Freeform 91"/>
            <p:cNvSpPr>
              <a:spLocks/>
            </p:cNvSpPr>
            <p:nvPr/>
          </p:nvSpPr>
          <p:spPr bwMode="auto">
            <a:xfrm>
              <a:off x="644" y="1224"/>
              <a:ext cx="1112" cy="1116"/>
            </a:xfrm>
            <a:custGeom>
              <a:avLst/>
              <a:gdLst/>
              <a:ahLst/>
              <a:cxnLst>
                <a:cxn ang="0">
                  <a:pos x="0" y="1152"/>
                </a:cxn>
                <a:cxn ang="0">
                  <a:pos x="1192" y="0"/>
                </a:cxn>
              </a:cxnLst>
              <a:rect l="0" t="0" r="r" b="b"/>
              <a:pathLst>
                <a:path w="1192" h="1152">
                  <a:moveTo>
                    <a:pt x="0" y="1152"/>
                  </a:moveTo>
                  <a:cubicBezTo>
                    <a:pt x="8" y="628"/>
                    <a:pt x="464" y="316"/>
                    <a:pt x="1192" y="0"/>
                  </a:cubicBezTo>
                </a:path>
              </a:pathLst>
            </a:custGeom>
            <a:noFill/>
            <a:ln w="76200" cap="flat" cmpd="sng">
              <a:solidFill>
                <a:srgbClr val="3333FF"/>
              </a:solidFill>
              <a:prstDash val="solid"/>
              <a:round/>
              <a:headEnd/>
              <a:tailEnd/>
            </a:ln>
            <a:effectLst/>
          </p:spPr>
          <p:txBody>
            <a:bodyPr>
              <a:spAutoFit/>
            </a:bodyPr>
            <a:lstStyle/>
            <a:p>
              <a:endParaRPr lang="de-DE"/>
            </a:p>
          </p:txBody>
        </p:sp>
        <p:sp>
          <p:nvSpPr>
            <p:cNvPr id="451676" name="Freeform 92"/>
            <p:cNvSpPr>
              <a:spLocks/>
            </p:cNvSpPr>
            <p:nvPr/>
          </p:nvSpPr>
          <p:spPr bwMode="auto">
            <a:xfrm>
              <a:off x="648" y="1224"/>
              <a:ext cx="1116" cy="1120"/>
            </a:xfrm>
            <a:custGeom>
              <a:avLst/>
              <a:gdLst/>
              <a:ahLst/>
              <a:cxnLst>
                <a:cxn ang="0">
                  <a:pos x="0" y="1148"/>
                </a:cxn>
                <a:cxn ang="0">
                  <a:pos x="1180" y="0"/>
                </a:cxn>
              </a:cxnLst>
              <a:rect l="0" t="0" r="r" b="b"/>
              <a:pathLst>
                <a:path w="1180" h="1152">
                  <a:moveTo>
                    <a:pt x="0" y="1148"/>
                  </a:moveTo>
                  <a:cubicBezTo>
                    <a:pt x="604" y="1152"/>
                    <a:pt x="968" y="624"/>
                    <a:pt x="1180" y="0"/>
                  </a:cubicBezTo>
                </a:path>
              </a:pathLst>
            </a:custGeom>
            <a:noFill/>
            <a:ln w="76200" cap="flat" cmpd="sng">
              <a:solidFill>
                <a:srgbClr val="FF0000"/>
              </a:solidFill>
              <a:prstDash val="solid"/>
              <a:round/>
              <a:headEnd/>
              <a:tailEnd/>
            </a:ln>
            <a:effectLst/>
          </p:spPr>
          <p:txBody>
            <a:bodyPr>
              <a:spAutoFit/>
            </a:bodyPr>
            <a:lstStyle/>
            <a:p>
              <a:endParaRPr lang="de-DE"/>
            </a:p>
          </p:txBody>
        </p:sp>
        <p:sp>
          <p:nvSpPr>
            <p:cNvPr id="451677" name="Text Box 93"/>
            <p:cNvSpPr txBox="1">
              <a:spLocks noChangeArrowheads="1"/>
            </p:cNvSpPr>
            <p:nvPr/>
          </p:nvSpPr>
          <p:spPr bwMode="auto">
            <a:xfrm>
              <a:off x="642" y="1093"/>
              <a:ext cx="1002" cy="231"/>
            </a:xfrm>
            <a:prstGeom prst="rect">
              <a:avLst/>
            </a:prstGeom>
            <a:noFill/>
            <a:ln w="28575" algn="ctr">
              <a:noFill/>
              <a:miter lim="800000"/>
              <a:headEnd/>
              <a:tailEnd/>
            </a:ln>
            <a:effectLst/>
          </p:spPr>
          <p:txBody>
            <a:bodyPr wrap="none">
              <a:spAutoFit/>
            </a:bodyPr>
            <a:lstStyle/>
            <a:p>
              <a:pPr marL="342900" indent="-342900"/>
              <a:r>
                <a:rPr lang="de-DE" sz="1800"/>
                <a:t>gamma(2.3, x)</a:t>
              </a:r>
            </a:p>
          </p:txBody>
        </p:sp>
      </p:grpSp>
      <p:sp>
        <p:nvSpPr>
          <p:cNvPr id="451679" name="Text Box 95"/>
          <p:cNvSpPr txBox="1">
            <a:spLocks noChangeArrowheads="1"/>
          </p:cNvSpPr>
          <p:nvPr/>
        </p:nvSpPr>
        <p:spPr bwMode="auto">
          <a:xfrm>
            <a:off x="711200" y="1819275"/>
            <a:ext cx="4876800" cy="1768475"/>
          </a:xfrm>
          <a:prstGeom prst="rect">
            <a:avLst/>
          </a:prstGeom>
          <a:solidFill>
            <a:srgbClr val="FFFF00"/>
          </a:solidFill>
          <a:ln w="28575" algn="ctr">
            <a:solidFill>
              <a:srgbClr val="CC0000"/>
            </a:solidFill>
            <a:miter lim="800000"/>
            <a:headEnd/>
            <a:tailEnd/>
          </a:ln>
          <a:effectLst/>
        </p:spPr>
        <p:txBody>
          <a:bodyPr>
            <a:spAutoFit/>
          </a:bodyPr>
          <a:lstStyle/>
          <a:p>
            <a:pPr lvl="1">
              <a:spcBef>
                <a:spcPct val="0"/>
              </a:spcBef>
            </a:pPr>
            <a:r>
              <a:rPr lang="de-DE" sz="1800" b="1">
                <a:solidFill>
                  <a:srgbClr val="CC0000"/>
                </a:solidFill>
                <a:latin typeface="Courier New" pitchFamily="49" charset="0"/>
              </a:rPr>
              <a:t>float</a:t>
            </a:r>
            <a:r>
              <a:rPr lang="de-DE" sz="1800" b="1">
                <a:solidFill>
                  <a:schemeClr val="tx1"/>
                </a:solidFill>
                <a:latin typeface="Courier New" pitchFamily="49" charset="0"/>
              </a:rPr>
              <a:t> </a:t>
            </a:r>
          </a:p>
          <a:p>
            <a:pPr lvl="1">
              <a:spcBef>
                <a:spcPct val="0"/>
              </a:spcBef>
            </a:pPr>
            <a:r>
              <a:rPr lang="de-DE" sz="1800" b="1">
                <a:solidFill>
                  <a:schemeClr val="tx1"/>
                </a:solidFill>
                <a:latin typeface="Courier New" pitchFamily="49" charset="0"/>
              </a:rPr>
              <a:t>gammacorrect(</a:t>
            </a:r>
            <a:r>
              <a:rPr lang="de-DE" sz="1800" b="1">
                <a:solidFill>
                  <a:srgbClr val="CC0000"/>
                </a:solidFill>
                <a:latin typeface="Courier New" pitchFamily="49" charset="0"/>
              </a:rPr>
              <a:t>float</a:t>
            </a:r>
            <a:r>
              <a:rPr lang="de-DE" sz="1800" b="1">
                <a:solidFill>
                  <a:schemeClr val="tx1"/>
                </a:solidFill>
                <a:latin typeface="Courier New" pitchFamily="49" charset="0"/>
              </a:rPr>
              <a:t> gamma, </a:t>
            </a:r>
            <a:r>
              <a:rPr lang="de-DE" sz="1800" b="1">
                <a:solidFill>
                  <a:srgbClr val="CC0000"/>
                </a:solidFill>
                <a:latin typeface="Courier New" pitchFamily="49" charset="0"/>
              </a:rPr>
              <a:t>float</a:t>
            </a:r>
            <a:r>
              <a:rPr lang="de-DE" sz="1800" b="1">
                <a:solidFill>
                  <a:schemeClr val="tx1"/>
                </a:solidFill>
                <a:latin typeface="Courier New" pitchFamily="49" charset="0"/>
              </a:rPr>
              <a:t> x)</a:t>
            </a:r>
          </a:p>
          <a:p>
            <a:pPr lvl="1">
              <a:spcBef>
                <a:spcPct val="0"/>
              </a:spcBef>
            </a:pPr>
            <a:r>
              <a:rPr lang="de-DE" sz="1800" b="1">
                <a:solidFill>
                  <a:schemeClr val="tx1"/>
                </a:solidFill>
                <a:latin typeface="Courier New" pitchFamily="49" charset="0"/>
              </a:rPr>
              <a:t>{</a:t>
            </a:r>
          </a:p>
          <a:p>
            <a:pPr lvl="1">
              <a:spcBef>
                <a:spcPct val="0"/>
              </a:spcBef>
            </a:pPr>
            <a:r>
              <a:rPr lang="de-DE" sz="1800" b="1">
                <a:solidFill>
                  <a:schemeClr val="tx1"/>
                </a:solidFill>
                <a:latin typeface="Courier New" pitchFamily="49" charset="0"/>
              </a:rPr>
              <a:t>  returm pow(x, 1/gamma);</a:t>
            </a:r>
          </a:p>
          <a:p>
            <a:pPr lvl="1">
              <a:spcBef>
                <a:spcPct val="0"/>
              </a:spcBef>
            </a:pPr>
            <a:r>
              <a:rPr lang="de-DE" sz="1800" b="1">
                <a:solidFill>
                  <a:schemeClr val="tx1"/>
                </a:solidFill>
                <a:latin typeface="Courier New" pitchFamily="49" charset="0"/>
              </a:rPr>
              <a:t>}</a:t>
            </a:r>
          </a:p>
          <a:p>
            <a:pPr lvl="1">
              <a:spcBef>
                <a:spcPct val="0"/>
              </a:spcBef>
            </a:pPr>
            <a:endParaRPr lang="de-DE" sz="1800" b="1">
              <a:solidFill>
                <a:schemeClr val="tx1"/>
              </a:solidFill>
              <a:latin typeface="Courier New" pitchFamily="49" charset="0"/>
            </a:endParaRPr>
          </a:p>
        </p:txBody>
      </p:sp>
      <p:grpSp>
        <p:nvGrpSpPr>
          <p:cNvPr id="3" name="Group 96"/>
          <p:cNvGrpSpPr>
            <a:grpSpLocks/>
          </p:cNvGrpSpPr>
          <p:nvPr/>
        </p:nvGrpSpPr>
        <p:grpSpPr bwMode="auto">
          <a:xfrm>
            <a:off x="5664200" y="4049713"/>
            <a:ext cx="2527300" cy="2363787"/>
            <a:chOff x="4418" y="1588"/>
            <a:chExt cx="1592" cy="1489"/>
          </a:xfrm>
        </p:grpSpPr>
        <p:sp>
          <p:nvSpPr>
            <p:cNvPr id="451681" name="Rectangle 97"/>
            <p:cNvSpPr>
              <a:spLocks noChangeArrowheads="1"/>
            </p:cNvSpPr>
            <p:nvPr/>
          </p:nvSpPr>
          <p:spPr bwMode="auto">
            <a:xfrm>
              <a:off x="4642" y="1722"/>
              <a:ext cx="1122" cy="1109"/>
            </a:xfrm>
            <a:prstGeom prst="rect">
              <a:avLst/>
            </a:prstGeom>
            <a:solidFill>
              <a:schemeClr val="accent1"/>
            </a:solidFill>
            <a:ln w="28575" algn="ctr">
              <a:noFill/>
              <a:miter lim="800000"/>
              <a:headEnd/>
              <a:tailEnd/>
            </a:ln>
            <a:effectLst/>
          </p:spPr>
          <p:txBody>
            <a:bodyPr anchor="ctr">
              <a:spAutoFit/>
            </a:bodyPr>
            <a:lstStyle/>
            <a:p>
              <a:endParaRPr lang="de-DE"/>
            </a:p>
          </p:txBody>
        </p:sp>
        <p:sp>
          <p:nvSpPr>
            <p:cNvPr id="451682" name="Line 98"/>
            <p:cNvSpPr>
              <a:spLocks noChangeShapeType="1"/>
            </p:cNvSpPr>
            <p:nvPr/>
          </p:nvSpPr>
          <p:spPr bwMode="auto">
            <a:xfrm flipH="1">
              <a:off x="4650" y="2838"/>
              <a:ext cx="1112" cy="0"/>
            </a:xfrm>
            <a:prstGeom prst="line">
              <a:avLst/>
            </a:prstGeom>
            <a:noFill/>
            <a:ln w="9525">
              <a:solidFill>
                <a:schemeClr val="tx1"/>
              </a:solidFill>
              <a:round/>
              <a:headEnd/>
              <a:tailEnd/>
            </a:ln>
            <a:effectLst/>
          </p:spPr>
          <p:txBody>
            <a:bodyPr>
              <a:spAutoFit/>
            </a:bodyPr>
            <a:lstStyle/>
            <a:p>
              <a:endParaRPr lang="de-DE"/>
            </a:p>
          </p:txBody>
        </p:sp>
        <p:sp>
          <p:nvSpPr>
            <p:cNvPr id="451683" name="Line 99"/>
            <p:cNvSpPr>
              <a:spLocks noChangeShapeType="1"/>
            </p:cNvSpPr>
            <p:nvPr/>
          </p:nvSpPr>
          <p:spPr bwMode="auto">
            <a:xfrm>
              <a:off x="4650" y="1697"/>
              <a:ext cx="0" cy="1142"/>
            </a:xfrm>
            <a:prstGeom prst="line">
              <a:avLst/>
            </a:prstGeom>
            <a:noFill/>
            <a:ln w="9525">
              <a:solidFill>
                <a:schemeClr val="tx1"/>
              </a:solidFill>
              <a:round/>
              <a:headEnd/>
              <a:tailEnd/>
            </a:ln>
            <a:effectLst/>
          </p:spPr>
          <p:txBody>
            <a:bodyPr>
              <a:spAutoFit/>
            </a:bodyPr>
            <a:lstStyle/>
            <a:p>
              <a:endParaRPr lang="de-DE"/>
            </a:p>
          </p:txBody>
        </p:sp>
        <p:sp>
          <p:nvSpPr>
            <p:cNvPr id="451684" name="Line 100"/>
            <p:cNvSpPr>
              <a:spLocks noChangeShapeType="1"/>
            </p:cNvSpPr>
            <p:nvPr/>
          </p:nvSpPr>
          <p:spPr bwMode="auto">
            <a:xfrm>
              <a:off x="4576" y="1722"/>
              <a:ext cx="81" cy="0"/>
            </a:xfrm>
            <a:prstGeom prst="line">
              <a:avLst/>
            </a:prstGeom>
            <a:noFill/>
            <a:ln w="3175">
              <a:solidFill>
                <a:schemeClr val="tx1"/>
              </a:solidFill>
              <a:round/>
              <a:headEnd/>
              <a:tailEnd/>
            </a:ln>
            <a:effectLst/>
          </p:spPr>
          <p:txBody>
            <a:bodyPr>
              <a:spAutoFit/>
            </a:bodyPr>
            <a:lstStyle/>
            <a:p>
              <a:endParaRPr lang="de-DE"/>
            </a:p>
          </p:txBody>
        </p:sp>
        <p:sp>
          <p:nvSpPr>
            <p:cNvPr id="451685" name="Line 101"/>
            <p:cNvSpPr>
              <a:spLocks noChangeShapeType="1"/>
            </p:cNvSpPr>
            <p:nvPr/>
          </p:nvSpPr>
          <p:spPr bwMode="auto">
            <a:xfrm>
              <a:off x="4569" y="2843"/>
              <a:ext cx="81" cy="0"/>
            </a:xfrm>
            <a:prstGeom prst="line">
              <a:avLst/>
            </a:prstGeom>
            <a:noFill/>
            <a:ln w="3175">
              <a:solidFill>
                <a:schemeClr val="tx1"/>
              </a:solidFill>
              <a:round/>
              <a:headEnd/>
              <a:tailEnd/>
            </a:ln>
            <a:effectLst/>
          </p:spPr>
          <p:txBody>
            <a:bodyPr>
              <a:spAutoFit/>
            </a:bodyPr>
            <a:lstStyle/>
            <a:p>
              <a:endParaRPr lang="de-DE"/>
            </a:p>
          </p:txBody>
        </p:sp>
        <p:sp>
          <p:nvSpPr>
            <p:cNvPr id="451686" name="Line 102"/>
            <p:cNvSpPr>
              <a:spLocks noChangeShapeType="1"/>
            </p:cNvSpPr>
            <p:nvPr/>
          </p:nvSpPr>
          <p:spPr bwMode="auto">
            <a:xfrm rot="-5400000">
              <a:off x="4604" y="2871"/>
              <a:ext cx="81" cy="0"/>
            </a:xfrm>
            <a:prstGeom prst="line">
              <a:avLst/>
            </a:prstGeom>
            <a:noFill/>
            <a:ln w="3175">
              <a:solidFill>
                <a:schemeClr val="tx1"/>
              </a:solidFill>
              <a:round/>
              <a:headEnd/>
              <a:tailEnd/>
            </a:ln>
            <a:effectLst/>
          </p:spPr>
          <p:txBody>
            <a:bodyPr>
              <a:spAutoFit/>
            </a:bodyPr>
            <a:lstStyle/>
            <a:p>
              <a:endParaRPr lang="de-DE"/>
            </a:p>
          </p:txBody>
        </p:sp>
        <p:sp>
          <p:nvSpPr>
            <p:cNvPr id="451687" name="Line 103"/>
            <p:cNvSpPr>
              <a:spLocks noChangeShapeType="1"/>
            </p:cNvSpPr>
            <p:nvPr/>
          </p:nvSpPr>
          <p:spPr bwMode="auto">
            <a:xfrm rot="-5400000">
              <a:off x="5722" y="2878"/>
              <a:ext cx="81" cy="0"/>
            </a:xfrm>
            <a:prstGeom prst="line">
              <a:avLst/>
            </a:prstGeom>
            <a:noFill/>
            <a:ln w="3175">
              <a:solidFill>
                <a:schemeClr val="tx1"/>
              </a:solidFill>
              <a:round/>
              <a:headEnd/>
              <a:tailEnd/>
            </a:ln>
            <a:effectLst/>
          </p:spPr>
          <p:txBody>
            <a:bodyPr>
              <a:spAutoFit/>
            </a:bodyPr>
            <a:lstStyle/>
            <a:p>
              <a:endParaRPr lang="de-DE"/>
            </a:p>
          </p:txBody>
        </p:sp>
        <p:sp>
          <p:nvSpPr>
            <p:cNvPr id="451688" name="Line 104"/>
            <p:cNvSpPr>
              <a:spLocks noChangeShapeType="1"/>
            </p:cNvSpPr>
            <p:nvPr/>
          </p:nvSpPr>
          <p:spPr bwMode="auto">
            <a:xfrm rot="-5400000" flipH="1" flipV="1">
              <a:off x="4632" y="1722"/>
              <a:ext cx="1122" cy="1130"/>
            </a:xfrm>
            <a:prstGeom prst="line">
              <a:avLst/>
            </a:prstGeom>
            <a:noFill/>
            <a:ln w="3175">
              <a:solidFill>
                <a:schemeClr val="tx1"/>
              </a:solidFill>
              <a:round/>
              <a:headEnd/>
              <a:tailEnd/>
            </a:ln>
            <a:effectLst/>
          </p:spPr>
          <p:txBody>
            <a:bodyPr>
              <a:spAutoFit/>
            </a:bodyPr>
            <a:lstStyle/>
            <a:p>
              <a:endParaRPr lang="de-DE"/>
            </a:p>
          </p:txBody>
        </p:sp>
        <p:sp>
          <p:nvSpPr>
            <p:cNvPr id="451689" name="Text Box 105"/>
            <p:cNvSpPr txBox="1">
              <a:spLocks noChangeArrowheads="1"/>
            </p:cNvSpPr>
            <p:nvPr/>
          </p:nvSpPr>
          <p:spPr bwMode="auto">
            <a:xfrm>
              <a:off x="4418" y="2732"/>
              <a:ext cx="172" cy="192"/>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0</a:t>
              </a:r>
            </a:p>
          </p:txBody>
        </p:sp>
        <p:sp>
          <p:nvSpPr>
            <p:cNvPr id="451690" name="Text Box 106"/>
            <p:cNvSpPr txBox="1">
              <a:spLocks noChangeArrowheads="1"/>
            </p:cNvSpPr>
            <p:nvPr/>
          </p:nvSpPr>
          <p:spPr bwMode="auto">
            <a:xfrm>
              <a:off x="4418" y="1641"/>
              <a:ext cx="172" cy="192"/>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1</a:t>
              </a:r>
            </a:p>
          </p:txBody>
        </p:sp>
        <p:sp>
          <p:nvSpPr>
            <p:cNvPr id="451691" name="Text Box 107"/>
            <p:cNvSpPr txBox="1">
              <a:spLocks noChangeArrowheads="1"/>
            </p:cNvSpPr>
            <p:nvPr/>
          </p:nvSpPr>
          <p:spPr bwMode="auto">
            <a:xfrm>
              <a:off x="4562" y="2885"/>
              <a:ext cx="172" cy="192"/>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0</a:t>
              </a:r>
            </a:p>
          </p:txBody>
        </p:sp>
        <p:sp>
          <p:nvSpPr>
            <p:cNvPr id="451692" name="Text Box 108"/>
            <p:cNvSpPr txBox="1">
              <a:spLocks noChangeArrowheads="1"/>
            </p:cNvSpPr>
            <p:nvPr/>
          </p:nvSpPr>
          <p:spPr bwMode="auto">
            <a:xfrm>
              <a:off x="5226" y="2592"/>
              <a:ext cx="784" cy="231"/>
            </a:xfrm>
            <a:prstGeom prst="rect">
              <a:avLst/>
            </a:prstGeom>
            <a:noFill/>
            <a:ln w="28575" algn="ctr">
              <a:noFill/>
              <a:miter lim="800000"/>
              <a:headEnd/>
              <a:tailEnd/>
            </a:ln>
            <a:effectLst/>
          </p:spPr>
          <p:txBody>
            <a:bodyPr wrap="none">
              <a:spAutoFit/>
            </a:bodyPr>
            <a:lstStyle/>
            <a:p>
              <a:pPr marL="342900" indent="-342900"/>
              <a:r>
                <a:rPr lang="de-DE" sz="1800"/>
                <a:t>bias(0.2, x)</a:t>
              </a:r>
            </a:p>
          </p:txBody>
        </p:sp>
        <p:sp>
          <p:nvSpPr>
            <p:cNvPr id="451693" name="Text Box 109"/>
            <p:cNvSpPr txBox="1">
              <a:spLocks noChangeArrowheads="1"/>
            </p:cNvSpPr>
            <p:nvPr/>
          </p:nvSpPr>
          <p:spPr bwMode="auto">
            <a:xfrm>
              <a:off x="5675" y="2877"/>
              <a:ext cx="172" cy="192"/>
            </a:xfrm>
            <a:prstGeom prst="rect">
              <a:avLst/>
            </a:prstGeom>
            <a:noFill/>
            <a:ln w="28575" algn="ctr">
              <a:noFill/>
              <a:miter lim="800000"/>
              <a:headEnd/>
              <a:tailEnd/>
            </a:ln>
            <a:effectLst/>
          </p:spPr>
          <p:txBody>
            <a:bodyPr wrap="none">
              <a:spAutoFit/>
            </a:bodyPr>
            <a:lstStyle/>
            <a:p>
              <a:pPr marL="342900" indent="-342900"/>
              <a:r>
                <a:rPr lang="de-DE" sz="1400">
                  <a:latin typeface="Times New Roman" pitchFamily="18" charset="0"/>
                </a:rPr>
                <a:t>1</a:t>
              </a:r>
            </a:p>
          </p:txBody>
        </p:sp>
        <p:grpSp>
          <p:nvGrpSpPr>
            <p:cNvPr id="4" name="Group 110"/>
            <p:cNvGrpSpPr>
              <a:grpSpLocks/>
            </p:cNvGrpSpPr>
            <p:nvPr/>
          </p:nvGrpSpPr>
          <p:grpSpPr bwMode="auto">
            <a:xfrm>
              <a:off x="4636" y="1720"/>
              <a:ext cx="1124" cy="1103"/>
              <a:chOff x="1108" y="851"/>
              <a:chExt cx="2631" cy="2618"/>
            </a:xfrm>
          </p:grpSpPr>
          <p:sp>
            <p:nvSpPr>
              <p:cNvPr id="451695" name="Freeform 111"/>
              <p:cNvSpPr>
                <a:spLocks/>
              </p:cNvSpPr>
              <p:nvPr/>
            </p:nvSpPr>
            <p:spPr bwMode="auto">
              <a:xfrm>
                <a:off x="1108" y="851"/>
                <a:ext cx="2623" cy="2604"/>
              </a:xfrm>
              <a:custGeom>
                <a:avLst/>
                <a:gdLst/>
                <a:ahLst/>
                <a:cxnLst>
                  <a:cxn ang="0">
                    <a:pos x="13" y="2604"/>
                  </a:cxn>
                  <a:cxn ang="0">
                    <a:pos x="469" y="1125"/>
                  </a:cxn>
                  <a:cxn ang="0">
                    <a:pos x="2623" y="0"/>
                  </a:cxn>
                </a:cxnLst>
                <a:rect l="0" t="0" r="r" b="b"/>
                <a:pathLst>
                  <a:path w="2623" h="2604">
                    <a:moveTo>
                      <a:pt x="13" y="2604"/>
                    </a:moveTo>
                    <a:cubicBezTo>
                      <a:pt x="0" y="1940"/>
                      <a:pt x="71" y="1577"/>
                      <a:pt x="469" y="1125"/>
                    </a:cubicBezTo>
                    <a:cubicBezTo>
                      <a:pt x="880" y="668"/>
                      <a:pt x="2100" y="133"/>
                      <a:pt x="2623" y="0"/>
                    </a:cubicBezTo>
                  </a:path>
                </a:pathLst>
              </a:custGeom>
              <a:noFill/>
              <a:ln w="76200" cap="flat" cmpd="sng">
                <a:solidFill>
                  <a:srgbClr val="3333FF"/>
                </a:solidFill>
                <a:prstDash val="solid"/>
                <a:round/>
                <a:headEnd/>
                <a:tailEnd/>
              </a:ln>
              <a:effectLst/>
            </p:spPr>
            <p:txBody>
              <a:bodyPr>
                <a:spAutoFit/>
              </a:bodyPr>
              <a:lstStyle/>
              <a:p>
                <a:endParaRPr lang="de-DE"/>
              </a:p>
            </p:txBody>
          </p:sp>
          <p:sp>
            <p:nvSpPr>
              <p:cNvPr id="451696" name="Freeform 112"/>
              <p:cNvSpPr>
                <a:spLocks/>
              </p:cNvSpPr>
              <p:nvPr/>
            </p:nvSpPr>
            <p:spPr bwMode="auto">
              <a:xfrm>
                <a:off x="1125" y="852"/>
                <a:ext cx="2614" cy="2617"/>
              </a:xfrm>
              <a:custGeom>
                <a:avLst/>
                <a:gdLst/>
                <a:ahLst/>
                <a:cxnLst>
                  <a:cxn ang="0">
                    <a:pos x="0" y="1148"/>
                  </a:cxn>
                  <a:cxn ang="0">
                    <a:pos x="1180" y="0"/>
                  </a:cxn>
                </a:cxnLst>
                <a:rect l="0" t="0" r="r" b="b"/>
                <a:pathLst>
                  <a:path w="1180" h="1152">
                    <a:moveTo>
                      <a:pt x="0" y="1148"/>
                    </a:moveTo>
                    <a:cubicBezTo>
                      <a:pt x="604" y="1152"/>
                      <a:pt x="968" y="624"/>
                      <a:pt x="1180" y="0"/>
                    </a:cubicBezTo>
                  </a:path>
                </a:pathLst>
              </a:custGeom>
              <a:noFill/>
              <a:ln w="76200" cap="flat" cmpd="sng">
                <a:solidFill>
                  <a:srgbClr val="FF0000"/>
                </a:solidFill>
                <a:prstDash val="solid"/>
                <a:round/>
                <a:headEnd/>
                <a:tailEnd/>
              </a:ln>
              <a:effectLst/>
            </p:spPr>
            <p:txBody>
              <a:bodyPr>
                <a:spAutoFit/>
              </a:bodyPr>
              <a:lstStyle/>
              <a:p>
                <a:endParaRPr lang="de-DE"/>
              </a:p>
            </p:txBody>
          </p:sp>
        </p:grpSp>
        <p:sp>
          <p:nvSpPr>
            <p:cNvPr id="451697" name="Text Box 113"/>
            <p:cNvSpPr txBox="1">
              <a:spLocks noChangeArrowheads="1"/>
            </p:cNvSpPr>
            <p:nvPr/>
          </p:nvSpPr>
          <p:spPr bwMode="auto">
            <a:xfrm>
              <a:off x="4646" y="1588"/>
              <a:ext cx="784" cy="231"/>
            </a:xfrm>
            <a:prstGeom prst="rect">
              <a:avLst/>
            </a:prstGeom>
            <a:noFill/>
            <a:ln w="28575" algn="ctr">
              <a:noFill/>
              <a:miter lim="800000"/>
              <a:headEnd/>
              <a:tailEnd/>
            </a:ln>
            <a:effectLst/>
          </p:spPr>
          <p:txBody>
            <a:bodyPr wrap="none">
              <a:spAutoFit/>
            </a:bodyPr>
            <a:lstStyle/>
            <a:p>
              <a:pPr marL="342900" indent="-342900"/>
              <a:r>
                <a:rPr lang="de-DE" sz="1800"/>
                <a:t>bias(0.8, x)</a:t>
              </a:r>
            </a:p>
          </p:txBody>
        </p:sp>
      </p:grpSp>
      <p:sp>
        <p:nvSpPr>
          <p:cNvPr id="451698" name="Text Box 114"/>
          <p:cNvSpPr txBox="1">
            <a:spLocks noChangeArrowheads="1"/>
          </p:cNvSpPr>
          <p:nvPr/>
        </p:nvSpPr>
        <p:spPr bwMode="auto">
          <a:xfrm>
            <a:off x="711200" y="4322763"/>
            <a:ext cx="4876800" cy="2043112"/>
          </a:xfrm>
          <a:prstGeom prst="rect">
            <a:avLst/>
          </a:prstGeom>
          <a:solidFill>
            <a:srgbClr val="FFFF00"/>
          </a:solidFill>
          <a:ln w="28575" algn="ctr">
            <a:solidFill>
              <a:srgbClr val="CC0000"/>
            </a:solidFill>
            <a:miter lim="800000"/>
            <a:headEnd/>
            <a:tailEnd/>
          </a:ln>
          <a:effectLst/>
        </p:spPr>
        <p:txBody>
          <a:bodyPr>
            <a:spAutoFit/>
          </a:bodyPr>
          <a:lstStyle/>
          <a:p>
            <a:pPr lvl="1">
              <a:spcBef>
                <a:spcPct val="0"/>
              </a:spcBef>
            </a:pPr>
            <a:r>
              <a:rPr lang="de-DE" sz="1800" b="1">
                <a:solidFill>
                  <a:srgbClr val="CC0000"/>
                </a:solidFill>
                <a:latin typeface="Courier New" pitchFamily="49" charset="0"/>
              </a:rPr>
              <a:t>float</a:t>
            </a:r>
            <a:r>
              <a:rPr lang="de-DE" sz="1800" b="1">
                <a:solidFill>
                  <a:schemeClr val="tx1"/>
                </a:solidFill>
                <a:latin typeface="Courier New" pitchFamily="49" charset="0"/>
              </a:rPr>
              <a:t> </a:t>
            </a:r>
          </a:p>
          <a:p>
            <a:pPr lvl="1">
              <a:spcBef>
                <a:spcPct val="0"/>
              </a:spcBef>
            </a:pPr>
            <a:r>
              <a:rPr lang="de-DE" sz="1800" b="1">
                <a:solidFill>
                  <a:schemeClr val="tx1"/>
                </a:solidFill>
                <a:latin typeface="Courier New" pitchFamily="49" charset="0"/>
              </a:rPr>
              <a:t>bias(</a:t>
            </a:r>
            <a:r>
              <a:rPr lang="de-DE" sz="1800" b="1">
                <a:solidFill>
                  <a:srgbClr val="CC0000"/>
                </a:solidFill>
                <a:latin typeface="Courier New" pitchFamily="49" charset="0"/>
              </a:rPr>
              <a:t>float</a:t>
            </a:r>
            <a:r>
              <a:rPr lang="de-DE" sz="1800" b="1">
                <a:solidFill>
                  <a:schemeClr val="tx1"/>
                </a:solidFill>
                <a:latin typeface="Courier New" pitchFamily="49" charset="0"/>
              </a:rPr>
              <a:t> b, </a:t>
            </a:r>
            <a:r>
              <a:rPr lang="de-DE" sz="1800" b="1">
                <a:solidFill>
                  <a:srgbClr val="CC0000"/>
                </a:solidFill>
                <a:latin typeface="Courier New" pitchFamily="49" charset="0"/>
              </a:rPr>
              <a:t>float</a:t>
            </a:r>
            <a:r>
              <a:rPr lang="de-DE" sz="1800" b="1">
                <a:solidFill>
                  <a:schemeClr val="tx1"/>
                </a:solidFill>
                <a:latin typeface="Courier New" pitchFamily="49" charset="0"/>
              </a:rPr>
              <a:t> x)</a:t>
            </a:r>
          </a:p>
          <a:p>
            <a:pPr lvl="1">
              <a:spcBef>
                <a:spcPct val="0"/>
              </a:spcBef>
            </a:pPr>
            <a:r>
              <a:rPr lang="de-DE" sz="1800" b="1">
                <a:solidFill>
                  <a:schemeClr val="tx1"/>
                </a:solidFill>
                <a:latin typeface="Courier New" pitchFamily="49" charset="0"/>
              </a:rPr>
              <a:t>{</a:t>
            </a:r>
          </a:p>
          <a:p>
            <a:pPr lvl="1">
              <a:spcBef>
                <a:spcPct val="0"/>
              </a:spcBef>
            </a:pPr>
            <a:r>
              <a:rPr lang="de-DE" sz="1800" b="1">
                <a:solidFill>
                  <a:schemeClr val="tx1"/>
                </a:solidFill>
                <a:latin typeface="Courier New" pitchFamily="49" charset="0"/>
              </a:rPr>
              <a:t>  returm pow(x,       </a:t>
            </a:r>
          </a:p>
          <a:p>
            <a:pPr lvl="1">
              <a:spcBef>
                <a:spcPct val="0"/>
              </a:spcBef>
            </a:pPr>
            <a:r>
              <a:rPr lang="de-DE" sz="1800" b="1">
                <a:solidFill>
                  <a:schemeClr val="tx1"/>
                </a:solidFill>
                <a:latin typeface="Courier New" pitchFamily="49" charset="0"/>
              </a:rPr>
              <a:t>           log(b)/log(0.5));</a:t>
            </a:r>
          </a:p>
          <a:p>
            <a:pPr lvl="1">
              <a:spcBef>
                <a:spcPct val="0"/>
              </a:spcBef>
            </a:pPr>
            <a:r>
              <a:rPr lang="de-DE" sz="1800" b="1">
                <a:solidFill>
                  <a:schemeClr val="tx1"/>
                </a:solidFill>
                <a:latin typeface="Courier New" pitchFamily="49" charset="0"/>
              </a:rPr>
              <a:t>}</a:t>
            </a:r>
          </a:p>
          <a:p>
            <a:pPr lvl="1">
              <a:spcBef>
                <a:spcPct val="0"/>
              </a:spcBef>
            </a:pPr>
            <a:endParaRPr lang="de-DE" sz="1800" b="1">
              <a:solidFill>
                <a:schemeClr val="tx1"/>
              </a:solidFill>
              <a:latin typeface="Courier New"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1587">
                                            <p:txEl>
                                              <p:pRg st="5" end="5"/>
                                            </p:txEl>
                                          </p:spTgt>
                                        </p:tgtEl>
                                        <p:attrNameLst>
                                          <p:attrName>style.visibility</p:attrName>
                                        </p:attrNameLst>
                                      </p:cBhvr>
                                      <p:to>
                                        <p:strVal val="visible"/>
                                      </p:to>
                                    </p:set>
                                    <p:animEffect transition="in" filter="fade">
                                      <p:cBhvr>
                                        <p:cTn id="12" dur="500"/>
                                        <p:tgtEl>
                                          <p:spTgt spid="451587">
                                            <p:txEl>
                                              <p:pRg st="5" end="5"/>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51698"/>
                                        </p:tgtEl>
                                        <p:attrNameLst>
                                          <p:attrName>style.visibility</p:attrName>
                                        </p:attrNameLst>
                                      </p:cBhvr>
                                      <p:to>
                                        <p:strVal val="visible"/>
                                      </p:to>
                                    </p:set>
                                    <p:animEffect transition="in" filter="fade">
                                      <p:cBhvr>
                                        <p:cTn id="15" dur="500"/>
                                        <p:tgtEl>
                                          <p:spTgt spid="451698"/>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698" grpId="0" animBg="1"/>
    </p:bld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Futura Md BT"/>
        <a:ea typeface=""/>
        <a:cs typeface=""/>
      </a:majorFont>
      <a:minorFont>
        <a:latin typeface="Futura Lt B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00"/>
        </a:solid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de-DE" sz="3200" b="0" i="0" u="none" strike="noStrike" cap="none" normalizeH="0" baseline="0" smtClean="0">
            <a:ln>
              <a:noFill/>
            </a:ln>
            <a:solidFill>
              <a:srgbClr val="000040"/>
            </a:solidFill>
            <a:effectLst/>
            <a:latin typeface="Futura Lt BT" pitchFamily="34" charset="0"/>
          </a:defRPr>
        </a:defPPr>
      </a:lstStyle>
    </a:spDef>
    <a:lnDef>
      <a:spPr bwMode="auto">
        <a:xfrm>
          <a:off x="0" y="0"/>
          <a:ext cx="1" cy="1"/>
        </a:xfrm>
        <a:custGeom>
          <a:avLst/>
          <a:gdLst/>
          <a:ahLst/>
          <a:cxnLst/>
          <a:rect l="0" t="0" r="0" b="0"/>
          <a:pathLst/>
        </a:custGeom>
        <a:solidFill>
          <a:srgbClr val="FF9900"/>
        </a:solid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de-DE" sz="3200" b="0" i="0" u="none" strike="noStrike" cap="none" normalizeH="0" baseline="0" smtClean="0">
            <a:ln>
              <a:noFill/>
            </a:ln>
            <a:solidFill>
              <a:srgbClr val="000040"/>
            </a:solidFill>
            <a:effectLst/>
            <a:latin typeface="Futura Lt BT" pitchFamily="34"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4514</Words>
  <Application>Microsoft Office PowerPoint</Application>
  <PresentationFormat>Bildschirmpräsentation (4:3)</PresentationFormat>
  <Paragraphs>1311</Paragraphs>
  <Slides>157</Slides>
  <Notes>7</Notes>
  <HiddenSlides>0</HiddenSlides>
  <MMClips>0</MMClips>
  <ScaleCrop>false</ScaleCrop>
  <HeadingPairs>
    <vt:vector size="6" baseType="variant">
      <vt:variant>
        <vt:lpstr>Design</vt:lpstr>
      </vt:variant>
      <vt:variant>
        <vt:i4>1</vt:i4>
      </vt:variant>
      <vt:variant>
        <vt:lpstr>Eingebettete OLE-Server</vt:lpstr>
      </vt:variant>
      <vt:variant>
        <vt:i4>2</vt:i4>
      </vt:variant>
      <vt:variant>
        <vt:lpstr>Folientitel</vt:lpstr>
      </vt:variant>
      <vt:variant>
        <vt:i4>157</vt:i4>
      </vt:variant>
    </vt:vector>
  </HeadingPairs>
  <TitlesOfParts>
    <vt:vector size="160" baseType="lpstr">
      <vt:lpstr>Standarddesign</vt:lpstr>
      <vt:lpstr>CorelPhotoPaint.Image.11</vt:lpstr>
      <vt:lpstr>PHOTO-PAINT</vt:lpstr>
      <vt:lpstr>Texturen</vt:lpstr>
      <vt:lpstr>Wie funktionieren Texturen?</vt:lpstr>
      <vt:lpstr>Dreieckige Zellen (2D)</vt:lpstr>
      <vt:lpstr>Lineare Interpolation im Dreieck</vt:lpstr>
      <vt:lpstr>Textur-Interpolation</vt:lpstr>
      <vt:lpstr>Bilineare Interpolation (2D)</vt:lpstr>
      <vt:lpstr>Interpolation Texturkoordinaten</vt:lpstr>
      <vt:lpstr>Interpolation Texturkoordinaten</vt:lpstr>
      <vt:lpstr>Perspektivische Korrektur</vt:lpstr>
      <vt:lpstr>Wie funktionieren Texturen?</vt:lpstr>
      <vt:lpstr>Textur Interpolation</vt:lpstr>
      <vt:lpstr>Textur Interpolation</vt:lpstr>
      <vt:lpstr>Textur Interpolation</vt:lpstr>
      <vt:lpstr>Texturinterpolation</vt:lpstr>
      <vt:lpstr>Texturinterpolation</vt:lpstr>
      <vt:lpstr>MIP-Mapping</vt:lpstr>
      <vt:lpstr>MIP-Mapping</vt:lpstr>
      <vt:lpstr>MIP-Mapping</vt:lpstr>
      <vt:lpstr>MIP-Mapping</vt:lpstr>
      <vt:lpstr>MIP-Mapping</vt:lpstr>
      <vt:lpstr>Anisotrope Filterung</vt:lpstr>
      <vt:lpstr>Anisotrope Filterung</vt:lpstr>
      <vt:lpstr>MIP-Mapping</vt:lpstr>
      <vt:lpstr>Texturen in der Praxis</vt:lpstr>
      <vt:lpstr>Texture Caching.</vt:lpstr>
      <vt:lpstr>Texturkompression</vt:lpstr>
      <vt:lpstr>S3TC Texturkompression</vt:lpstr>
      <vt:lpstr>S3TC Texturkompression</vt:lpstr>
      <vt:lpstr>Aktuelle Grafikhardware</vt:lpstr>
      <vt:lpstr>Shader Model 2.0</vt:lpstr>
      <vt:lpstr>Offscreen Rendering</vt:lpstr>
      <vt:lpstr>Offscreen Rendering</vt:lpstr>
      <vt:lpstr>Shader Model 3.0</vt:lpstr>
      <vt:lpstr>Shader Model 3.0</vt:lpstr>
      <vt:lpstr>Shader Model 3.0</vt:lpstr>
      <vt:lpstr>Multiple Render Targets</vt:lpstr>
      <vt:lpstr>Multiple Render Targets</vt:lpstr>
      <vt:lpstr>Shader Model 4.0 </vt:lpstr>
      <vt:lpstr>Geometry Shader</vt:lpstr>
      <vt:lpstr>Shader Model 4.0 </vt:lpstr>
      <vt:lpstr>Hardware Architecture</vt:lpstr>
      <vt:lpstr>Folie 42</vt:lpstr>
      <vt:lpstr>Unified Shader Model</vt:lpstr>
      <vt:lpstr>GPGPU</vt:lpstr>
      <vt:lpstr>Performance</vt:lpstr>
      <vt:lpstr>Mögliche Flaschenhälse</vt:lpstr>
      <vt:lpstr>Mögliche Flaschenhälse</vt:lpstr>
      <vt:lpstr>Mögliche Flaschenhälse</vt:lpstr>
      <vt:lpstr>Vertex Programs</vt:lpstr>
      <vt:lpstr>VP 01</vt:lpstr>
      <vt:lpstr>Beispiel: Vertex Blending</vt:lpstr>
      <vt:lpstr>Beispiel: Vertex Blending</vt:lpstr>
      <vt:lpstr>Tutorial 09</vt:lpstr>
      <vt:lpstr>Beispiel: Skelettanimation</vt:lpstr>
      <vt:lpstr>Beispiel: Skelettanimation</vt:lpstr>
      <vt:lpstr>Beispiel: Skelettanimation</vt:lpstr>
      <vt:lpstr>Beispiel: Skelettanimation</vt:lpstr>
      <vt:lpstr>Fragment Programs</vt:lpstr>
      <vt:lpstr>Bump Mapping</vt:lpstr>
      <vt:lpstr>Emboss Bump Mapping</vt:lpstr>
      <vt:lpstr>Emboss Bump Mapping</vt:lpstr>
      <vt:lpstr>FP 01</vt:lpstr>
      <vt:lpstr>Texturierung- Ein Beispiel</vt:lpstr>
      <vt:lpstr>Texturierung- Ein Beispiel</vt:lpstr>
      <vt:lpstr>Texturierung- Ein Beispiel</vt:lpstr>
      <vt:lpstr>Reflection Maps</vt:lpstr>
      <vt:lpstr>Reflection Map</vt:lpstr>
      <vt:lpstr>Environment Cube Maps</vt:lpstr>
      <vt:lpstr>Environment Cube Maps</vt:lpstr>
      <vt:lpstr>Reflection Maps</vt:lpstr>
      <vt:lpstr>Reflection Maps</vt:lpstr>
      <vt:lpstr>Sphere Map</vt:lpstr>
      <vt:lpstr>Sphere Map</vt:lpstr>
      <vt:lpstr>Sphere Map</vt:lpstr>
      <vt:lpstr>Parabolische Reflection-Maps</vt:lpstr>
      <vt:lpstr>Zusammenfassung</vt:lpstr>
      <vt:lpstr>FP 02</vt:lpstr>
      <vt:lpstr>Reflection and Refraction</vt:lpstr>
      <vt:lpstr>Reflection Map</vt:lpstr>
      <vt:lpstr>Reflection Map</vt:lpstr>
      <vt:lpstr>Refraction (Lichtbrechung)</vt:lpstr>
      <vt:lpstr>Refraction (Lichtbrechung)</vt:lpstr>
      <vt:lpstr>Reflection and Refraction</vt:lpstr>
      <vt:lpstr>Reflection and Refraction</vt:lpstr>
      <vt:lpstr>Refraction </vt:lpstr>
      <vt:lpstr>Chromatic Dispersion</vt:lpstr>
      <vt:lpstr>FP 03</vt:lpstr>
      <vt:lpstr>Pre-Filtered  Environment Maps</vt:lpstr>
      <vt:lpstr>Filtered Environment Maps</vt:lpstr>
      <vt:lpstr>Filtered Environment Maps</vt:lpstr>
      <vt:lpstr>Filtered Environment Maps</vt:lpstr>
      <vt:lpstr>Filtered Environment Maps</vt:lpstr>
      <vt:lpstr>FP 04</vt:lpstr>
      <vt:lpstr>Procedural Textures</vt:lpstr>
      <vt:lpstr>Prozedurale Texturen</vt:lpstr>
      <vt:lpstr>Bausteine</vt:lpstr>
      <vt:lpstr>Bausteine</vt:lpstr>
      <vt:lpstr>Bausteine</vt:lpstr>
      <vt:lpstr>Bausteine</vt:lpstr>
      <vt:lpstr>Bausteine</vt:lpstr>
      <vt:lpstr>Eine Ziegelmauer</vt:lpstr>
      <vt:lpstr>Brick-Textur</vt:lpstr>
      <vt:lpstr>Anti-Aliasing</vt:lpstr>
      <vt:lpstr>Antialiasing</vt:lpstr>
      <vt:lpstr>Antialiasing</vt:lpstr>
      <vt:lpstr>Antialiasing</vt:lpstr>
      <vt:lpstr>Antialiasing</vt:lpstr>
      <vt:lpstr>FP 05</vt:lpstr>
      <vt:lpstr>Spektralsynthese</vt:lpstr>
      <vt:lpstr>Noise</vt:lpstr>
      <vt:lpstr>Spektralsynthese</vt:lpstr>
      <vt:lpstr>Beispiele</vt:lpstr>
      <vt:lpstr>Anwendungen</vt:lpstr>
      <vt:lpstr>Links</vt:lpstr>
      <vt:lpstr>Anwendungen</vt:lpstr>
      <vt:lpstr>FP 05</vt:lpstr>
      <vt:lpstr>Nonphotorealistic Rendering</vt:lpstr>
      <vt:lpstr>Photorealismus</vt:lpstr>
      <vt:lpstr>Cartoons/Zeichentrick</vt:lpstr>
      <vt:lpstr>Zeichenstile</vt:lpstr>
      <vt:lpstr>Zeichenstile</vt:lpstr>
      <vt:lpstr>Einfache Liniendarstellung</vt:lpstr>
      <vt:lpstr>Linien und Kanten</vt:lpstr>
      <vt:lpstr>Überblick</vt:lpstr>
      <vt:lpstr>Bildbasierte Verfahren</vt:lpstr>
      <vt:lpstr>Bildbasierte Verfahren</vt:lpstr>
      <vt:lpstr>Kantendetektion</vt:lpstr>
      <vt:lpstr>Bildbasierte Verfahren</vt:lpstr>
      <vt:lpstr>Bildbasierte Verfahren</vt:lpstr>
      <vt:lpstr>Bildbasierte Verfahren</vt:lpstr>
      <vt:lpstr>Bildbasierte Verfahren</vt:lpstr>
      <vt:lpstr>Bildbasierte Verfahren</vt:lpstr>
      <vt:lpstr>Kantendetektion</vt:lpstr>
      <vt:lpstr>Linien und Kanten</vt:lpstr>
      <vt:lpstr>Linien und Kanten</vt:lpstr>
      <vt:lpstr>Linien und Kanten</vt:lpstr>
      <vt:lpstr>Silhouetten</vt:lpstr>
      <vt:lpstr>Silhouetten</vt:lpstr>
      <vt:lpstr>Kantendarstellung</vt:lpstr>
      <vt:lpstr>Kantendarstellung</vt:lpstr>
      <vt:lpstr>Stencil-Buffer-Technik</vt:lpstr>
      <vt:lpstr>Polygonale Techniken</vt:lpstr>
      <vt:lpstr>Environment Maps</vt:lpstr>
      <vt:lpstr>Environment Maps</vt:lpstr>
      <vt:lpstr>Zusammenfassung</vt:lpstr>
      <vt:lpstr>NPR-Shading</vt:lpstr>
      <vt:lpstr>Toon-Shading</vt:lpstr>
      <vt:lpstr>Farbtabellen</vt:lpstr>
      <vt:lpstr>Cool-Warm-Shading</vt:lpstr>
      <vt:lpstr>Tuschezeichnungen</vt:lpstr>
      <vt:lpstr>Tonal Art Maps</vt:lpstr>
      <vt:lpstr>Tonal Art Maps</vt:lpstr>
      <vt:lpstr>Tonal Art Maps</vt:lpstr>
      <vt:lpstr>Tonal Art Maps</vt:lpstr>
      <vt:lpstr>Tonal Art Maps</vt:lpstr>
      <vt:lpstr>Tonal Art Maps</vt:lpstr>
      <vt:lpstr>Gleichmäßige Striche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Volumenvisualisierung auf universell einsetzbarer Grafik-Hardware</dc:title>
  <dc:creator>Christof Rezk-Salama</dc:creator>
  <cp:lastModifiedBy>Christof Rezk-Salama</cp:lastModifiedBy>
  <cp:revision>151</cp:revision>
  <dcterms:created xsi:type="dcterms:W3CDTF">2002-02-27T12:15:22Z</dcterms:created>
  <dcterms:modified xsi:type="dcterms:W3CDTF">2009-05-28T11:38:04Z</dcterms:modified>
</cp:coreProperties>
</file>