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29.xml" ContentType="application/vnd.openxmlformats-officedocument.presentationml.tags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327" r:id="rId3"/>
    <p:sldId id="319" r:id="rId4"/>
    <p:sldId id="314" r:id="rId5"/>
    <p:sldId id="315" r:id="rId6"/>
    <p:sldId id="313" r:id="rId7"/>
    <p:sldId id="321" r:id="rId8"/>
    <p:sldId id="322" r:id="rId9"/>
    <p:sldId id="323" r:id="rId10"/>
    <p:sldId id="328" r:id="rId11"/>
    <p:sldId id="329" r:id="rId12"/>
    <p:sldId id="330" r:id="rId13"/>
    <p:sldId id="331" r:id="rId14"/>
    <p:sldId id="338" r:id="rId15"/>
    <p:sldId id="340" r:id="rId16"/>
    <p:sldId id="339" r:id="rId17"/>
    <p:sldId id="260" r:id="rId18"/>
    <p:sldId id="261" r:id="rId19"/>
    <p:sldId id="264" r:id="rId20"/>
    <p:sldId id="268" r:id="rId21"/>
    <p:sldId id="269" r:id="rId22"/>
    <p:sldId id="270" r:id="rId23"/>
    <p:sldId id="271" r:id="rId24"/>
    <p:sldId id="272" r:id="rId25"/>
    <p:sldId id="274" r:id="rId26"/>
    <p:sldId id="275" r:id="rId27"/>
    <p:sldId id="276" r:id="rId28"/>
    <p:sldId id="277" r:id="rId29"/>
    <p:sldId id="278" r:id="rId30"/>
    <p:sldId id="279" r:id="rId31"/>
    <p:sldId id="282" r:id="rId32"/>
    <p:sldId id="285" r:id="rId33"/>
    <p:sldId id="286" r:id="rId34"/>
    <p:sldId id="287" r:id="rId35"/>
    <p:sldId id="325" r:id="rId36"/>
    <p:sldId id="288" r:id="rId37"/>
    <p:sldId id="290" r:id="rId38"/>
    <p:sldId id="326" r:id="rId39"/>
    <p:sldId id="289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80" d="100"/>
          <a:sy n="180" d="100"/>
        </p:scale>
        <p:origin x="-155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F51F-1AFD-4E19-BDA8-9F33C5409461}" type="datetimeFigureOut">
              <a:rPr lang="de-DE" smtClean="0"/>
              <a:pPr/>
              <a:t>06.03.2009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E918D-919C-4654-9420-81D2919AC2E2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F013CB-1954-49F4-9FD0-63EA4D1CA45F}" type="slidenum">
              <a:rPr lang="de-DE"/>
              <a:pPr/>
              <a:t>4</a:t>
            </a:fld>
            <a:endParaRPr lang="de-DE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B62185-1B02-404B-A63E-1AA1C3C79BA6}" type="slidenum">
              <a:rPr lang="de-DE"/>
              <a:pPr/>
              <a:t>5</a:t>
            </a:fld>
            <a:endParaRPr lang="de-DE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B5D51B-523E-4362-9BC3-59D303FDB64D}" type="slidenum">
              <a:rPr lang="de-DE"/>
              <a:pPr/>
              <a:t>6</a:t>
            </a:fld>
            <a:endParaRPr lang="de-DE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459AD1-5A67-4C23-9C0D-53AFAA57E636}" type="slidenum">
              <a:rPr lang="en-GB"/>
              <a:pPr/>
              <a:t>18</a:t>
            </a:fld>
            <a:endParaRPr lang="en-GB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1"/>
            <a:ext cx="5486976" cy="403775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25696-A52A-4998-BB16-FDB001472CF9}" type="slidenum">
              <a:rPr lang="de-DE" smtClean="0"/>
              <a:pPr/>
              <a:t>44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F7F8B-14A9-47B7-918A-2CF137642DCB}" type="datetimeFigureOut">
              <a:rPr lang="de-DE" smtClean="0"/>
              <a:pPr/>
              <a:t>06.03.2009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F47B-FA2A-4B27-8827-3884502F756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image" Target="../media/image4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6.xml"/><Relationship Id="rId7" Type="http://schemas.openxmlformats.org/officeDocument/2006/relationships/image" Target="../media/image4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51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1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55.png"/><Relationship Id="rId5" Type="http://schemas.openxmlformats.org/officeDocument/2006/relationships/tags" Target="../tags/tag15.xml"/><Relationship Id="rId10" Type="http://schemas.openxmlformats.org/officeDocument/2006/relationships/image" Target="../media/image54.png"/><Relationship Id="rId4" Type="http://schemas.openxmlformats.org/officeDocument/2006/relationships/tags" Target="../tags/tag14.xml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19.xml"/><Relationship Id="rId7" Type="http://schemas.openxmlformats.org/officeDocument/2006/relationships/image" Target="../media/image63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64.png"/><Relationship Id="rId18" Type="http://schemas.openxmlformats.org/officeDocument/2006/relationships/image" Target="../media/image68.png"/><Relationship Id="rId3" Type="http://schemas.openxmlformats.org/officeDocument/2006/relationships/tags" Target="../tags/tag22.xml"/><Relationship Id="rId21" Type="http://schemas.openxmlformats.org/officeDocument/2006/relationships/image" Target="../media/image71.png"/><Relationship Id="rId7" Type="http://schemas.openxmlformats.org/officeDocument/2006/relationships/tags" Target="../tags/tag26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67.png"/><Relationship Id="rId2" Type="http://schemas.openxmlformats.org/officeDocument/2006/relationships/tags" Target="../tags/tag21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65.png"/><Relationship Id="rId10" Type="http://schemas.openxmlformats.org/officeDocument/2006/relationships/tags" Target="../tags/tag29.xml"/><Relationship Id="rId19" Type="http://schemas.openxmlformats.org/officeDocument/2006/relationships/image" Target="../media/image69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23.png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80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Interactive Methods </a:t>
            </a:r>
            <a:r>
              <a:rPr lang="en-US" b="1" dirty="0" smtClean="0"/>
              <a:t>in</a:t>
            </a:r>
            <a:br>
              <a:rPr lang="en-US" b="1" dirty="0" smtClean="0"/>
            </a:br>
            <a:r>
              <a:rPr lang="en-US" b="1" dirty="0" smtClean="0"/>
              <a:t>Scientific </a:t>
            </a:r>
            <a:r>
              <a:rPr lang="en-US" b="1" dirty="0"/>
              <a:t>Visualization</a:t>
            </a:r>
            <a:endParaRPr lang="en-US" dirty="0"/>
          </a:p>
        </p:txBody>
      </p:sp>
      <p:pic>
        <p:nvPicPr>
          <p:cNvPr id="4" name="Picture 7" descr="SCI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3" y="4001383"/>
            <a:ext cx="1546446" cy="70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004355"/>
            <a:ext cx="743625" cy="71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fik 5" descr="Bild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29256" y="4000505"/>
            <a:ext cx="1754172" cy="702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Local Illumination</a:t>
            </a:r>
          </a:p>
        </p:txBody>
      </p:sp>
      <p:pic>
        <p:nvPicPr>
          <p:cNvPr id="552964" name="Picture 4" descr="Formula_Isosu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25" y="3092450"/>
            <a:ext cx="4733925" cy="534987"/>
          </a:xfrm>
          <a:prstGeom prst="rect">
            <a:avLst/>
          </a:prstGeom>
          <a:noFill/>
        </p:spPr>
      </p:pic>
      <p:sp>
        <p:nvSpPr>
          <p:cNvPr id="55296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36"/>
            <a:ext cx="8229600" cy="4525963"/>
          </a:xfrm>
          <a:noFill/>
          <a:ln/>
        </p:spPr>
        <p:txBody>
          <a:bodyPr/>
          <a:lstStyle/>
          <a:p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lighting</a:t>
            </a:r>
            <a:r>
              <a:rPr lang="de-DE" dirty="0"/>
              <a:t>: Light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reflected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surfaces</a:t>
            </a:r>
            <a:endParaRPr lang="de-DE" dirty="0"/>
          </a:p>
          <a:p>
            <a:r>
              <a:rPr lang="de-DE" dirty="0"/>
              <a:t>Volume </a:t>
            </a:r>
            <a:r>
              <a:rPr lang="de-DE" dirty="0" err="1"/>
              <a:t>lighting</a:t>
            </a:r>
            <a:r>
              <a:rPr lang="de-DE" dirty="0"/>
              <a:t>: Light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scattered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b="1" i="1" dirty="0" err="1"/>
              <a:t>isosurfaces</a:t>
            </a:r>
            <a:endParaRPr lang="de-DE" b="1" i="1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53988" y="2870200"/>
            <a:ext cx="4248150" cy="3806825"/>
            <a:chOff x="154" y="1360"/>
            <a:chExt cx="2676" cy="2398"/>
          </a:xfrm>
        </p:grpSpPr>
        <p:pic>
          <p:nvPicPr>
            <p:cNvPr id="552968" name="Picture 8" descr="isosurfac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4" y="1360"/>
              <a:ext cx="2398" cy="2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2971" name="Text Box 11"/>
            <p:cNvSpPr txBox="1">
              <a:spLocks noChangeArrowheads="1"/>
            </p:cNvSpPr>
            <p:nvPr/>
          </p:nvSpPr>
          <p:spPr bwMode="auto">
            <a:xfrm>
              <a:off x="1728" y="3171"/>
              <a:ext cx="1102" cy="306"/>
            </a:xfrm>
            <a:prstGeom prst="rect">
              <a:avLst/>
            </a:prstGeom>
            <a:solidFill>
              <a:srgbClr val="FFCC00"/>
            </a:solidFill>
            <a:ln w="2857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5988"/>
              <a:r>
                <a:rPr lang="de-DE"/>
                <a:t>Isosurfaces</a:t>
              </a:r>
            </a:p>
          </p:txBody>
        </p:sp>
      </p:grpSp>
      <p:sp>
        <p:nvSpPr>
          <p:cNvPr id="552974" name="Rectangle 14"/>
          <p:cNvSpPr>
            <a:spLocks noChangeArrowheads="1"/>
          </p:cNvSpPr>
          <p:nvPr/>
        </p:nvSpPr>
        <p:spPr bwMode="auto">
          <a:xfrm>
            <a:off x="4371975" y="3724275"/>
            <a:ext cx="4772025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6" tIns="45714" rIns="91426" bIns="45714"/>
          <a:lstStyle/>
          <a:p>
            <a:pPr marL="342900" indent="-342900" defTabSz="915988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de-DE" sz="2400" dirty="0" err="1"/>
              <a:t>Isosurface</a:t>
            </a:r>
            <a:r>
              <a:rPr lang="de-DE" sz="2400" dirty="0"/>
              <a:t> </a:t>
            </a:r>
            <a:r>
              <a:rPr lang="de-DE" sz="2400" dirty="0" err="1"/>
              <a:t>extraction</a:t>
            </a:r>
            <a:r>
              <a:rPr lang="de-DE" sz="2400" dirty="0"/>
              <a:t> not </a:t>
            </a:r>
            <a:r>
              <a:rPr lang="de-DE" sz="2400" dirty="0" err="1"/>
              <a:t>required</a:t>
            </a:r>
            <a:r>
              <a:rPr lang="de-DE" sz="2400" dirty="0"/>
              <a:t>!</a:t>
            </a:r>
          </a:p>
          <a:p>
            <a:pPr marL="342900" indent="-342900" defTabSz="915988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</a:t>
            </a:r>
            <a:r>
              <a:rPr lang="de-DE" sz="2400" dirty="0" err="1"/>
              <a:t>need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normal </a:t>
            </a:r>
            <a:r>
              <a:rPr lang="de-DE" sz="2400" dirty="0" err="1"/>
              <a:t>vector</a:t>
            </a:r>
            <a:endParaRPr lang="de-DE" sz="2400" dirty="0"/>
          </a:p>
          <a:p>
            <a:pPr marL="342900" indent="-342900" defTabSz="915988">
              <a:spcBef>
                <a:spcPct val="20000"/>
              </a:spcBef>
              <a:buFontTx/>
              <a:buBlip>
                <a:blip r:embed="rId4"/>
              </a:buBlip>
            </a:pPr>
            <a:r>
              <a:rPr lang="de-DE" sz="2400" dirty="0"/>
              <a:t>Normal </a:t>
            </a:r>
            <a:r>
              <a:rPr lang="de-DE" sz="2400" dirty="0" err="1"/>
              <a:t>vector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isosurface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equal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r>
              <a:rPr lang="de-DE" sz="2400" dirty="0"/>
              <a:t> (</a:t>
            </a:r>
            <a:r>
              <a:rPr lang="de-DE" sz="2400" dirty="0" err="1"/>
              <a:t>normalized</a:t>
            </a:r>
            <a:r>
              <a:rPr lang="de-DE" sz="2400" dirty="0"/>
              <a:t>) </a:t>
            </a:r>
            <a:r>
              <a:rPr lang="de-DE" sz="2400" dirty="0" err="1"/>
              <a:t>gradient</a:t>
            </a:r>
            <a:r>
              <a:rPr lang="de-DE" sz="2400" dirty="0"/>
              <a:t> </a:t>
            </a:r>
            <a:r>
              <a:rPr lang="de-DE" sz="2400" dirty="0" err="1"/>
              <a:t>vector</a:t>
            </a:r>
            <a:endParaRPr lang="de-D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Gradient Estimation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/>
              <a:t>The gradient vector is the first-order derivative of the scalar field</a:t>
            </a:r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endParaRPr lang="de-DE"/>
          </a:p>
          <a:p>
            <a:r>
              <a:rPr lang="de-DE"/>
              <a:t>We can estimate the gradient vector using finite differencing schemes</a:t>
            </a:r>
          </a:p>
          <a:p>
            <a:endParaRPr lang="de-DE"/>
          </a:p>
        </p:txBody>
      </p:sp>
      <p:pic>
        <p:nvPicPr>
          <p:cNvPr id="565252" name="Picture 4" descr="Formula_grad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6079" y="2430468"/>
            <a:ext cx="3430588" cy="2139950"/>
          </a:xfrm>
          <a:prstGeom prst="rect">
            <a:avLst/>
          </a:prstGeom>
          <a:noFill/>
        </p:spPr>
      </p:pic>
      <p:sp>
        <p:nvSpPr>
          <p:cNvPr id="565256" name="AutoShape 8"/>
          <p:cNvSpPr>
            <a:spLocks noChangeArrowheads="1"/>
          </p:cNvSpPr>
          <p:nvPr/>
        </p:nvSpPr>
        <p:spPr bwMode="auto">
          <a:xfrm>
            <a:off x="5257804" y="2238381"/>
            <a:ext cx="1817688" cy="623887"/>
          </a:xfrm>
          <a:prstGeom prst="wedgeRectCallout">
            <a:avLst>
              <a:gd name="adj1" fmla="val -84412"/>
              <a:gd name="adj2" fmla="val 42620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915988"/>
            <a:r>
              <a:rPr lang="de-DE" sz="1700"/>
              <a:t>partial derivative</a:t>
            </a:r>
            <a:br>
              <a:rPr lang="de-DE" sz="1700"/>
            </a:br>
            <a:r>
              <a:rPr lang="de-DE" sz="1700" b="1" i="1"/>
              <a:t>in x-direction</a:t>
            </a:r>
          </a:p>
        </p:txBody>
      </p:sp>
      <p:sp>
        <p:nvSpPr>
          <p:cNvPr id="565257" name="AutoShape 9"/>
          <p:cNvSpPr>
            <a:spLocks noChangeArrowheads="1"/>
          </p:cNvSpPr>
          <p:nvPr/>
        </p:nvSpPr>
        <p:spPr bwMode="auto">
          <a:xfrm>
            <a:off x="5526092" y="3422656"/>
            <a:ext cx="1817687" cy="623887"/>
          </a:xfrm>
          <a:prstGeom prst="wedgeRectCallout">
            <a:avLst>
              <a:gd name="adj1" fmla="val -99259"/>
              <a:gd name="adj2" fmla="val -23282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915988"/>
            <a:r>
              <a:rPr lang="de-DE" sz="1700"/>
              <a:t>partial derivative</a:t>
            </a:r>
            <a:br>
              <a:rPr lang="de-DE" sz="1700"/>
            </a:br>
            <a:r>
              <a:rPr lang="de-DE" sz="1700" b="1" i="1"/>
              <a:t>in y-direction</a:t>
            </a:r>
          </a:p>
        </p:txBody>
      </p:sp>
      <p:sp>
        <p:nvSpPr>
          <p:cNvPr id="565258" name="AutoShape 10"/>
          <p:cNvSpPr>
            <a:spLocks noChangeArrowheads="1"/>
          </p:cNvSpPr>
          <p:nvPr/>
        </p:nvSpPr>
        <p:spPr bwMode="auto">
          <a:xfrm>
            <a:off x="5214942" y="4286256"/>
            <a:ext cx="1817687" cy="623887"/>
          </a:xfrm>
          <a:prstGeom prst="wedgeRectCallout">
            <a:avLst>
              <a:gd name="adj1" fmla="val -84412"/>
              <a:gd name="adj2" fmla="val -53815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915988"/>
            <a:r>
              <a:rPr lang="de-DE" sz="1700"/>
              <a:t>partial derivative</a:t>
            </a:r>
            <a:br>
              <a:rPr lang="de-DE" sz="1700"/>
            </a:br>
            <a:r>
              <a:rPr lang="de-DE" sz="1700" b="1" i="1"/>
              <a:t>in z-direction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27" name="Picture 15" descr="Formula_Differences"/>
          <p:cNvPicPr>
            <a:picLocks noChangeAspect="1" noChangeArrowheads="1"/>
          </p:cNvPicPr>
          <p:nvPr/>
        </p:nvPicPr>
        <p:blipFill>
          <a:blip r:embed="rId2"/>
          <a:srcRect l="26352" t="51410" r="25290" b="45802"/>
          <a:stretch>
            <a:fillRect/>
          </a:stretch>
        </p:blipFill>
        <p:spPr bwMode="auto">
          <a:xfrm>
            <a:off x="1912938" y="2963863"/>
            <a:ext cx="3251200" cy="134937"/>
          </a:xfrm>
          <a:prstGeom prst="rect">
            <a:avLst/>
          </a:prstGeom>
          <a:noFill/>
        </p:spPr>
      </p:pic>
      <p:pic>
        <p:nvPicPr>
          <p:cNvPr id="550926" name="Picture 14" descr="Formula_Differences"/>
          <p:cNvPicPr>
            <a:picLocks noChangeAspect="1" noChangeArrowheads="1"/>
          </p:cNvPicPr>
          <p:nvPr/>
        </p:nvPicPr>
        <p:blipFill>
          <a:blip r:embed="rId2"/>
          <a:srcRect l="22952" t="30885" r="28217" b="57246"/>
          <a:stretch>
            <a:fillRect/>
          </a:stretch>
        </p:blipFill>
        <p:spPr bwMode="auto">
          <a:xfrm>
            <a:off x="1955800" y="2732088"/>
            <a:ext cx="3282950" cy="574675"/>
          </a:xfrm>
          <a:prstGeom prst="rect">
            <a:avLst/>
          </a:prstGeom>
          <a:noFill/>
        </p:spPr>
      </p:pic>
      <p:pic>
        <p:nvPicPr>
          <p:cNvPr id="550917" name="Picture 5" descr="Formula_Differences"/>
          <p:cNvPicPr>
            <a:picLocks noChangeAspect="1" noChangeArrowheads="1"/>
          </p:cNvPicPr>
          <p:nvPr/>
        </p:nvPicPr>
        <p:blipFill>
          <a:blip r:embed="rId2"/>
          <a:srcRect l="50980" t="61606" b="19083"/>
          <a:stretch>
            <a:fillRect/>
          </a:stretch>
        </p:blipFill>
        <p:spPr bwMode="auto">
          <a:xfrm>
            <a:off x="1924050" y="2533650"/>
            <a:ext cx="3295650" cy="935038"/>
          </a:xfrm>
          <a:prstGeom prst="rect">
            <a:avLst/>
          </a:prstGeom>
          <a:noFill/>
        </p:spPr>
      </p:pic>
      <p:pic>
        <p:nvPicPr>
          <p:cNvPr id="550923" name="Picture 11" descr="Formula_Differences"/>
          <p:cNvPicPr>
            <a:picLocks noChangeAspect="1" noChangeArrowheads="1"/>
          </p:cNvPicPr>
          <p:nvPr/>
        </p:nvPicPr>
        <p:blipFill>
          <a:blip r:embed="rId2"/>
          <a:srcRect l="27060" r="66304" b="79475"/>
          <a:stretch>
            <a:fillRect/>
          </a:stretch>
        </p:blipFill>
        <p:spPr bwMode="auto">
          <a:xfrm>
            <a:off x="3736975" y="2474913"/>
            <a:ext cx="446088" cy="993775"/>
          </a:xfrm>
          <a:prstGeom prst="rect">
            <a:avLst/>
          </a:prstGeom>
          <a:noFill/>
        </p:spPr>
      </p:pic>
      <p:pic>
        <p:nvPicPr>
          <p:cNvPr id="550934" name="Picture 22" descr="Formula_Differences"/>
          <p:cNvPicPr>
            <a:picLocks noChangeAspect="1" noChangeArrowheads="1"/>
          </p:cNvPicPr>
          <p:nvPr/>
        </p:nvPicPr>
        <p:blipFill>
          <a:blip r:embed="rId2"/>
          <a:srcRect l="42928" t="61606" r="50531" b="19083"/>
          <a:stretch>
            <a:fillRect/>
          </a:stretch>
        </p:blipFill>
        <p:spPr bwMode="auto">
          <a:xfrm>
            <a:off x="2573338" y="2533650"/>
            <a:ext cx="439737" cy="935038"/>
          </a:xfrm>
          <a:prstGeom prst="rect">
            <a:avLst/>
          </a:prstGeom>
          <a:noFill/>
        </p:spPr>
      </p:pic>
      <p:pic>
        <p:nvPicPr>
          <p:cNvPr id="550916" name="Picture 4" descr="Formula_Differences"/>
          <p:cNvPicPr>
            <a:picLocks noChangeAspect="1" noChangeArrowheads="1"/>
          </p:cNvPicPr>
          <p:nvPr/>
        </p:nvPicPr>
        <p:blipFill>
          <a:blip r:embed="rId2"/>
          <a:srcRect r="74663" b="79475"/>
          <a:stretch>
            <a:fillRect/>
          </a:stretch>
        </p:blipFill>
        <p:spPr bwMode="auto">
          <a:xfrm>
            <a:off x="1917700" y="2474913"/>
            <a:ext cx="1703388" cy="993775"/>
          </a:xfrm>
          <a:prstGeom prst="rect">
            <a:avLst/>
          </a:prstGeom>
          <a:noFill/>
        </p:spPr>
      </p:pic>
      <p:pic>
        <p:nvPicPr>
          <p:cNvPr id="550918" name="Picture 6" descr="Formula_Differences"/>
          <p:cNvPicPr>
            <a:picLocks noChangeAspect="1" noChangeArrowheads="1"/>
          </p:cNvPicPr>
          <p:nvPr/>
        </p:nvPicPr>
        <p:blipFill>
          <a:blip r:embed="rId2"/>
          <a:srcRect l="73672" b="79475"/>
          <a:stretch>
            <a:fillRect/>
          </a:stretch>
        </p:blipFill>
        <p:spPr bwMode="auto">
          <a:xfrm>
            <a:off x="6861175" y="2474913"/>
            <a:ext cx="1770063" cy="993775"/>
          </a:xfrm>
          <a:prstGeom prst="rect">
            <a:avLst/>
          </a:prstGeom>
          <a:noFill/>
        </p:spPr>
      </p:pic>
      <p:pic>
        <p:nvPicPr>
          <p:cNvPr id="550924" name="Picture 12" descr="Formula_Differences"/>
          <p:cNvPicPr>
            <a:picLocks noChangeAspect="1" noChangeArrowheads="1"/>
          </p:cNvPicPr>
          <p:nvPr/>
        </p:nvPicPr>
        <p:blipFill>
          <a:blip r:embed="rId2"/>
          <a:srcRect l="34286" r="51003" b="79475"/>
          <a:stretch>
            <a:fillRect/>
          </a:stretch>
        </p:blipFill>
        <p:spPr bwMode="auto">
          <a:xfrm>
            <a:off x="4189413" y="2474913"/>
            <a:ext cx="989012" cy="993775"/>
          </a:xfrm>
          <a:prstGeom prst="rect">
            <a:avLst/>
          </a:prstGeom>
          <a:noFill/>
        </p:spPr>
      </p:pic>
      <p:pic>
        <p:nvPicPr>
          <p:cNvPr id="550919" name="Picture 7" descr="Formula_Differences"/>
          <p:cNvPicPr>
            <a:picLocks noChangeAspect="1" noChangeArrowheads="1"/>
          </p:cNvPicPr>
          <p:nvPr/>
        </p:nvPicPr>
        <p:blipFill>
          <a:blip r:embed="rId2"/>
          <a:srcRect l="58182" r="25691" b="89442"/>
          <a:stretch>
            <a:fillRect/>
          </a:stretch>
        </p:blipFill>
        <p:spPr bwMode="auto">
          <a:xfrm>
            <a:off x="5829300" y="2474913"/>
            <a:ext cx="1084263" cy="511175"/>
          </a:xfrm>
          <a:prstGeom prst="rect">
            <a:avLst/>
          </a:prstGeom>
          <a:noFill/>
        </p:spPr>
      </p:pic>
      <p:pic>
        <p:nvPicPr>
          <p:cNvPr id="550920" name="Picture 8" descr="Formula_Differences"/>
          <p:cNvPicPr>
            <a:picLocks noChangeAspect="1" noChangeArrowheads="1"/>
          </p:cNvPicPr>
          <p:nvPr/>
        </p:nvPicPr>
        <p:blipFill>
          <a:blip r:embed="rId2"/>
          <a:srcRect l="58182" t="12328" r="25691" b="79475"/>
          <a:stretch>
            <a:fillRect/>
          </a:stretch>
        </p:blipFill>
        <p:spPr bwMode="auto">
          <a:xfrm>
            <a:off x="5829300" y="3071813"/>
            <a:ext cx="1084263" cy="396875"/>
          </a:xfrm>
          <a:prstGeom prst="rect">
            <a:avLst/>
          </a:prstGeom>
          <a:noFill/>
        </p:spPr>
      </p:pic>
      <p:pic>
        <p:nvPicPr>
          <p:cNvPr id="550921" name="Picture 9" descr="Formula_Differences"/>
          <p:cNvPicPr>
            <a:picLocks noChangeAspect="1" noChangeArrowheads="1"/>
          </p:cNvPicPr>
          <p:nvPr/>
        </p:nvPicPr>
        <p:blipFill>
          <a:blip r:embed="rId2"/>
          <a:srcRect l="58182" t="10229" r="25691" b="87344"/>
          <a:stretch>
            <a:fillRect/>
          </a:stretch>
        </p:blipFill>
        <p:spPr bwMode="auto">
          <a:xfrm>
            <a:off x="5829300" y="2970213"/>
            <a:ext cx="1084263" cy="117475"/>
          </a:xfrm>
          <a:prstGeom prst="rect">
            <a:avLst/>
          </a:prstGeom>
          <a:noFill/>
        </p:spPr>
      </p:pic>
      <p:pic>
        <p:nvPicPr>
          <p:cNvPr id="550922" name="Picture 10" descr="Formula_Differences"/>
          <p:cNvPicPr>
            <a:picLocks noChangeAspect="1" noChangeArrowheads="1"/>
          </p:cNvPicPr>
          <p:nvPr/>
        </p:nvPicPr>
        <p:blipFill>
          <a:blip r:embed="rId2"/>
          <a:srcRect l="80330" t="19934" r="3755" b="68459"/>
          <a:stretch>
            <a:fillRect/>
          </a:stretch>
        </p:blipFill>
        <p:spPr bwMode="auto">
          <a:xfrm>
            <a:off x="5807075" y="2754313"/>
            <a:ext cx="1069975" cy="561975"/>
          </a:xfrm>
          <a:prstGeom prst="rect">
            <a:avLst/>
          </a:prstGeom>
          <a:noFill/>
        </p:spPr>
      </p:pic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Finite Differences</a:t>
            </a:r>
          </a:p>
        </p:txBody>
      </p:sp>
      <p:pic>
        <p:nvPicPr>
          <p:cNvPr id="550925" name="Picture 13" descr="Formula_Differences"/>
          <p:cNvPicPr>
            <a:picLocks noChangeAspect="1" noChangeArrowheads="1"/>
          </p:cNvPicPr>
          <p:nvPr/>
        </p:nvPicPr>
        <p:blipFill>
          <a:blip r:embed="rId2"/>
          <a:srcRect l="50436" r="43069" b="79475"/>
          <a:stretch>
            <a:fillRect/>
          </a:stretch>
        </p:blipFill>
        <p:spPr bwMode="auto">
          <a:xfrm>
            <a:off x="5308600" y="2474913"/>
            <a:ext cx="436563" cy="993775"/>
          </a:xfrm>
          <a:prstGeom prst="rect">
            <a:avLst/>
          </a:prstGeom>
          <a:noFill/>
        </p:spPr>
      </p:pic>
      <p:pic>
        <p:nvPicPr>
          <p:cNvPr id="550928" name="Picture 16" descr="Formula_Differences"/>
          <p:cNvPicPr>
            <a:picLocks noChangeAspect="1" noChangeArrowheads="1"/>
          </p:cNvPicPr>
          <p:nvPr/>
        </p:nvPicPr>
        <p:blipFill>
          <a:blip r:embed="rId2"/>
          <a:srcRect l="96339" t="19934" b="68459"/>
          <a:stretch>
            <a:fillRect/>
          </a:stretch>
        </p:blipFill>
        <p:spPr bwMode="auto">
          <a:xfrm>
            <a:off x="6883400" y="2754313"/>
            <a:ext cx="246063" cy="561975"/>
          </a:xfrm>
          <a:prstGeom prst="rect">
            <a:avLst/>
          </a:prstGeom>
          <a:noFill/>
        </p:spPr>
      </p:pic>
      <p:pic>
        <p:nvPicPr>
          <p:cNvPr id="550929" name="Picture 17" descr="Figure_Differences"/>
          <p:cNvPicPr>
            <a:picLocks noChangeAspect="1" noChangeArrowheads="1"/>
          </p:cNvPicPr>
          <p:nvPr/>
        </p:nvPicPr>
        <p:blipFill>
          <a:blip r:embed="rId3"/>
          <a:srcRect r="67651"/>
          <a:stretch>
            <a:fillRect/>
          </a:stretch>
        </p:blipFill>
        <p:spPr bwMode="auto">
          <a:xfrm>
            <a:off x="6610350" y="1914525"/>
            <a:ext cx="2381250" cy="1798638"/>
          </a:xfrm>
          <a:prstGeom prst="rect">
            <a:avLst/>
          </a:prstGeom>
          <a:noFill/>
        </p:spPr>
      </p:pic>
      <p:sp>
        <p:nvSpPr>
          <p:cNvPr id="550931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/>
              <a:t>Taylor expansion:</a:t>
            </a:r>
          </a:p>
        </p:txBody>
      </p:sp>
      <p:pic>
        <p:nvPicPr>
          <p:cNvPr id="550933" name="Picture 21" descr="Formula_Differences"/>
          <p:cNvPicPr>
            <a:picLocks noChangeAspect="1" noChangeArrowheads="1"/>
          </p:cNvPicPr>
          <p:nvPr/>
        </p:nvPicPr>
        <p:blipFill>
          <a:blip r:embed="rId2"/>
          <a:srcRect t="81148"/>
          <a:stretch>
            <a:fillRect/>
          </a:stretch>
        </p:blipFill>
        <p:spPr bwMode="auto">
          <a:xfrm>
            <a:off x="-322263" y="4405313"/>
            <a:ext cx="6723063" cy="912812"/>
          </a:xfrm>
          <a:prstGeom prst="rect">
            <a:avLst/>
          </a:prstGeom>
          <a:noFill/>
        </p:spPr>
      </p:pic>
      <p:pic>
        <p:nvPicPr>
          <p:cNvPr id="550935" name="Picture 23" descr="Figure_Differences"/>
          <p:cNvPicPr>
            <a:picLocks noChangeAspect="1" noChangeArrowheads="1"/>
          </p:cNvPicPr>
          <p:nvPr/>
        </p:nvPicPr>
        <p:blipFill>
          <a:blip r:embed="rId3"/>
          <a:srcRect l="33643" r="35129"/>
          <a:stretch>
            <a:fillRect/>
          </a:stretch>
        </p:blipFill>
        <p:spPr bwMode="auto">
          <a:xfrm>
            <a:off x="6616700" y="3890963"/>
            <a:ext cx="2298700" cy="1798637"/>
          </a:xfrm>
          <a:prstGeom prst="rect">
            <a:avLst/>
          </a:prstGeom>
          <a:noFill/>
        </p:spPr>
      </p:pic>
      <p:sp>
        <p:nvSpPr>
          <p:cNvPr id="550937" name="Text Box 25"/>
          <p:cNvSpPr txBox="1">
            <a:spLocks noChangeArrowheads="1"/>
          </p:cNvSpPr>
          <p:nvPr/>
        </p:nvSpPr>
        <p:spPr bwMode="auto">
          <a:xfrm>
            <a:off x="677863" y="3713163"/>
            <a:ext cx="2874962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b="1" i="1"/>
              <a:t>Backward Difference:</a:t>
            </a:r>
          </a:p>
        </p:txBody>
      </p:sp>
      <p:sp>
        <p:nvSpPr>
          <p:cNvPr id="550938" name="Text Box 26"/>
          <p:cNvSpPr txBox="1">
            <a:spLocks noChangeArrowheads="1"/>
          </p:cNvSpPr>
          <p:nvPr/>
        </p:nvSpPr>
        <p:spPr bwMode="auto">
          <a:xfrm>
            <a:off x="677863" y="1973263"/>
            <a:ext cx="2684462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b="1" i="1"/>
              <a:t>Forward Difference: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0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50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48148E-6 L -0.00469 0.03611 " pathEditMode="relative" ptsTypes="AA">
                                      <p:cBhvr>
                                        <p:cTn id="39" dur="500" fill="hold"/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50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3.33333E-6 L 0.0118 0.03982 L 0.04461 0.06736 L 0.08784 0.07709 L 0.13107 0.06736 L 0.15607 0.0375 L 0.17014 -3.33333E-6 " pathEditMode="relative" rAng="0" ptsTypes="AAAAAAA">
                                      <p:cBhvr>
                                        <p:cTn id="54" dur="500" fill="hold"/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" y="3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77778E-6 L -0.01354 -0.04791 L -0.04479 -0.07638 L -0.0849 -0.08611 L -0.12604 -0.07847 L -0.15417 -0.05277 L -0.1724 7.77778E-6 " pathEditMode="relative" ptsTypes="AAAAAAA">
                                      <p:cBhvr>
                                        <p:cTn id="56" dur="500" fill="hold"/>
                                        <p:tgtEl>
                                          <p:spTgt spid="550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509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0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77778E-6 L -4.72222E-6 -0.03681 " pathEditMode="relative" ptsTypes="AA">
                                      <p:cBhvr>
                                        <p:cTn id="72" dur="500" fill="hold"/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7053E-6 L -0.37153 0.03794 " pathEditMode="relative" ptsTypes="AA">
                                      <p:cBhvr>
                                        <p:cTn id="74" dur="500" fill="hold"/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0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50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834 L -0.47587 -0.00834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0.12986 -1.48148E-6 " pathEditMode="relative" ptsTypes="AA">
                                      <p:cBhvr>
                                        <p:cTn id="99" dur="500" fill="hold"/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50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0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5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37" grpId="0"/>
      <p:bldP spid="5509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44" name="Picture 8" descr="Formula_Differences2"/>
          <p:cNvPicPr>
            <a:picLocks noChangeAspect="1" noChangeArrowheads="1"/>
          </p:cNvPicPr>
          <p:nvPr/>
        </p:nvPicPr>
        <p:blipFill>
          <a:blip r:embed="rId2"/>
          <a:srcRect l="368" r="851" b="73013"/>
          <a:stretch>
            <a:fillRect/>
          </a:stretch>
        </p:blipFill>
        <p:spPr bwMode="auto">
          <a:xfrm>
            <a:off x="481013" y="1809750"/>
            <a:ext cx="8108950" cy="830263"/>
          </a:xfrm>
          <a:prstGeom prst="rect">
            <a:avLst/>
          </a:prstGeom>
          <a:noFill/>
        </p:spPr>
      </p:pic>
      <p:pic>
        <p:nvPicPr>
          <p:cNvPr id="551949" name="Picture 13" descr="Formula_Differences2"/>
          <p:cNvPicPr>
            <a:picLocks noChangeAspect="1" noChangeArrowheads="1"/>
          </p:cNvPicPr>
          <p:nvPr/>
        </p:nvPicPr>
        <p:blipFill>
          <a:blip r:embed="rId2"/>
          <a:srcRect l="-484" t="27141" r="1082" b="46492"/>
          <a:stretch>
            <a:fillRect/>
          </a:stretch>
        </p:blipFill>
        <p:spPr bwMode="auto">
          <a:xfrm>
            <a:off x="411163" y="2863850"/>
            <a:ext cx="8159750" cy="811213"/>
          </a:xfrm>
          <a:prstGeom prst="rect">
            <a:avLst/>
          </a:prstGeom>
          <a:noFill/>
        </p:spPr>
      </p:pic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Finite Differences</a:t>
            </a:r>
          </a:p>
        </p:txBody>
      </p:sp>
      <p:pic>
        <p:nvPicPr>
          <p:cNvPr id="551941" name="Picture 5" descr="Formula_Differences2"/>
          <p:cNvPicPr>
            <a:picLocks noChangeAspect="1" noChangeArrowheads="1"/>
          </p:cNvPicPr>
          <p:nvPr/>
        </p:nvPicPr>
        <p:blipFill>
          <a:blip r:embed="rId2"/>
          <a:srcRect r="79907" b="73013"/>
          <a:stretch>
            <a:fillRect/>
          </a:stretch>
        </p:blipFill>
        <p:spPr bwMode="auto">
          <a:xfrm>
            <a:off x="450850" y="1809750"/>
            <a:ext cx="1649413" cy="830263"/>
          </a:xfrm>
          <a:prstGeom prst="rect">
            <a:avLst/>
          </a:prstGeom>
          <a:noFill/>
        </p:spPr>
      </p:pic>
      <p:pic>
        <p:nvPicPr>
          <p:cNvPr id="551942" name="Picture 6" descr="Formula_Differences2"/>
          <p:cNvPicPr>
            <a:picLocks noChangeAspect="1" noChangeArrowheads="1"/>
          </p:cNvPicPr>
          <p:nvPr/>
        </p:nvPicPr>
        <p:blipFill>
          <a:blip r:embed="rId2"/>
          <a:srcRect t="27141" r="80391" b="46492"/>
          <a:stretch>
            <a:fillRect/>
          </a:stretch>
        </p:blipFill>
        <p:spPr bwMode="auto">
          <a:xfrm>
            <a:off x="450850" y="2863850"/>
            <a:ext cx="1609725" cy="811213"/>
          </a:xfrm>
          <a:prstGeom prst="rect">
            <a:avLst/>
          </a:prstGeom>
          <a:noFill/>
        </p:spPr>
      </p:pic>
      <p:pic>
        <p:nvPicPr>
          <p:cNvPr id="551945" name="Picture 9" descr="Formula_Differences2"/>
          <p:cNvPicPr>
            <a:picLocks noChangeAspect="1" noChangeArrowheads="1"/>
          </p:cNvPicPr>
          <p:nvPr/>
        </p:nvPicPr>
        <p:blipFill>
          <a:blip r:embed="rId2"/>
          <a:srcRect l="55928" r="41171" b="73013"/>
          <a:stretch>
            <a:fillRect/>
          </a:stretch>
        </p:blipFill>
        <p:spPr bwMode="auto">
          <a:xfrm>
            <a:off x="5041900" y="1809750"/>
            <a:ext cx="238125" cy="830263"/>
          </a:xfrm>
          <a:prstGeom prst="rect">
            <a:avLst/>
          </a:prstGeom>
          <a:noFill/>
        </p:spPr>
      </p:pic>
      <p:pic>
        <p:nvPicPr>
          <p:cNvPr id="551947" name="Picture 11" descr="Formula_Differences2"/>
          <p:cNvPicPr>
            <a:picLocks noChangeAspect="1" noChangeArrowheads="1"/>
          </p:cNvPicPr>
          <p:nvPr/>
        </p:nvPicPr>
        <p:blipFill>
          <a:blip r:embed="rId2"/>
          <a:srcRect l="44421" r="44072" b="87254"/>
          <a:stretch>
            <a:fillRect/>
          </a:stretch>
        </p:blipFill>
        <p:spPr bwMode="auto">
          <a:xfrm>
            <a:off x="4097338" y="1809750"/>
            <a:ext cx="944562" cy="392113"/>
          </a:xfrm>
          <a:prstGeom prst="rect">
            <a:avLst/>
          </a:prstGeom>
          <a:noFill/>
        </p:spPr>
      </p:pic>
      <p:pic>
        <p:nvPicPr>
          <p:cNvPr id="551951" name="Picture 15" descr="Formula_Differences2"/>
          <p:cNvPicPr>
            <a:picLocks noChangeAspect="1" noChangeArrowheads="1"/>
          </p:cNvPicPr>
          <p:nvPr/>
        </p:nvPicPr>
        <p:blipFill>
          <a:blip r:embed="rId2"/>
          <a:srcRect l="55811" t="27141" r="40921" b="46492"/>
          <a:stretch>
            <a:fillRect/>
          </a:stretch>
        </p:blipFill>
        <p:spPr bwMode="auto">
          <a:xfrm>
            <a:off x="5032375" y="2863850"/>
            <a:ext cx="268288" cy="811213"/>
          </a:xfrm>
          <a:prstGeom prst="rect">
            <a:avLst/>
          </a:prstGeom>
          <a:noFill/>
        </p:spPr>
      </p:pic>
      <p:pic>
        <p:nvPicPr>
          <p:cNvPr id="551952" name="Picture 16" descr="Formula_Differences2"/>
          <p:cNvPicPr>
            <a:picLocks noChangeAspect="1" noChangeArrowheads="1"/>
          </p:cNvPicPr>
          <p:nvPr/>
        </p:nvPicPr>
        <p:blipFill>
          <a:blip r:embed="rId2"/>
          <a:srcRect l="44073" t="27141" r="44072" b="59392"/>
          <a:stretch>
            <a:fillRect/>
          </a:stretch>
        </p:blipFill>
        <p:spPr bwMode="auto">
          <a:xfrm>
            <a:off x="4068763" y="2863850"/>
            <a:ext cx="973137" cy="414338"/>
          </a:xfrm>
          <a:prstGeom prst="rect">
            <a:avLst/>
          </a:prstGeom>
          <a:noFill/>
        </p:spPr>
      </p:pic>
      <p:pic>
        <p:nvPicPr>
          <p:cNvPr id="551943" name="Picture 7" descr="Formula_Differences2"/>
          <p:cNvPicPr>
            <a:picLocks noChangeAspect="1" noChangeArrowheads="1"/>
          </p:cNvPicPr>
          <p:nvPr/>
        </p:nvPicPr>
        <p:blipFill>
          <a:blip r:embed="rId2"/>
          <a:srcRect l="33282" t="53973" r="24057" b="30392"/>
          <a:stretch>
            <a:fillRect/>
          </a:stretch>
        </p:blipFill>
        <p:spPr bwMode="auto">
          <a:xfrm>
            <a:off x="569913" y="4017963"/>
            <a:ext cx="3502025" cy="481012"/>
          </a:xfrm>
          <a:prstGeom prst="rect">
            <a:avLst/>
          </a:prstGeom>
          <a:noFill/>
        </p:spPr>
      </p:pic>
      <p:pic>
        <p:nvPicPr>
          <p:cNvPr id="551954" name="Picture 18" descr="Formula_Differences2"/>
          <p:cNvPicPr>
            <a:picLocks noChangeAspect="1" noChangeArrowheads="1"/>
          </p:cNvPicPr>
          <p:nvPr/>
        </p:nvPicPr>
        <p:blipFill>
          <a:blip r:embed="rId2"/>
          <a:srcRect l="76523" t="53973" r="17482" b="30392"/>
          <a:stretch>
            <a:fillRect/>
          </a:stretch>
        </p:blipFill>
        <p:spPr bwMode="auto">
          <a:xfrm>
            <a:off x="4119563" y="4017963"/>
            <a:ext cx="492125" cy="481012"/>
          </a:xfrm>
          <a:prstGeom prst="rect">
            <a:avLst/>
          </a:prstGeom>
          <a:noFill/>
        </p:spPr>
      </p:pic>
      <p:pic>
        <p:nvPicPr>
          <p:cNvPr id="551955" name="Picture 19" descr="Formula_Differences2"/>
          <p:cNvPicPr>
            <a:picLocks noChangeAspect="1" noChangeArrowheads="1"/>
          </p:cNvPicPr>
          <p:nvPr/>
        </p:nvPicPr>
        <p:blipFill>
          <a:blip r:embed="rId2"/>
          <a:srcRect l="83022" t="53973" r="14078" b="30392"/>
          <a:stretch>
            <a:fillRect/>
          </a:stretch>
        </p:blipFill>
        <p:spPr bwMode="auto">
          <a:xfrm>
            <a:off x="4652963" y="4017963"/>
            <a:ext cx="238125" cy="481012"/>
          </a:xfrm>
          <a:prstGeom prst="rect">
            <a:avLst/>
          </a:prstGeom>
          <a:noFill/>
        </p:spPr>
      </p:pic>
      <p:pic>
        <p:nvPicPr>
          <p:cNvPr id="551956" name="Picture 20" descr="Formula_Differences2"/>
          <p:cNvPicPr>
            <a:picLocks noChangeAspect="1" noChangeArrowheads="1"/>
          </p:cNvPicPr>
          <p:nvPr/>
        </p:nvPicPr>
        <p:blipFill>
          <a:blip r:embed="rId2"/>
          <a:srcRect l="85884" t="53973" r="3326" b="30392"/>
          <a:stretch>
            <a:fillRect/>
          </a:stretch>
        </p:blipFill>
        <p:spPr bwMode="auto">
          <a:xfrm>
            <a:off x="4887913" y="4017963"/>
            <a:ext cx="885825" cy="481012"/>
          </a:xfrm>
          <a:prstGeom prst="rect">
            <a:avLst/>
          </a:prstGeom>
          <a:noFill/>
        </p:spPr>
      </p:pic>
      <p:pic>
        <p:nvPicPr>
          <p:cNvPr id="551957" name="Picture 21" descr="Formula_Differences2"/>
          <p:cNvPicPr>
            <a:picLocks noChangeAspect="1" noChangeArrowheads="1"/>
          </p:cNvPicPr>
          <p:nvPr/>
        </p:nvPicPr>
        <p:blipFill>
          <a:blip r:embed="rId2"/>
          <a:srcRect l="96635" t="53973" b="30392"/>
          <a:stretch>
            <a:fillRect/>
          </a:stretch>
        </p:blipFill>
        <p:spPr bwMode="auto">
          <a:xfrm>
            <a:off x="5770563" y="4017963"/>
            <a:ext cx="276225" cy="481012"/>
          </a:xfrm>
          <a:prstGeom prst="rect">
            <a:avLst/>
          </a:prstGeom>
          <a:noFill/>
        </p:spPr>
      </p:pic>
      <p:pic>
        <p:nvPicPr>
          <p:cNvPr id="551961" name="Picture 25" descr="Formula_Differences2"/>
          <p:cNvPicPr>
            <a:picLocks noChangeAspect="1" noChangeArrowheads="1"/>
          </p:cNvPicPr>
          <p:nvPr/>
        </p:nvPicPr>
        <p:blipFill>
          <a:blip r:embed="rId2"/>
          <a:srcRect l="35608" t="82663" r="19028" b="13467"/>
          <a:stretch>
            <a:fillRect/>
          </a:stretch>
        </p:blipFill>
        <p:spPr bwMode="auto">
          <a:xfrm>
            <a:off x="438150" y="4210050"/>
            <a:ext cx="3724275" cy="119063"/>
          </a:xfrm>
          <a:prstGeom prst="rect">
            <a:avLst/>
          </a:prstGeom>
          <a:noFill/>
        </p:spPr>
      </p:pic>
      <p:pic>
        <p:nvPicPr>
          <p:cNvPr id="551962" name="Picture 26" descr="Formula_Differences2a"/>
          <p:cNvPicPr>
            <a:picLocks noChangeAspect="1" noChangeArrowheads="1"/>
          </p:cNvPicPr>
          <p:nvPr/>
        </p:nvPicPr>
        <p:blipFill>
          <a:blip r:embed="rId3"/>
          <a:srcRect l="21103" r="71834"/>
          <a:stretch>
            <a:fillRect/>
          </a:stretch>
        </p:blipFill>
        <p:spPr bwMode="auto">
          <a:xfrm>
            <a:off x="1681163" y="1755775"/>
            <a:ext cx="376237" cy="979488"/>
          </a:xfrm>
          <a:prstGeom prst="rect">
            <a:avLst/>
          </a:prstGeom>
          <a:noFill/>
        </p:spPr>
      </p:pic>
      <p:pic>
        <p:nvPicPr>
          <p:cNvPr id="551960" name="Picture 24" descr="Formula_Differences2"/>
          <p:cNvPicPr>
            <a:picLocks noChangeAspect="1" noChangeArrowheads="1"/>
          </p:cNvPicPr>
          <p:nvPr/>
        </p:nvPicPr>
        <p:blipFill>
          <a:blip r:embed="rId2"/>
          <a:srcRect l="35608" t="69867" r="19106" b="2116"/>
          <a:stretch>
            <a:fillRect/>
          </a:stretch>
        </p:blipFill>
        <p:spPr bwMode="auto">
          <a:xfrm>
            <a:off x="438150" y="3816350"/>
            <a:ext cx="3717925" cy="862013"/>
          </a:xfrm>
          <a:prstGeom prst="rect">
            <a:avLst/>
          </a:prstGeom>
          <a:noFill/>
        </p:spPr>
      </p:pic>
      <p:pic>
        <p:nvPicPr>
          <p:cNvPr id="551963" name="Picture 27" descr="Figure_Differences"/>
          <p:cNvPicPr>
            <a:picLocks noChangeAspect="1" noChangeArrowheads="1"/>
          </p:cNvPicPr>
          <p:nvPr/>
        </p:nvPicPr>
        <p:blipFill>
          <a:blip r:embed="rId4"/>
          <a:srcRect l="67372" r="237"/>
          <a:stretch>
            <a:fillRect/>
          </a:stretch>
        </p:blipFill>
        <p:spPr bwMode="auto">
          <a:xfrm>
            <a:off x="6472238" y="1236663"/>
            <a:ext cx="2384425" cy="1798637"/>
          </a:xfrm>
          <a:prstGeom prst="rect">
            <a:avLst/>
          </a:prstGeom>
          <a:noFill/>
        </p:spPr>
      </p:pic>
      <p:sp>
        <p:nvSpPr>
          <p:cNvPr id="551964" name="Text Box 28"/>
          <p:cNvSpPr txBox="1">
            <a:spLocks noChangeArrowheads="1"/>
          </p:cNvSpPr>
          <p:nvPr/>
        </p:nvSpPr>
        <p:spPr bwMode="auto">
          <a:xfrm>
            <a:off x="458788" y="1296988"/>
            <a:ext cx="2578100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b="1" i="1"/>
              <a:t>Central Difference:</a:t>
            </a:r>
          </a:p>
        </p:txBody>
      </p:sp>
      <p:pic>
        <p:nvPicPr>
          <p:cNvPr id="551965" name="Picture 29" descr="Formula_Differences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6100" y="4416425"/>
            <a:ext cx="8151813" cy="1471613"/>
          </a:xfrm>
          <a:prstGeom prst="rect">
            <a:avLst/>
          </a:prstGeom>
          <a:noFill/>
        </p:spPr>
      </p:pic>
      <p:sp>
        <p:nvSpPr>
          <p:cNvPr id="551966" name="Text Box 30"/>
          <p:cNvSpPr txBox="1">
            <a:spLocks noChangeArrowheads="1"/>
          </p:cNvSpPr>
          <p:nvPr/>
        </p:nvSpPr>
        <p:spPr bwMode="auto">
          <a:xfrm>
            <a:off x="458788" y="3790950"/>
            <a:ext cx="6567487" cy="45720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b="1" i="1"/>
              <a:t>Gradient Approximation using Central Differences: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007 0.29444 " pathEditMode="relative" ptsTypes="AA">
                                      <p:cBhvr>
                                        <p:cTn id="29" dur="500" fill="hold"/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22153 0.13981 " pathEditMode="relative" ptsTypes="AA">
                                      <p:cBhvr>
                                        <p:cTn id="31" dur="500" fill="hold"/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8126 0.3287 " pathEditMode="relative" ptsTypes="AA">
                                      <p:cBhvr>
                                        <p:cTn id="33" dur="500" fill="hold"/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6 L 0.08056 0.17314 " pathEditMode="relative" ptsTypes="AA">
                                      <p:cBhvr>
                                        <p:cTn id="35" dur="500" fill="hold"/>
                                        <p:tgtEl>
                                          <p:spTgt spid="5519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7778 0.13981 " pathEditMode="relative" ptsTypes="AA">
                                      <p:cBhvr>
                                        <p:cTn id="37" dur="500" fill="hold"/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07778 0.29444 " pathEditMode="relative" ptsTypes="AA">
                                      <p:cBhvr>
                                        <p:cTn id="39" dur="500" fill="hold"/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1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1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1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111E-6 L -0.37396 0.03496 " pathEditMode="relative" ptsTypes="AA">
                                      <p:cBhvr>
                                        <p:cTn id="73" dur="500" fill="hold"/>
                                        <p:tgtEl>
                                          <p:spTgt spid="5519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6.66667E-6 L -5.55556E-7 -0.03703 " pathEditMode="relative" ptsTypes="AA">
                                      <p:cBhvr>
                                        <p:cTn id="75" dur="500" fill="hold"/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-0.27917 0.03426 " pathEditMode="relative" ptsTypes="AA">
                                      <p:cBhvr>
                                        <p:cTn id="77" dur="500" fill="hold"/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1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1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51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17812 -0.29699 " pathEditMode="relative" ptsTypes="AA">
                                      <p:cBhvr>
                                        <p:cTn id="106" dur="1000" fill="hold"/>
                                        <p:tgtEl>
                                          <p:spTgt spid="5519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8.67362E-19 L -0.46407 -0.29282 " pathEditMode="relative" ptsTypes="AA">
                                      <p:cBhvr>
                                        <p:cTn id="108" dur="1000" fill="hold"/>
                                        <p:tgtEl>
                                          <p:spTgt spid="551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1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51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1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51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5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64" grpId="0"/>
      <p:bldP spid="5519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/>
              <a:t>On-the-fly Gradient Estimation</a:t>
            </a:r>
          </a:p>
        </p:txBody>
      </p:sp>
      <p:pic>
        <p:nvPicPr>
          <p:cNvPr id="572420" name="Picture 4" descr="Formula_Difference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58900"/>
            <a:ext cx="7186612" cy="1296988"/>
          </a:xfrm>
          <a:prstGeom prst="rect">
            <a:avLst/>
          </a:prstGeom>
          <a:noFill/>
        </p:spPr>
      </p:pic>
      <p:pic>
        <p:nvPicPr>
          <p:cNvPr id="572421" name="Picture 5" descr="FP_gradientOTF"/>
          <p:cNvPicPr>
            <a:picLocks noChangeAspect="1" noChangeArrowheads="1"/>
          </p:cNvPicPr>
          <p:nvPr/>
        </p:nvPicPr>
        <p:blipFill>
          <a:blip r:embed="rId3"/>
          <a:srcRect l="633" t="46469" r="531" b="25337"/>
          <a:stretch>
            <a:fillRect/>
          </a:stretch>
        </p:blipFill>
        <p:spPr bwMode="auto">
          <a:xfrm>
            <a:off x="749300" y="3073400"/>
            <a:ext cx="7686675" cy="2693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2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 smtClean="0">
                <a:latin typeface="Verdana" pitchFamily="34" charset="0"/>
              </a:rPr>
              <a:t>Examples</a:t>
            </a:r>
            <a:r>
              <a:rPr lang="de-DE" sz="2400" dirty="0" smtClean="0">
                <a:latin typeface="Verdana" pitchFamily="34" charset="0"/>
              </a:rPr>
              <a:t> </a:t>
            </a:r>
            <a:r>
              <a:rPr lang="de-DE" sz="2400" dirty="0" err="1" smtClean="0">
                <a:latin typeface="Verdana" pitchFamily="34" charset="0"/>
              </a:rPr>
              <a:t>Local</a:t>
            </a:r>
            <a:r>
              <a:rPr lang="de-DE" sz="2400" dirty="0" smtClean="0">
                <a:latin typeface="Verdana" pitchFamily="34" charset="0"/>
              </a:rPr>
              <a:t> Illumination</a:t>
            </a:r>
            <a:endParaRPr lang="de-DE" sz="2400" dirty="0">
              <a:latin typeface="Verdana" pitchFamily="34" charset="0"/>
            </a:endParaRPr>
          </a:p>
        </p:txBody>
      </p:sp>
      <p:pic>
        <p:nvPicPr>
          <p:cNvPr id="126979" name="Picture 3" descr="CTA_02"/>
          <p:cNvPicPr>
            <a:picLocks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214422"/>
            <a:ext cx="4765686" cy="4762514"/>
          </a:xfrm>
          <a:noFill/>
          <a:ln/>
        </p:spPr>
      </p:pic>
      <p:pic>
        <p:nvPicPr>
          <p:cNvPr id="5" name="Picture 12" descr="MicroC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264466"/>
            <a:ext cx="3786182" cy="2647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 dirty="0"/>
              <a:t>On-</a:t>
            </a:r>
            <a:r>
              <a:rPr lang="de-DE" sz="3300" dirty="0" err="1"/>
              <a:t>the</a:t>
            </a:r>
            <a:r>
              <a:rPr lang="de-DE" sz="3300" dirty="0"/>
              <a:t>-</a:t>
            </a:r>
            <a:r>
              <a:rPr lang="de-DE" sz="3300" dirty="0" err="1"/>
              <a:t>fly</a:t>
            </a:r>
            <a:r>
              <a:rPr lang="de-DE" sz="3300" dirty="0"/>
              <a:t> Gradient </a:t>
            </a:r>
            <a:r>
              <a:rPr lang="de-DE" sz="3300" dirty="0" err="1"/>
              <a:t>Estimation</a:t>
            </a:r>
            <a:endParaRPr lang="de-DE" sz="3300" dirty="0"/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de-DE" b="1" i="1" dirty="0" err="1"/>
              <a:t>Drawbacks</a:t>
            </a:r>
            <a:r>
              <a:rPr lang="de-DE" b="1" i="1" dirty="0"/>
              <a:t>:</a:t>
            </a:r>
          </a:p>
          <a:p>
            <a:pPr>
              <a:lnSpc>
                <a:spcPct val="90000"/>
              </a:lnSpc>
            </a:pP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/>
              <a:t>additional </a:t>
            </a:r>
            <a:r>
              <a:rPr lang="de-DE" dirty="0" err="1"/>
              <a:t>texture</a:t>
            </a:r>
            <a:r>
              <a:rPr lang="de-DE" dirty="0"/>
              <a:t> sample </a:t>
            </a:r>
            <a:r>
              <a:rPr lang="de-DE" dirty="0" err="1"/>
              <a:t>is</a:t>
            </a:r>
            <a:r>
              <a:rPr lang="de-DE" dirty="0"/>
              <a:t> expensive!</a:t>
            </a:r>
          </a:p>
          <a:p>
            <a:pPr lvl="1">
              <a:lnSpc>
                <a:spcPct val="90000"/>
              </a:lnSpc>
            </a:pPr>
            <a:r>
              <a:rPr lang="de-DE" b="1" i="1" dirty="0"/>
              <a:t>Central </a:t>
            </a:r>
            <a:r>
              <a:rPr lang="de-DE" b="1" i="1" dirty="0" err="1"/>
              <a:t>Differences</a:t>
            </a:r>
            <a:r>
              <a:rPr lang="de-DE" b="1" i="1" dirty="0"/>
              <a:t>:</a:t>
            </a:r>
            <a:r>
              <a:rPr lang="de-DE" dirty="0"/>
              <a:t> 7 </a:t>
            </a:r>
            <a:r>
              <a:rPr lang="de-DE" dirty="0" err="1"/>
              <a:t>Texture</a:t>
            </a:r>
            <a:r>
              <a:rPr lang="de-DE" dirty="0"/>
              <a:t> Samples</a:t>
            </a:r>
          </a:p>
          <a:p>
            <a:pPr lvl="1">
              <a:lnSpc>
                <a:spcPct val="90000"/>
              </a:lnSpc>
            </a:pPr>
            <a:r>
              <a:rPr lang="de-DE" b="1" i="1" dirty="0"/>
              <a:t>Forward/</a:t>
            </a:r>
            <a:r>
              <a:rPr lang="de-DE" b="1" i="1" dirty="0" err="1"/>
              <a:t>Backward</a:t>
            </a:r>
            <a:r>
              <a:rPr lang="de-DE" b="1" i="1" dirty="0"/>
              <a:t> </a:t>
            </a:r>
            <a:r>
              <a:rPr lang="de-DE" b="1" i="1" dirty="0" err="1"/>
              <a:t>Differences</a:t>
            </a:r>
            <a:r>
              <a:rPr lang="de-DE" b="1" i="1" dirty="0"/>
              <a:t>:</a:t>
            </a:r>
            <a:r>
              <a:rPr lang="de-DE" dirty="0"/>
              <a:t> 4 </a:t>
            </a:r>
            <a:r>
              <a:rPr lang="de-DE" dirty="0" err="1"/>
              <a:t>Texture</a:t>
            </a:r>
            <a:r>
              <a:rPr lang="de-DE" dirty="0"/>
              <a:t> Samples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de-DE" b="1" i="1" dirty="0"/>
              <a:t>Advantages:</a:t>
            </a:r>
          </a:p>
          <a:p>
            <a:pPr>
              <a:lnSpc>
                <a:spcPct val="90000"/>
              </a:lnSpc>
            </a:pPr>
            <a:r>
              <a:rPr lang="de-DE" dirty="0"/>
              <a:t>Low </a:t>
            </a: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pPr>
              <a:lnSpc>
                <a:spcPct val="90000"/>
              </a:lnSpc>
            </a:pPr>
            <a:r>
              <a:rPr lang="de-DE" dirty="0"/>
              <a:t>Gradient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floating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precision</a:t>
            </a:r>
            <a:r>
              <a:rPr lang="de-DE" dirty="0"/>
              <a:t>!</a:t>
            </a:r>
          </a:p>
          <a:p>
            <a:pPr>
              <a:lnSpc>
                <a:spcPct val="90000"/>
              </a:lnSpc>
            </a:pPr>
            <a:r>
              <a:rPr lang="de-DE" dirty="0"/>
              <a:t>Gradient </a:t>
            </a:r>
            <a:r>
              <a:rPr lang="de-DE" dirty="0" err="1"/>
              <a:t>estimation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omitted</a:t>
            </a:r>
            <a:r>
              <a:rPr lang="de-DE" dirty="0"/>
              <a:t> in FP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using</a:t>
            </a:r>
            <a:r>
              <a:rPr lang="de-DE" dirty="0"/>
              <a:t> a </a:t>
            </a:r>
            <a:r>
              <a:rPr lang="de-DE" dirty="0" err="1"/>
              <a:t>conditional</a:t>
            </a:r>
            <a:r>
              <a:rPr lang="de-DE" dirty="0"/>
              <a:t> </a:t>
            </a:r>
            <a:r>
              <a:rPr lang="de-DE" dirty="0" err="1"/>
              <a:t>branch</a:t>
            </a:r>
            <a:r>
              <a:rPr lang="de-DE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4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4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4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4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 err="1" smtClean="0"/>
              <a:t>Advanced</a:t>
            </a:r>
            <a:r>
              <a:rPr lang="de-DE" sz="3600" dirty="0" smtClean="0"/>
              <a:t> Illumination</a:t>
            </a:r>
            <a:endParaRPr lang="de-DE" sz="3600" dirty="0"/>
          </a:p>
        </p:txBody>
      </p:sp>
      <p:pic>
        <p:nvPicPr>
          <p:cNvPr id="623620" name="Picture 4" descr="UTCT_Bat_Translucent"/>
          <p:cNvPicPr>
            <a:picLocks noChangeAspect="1" noChangeArrowheads="1"/>
          </p:cNvPicPr>
          <p:nvPr/>
        </p:nvPicPr>
        <p:blipFill>
          <a:blip r:embed="rId2">
            <a:lum bright="20000" contrast="20000"/>
          </a:blip>
          <a:srcRect/>
          <a:stretch>
            <a:fillRect/>
          </a:stretch>
        </p:blipFill>
        <p:spPr bwMode="auto">
          <a:xfrm>
            <a:off x="3994180" y="1453998"/>
            <a:ext cx="4864100" cy="4225925"/>
          </a:xfrm>
          <a:prstGeom prst="rect">
            <a:avLst/>
          </a:prstGeom>
          <a:noFill/>
        </p:spPr>
      </p:pic>
      <p:sp>
        <p:nvSpPr>
          <p:cNvPr id="623623" name="Text Box 7"/>
          <p:cNvSpPr txBox="1">
            <a:spLocks noChangeArrowheads="1"/>
          </p:cNvSpPr>
          <p:nvPr/>
        </p:nvSpPr>
        <p:spPr bwMode="auto">
          <a:xfrm>
            <a:off x="3991379" y="5669837"/>
            <a:ext cx="394652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de-DE" sz="1600" dirty="0" smtClean="0"/>
              <a:t>Data </a:t>
            </a:r>
            <a:r>
              <a:rPr lang="de-DE" sz="1600" dirty="0" err="1" smtClean="0"/>
              <a:t>sets</a:t>
            </a:r>
            <a:r>
              <a:rPr lang="de-DE" sz="1600" dirty="0" smtClean="0"/>
              <a:t> </a:t>
            </a:r>
            <a:r>
              <a:rPr lang="de-DE" sz="1600" dirty="0" err="1" smtClean="0"/>
              <a:t>available</a:t>
            </a:r>
            <a:r>
              <a:rPr lang="de-DE" sz="1600" dirty="0" smtClean="0"/>
              <a:t> </a:t>
            </a:r>
            <a:r>
              <a:rPr lang="de-DE" sz="1600" dirty="0" err="1" smtClean="0"/>
              <a:t>at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smtClean="0"/>
              <a:t>UTCT </a:t>
            </a:r>
            <a:r>
              <a:rPr lang="de-DE" sz="1600" dirty="0" err="1"/>
              <a:t>data</a:t>
            </a:r>
            <a:r>
              <a:rPr lang="de-DE" sz="1600" dirty="0"/>
              <a:t> </a:t>
            </a:r>
            <a:r>
              <a:rPr lang="de-DE" sz="1600" dirty="0" err="1"/>
              <a:t>archive</a:t>
            </a:r>
            <a:r>
              <a:rPr lang="de-DE" sz="1600" dirty="0"/>
              <a:t>, </a:t>
            </a:r>
            <a:r>
              <a:rPr lang="de-DE" sz="1600" dirty="0" smtClean="0"/>
              <a:t>DIGIMORPH</a:t>
            </a:r>
            <a:br>
              <a:rPr lang="de-DE" sz="1600" dirty="0" smtClean="0"/>
            </a:br>
            <a:r>
              <a:rPr lang="de-DE" sz="1600" i="0" dirty="0" smtClean="0"/>
              <a:t>http://utct.tacc.utexas.edu</a:t>
            </a:r>
            <a:endParaRPr lang="de-DE" sz="1600" i="0" dirty="0"/>
          </a:p>
        </p:txBody>
      </p:sp>
      <p:grpSp>
        <p:nvGrpSpPr>
          <p:cNvPr id="2" name="Gruppieren 9"/>
          <p:cNvGrpSpPr/>
          <p:nvPr/>
        </p:nvGrpSpPr>
        <p:grpSpPr>
          <a:xfrm>
            <a:off x="569382" y="1456425"/>
            <a:ext cx="3402012" cy="2451100"/>
            <a:chOff x="547688" y="1220788"/>
            <a:chExt cx="3402012" cy="2451100"/>
          </a:xfrm>
        </p:grpSpPr>
        <p:pic>
          <p:nvPicPr>
            <p:cNvPr id="623621" name="Picture 5" descr="UTCT_Cheetah_Isosurface"/>
            <p:cNvPicPr>
              <a:picLocks noChangeAspect="1" noChangeArrowheads="1"/>
            </p:cNvPicPr>
            <p:nvPr/>
          </p:nvPicPr>
          <p:blipFill>
            <a:blip r:embed="rId3">
              <a:lum bright="20000" contrast="10000"/>
            </a:blip>
            <a:srcRect/>
            <a:stretch>
              <a:fillRect/>
            </a:stretch>
          </p:blipFill>
          <p:spPr bwMode="auto">
            <a:xfrm>
              <a:off x="547688" y="1220788"/>
              <a:ext cx="3402012" cy="2451100"/>
            </a:xfrm>
            <a:prstGeom prst="rect">
              <a:avLst/>
            </a:prstGeom>
            <a:noFill/>
          </p:spPr>
        </p:pic>
        <p:sp>
          <p:nvSpPr>
            <p:cNvPr id="623624" name="Text Box 8"/>
            <p:cNvSpPr txBox="1">
              <a:spLocks noChangeArrowheads="1"/>
            </p:cNvSpPr>
            <p:nvPr/>
          </p:nvSpPr>
          <p:spPr bwMode="auto">
            <a:xfrm>
              <a:off x="2541588" y="3363913"/>
              <a:ext cx="1138237" cy="30480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400">
                  <a:solidFill>
                    <a:schemeClr val="bg1"/>
                  </a:solidFill>
                </a:rPr>
                <a:t>cheetah skull</a:t>
              </a:r>
            </a:p>
          </p:txBody>
        </p:sp>
      </p:grpSp>
      <p:grpSp>
        <p:nvGrpSpPr>
          <p:cNvPr id="3" name="Gruppieren 10"/>
          <p:cNvGrpSpPr/>
          <p:nvPr/>
        </p:nvGrpSpPr>
        <p:grpSpPr>
          <a:xfrm>
            <a:off x="574145" y="3929937"/>
            <a:ext cx="3400425" cy="2551112"/>
            <a:chOff x="552450" y="3748088"/>
            <a:chExt cx="3400425" cy="2551112"/>
          </a:xfrm>
        </p:grpSpPr>
        <p:pic>
          <p:nvPicPr>
            <p:cNvPr id="623622" name="Picture 6" descr="UTCT_Pterosaur_Isosurface"/>
            <p:cNvPicPr>
              <a:picLocks noChangeAspect="1" noChangeArrowheads="1"/>
            </p:cNvPicPr>
            <p:nvPr/>
          </p:nvPicPr>
          <p:blipFill>
            <a:blip r:embed="rId4">
              <a:lum bright="20000" contrast="20000"/>
            </a:blip>
            <a:srcRect/>
            <a:stretch>
              <a:fillRect/>
            </a:stretch>
          </p:blipFill>
          <p:spPr bwMode="auto">
            <a:xfrm>
              <a:off x="552450" y="3748088"/>
              <a:ext cx="3400425" cy="2551112"/>
            </a:xfrm>
            <a:prstGeom prst="rect">
              <a:avLst/>
            </a:prstGeom>
            <a:noFill/>
          </p:spPr>
        </p:pic>
        <p:sp>
          <p:nvSpPr>
            <p:cNvPr id="623625" name="Text Box 9"/>
            <p:cNvSpPr txBox="1">
              <a:spLocks noChangeArrowheads="1"/>
            </p:cNvSpPr>
            <p:nvPr/>
          </p:nvSpPr>
          <p:spPr bwMode="auto">
            <a:xfrm>
              <a:off x="2541588" y="5975350"/>
              <a:ext cx="1246187" cy="30480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 algn="l"/>
              <a:r>
                <a:rPr lang="de-DE" sz="1400" dirty="0" err="1">
                  <a:solidFill>
                    <a:schemeClr val="bg1"/>
                  </a:solidFill>
                </a:rPr>
                <a:t>pterosaur</a:t>
              </a:r>
              <a:r>
                <a:rPr lang="de-DE" sz="1400" dirty="0">
                  <a:solidFill>
                    <a:schemeClr val="bg1"/>
                  </a:solidFill>
                </a:rPr>
                <a:t> skull</a:t>
              </a:r>
            </a:p>
          </p:txBody>
        </p:sp>
      </p:grpSp>
      <p:sp>
        <p:nvSpPr>
          <p:cNvPr id="623627" name="Text Box 11"/>
          <p:cNvSpPr txBox="1">
            <a:spLocks noChangeArrowheads="1"/>
          </p:cNvSpPr>
          <p:nvPr/>
        </p:nvSpPr>
        <p:spPr bwMode="auto">
          <a:xfrm>
            <a:off x="7463304" y="4916395"/>
            <a:ext cx="1200150" cy="304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l"/>
            <a:r>
              <a:rPr lang="de-DE" sz="1400">
                <a:solidFill>
                  <a:schemeClr val="bg1"/>
                </a:solidFill>
              </a:rPr>
              <a:t>big brown bat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266744"/>
            <a:ext cx="3471937" cy="487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pSp>
        <p:nvGrpSpPr>
          <p:cNvPr id="2" name="Gruppieren 6"/>
          <p:cNvGrpSpPr/>
          <p:nvPr/>
        </p:nvGrpSpPr>
        <p:grpSpPr>
          <a:xfrm>
            <a:off x="1127234" y="1135117"/>
            <a:ext cx="2727434" cy="4918842"/>
            <a:chOff x="780393" y="1229710"/>
            <a:chExt cx="2727434" cy="491884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/>
            <a:srcRect l="27414" t="45141" r="50215" b="32288"/>
            <a:stretch>
              <a:fillRect/>
            </a:stretch>
          </p:blipFill>
          <p:spPr bwMode="auto">
            <a:xfrm>
              <a:off x="780393" y="1229710"/>
              <a:ext cx="2727434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 l="51078" t="45141" r="27327" b="32288"/>
            <a:stretch>
              <a:fillRect/>
            </a:stretch>
          </p:blipFill>
          <p:spPr bwMode="auto">
            <a:xfrm>
              <a:off x="827689" y="2853559"/>
              <a:ext cx="2632842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/>
            <a:srcRect l="72931" t="45141" r="5474" b="32288"/>
            <a:stretch>
              <a:fillRect/>
            </a:stretch>
          </p:blipFill>
          <p:spPr bwMode="auto">
            <a:xfrm>
              <a:off x="827690" y="4493173"/>
              <a:ext cx="2632841" cy="1655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61963" y="274638"/>
            <a:ext cx="7405687" cy="755650"/>
          </a:xfrm>
        </p:spPr>
        <p:txBody>
          <a:bodyPr/>
          <a:lstStyle/>
          <a:p>
            <a:r>
              <a:rPr lang="de-DE" sz="3600" dirty="0" err="1" smtClean="0"/>
              <a:t>Translucency</a:t>
            </a:r>
            <a:endParaRPr lang="de-DE"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Bogen 53"/>
          <p:cNvSpPr/>
          <p:nvPr/>
        </p:nvSpPr>
        <p:spPr bwMode="auto">
          <a:xfrm rot="3463786">
            <a:off x="6495873" y="4832112"/>
            <a:ext cx="1161262" cy="1549007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de-DE" sz="2400" dirty="0" err="1" smtClean="0">
                <a:latin typeface="+mn-lt"/>
              </a:rPr>
              <a:t>When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photon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hits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surface</a:t>
            </a:r>
            <a:r>
              <a:rPr lang="de-DE" sz="2400" dirty="0" smtClean="0">
                <a:latin typeface="+mn-lt"/>
              </a:rPr>
              <a:t>, </a:t>
            </a:r>
            <a:r>
              <a:rPr lang="de-DE" sz="2400" dirty="0" err="1" smtClean="0">
                <a:latin typeface="+mn-lt"/>
              </a:rPr>
              <a:t>it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changes</a:t>
            </a:r>
            <a:r>
              <a:rPr lang="de-DE" sz="2400" dirty="0" smtClean="0">
                <a:latin typeface="+mn-lt"/>
              </a:rPr>
              <a:t> </a:t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both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direction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energy</a:t>
            </a:r>
            <a:r>
              <a:rPr lang="de-DE" sz="2400" dirty="0" smtClean="0">
                <a:latin typeface="+mn-lt"/>
              </a:rPr>
              <a:t> </a:t>
            </a:r>
          </a:p>
          <a:p>
            <a:pPr>
              <a:buNone/>
            </a:pPr>
            <a:endParaRPr lang="de-DE" sz="2400" dirty="0" smtClean="0">
              <a:latin typeface="+mn-lt"/>
            </a:endParaRPr>
          </a:p>
          <a:p>
            <a:r>
              <a:rPr lang="de-DE" b="1" i="1" dirty="0" smtClean="0">
                <a:latin typeface="+mn-lt"/>
              </a:rPr>
              <a:t>Single </a:t>
            </a:r>
            <a:r>
              <a:rPr lang="de-DE" b="1" i="1" dirty="0" err="1" smtClean="0">
                <a:latin typeface="+mn-lt"/>
              </a:rPr>
              <a:t>Scattering</a:t>
            </a:r>
            <a:r>
              <a:rPr lang="de-DE" b="1" i="1" dirty="0" smtClean="0">
                <a:latin typeface="+mn-lt"/>
              </a:rPr>
              <a:t>: </a:t>
            </a:r>
          </a:p>
          <a:p>
            <a:pPr lvl="1"/>
            <a:r>
              <a:rPr lang="de-DE" dirty="0" smtClean="0">
                <a:latin typeface="+mn-lt"/>
              </a:rPr>
              <a:t>Light </a:t>
            </a:r>
            <a:r>
              <a:rPr lang="de-DE" dirty="0" err="1" smtClean="0">
                <a:latin typeface="+mn-lt"/>
              </a:rPr>
              <a:t>is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scattered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once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before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it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reaches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eye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err="1" smtClean="0">
                <a:latin typeface="+mn-lt"/>
              </a:rPr>
              <a:t>Local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illumination</a:t>
            </a:r>
            <a:r>
              <a:rPr lang="de-DE" dirty="0" smtClean="0">
                <a:latin typeface="+mn-lt"/>
              </a:rPr>
              <a:t> model</a:t>
            </a:r>
          </a:p>
          <a:p>
            <a:pPr lvl="1"/>
            <a:endParaRPr lang="de-DE" dirty="0" smtClean="0">
              <a:latin typeface="+mn-lt"/>
            </a:endParaRPr>
          </a:p>
          <a:p>
            <a:r>
              <a:rPr lang="de-DE" b="1" i="1" dirty="0" smtClean="0">
                <a:latin typeface="+mn-lt"/>
              </a:rPr>
              <a:t>Multiple </a:t>
            </a:r>
            <a:r>
              <a:rPr lang="de-DE" b="1" i="1" dirty="0" err="1" smtClean="0">
                <a:latin typeface="+mn-lt"/>
              </a:rPr>
              <a:t>Scattering</a:t>
            </a:r>
            <a:endParaRPr lang="de-DE" b="1" i="1" dirty="0" smtClean="0"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Soft </a:t>
            </a:r>
            <a:r>
              <a:rPr lang="de-DE" dirty="0" err="1" smtClean="0">
                <a:latin typeface="+mn-lt"/>
              </a:rPr>
              <a:t>shadows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err="1" smtClean="0">
                <a:latin typeface="+mn-lt"/>
              </a:rPr>
              <a:t>Translucency</a:t>
            </a:r>
            <a:endParaRPr lang="de-DE" dirty="0" smtClean="0">
              <a:latin typeface="+mn-lt"/>
            </a:endParaRPr>
          </a:p>
          <a:p>
            <a:pPr lvl="1"/>
            <a:r>
              <a:rPr lang="de-DE" dirty="0" smtClean="0">
                <a:latin typeface="+mn-lt"/>
              </a:rPr>
              <a:t>Color </a:t>
            </a:r>
            <a:r>
              <a:rPr lang="de-DE" dirty="0" err="1" smtClean="0">
                <a:latin typeface="+mn-lt"/>
              </a:rPr>
              <a:t>bleeding</a:t>
            </a:r>
            <a:endParaRPr lang="de-DE" dirty="0" smtClean="0">
              <a:latin typeface="+mn-lt"/>
            </a:endParaRPr>
          </a:p>
        </p:txBody>
      </p:sp>
      <p:sp>
        <p:nvSpPr>
          <p:cNvPr id="21" name="Bogen 20"/>
          <p:cNvSpPr/>
          <p:nvPr/>
        </p:nvSpPr>
        <p:spPr bwMode="auto">
          <a:xfrm rot="3463786">
            <a:off x="6686374" y="2727087"/>
            <a:ext cx="1161262" cy="1549007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grpSp>
        <p:nvGrpSpPr>
          <p:cNvPr id="4" name="Group 80"/>
          <p:cNvGrpSpPr>
            <a:grpSpLocks/>
          </p:cNvGrpSpPr>
          <p:nvPr/>
        </p:nvGrpSpPr>
        <p:grpSpPr bwMode="auto">
          <a:xfrm rot="1655917">
            <a:off x="5378965" y="2378564"/>
            <a:ext cx="709033" cy="426346"/>
            <a:chOff x="462" y="1717"/>
            <a:chExt cx="568" cy="338"/>
          </a:xfrm>
        </p:grpSpPr>
        <p:sp>
          <p:nvSpPr>
            <p:cNvPr id="17" name="Freeform 81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8" name="Freeform 82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9" name="Oval 83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0" name="Oval 84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cxnSp>
        <p:nvCxnSpPr>
          <p:cNvPr id="15" name="Gerade Verbindung mit Pfeil 14"/>
          <p:cNvCxnSpPr>
            <a:endCxn id="16" idx="2"/>
          </p:cNvCxnSpPr>
          <p:nvPr/>
        </p:nvCxnSpPr>
        <p:spPr bwMode="auto">
          <a:xfrm>
            <a:off x="6012164" y="2722535"/>
            <a:ext cx="944989" cy="22924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6" name="Ellipse 15"/>
          <p:cNvSpPr/>
          <p:nvPr/>
        </p:nvSpPr>
        <p:spPr bwMode="auto">
          <a:xfrm>
            <a:off x="6957153" y="2897017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24" name="Gerade Verbindung mit Pfeil 23"/>
          <p:cNvCxnSpPr>
            <a:stCxn id="16" idx="0"/>
          </p:cNvCxnSpPr>
          <p:nvPr/>
        </p:nvCxnSpPr>
        <p:spPr bwMode="auto">
          <a:xfrm rot="5400000" flipH="1" flipV="1">
            <a:off x="6727553" y="2459838"/>
            <a:ext cx="720971" cy="15338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7" name="Ellipse 26"/>
          <p:cNvSpPr/>
          <p:nvPr/>
        </p:nvSpPr>
        <p:spPr bwMode="auto">
          <a:xfrm>
            <a:off x="7046173" y="1781509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28" name="Gerade Verbindung mit Pfeil 27"/>
          <p:cNvCxnSpPr>
            <a:stCxn id="16" idx="7"/>
          </p:cNvCxnSpPr>
          <p:nvPr/>
        </p:nvCxnSpPr>
        <p:spPr bwMode="auto">
          <a:xfrm rot="5400000" flipH="1" flipV="1">
            <a:off x="7016482" y="2394417"/>
            <a:ext cx="551821" cy="485459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1" name="Ellipse 30"/>
          <p:cNvSpPr/>
          <p:nvPr/>
        </p:nvSpPr>
        <p:spPr bwMode="auto">
          <a:xfrm>
            <a:off x="7594462" y="2053487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6465957" y="1840700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33" name="Gerade Verbindung mit Pfeil 32"/>
          <p:cNvCxnSpPr>
            <a:stCxn id="16" idx="1"/>
          </p:cNvCxnSpPr>
          <p:nvPr/>
        </p:nvCxnSpPr>
        <p:spPr bwMode="auto">
          <a:xfrm rot="16200000" flipV="1">
            <a:off x="6492028" y="2432058"/>
            <a:ext cx="690716" cy="271279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pSp>
        <p:nvGrpSpPr>
          <p:cNvPr id="5" name="Group 80"/>
          <p:cNvGrpSpPr>
            <a:grpSpLocks/>
          </p:cNvGrpSpPr>
          <p:nvPr/>
        </p:nvGrpSpPr>
        <p:grpSpPr bwMode="auto">
          <a:xfrm rot="2108559">
            <a:off x="5255140" y="4378814"/>
            <a:ext cx="709033" cy="426346"/>
            <a:chOff x="462" y="1717"/>
            <a:chExt cx="568" cy="338"/>
          </a:xfrm>
        </p:grpSpPr>
        <p:sp>
          <p:nvSpPr>
            <p:cNvPr id="41" name="Freeform 81"/>
            <p:cNvSpPr>
              <a:spLocks/>
            </p:cNvSpPr>
            <p:nvPr/>
          </p:nvSpPr>
          <p:spPr bwMode="auto">
            <a:xfrm>
              <a:off x="475" y="1776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2" name="Freeform 82"/>
            <p:cNvSpPr>
              <a:spLocks/>
            </p:cNvSpPr>
            <p:nvPr/>
          </p:nvSpPr>
          <p:spPr bwMode="auto">
            <a:xfrm>
              <a:off x="462" y="1717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43" name="Oval 83"/>
            <p:cNvSpPr>
              <a:spLocks noChangeArrowheads="1"/>
            </p:cNvSpPr>
            <p:nvPr/>
          </p:nvSpPr>
          <p:spPr bwMode="auto">
            <a:xfrm rot="-1055500">
              <a:off x="864" y="1807"/>
              <a:ext cx="100" cy="201"/>
            </a:xfrm>
            <a:prstGeom prst="ellipse">
              <a:avLst/>
            </a:prstGeom>
            <a:solidFill>
              <a:srgbClr val="333333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44" name="Oval 84"/>
            <p:cNvSpPr>
              <a:spLocks noChangeArrowheads="1"/>
            </p:cNvSpPr>
            <p:nvPr/>
          </p:nvSpPr>
          <p:spPr bwMode="auto">
            <a:xfrm rot="-1055500">
              <a:off x="912" y="1849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cxnSp>
        <p:nvCxnSpPr>
          <p:cNvPr id="45" name="Gerade Verbindung mit Pfeil 44"/>
          <p:cNvCxnSpPr>
            <a:endCxn id="46" idx="1"/>
          </p:cNvCxnSpPr>
          <p:nvPr/>
        </p:nvCxnSpPr>
        <p:spPr bwMode="auto">
          <a:xfrm>
            <a:off x="5897865" y="4789460"/>
            <a:ext cx="741786" cy="36197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6" name="Ellipse 45"/>
          <p:cNvSpPr/>
          <p:nvPr/>
        </p:nvSpPr>
        <p:spPr bwMode="auto">
          <a:xfrm>
            <a:off x="6623779" y="513539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47" name="Gerade Verbindung mit Pfeil 46"/>
          <p:cNvCxnSpPr>
            <a:stCxn id="57" idx="0"/>
            <a:endCxn id="50" idx="3"/>
          </p:cNvCxnSpPr>
          <p:nvPr/>
        </p:nvCxnSpPr>
        <p:spPr bwMode="auto">
          <a:xfrm rot="5400000" flipH="1" flipV="1">
            <a:off x="7183774" y="4577321"/>
            <a:ext cx="290392" cy="40665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48" name="Ellipse 47"/>
          <p:cNvSpPr/>
          <p:nvPr/>
        </p:nvSpPr>
        <p:spPr bwMode="auto">
          <a:xfrm>
            <a:off x="7131899" y="4086559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49" name="Gerade Verbindung mit Pfeil 48"/>
          <p:cNvCxnSpPr>
            <a:endCxn id="57" idx="1"/>
          </p:cNvCxnSpPr>
          <p:nvPr/>
        </p:nvCxnSpPr>
        <p:spPr bwMode="auto">
          <a:xfrm>
            <a:off x="6630564" y="4618033"/>
            <a:ext cx="456762" cy="32384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0" name="Ellipse 49"/>
          <p:cNvSpPr/>
          <p:nvPr/>
        </p:nvSpPr>
        <p:spPr bwMode="auto">
          <a:xfrm>
            <a:off x="7489688" y="4387112"/>
            <a:ext cx="290946" cy="29094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52" name="Gerade Verbindung mit Pfeil 51"/>
          <p:cNvCxnSpPr>
            <a:stCxn id="46" idx="0"/>
            <a:endCxn id="60" idx="4"/>
          </p:cNvCxnSpPr>
          <p:nvPr/>
        </p:nvCxnSpPr>
        <p:spPr bwMode="auto">
          <a:xfrm rot="16200000" flipV="1">
            <a:off x="6380307" y="4837729"/>
            <a:ext cx="500076" cy="95250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57" name="Ellipse 56"/>
          <p:cNvSpPr/>
          <p:nvPr/>
        </p:nvSpPr>
        <p:spPr bwMode="auto">
          <a:xfrm>
            <a:off x="7071454" y="492584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58" name="Bogen 57"/>
          <p:cNvSpPr/>
          <p:nvPr/>
        </p:nvSpPr>
        <p:spPr bwMode="auto">
          <a:xfrm rot="13511765">
            <a:off x="5876567" y="3712269"/>
            <a:ext cx="807260" cy="1186726"/>
          </a:xfrm>
          <a:prstGeom prst="arc">
            <a:avLst>
              <a:gd name="adj1" fmla="val 8401745"/>
              <a:gd name="adj2" fmla="val 14001383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60" name="Ellipse 59"/>
          <p:cNvSpPr/>
          <p:nvPr/>
        </p:nvSpPr>
        <p:spPr bwMode="auto">
          <a:xfrm>
            <a:off x="6528529" y="4525792"/>
            <a:ext cx="108382" cy="109524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66" name="Gerade Verbindung mit Pfeil 65"/>
          <p:cNvCxnSpPr>
            <a:endCxn id="48" idx="3"/>
          </p:cNvCxnSpPr>
          <p:nvPr/>
        </p:nvCxnSpPr>
        <p:spPr bwMode="auto">
          <a:xfrm rot="5400000" flipH="1" flipV="1">
            <a:off x="6575230" y="4485481"/>
            <a:ext cx="749860" cy="448693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71" name="Gerade Verbindung mit Pfeil 70"/>
          <p:cNvCxnSpPr>
            <a:endCxn id="48" idx="3"/>
          </p:cNvCxnSpPr>
          <p:nvPr/>
        </p:nvCxnSpPr>
        <p:spPr bwMode="auto">
          <a:xfrm flipV="1">
            <a:off x="6658920" y="4334897"/>
            <a:ext cx="515587" cy="23852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GPU Volume </a:t>
            </a:r>
            <a:r>
              <a:rPr lang="en-US" b="1" dirty="0" err="1" smtClean="0"/>
              <a:t>Raycasting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1800" b="1" dirty="0" smtClean="0"/>
              <a:t>Christof Rezk-Salama</a:t>
            </a:r>
            <a:br>
              <a:rPr lang="en-US" sz="1800" b="1" dirty="0" smtClean="0"/>
            </a:br>
            <a:r>
              <a:rPr lang="en-US" sz="1800" b="1" dirty="0" smtClean="0"/>
              <a:t>University of Siegen, Germany</a:t>
            </a:r>
            <a:endParaRPr lang="en-US" sz="1800" dirty="0"/>
          </a:p>
        </p:txBody>
      </p:sp>
      <p:pic>
        <p:nvPicPr>
          <p:cNvPr id="4" name="Picture 7" descr="SCI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3" y="4001383"/>
            <a:ext cx="1546446" cy="70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4004355"/>
            <a:ext cx="743625" cy="710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Grafik 5" descr="Bild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429256" y="4000505"/>
            <a:ext cx="1754172" cy="702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Surface-Like</a:t>
            </a:r>
            <a:r>
              <a:rPr lang="de-DE" dirty="0" smtClean="0"/>
              <a:t> </a:t>
            </a:r>
            <a:r>
              <a:rPr lang="de-DE" dirty="0" err="1" smtClean="0"/>
              <a:t>Reflection</a:t>
            </a:r>
            <a:r>
              <a:rPr lang="de-DE" dirty="0" smtClean="0"/>
              <a:t>: The BRDF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n-lt"/>
              </a:rPr>
              <a:t>Bidirectional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Reflectance</a:t>
            </a:r>
            <a:r>
              <a:rPr lang="de-DE" dirty="0" smtClean="0">
                <a:latin typeface="+mn-lt"/>
              </a:rPr>
              <a:t> Distribution </a:t>
            </a:r>
            <a:r>
              <a:rPr lang="de-DE" dirty="0" err="1" smtClean="0">
                <a:latin typeface="+mn-lt"/>
              </a:rPr>
              <a:t>Function</a:t>
            </a:r>
            <a:endParaRPr lang="de-DE" dirty="0">
              <a:latin typeface="+mn-lt"/>
            </a:endParaRPr>
          </a:p>
        </p:txBody>
      </p:sp>
      <p:pic>
        <p:nvPicPr>
          <p:cNvPr id="23" name="Grafik 2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67773" y="1759255"/>
            <a:ext cx="8040199" cy="510600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 bwMode="auto">
          <a:xfrm>
            <a:off x="3121573" y="1734837"/>
            <a:ext cx="2554014" cy="54864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4815842" y="2876471"/>
            <a:ext cx="1694688" cy="560832"/>
          </a:xfrm>
          <a:prstGeom prst="wedgeRoundRectCallout">
            <a:avLst>
              <a:gd name="adj1" fmla="val -72543"/>
              <a:gd name="adj2" fmla="val -130991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BRDF</a:t>
            </a:r>
          </a:p>
        </p:txBody>
      </p:sp>
      <p:sp>
        <p:nvSpPr>
          <p:cNvPr id="8" name="Abgerundete rechteckige Legende 7"/>
          <p:cNvSpPr/>
          <p:nvPr/>
        </p:nvSpPr>
        <p:spPr bwMode="auto">
          <a:xfrm>
            <a:off x="6650738" y="2870375"/>
            <a:ext cx="2176272" cy="560832"/>
          </a:xfrm>
          <a:prstGeom prst="wedgeRoundRectCallout">
            <a:avLst>
              <a:gd name="adj1" fmla="val -4137"/>
              <a:gd name="adj2" fmla="val -144035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Elevation Angle</a:t>
            </a:r>
          </a:p>
        </p:txBody>
      </p:sp>
      <p:sp>
        <p:nvSpPr>
          <p:cNvPr id="9" name="Abgerundete rechteckige Legende 8"/>
          <p:cNvSpPr/>
          <p:nvPr/>
        </p:nvSpPr>
        <p:spPr bwMode="auto">
          <a:xfrm>
            <a:off x="2120990" y="2756443"/>
            <a:ext cx="1694688" cy="560832"/>
          </a:xfrm>
          <a:prstGeom prst="wedgeRoundRectCallout">
            <a:avLst>
              <a:gd name="adj1" fmla="val -12830"/>
              <a:gd name="adj2" fmla="val -113599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Hemisphere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pic>
        <p:nvPicPr>
          <p:cNvPr id="10" name="Grafik 9" descr="Hemisphe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486" y="3364164"/>
            <a:ext cx="3455996" cy="2591997"/>
          </a:xfrm>
          <a:prstGeom prst="rect">
            <a:avLst/>
          </a:prstGeom>
        </p:spPr>
      </p:pic>
      <p:grpSp>
        <p:nvGrpSpPr>
          <p:cNvPr id="4" name="Gruppieren 10"/>
          <p:cNvGrpSpPr/>
          <p:nvPr/>
        </p:nvGrpSpPr>
        <p:grpSpPr>
          <a:xfrm>
            <a:off x="4342594" y="4020207"/>
            <a:ext cx="3067199" cy="2837793"/>
            <a:chOff x="6754717" y="348810"/>
            <a:chExt cx="1754089" cy="1591767"/>
          </a:xfrm>
        </p:grpSpPr>
        <p:sp>
          <p:nvSpPr>
            <p:cNvPr id="12" name="Torte 11"/>
            <p:cNvSpPr/>
            <p:nvPr/>
          </p:nvSpPr>
          <p:spPr bwMode="auto">
            <a:xfrm>
              <a:off x="7117885" y="719372"/>
              <a:ext cx="1221206" cy="1221205"/>
            </a:xfrm>
            <a:prstGeom prst="pie">
              <a:avLst>
                <a:gd name="adj1" fmla="val 10800000"/>
                <a:gd name="adj2" fmla="val 21599999"/>
              </a:avLst>
            </a:prstGeom>
            <a:noFill/>
            <a:ln w="127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grpSp>
          <p:nvGrpSpPr>
            <p:cNvPr id="5" name="Gruppieren 62"/>
            <p:cNvGrpSpPr/>
            <p:nvPr/>
          </p:nvGrpSpPr>
          <p:grpSpPr>
            <a:xfrm>
              <a:off x="6754717" y="348810"/>
              <a:ext cx="1754089" cy="1002085"/>
              <a:chOff x="6754717" y="348810"/>
              <a:chExt cx="1754089" cy="1002085"/>
            </a:xfrm>
          </p:grpSpPr>
          <p:sp>
            <p:nvSpPr>
              <p:cNvPr id="14" name="Freeform 25"/>
              <p:cNvSpPr>
                <a:spLocks/>
              </p:cNvSpPr>
              <p:nvPr/>
            </p:nvSpPr>
            <p:spPr bwMode="auto">
              <a:xfrm>
                <a:off x="7119628" y="614253"/>
                <a:ext cx="1221654" cy="717464"/>
              </a:xfrm>
              <a:custGeom>
                <a:avLst/>
                <a:gdLst>
                  <a:gd name="connsiteX0" fmla="*/ 15 w 1461"/>
                  <a:gd name="connsiteY0" fmla="*/ 876 h 989"/>
                  <a:gd name="connsiteX1" fmla="*/ 141 w 1461"/>
                  <a:gd name="connsiteY1" fmla="*/ 423 h 989"/>
                  <a:gd name="connsiteX2" fmla="*/ 495 w 1461"/>
                  <a:gd name="connsiteY2" fmla="*/ 156 h 989"/>
                  <a:gd name="connsiteX3" fmla="*/ 789 w 1461"/>
                  <a:gd name="connsiteY3" fmla="*/ 114 h 989"/>
                  <a:gd name="connsiteX4" fmla="*/ 1128 w 1461"/>
                  <a:gd name="connsiteY4" fmla="*/ 78 h 989"/>
                  <a:gd name="connsiteX5" fmla="*/ 1377 w 1461"/>
                  <a:gd name="connsiteY5" fmla="*/ 33 h 989"/>
                  <a:gd name="connsiteX6" fmla="*/ 1383 w 1461"/>
                  <a:gd name="connsiteY6" fmla="*/ 243 h 989"/>
                  <a:gd name="connsiteX7" fmla="*/ 1398 w 1461"/>
                  <a:gd name="connsiteY7" fmla="*/ 546 h 989"/>
                  <a:gd name="connsiteX8" fmla="*/ 1461 w 1461"/>
                  <a:gd name="connsiteY8" fmla="*/ 873 h 989"/>
                  <a:gd name="connsiteX9" fmla="*/ 126 w 1461"/>
                  <a:gd name="connsiteY9" fmla="*/ 989 h 989"/>
                  <a:gd name="connsiteX0" fmla="*/ 15 w 1461"/>
                  <a:gd name="connsiteY0" fmla="*/ 876 h 1188"/>
                  <a:gd name="connsiteX1" fmla="*/ 141 w 1461"/>
                  <a:gd name="connsiteY1" fmla="*/ 423 h 1188"/>
                  <a:gd name="connsiteX2" fmla="*/ 495 w 1461"/>
                  <a:gd name="connsiteY2" fmla="*/ 156 h 1188"/>
                  <a:gd name="connsiteX3" fmla="*/ 789 w 1461"/>
                  <a:gd name="connsiteY3" fmla="*/ 114 h 1188"/>
                  <a:gd name="connsiteX4" fmla="*/ 1128 w 1461"/>
                  <a:gd name="connsiteY4" fmla="*/ 78 h 1188"/>
                  <a:gd name="connsiteX5" fmla="*/ 1377 w 1461"/>
                  <a:gd name="connsiteY5" fmla="*/ 33 h 1188"/>
                  <a:gd name="connsiteX6" fmla="*/ 1383 w 1461"/>
                  <a:gd name="connsiteY6" fmla="*/ 243 h 1188"/>
                  <a:gd name="connsiteX7" fmla="*/ 1398 w 1461"/>
                  <a:gd name="connsiteY7" fmla="*/ 546 h 1188"/>
                  <a:gd name="connsiteX8" fmla="*/ 1461 w 1461"/>
                  <a:gd name="connsiteY8" fmla="*/ 873 h 1188"/>
                  <a:gd name="connsiteX9" fmla="*/ 228 w 1461"/>
                  <a:gd name="connsiteY9" fmla="*/ 1188 h 1188"/>
                  <a:gd name="connsiteX0" fmla="*/ 15 w 1461"/>
                  <a:gd name="connsiteY0" fmla="*/ 876 h 876"/>
                  <a:gd name="connsiteX1" fmla="*/ 141 w 1461"/>
                  <a:gd name="connsiteY1" fmla="*/ 423 h 876"/>
                  <a:gd name="connsiteX2" fmla="*/ 495 w 1461"/>
                  <a:gd name="connsiteY2" fmla="*/ 156 h 876"/>
                  <a:gd name="connsiteX3" fmla="*/ 789 w 1461"/>
                  <a:gd name="connsiteY3" fmla="*/ 114 h 876"/>
                  <a:gd name="connsiteX4" fmla="*/ 1128 w 1461"/>
                  <a:gd name="connsiteY4" fmla="*/ 78 h 876"/>
                  <a:gd name="connsiteX5" fmla="*/ 1377 w 1461"/>
                  <a:gd name="connsiteY5" fmla="*/ 33 h 876"/>
                  <a:gd name="connsiteX6" fmla="*/ 1383 w 1461"/>
                  <a:gd name="connsiteY6" fmla="*/ 243 h 876"/>
                  <a:gd name="connsiteX7" fmla="*/ 1398 w 1461"/>
                  <a:gd name="connsiteY7" fmla="*/ 546 h 876"/>
                  <a:gd name="connsiteX8" fmla="*/ 1461 w 1461"/>
                  <a:gd name="connsiteY8" fmla="*/ 873 h 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1" h="876">
                    <a:moveTo>
                      <a:pt x="15" y="876"/>
                    </a:moveTo>
                    <a:cubicBezTo>
                      <a:pt x="0" y="705"/>
                      <a:pt x="61" y="543"/>
                      <a:pt x="141" y="423"/>
                    </a:cubicBezTo>
                    <a:cubicBezTo>
                      <a:pt x="221" y="303"/>
                      <a:pt x="369" y="198"/>
                      <a:pt x="495" y="156"/>
                    </a:cubicBezTo>
                    <a:cubicBezTo>
                      <a:pt x="621" y="114"/>
                      <a:pt x="675" y="111"/>
                      <a:pt x="789" y="114"/>
                    </a:cubicBezTo>
                    <a:cubicBezTo>
                      <a:pt x="903" y="117"/>
                      <a:pt x="1035" y="114"/>
                      <a:pt x="1128" y="78"/>
                    </a:cubicBezTo>
                    <a:cubicBezTo>
                      <a:pt x="1221" y="42"/>
                      <a:pt x="1332" y="0"/>
                      <a:pt x="1377" y="33"/>
                    </a:cubicBezTo>
                    <a:cubicBezTo>
                      <a:pt x="1422" y="66"/>
                      <a:pt x="1401" y="168"/>
                      <a:pt x="1383" y="243"/>
                    </a:cubicBezTo>
                    <a:cubicBezTo>
                      <a:pt x="1365" y="318"/>
                      <a:pt x="1353" y="447"/>
                      <a:pt x="1398" y="546"/>
                    </a:cubicBezTo>
                    <a:cubicBezTo>
                      <a:pt x="1443" y="645"/>
                      <a:pt x="1461" y="675"/>
                      <a:pt x="1461" y="873"/>
                    </a:cubicBezTo>
                  </a:path>
                </a:pathLst>
              </a:custGeom>
              <a:solidFill>
                <a:srgbClr val="FFCC00">
                  <a:alpha val="75000"/>
                </a:srgbClr>
              </a:solidFill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square">
                <a:noAutofit/>
              </a:bodyPr>
              <a:lstStyle/>
              <a:p>
                <a:endParaRPr lang="de-DE"/>
              </a:p>
            </p:txBody>
          </p:sp>
          <p:pic>
            <p:nvPicPr>
              <p:cNvPr id="15" name="Grafik 14" descr="TP_tmp.png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7971873" y="348810"/>
                <a:ext cx="254508" cy="178308"/>
              </a:xfrm>
              <a:prstGeom prst="rect">
                <a:avLst/>
              </a:prstGeom>
            </p:spPr>
          </p:pic>
          <p:pic>
            <p:nvPicPr>
              <p:cNvPr id="16" name="Grafik 15" descr="TP_tmp.png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6754717" y="599268"/>
                <a:ext cx="278891" cy="178307"/>
              </a:xfrm>
              <a:prstGeom prst="rect">
                <a:avLst/>
              </a:prstGeom>
            </p:spPr>
          </p:pic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>
                <a:off x="7031064" y="764582"/>
                <a:ext cx="692258" cy="55793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8" name="Line 23"/>
              <p:cNvSpPr>
                <a:spLocks noChangeShapeType="1"/>
              </p:cNvSpPr>
              <p:nvPr/>
            </p:nvSpPr>
            <p:spPr bwMode="auto">
              <a:xfrm flipV="1">
                <a:off x="7720678" y="509550"/>
                <a:ext cx="341398" cy="803759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>
                <a:spAutoFit/>
              </a:bodyPr>
              <a:lstStyle/>
              <a:p>
                <a:endParaRPr lang="de-DE"/>
              </a:p>
            </p:txBody>
          </p:sp>
          <p:cxnSp>
            <p:nvCxnSpPr>
              <p:cNvPr id="19" name="Gerade Verbindung 18"/>
              <p:cNvCxnSpPr/>
              <p:nvPr/>
            </p:nvCxnSpPr>
            <p:spPr bwMode="auto">
              <a:xfrm>
                <a:off x="6973173" y="1326229"/>
                <a:ext cx="1535633" cy="1588"/>
              </a:xfrm>
              <a:prstGeom prst="lin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Gerade Verbindung mit Pfeil 19"/>
              <p:cNvCxnSpPr/>
              <p:nvPr/>
            </p:nvCxnSpPr>
            <p:spPr bwMode="auto">
              <a:xfrm rot="5400000" flipH="1" flipV="1">
                <a:off x="7322180" y="928360"/>
                <a:ext cx="795738" cy="1588"/>
              </a:xfrm>
              <a:prstGeom prst="straightConnector1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12700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1" name="Oval 18"/>
              <p:cNvSpPr>
                <a:spLocks noChangeArrowheads="1"/>
              </p:cNvSpPr>
              <p:nvPr/>
            </p:nvSpPr>
            <p:spPr bwMode="auto">
              <a:xfrm>
                <a:off x="7688442" y="1287476"/>
                <a:ext cx="63419" cy="63419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Volume </a:t>
            </a:r>
            <a:r>
              <a:rPr lang="de-DE" dirty="0" err="1" smtClean="0"/>
              <a:t>Scattering</a:t>
            </a:r>
            <a:r>
              <a:rPr lang="de-DE" dirty="0" smtClean="0"/>
              <a:t>: The Phase </a:t>
            </a:r>
            <a:r>
              <a:rPr lang="de-DE" dirty="0" err="1" smtClean="0"/>
              <a:t>Function</a:t>
            </a:r>
            <a:endParaRPr lang="de-DE" dirty="0"/>
          </a:p>
        </p:txBody>
      </p:sp>
      <p:pic>
        <p:nvPicPr>
          <p:cNvPr id="13" name="Grafik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681077" y="1307519"/>
            <a:ext cx="7940485" cy="604590"/>
          </a:xfrm>
          <a:prstGeom prst="rect">
            <a:avLst/>
          </a:prstGeom>
          <a:noFill/>
          <a:ln/>
          <a:effectLst/>
        </p:spPr>
      </p:pic>
      <p:sp>
        <p:nvSpPr>
          <p:cNvPr id="4" name="Abgerundete rechteckige Legende 3"/>
          <p:cNvSpPr/>
          <p:nvPr/>
        </p:nvSpPr>
        <p:spPr bwMode="auto">
          <a:xfrm>
            <a:off x="5382978" y="2326569"/>
            <a:ext cx="2615184" cy="560832"/>
          </a:xfrm>
          <a:prstGeom prst="wedgeRoundRectCallout">
            <a:avLst>
              <a:gd name="adj1" fmla="val -72543"/>
              <a:gd name="adj2" fmla="val -130991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 smtClean="0"/>
              <a:t>Phase </a:t>
            </a:r>
            <a:r>
              <a:rPr lang="de-DE" sz="2000" b="1" dirty="0" err="1" smtClean="0"/>
              <a:t>Function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5" name="Abgerundete rechteckige Legende 4"/>
          <p:cNvSpPr/>
          <p:nvPr/>
        </p:nvSpPr>
        <p:spPr bwMode="auto">
          <a:xfrm>
            <a:off x="2656595" y="2364196"/>
            <a:ext cx="1694688" cy="560832"/>
          </a:xfrm>
          <a:prstGeom prst="wedgeRoundRectCallout">
            <a:avLst>
              <a:gd name="adj1" fmla="val -12830"/>
              <a:gd name="adj2" fmla="val -113599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</a:rPr>
              <a:t>Sphere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3475561" y="1273432"/>
            <a:ext cx="2816352" cy="54864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61963" y="2096781"/>
            <a:ext cx="8169275" cy="583324"/>
          </a:xfrm>
        </p:spPr>
        <p:txBody>
          <a:bodyPr/>
          <a:lstStyle/>
          <a:p>
            <a:r>
              <a:rPr lang="de-DE" dirty="0" err="1" smtClean="0">
                <a:latin typeface="+mn-lt"/>
              </a:rPr>
              <a:t>Example</a:t>
            </a:r>
            <a:r>
              <a:rPr lang="de-DE" dirty="0" smtClean="0">
                <a:latin typeface="+mn-lt"/>
              </a:rPr>
              <a:t>: </a:t>
            </a:r>
            <a:r>
              <a:rPr lang="de-DE" dirty="0" err="1" smtClean="0">
                <a:latin typeface="+mn-lt"/>
              </a:rPr>
              <a:t>Henyey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Greenstein</a:t>
            </a:r>
            <a:endParaRPr lang="de-DE" dirty="0">
              <a:latin typeface="+mn-lt"/>
            </a:endParaRPr>
          </a:p>
        </p:txBody>
      </p:sp>
      <p:pic>
        <p:nvPicPr>
          <p:cNvPr id="16" name="Grafik 15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1172030" y="2796594"/>
            <a:ext cx="6938960" cy="955780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491" t="32459" r="2888" b="23690"/>
          <a:stretch>
            <a:fillRect/>
          </a:stretch>
        </p:blipFill>
        <p:spPr bwMode="auto">
          <a:xfrm>
            <a:off x="1324303" y="3726879"/>
            <a:ext cx="6448097" cy="2163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446198" y="3783692"/>
            <a:ext cx="8169275" cy="58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de-DE" sz="2800" kern="0" dirty="0" err="1" smtClean="0">
                <a:latin typeface="+mn-lt"/>
              </a:rPr>
              <a:t>Probability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of</a:t>
            </a:r>
            <a:r>
              <a:rPr lang="de-DE" sz="2800" kern="0" dirty="0" smtClean="0">
                <a:latin typeface="+mn-lt"/>
              </a:rPr>
              <a:t> a </a:t>
            </a:r>
            <a:r>
              <a:rPr lang="de-DE" sz="2800" kern="0" dirty="0" err="1" smtClean="0">
                <a:latin typeface="+mn-lt"/>
              </a:rPr>
              <a:t>photon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changing</a:t>
            </a:r>
            <a:r>
              <a:rPr lang="de-DE" sz="2800" kern="0" dirty="0" smtClean="0">
                <a:latin typeface="+mn-lt"/>
              </a:rPr>
              <a:t> ist </a:t>
            </a:r>
            <a:r>
              <a:rPr lang="de-DE" sz="2800" kern="0" dirty="0" err="1" smtClean="0">
                <a:latin typeface="+mn-lt"/>
              </a:rPr>
              <a:t>direction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by</a:t>
            </a:r>
            <a:r>
              <a:rPr lang="de-DE" sz="2800" kern="0" dirty="0" smtClean="0">
                <a:latin typeface="+mn-lt"/>
              </a:rPr>
              <a:t> a </a:t>
            </a:r>
            <a:r>
              <a:rPr lang="de-DE" sz="2800" kern="0" dirty="0" err="1" smtClean="0">
                <a:latin typeface="+mn-lt"/>
              </a:rPr>
              <a:t>given</a:t>
            </a:r>
            <a:r>
              <a:rPr lang="de-DE" sz="2800" kern="0" dirty="0" smtClean="0">
                <a:latin typeface="+mn-lt"/>
              </a:rPr>
              <a:t> angle </a:t>
            </a: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lang="de-DE" sz="2800" kern="0" dirty="0" smtClean="0">
                <a:latin typeface="+mn-lt"/>
              </a:rPr>
              <a:t>Rotation invariant  („</a:t>
            </a:r>
            <a:r>
              <a:rPr lang="de-DE" sz="2800" kern="0" dirty="0" err="1" smtClean="0">
                <a:latin typeface="+mn-lt"/>
              </a:rPr>
              <a:t>no</a:t>
            </a:r>
            <a:r>
              <a:rPr lang="de-DE" sz="2800" kern="0" dirty="0" smtClean="0">
                <a:latin typeface="+mn-lt"/>
              </a:rPr>
              <a:t> normal </a:t>
            </a:r>
            <a:r>
              <a:rPr lang="de-DE" sz="2800" kern="0" dirty="0" err="1" smtClean="0">
                <a:latin typeface="+mn-lt"/>
              </a:rPr>
              <a:t>vector</a:t>
            </a:r>
            <a:r>
              <a:rPr lang="de-DE" sz="2800" kern="0" dirty="0" smtClean="0">
                <a:latin typeface="+mn-lt"/>
              </a:rPr>
              <a:t>“)</a:t>
            </a: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8"/>
              </a:buBlip>
              <a:tabLst/>
              <a:defRPr/>
            </a:pP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Anisotropy</a:t>
            </a:r>
            <a:r>
              <a:rPr kumimoji="0" lang="de-DE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Grafik 17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71108" y="5177219"/>
            <a:ext cx="1680456" cy="419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build="p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BSDF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>
                <a:latin typeface="+mn-lt"/>
              </a:rPr>
              <a:t>Bidirectional</a:t>
            </a:r>
            <a:r>
              <a:rPr lang="de-DE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Scattering</a:t>
            </a:r>
            <a:r>
              <a:rPr lang="de-DE" dirty="0" smtClean="0">
                <a:latin typeface="+mn-lt"/>
              </a:rPr>
              <a:t> Distribution </a:t>
            </a:r>
            <a:r>
              <a:rPr lang="de-DE" dirty="0" err="1" smtClean="0">
                <a:latin typeface="+mn-lt"/>
              </a:rPr>
              <a:t>Function</a:t>
            </a:r>
            <a:endParaRPr lang="de-DE" dirty="0">
              <a:latin typeface="+mn-lt"/>
            </a:endParaRPr>
          </a:p>
        </p:txBody>
      </p:sp>
      <p:pic>
        <p:nvPicPr>
          <p:cNvPr id="11" name="Grafik 10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59144" y="1727725"/>
            <a:ext cx="8395670" cy="541092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 bwMode="auto">
          <a:xfrm>
            <a:off x="3058508" y="1719072"/>
            <a:ext cx="2538251" cy="548640"/>
          </a:xfrm>
          <a:prstGeom prst="rect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Abgerundete rechteckige Legende 6"/>
          <p:cNvSpPr/>
          <p:nvPr/>
        </p:nvSpPr>
        <p:spPr bwMode="auto">
          <a:xfrm>
            <a:off x="4815842" y="2876471"/>
            <a:ext cx="1694688" cy="560832"/>
          </a:xfrm>
          <a:prstGeom prst="wedgeRoundRectCallout">
            <a:avLst>
              <a:gd name="adj1" fmla="val -72543"/>
              <a:gd name="adj2" fmla="val -130991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BSDF</a:t>
            </a:r>
          </a:p>
        </p:txBody>
      </p:sp>
      <p:sp>
        <p:nvSpPr>
          <p:cNvPr id="8" name="Abgerundete rechteckige Legende 7"/>
          <p:cNvSpPr/>
          <p:nvPr/>
        </p:nvSpPr>
        <p:spPr bwMode="auto">
          <a:xfrm>
            <a:off x="6650738" y="2870375"/>
            <a:ext cx="2176272" cy="560832"/>
          </a:xfrm>
          <a:prstGeom prst="wedgeRoundRectCallout">
            <a:avLst>
              <a:gd name="adj1" fmla="val -4137"/>
              <a:gd name="adj2" fmla="val -144035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Elevation Angle</a:t>
            </a:r>
          </a:p>
        </p:txBody>
      </p:sp>
      <p:sp>
        <p:nvSpPr>
          <p:cNvPr id="9" name="Abgerundete rechteckige Legende 8"/>
          <p:cNvSpPr/>
          <p:nvPr/>
        </p:nvSpPr>
        <p:spPr bwMode="auto">
          <a:xfrm>
            <a:off x="2231348" y="2740678"/>
            <a:ext cx="1694688" cy="560832"/>
          </a:xfrm>
          <a:prstGeom prst="wedgeRoundRectCallout">
            <a:avLst>
              <a:gd name="adj1" fmla="val -12830"/>
              <a:gd name="adj2" fmla="val -113599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Sphere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4" name="Inhaltsplatzhalter 2"/>
          <p:cNvSpPr txBox="1">
            <a:spLocks/>
          </p:cNvSpPr>
          <p:nvPr/>
        </p:nvSpPr>
        <p:spPr bwMode="auto">
          <a:xfrm>
            <a:off x="446198" y="3626032"/>
            <a:ext cx="8169275" cy="58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de-DE" sz="2800" kern="0" dirty="0" err="1" smtClean="0">
                <a:latin typeface="+mn-lt"/>
              </a:rPr>
              <a:t>Scattering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with</a:t>
            </a:r>
            <a:r>
              <a:rPr lang="de-DE" sz="2800" kern="0" dirty="0" smtClean="0">
                <a:latin typeface="+mn-lt"/>
              </a:rPr>
              <a:t> </a:t>
            </a:r>
            <a:r>
              <a:rPr lang="de-DE" sz="2800" kern="0" dirty="0" err="1" smtClean="0">
                <a:latin typeface="+mn-lt"/>
              </a:rPr>
              <a:t>orientation</a:t>
            </a:r>
            <a:r>
              <a:rPr lang="de-DE" sz="2800" kern="0" dirty="0" smtClean="0">
                <a:latin typeface="+mn-lt"/>
              </a:rPr>
              <a:t> (</a:t>
            </a:r>
            <a:r>
              <a:rPr lang="de-DE" sz="2800" kern="0" dirty="0" err="1" smtClean="0">
                <a:latin typeface="+mn-lt"/>
              </a:rPr>
              <a:t>surface-like</a:t>
            </a:r>
            <a:r>
              <a:rPr lang="de-DE" sz="2800" kern="0" dirty="0" smtClean="0">
                <a:latin typeface="+mn-lt"/>
              </a:rPr>
              <a:t>)</a:t>
            </a:r>
            <a:endParaRPr lang="de-DE" sz="2800" kern="0" noProof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de-DE" sz="2800" kern="0" noProof="0" dirty="0" smtClean="0">
                <a:latin typeface="+mn-lt"/>
              </a:rPr>
              <a:t>Phase </a:t>
            </a:r>
            <a:r>
              <a:rPr lang="de-DE" sz="2800" kern="0" noProof="0" dirty="0" err="1" smtClean="0">
                <a:latin typeface="+mn-lt"/>
              </a:rPr>
              <a:t>function</a:t>
            </a:r>
            <a:r>
              <a:rPr lang="de-DE" sz="2800" kern="0" noProof="0" dirty="0" smtClean="0">
                <a:latin typeface="+mn-lt"/>
              </a:rPr>
              <a:t> </a:t>
            </a:r>
            <a:r>
              <a:rPr lang="de-DE" sz="2800" kern="0" noProof="0" dirty="0" err="1" smtClean="0">
                <a:latin typeface="+mn-lt"/>
              </a:rPr>
              <a:t>notation</a:t>
            </a:r>
            <a:r>
              <a:rPr lang="de-DE" sz="2800" kern="0" noProof="0" dirty="0" smtClean="0">
                <a:latin typeface="+mn-lt"/>
              </a:rPr>
              <a:t>: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Grafik 28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879031" y="4719997"/>
            <a:ext cx="7865347" cy="4668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2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Practical</a:t>
            </a:r>
            <a:r>
              <a:rPr lang="de-DE" dirty="0" smtClean="0"/>
              <a:t> Model</a:t>
            </a:r>
            <a:endParaRPr lang="de-DE" dirty="0"/>
          </a:p>
        </p:txBody>
      </p:sp>
      <p:sp>
        <p:nvSpPr>
          <p:cNvPr id="4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8169275" cy="4846638"/>
          </a:xfrm>
        </p:spPr>
        <p:txBody>
          <a:bodyPr/>
          <a:lstStyle/>
          <a:p>
            <a:r>
              <a:rPr lang="de-DE" dirty="0" err="1" smtClean="0">
                <a:latin typeface="+mn-lt"/>
              </a:rPr>
              <a:t>Surface-like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scattering</a:t>
            </a:r>
            <a:r>
              <a:rPr lang="de-DE" dirty="0" smtClean="0">
                <a:latin typeface="+mn-lt"/>
              </a:rPr>
              <a:t> (BSDF) </a:t>
            </a:r>
            <a:r>
              <a:rPr lang="de-DE" dirty="0" err="1" smtClean="0">
                <a:latin typeface="+mn-lt"/>
              </a:rPr>
              <a:t>at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high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gradients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Henyey-Greenstein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low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gradients</a:t>
            </a:r>
            <a:endParaRPr lang="de-DE" dirty="0">
              <a:latin typeface="+mn-lt"/>
            </a:endParaRPr>
          </a:p>
        </p:txBody>
      </p:sp>
      <p:pic>
        <p:nvPicPr>
          <p:cNvPr id="6" name="Grafik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00447" y="2349063"/>
            <a:ext cx="8707070" cy="91301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172" t="25365" r="4181" b="18961"/>
          <a:stretch>
            <a:fillRect/>
          </a:stretch>
        </p:blipFill>
        <p:spPr bwMode="auto">
          <a:xfrm>
            <a:off x="1545021" y="3356088"/>
            <a:ext cx="6022427" cy="2666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Practical</a:t>
            </a:r>
            <a:r>
              <a:rPr lang="de-DE" dirty="0" smtClean="0"/>
              <a:t> Model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31" t="13972" r="5603" b="6494"/>
          <a:stretch>
            <a:fillRect/>
          </a:stretch>
        </p:blipFill>
        <p:spPr bwMode="auto">
          <a:xfrm>
            <a:off x="63064" y="1245476"/>
            <a:ext cx="8671035" cy="466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Math</a:t>
            </a:r>
            <a:r>
              <a:rPr lang="de-DE" dirty="0" smtClean="0"/>
              <a:t> Notation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sp>
        <p:nvSpPr>
          <p:cNvPr id="102" name="Inhaltsplatzhalter 2"/>
          <p:cNvSpPr txBox="1">
            <a:spLocks/>
          </p:cNvSpPr>
          <p:nvPr/>
        </p:nvSpPr>
        <p:spPr bwMode="auto">
          <a:xfrm>
            <a:off x="483080" y="3786190"/>
            <a:ext cx="5451894" cy="225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buBlip>
                <a:blip r:embed="rId4"/>
              </a:buBlip>
            </a:pPr>
            <a:r>
              <a:rPr lang="en-US" sz="2400" kern="0" dirty="0" smtClean="0">
                <a:latin typeface="+mn-lt"/>
              </a:rPr>
              <a:t>Integral must be solved for every intersection point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4"/>
              </a:buBlip>
            </a:pPr>
            <a:r>
              <a:rPr lang="en-US" sz="2400" b="1" i="1" kern="0" dirty="0" err="1" smtClean="0">
                <a:latin typeface="+mn-lt"/>
              </a:rPr>
              <a:t>Fredholm</a:t>
            </a:r>
            <a:r>
              <a:rPr lang="en-US" sz="2400" b="1" i="1" kern="0" dirty="0" smtClean="0">
                <a:latin typeface="+mn-lt"/>
              </a:rPr>
              <a:t> Equation </a:t>
            </a:r>
            <a:r>
              <a:rPr lang="en-US" sz="2400" kern="0" dirty="0" smtClean="0">
                <a:latin typeface="+mn-lt"/>
              </a:rPr>
              <a:t>(cannot be 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solved analytically)</a:t>
            </a:r>
          </a:p>
        </p:txBody>
      </p:sp>
      <p:pic>
        <p:nvPicPr>
          <p:cNvPr id="8" name="Grafik 7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20307" y="1629280"/>
            <a:ext cx="6375067" cy="8793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Numerical</a:t>
            </a:r>
            <a:r>
              <a:rPr lang="de-DE" sz="4000" dirty="0" smtClean="0"/>
              <a:t> Integration</a:t>
            </a:r>
            <a:endParaRPr lang="de-DE" sz="4000" dirty="0"/>
          </a:p>
        </p:txBody>
      </p:sp>
      <p:sp>
        <p:nvSpPr>
          <p:cNvPr id="336900" name="Freeform 4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01" name="Rectangle 5"/>
          <p:cNvSpPr>
            <a:spLocks noChangeArrowheads="1"/>
          </p:cNvSpPr>
          <p:nvPr/>
        </p:nvSpPr>
        <p:spPr bwMode="auto">
          <a:xfrm>
            <a:off x="817563" y="2538413"/>
            <a:ext cx="342900" cy="695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2" name="Rectangle 6"/>
          <p:cNvSpPr>
            <a:spLocks noChangeArrowheads="1"/>
          </p:cNvSpPr>
          <p:nvPr/>
        </p:nvSpPr>
        <p:spPr bwMode="auto">
          <a:xfrm>
            <a:off x="1160463" y="2024063"/>
            <a:ext cx="342900" cy="12096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3" name="Rectangle 7"/>
          <p:cNvSpPr>
            <a:spLocks noChangeArrowheads="1"/>
          </p:cNvSpPr>
          <p:nvPr/>
        </p:nvSpPr>
        <p:spPr bwMode="auto">
          <a:xfrm>
            <a:off x="1501775" y="1633538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4" name="Rectangle 8"/>
          <p:cNvSpPr>
            <a:spLocks noChangeArrowheads="1"/>
          </p:cNvSpPr>
          <p:nvPr/>
        </p:nvSpPr>
        <p:spPr bwMode="auto">
          <a:xfrm>
            <a:off x="1843088" y="1957388"/>
            <a:ext cx="342900" cy="12763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5" name="Rectangle 9"/>
          <p:cNvSpPr>
            <a:spLocks noChangeArrowheads="1"/>
          </p:cNvSpPr>
          <p:nvPr/>
        </p:nvSpPr>
        <p:spPr bwMode="auto">
          <a:xfrm>
            <a:off x="2184400" y="2398713"/>
            <a:ext cx="342900" cy="8350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6" name="Rectangle 10"/>
          <p:cNvSpPr>
            <a:spLocks noChangeArrowheads="1"/>
          </p:cNvSpPr>
          <p:nvPr/>
        </p:nvSpPr>
        <p:spPr bwMode="auto">
          <a:xfrm>
            <a:off x="2525713" y="2062163"/>
            <a:ext cx="342900" cy="11715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2867025" y="2433638"/>
            <a:ext cx="342900" cy="8001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3208338" y="2738438"/>
            <a:ext cx="342900" cy="4953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09" name="Freeform 13"/>
          <p:cNvSpPr>
            <a:spLocks/>
          </p:cNvSpPr>
          <p:nvPr/>
        </p:nvSpPr>
        <p:spPr bwMode="auto">
          <a:xfrm>
            <a:off x="820738" y="1627188"/>
            <a:ext cx="2722562" cy="1617662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3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13" name="Oval 17"/>
          <p:cNvSpPr>
            <a:spLocks noChangeArrowheads="1"/>
          </p:cNvSpPr>
          <p:nvPr/>
        </p:nvSpPr>
        <p:spPr bwMode="auto">
          <a:xfrm>
            <a:off x="915988" y="24876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4" name="Oval 18"/>
          <p:cNvSpPr>
            <a:spLocks noChangeArrowheads="1"/>
          </p:cNvSpPr>
          <p:nvPr/>
        </p:nvSpPr>
        <p:spPr bwMode="auto">
          <a:xfrm>
            <a:off x="1258888" y="19669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5" name="Oval 19"/>
          <p:cNvSpPr>
            <a:spLocks noChangeArrowheads="1"/>
          </p:cNvSpPr>
          <p:nvPr/>
        </p:nvSpPr>
        <p:spPr bwMode="auto">
          <a:xfrm>
            <a:off x="1601788" y="15605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6" name="Oval 20"/>
          <p:cNvSpPr>
            <a:spLocks noChangeArrowheads="1"/>
          </p:cNvSpPr>
          <p:nvPr/>
        </p:nvSpPr>
        <p:spPr bwMode="auto">
          <a:xfrm>
            <a:off x="1946275" y="18907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7" name="Oval 21"/>
          <p:cNvSpPr>
            <a:spLocks noChangeArrowheads="1"/>
          </p:cNvSpPr>
          <p:nvPr/>
        </p:nvSpPr>
        <p:spPr bwMode="auto">
          <a:xfrm>
            <a:off x="2289175" y="23288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8" name="Oval 22"/>
          <p:cNvSpPr>
            <a:spLocks noChangeArrowheads="1"/>
          </p:cNvSpPr>
          <p:nvPr/>
        </p:nvSpPr>
        <p:spPr bwMode="auto">
          <a:xfrm>
            <a:off x="2633663" y="19986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19" name="Oval 23"/>
          <p:cNvSpPr>
            <a:spLocks noChangeArrowheads="1"/>
          </p:cNvSpPr>
          <p:nvPr/>
        </p:nvSpPr>
        <p:spPr bwMode="auto">
          <a:xfrm>
            <a:off x="2976563" y="23733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0" name="Oval 24"/>
          <p:cNvSpPr>
            <a:spLocks noChangeArrowheads="1"/>
          </p:cNvSpPr>
          <p:nvPr/>
        </p:nvSpPr>
        <p:spPr bwMode="auto">
          <a:xfrm>
            <a:off x="3321050" y="2678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5" name="Line 29"/>
          <p:cNvSpPr>
            <a:spLocks noChangeShapeType="1"/>
          </p:cNvSpPr>
          <p:nvPr/>
        </p:nvSpPr>
        <p:spPr bwMode="auto">
          <a:xfrm flipV="1">
            <a:off x="3402013" y="2924175"/>
            <a:ext cx="1246187" cy="74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336926" name="Freeform 30"/>
          <p:cNvSpPr>
            <a:spLocks/>
          </p:cNvSpPr>
          <p:nvPr/>
        </p:nvSpPr>
        <p:spPr bwMode="auto">
          <a:xfrm>
            <a:off x="820738" y="4248150"/>
            <a:ext cx="2722562" cy="1617663"/>
          </a:xfrm>
          <a:custGeom>
            <a:avLst/>
            <a:gdLst/>
            <a:ahLst/>
            <a:cxnLst>
              <a:cxn ang="0">
                <a:pos x="0" y="629"/>
              </a:cxn>
              <a:cxn ang="0">
                <a:pos x="559" y="2"/>
              </a:cxn>
              <a:cxn ang="0">
                <a:pos x="964" y="484"/>
              </a:cxn>
              <a:cxn ang="0">
                <a:pos x="1264" y="244"/>
              </a:cxn>
              <a:cxn ang="0">
                <a:pos x="1575" y="748"/>
              </a:cxn>
              <a:cxn ang="0">
                <a:pos x="1745" y="519"/>
              </a:cxn>
              <a:cxn ang="0">
                <a:pos x="1745" y="1019"/>
              </a:cxn>
              <a:cxn ang="0">
                <a:pos x="0" y="1019"/>
              </a:cxn>
              <a:cxn ang="0">
                <a:pos x="0" y="629"/>
              </a:cxn>
            </a:cxnLst>
            <a:rect l="0" t="0" r="r" b="b"/>
            <a:pathLst>
              <a:path w="1745" h="1019">
                <a:moveTo>
                  <a:pt x="0" y="629"/>
                </a:moveTo>
                <a:cubicBezTo>
                  <a:pt x="220" y="616"/>
                  <a:pt x="396" y="0"/>
                  <a:pt x="559" y="2"/>
                </a:cubicBezTo>
                <a:cubicBezTo>
                  <a:pt x="754" y="4"/>
                  <a:pt x="849" y="484"/>
                  <a:pt x="964" y="484"/>
                </a:cubicBezTo>
                <a:cubicBezTo>
                  <a:pt x="1132" y="490"/>
                  <a:pt x="1167" y="248"/>
                  <a:pt x="1264" y="244"/>
                </a:cubicBezTo>
                <a:cubicBezTo>
                  <a:pt x="1403" y="244"/>
                  <a:pt x="1438" y="748"/>
                  <a:pt x="1575" y="748"/>
                </a:cubicBezTo>
                <a:cubicBezTo>
                  <a:pt x="1675" y="748"/>
                  <a:pt x="1717" y="474"/>
                  <a:pt x="1745" y="519"/>
                </a:cubicBezTo>
                <a:lnTo>
                  <a:pt x="1745" y="1019"/>
                </a:lnTo>
                <a:lnTo>
                  <a:pt x="0" y="1019"/>
                </a:lnTo>
                <a:lnTo>
                  <a:pt x="0" y="629"/>
                </a:lnTo>
                <a:close/>
              </a:path>
            </a:pathLst>
          </a:custGeom>
          <a:solidFill>
            <a:srgbClr val="FF99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27" name="Rectangle 31"/>
          <p:cNvSpPr>
            <a:spLocks noChangeArrowheads="1"/>
          </p:cNvSpPr>
          <p:nvPr/>
        </p:nvSpPr>
        <p:spPr bwMode="auto">
          <a:xfrm>
            <a:off x="3089275" y="5426075"/>
            <a:ext cx="342900" cy="4286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8" name="Rectangle 32"/>
          <p:cNvSpPr>
            <a:spLocks noChangeArrowheads="1"/>
          </p:cNvSpPr>
          <p:nvPr/>
        </p:nvSpPr>
        <p:spPr bwMode="auto">
          <a:xfrm>
            <a:off x="2452688" y="4797425"/>
            <a:ext cx="342900" cy="10525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29" name="Rectangle 33"/>
          <p:cNvSpPr>
            <a:spLocks noChangeArrowheads="1"/>
          </p:cNvSpPr>
          <p:nvPr/>
        </p:nvSpPr>
        <p:spPr bwMode="auto">
          <a:xfrm>
            <a:off x="1501775" y="4254500"/>
            <a:ext cx="342900" cy="16002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0" name="Rectangle 34"/>
          <p:cNvSpPr>
            <a:spLocks noChangeArrowheads="1"/>
          </p:cNvSpPr>
          <p:nvPr/>
        </p:nvSpPr>
        <p:spPr bwMode="auto">
          <a:xfrm>
            <a:off x="1741488" y="4397375"/>
            <a:ext cx="342900" cy="145732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1" name="Rectangle 35"/>
          <p:cNvSpPr>
            <a:spLocks noChangeArrowheads="1"/>
          </p:cNvSpPr>
          <p:nvPr/>
        </p:nvSpPr>
        <p:spPr bwMode="auto">
          <a:xfrm>
            <a:off x="1963738" y="4786313"/>
            <a:ext cx="342900" cy="10683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2" name="Rectangle 36"/>
          <p:cNvSpPr>
            <a:spLocks noChangeArrowheads="1"/>
          </p:cNvSpPr>
          <p:nvPr/>
        </p:nvSpPr>
        <p:spPr bwMode="auto">
          <a:xfrm>
            <a:off x="1208088" y="4597400"/>
            <a:ext cx="342900" cy="1243013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3" name="Rectangle 37"/>
          <p:cNvSpPr>
            <a:spLocks noChangeArrowheads="1"/>
          </p:cNvSpPr>
          <p:nvPr/>
        </p:nvSpPr>
        <p:spPr bwMode="auto">
          <a:xfrm>
            <a:off x="2771775" y="4754563"/>
            <a:ext cx="342900" cy="110013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4" name="Rectangle 38"/>
          <p:cNvSpPr>
            <a:spLocks noChangeArrowheads="1"/>
          </p:cNvSpPr>
          <p:nvPr/>
        </p:nvSpPr>
        <p:spPr bwMode="auto">
          <a:xfrm>
            <a:off x="827088" y="5130800"/>
            <a:ext cx="342900" cy="7239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5" name="Freeform 39"/>
          <p:cNvSpPr>
            <a:spLocks/>
          </p:cNvSpPr>
          <p:nvPr/>
        </p:nvSpPr>
        <p:spPr bwMode="auto">
          <a:xfrm>
            <a:off x="820738" y="4248150"/>
            <a:ext cx="2722562" cy="1617663"/>
          </a:xfrm>
          <a:custGeom>
            <a:avLst/>
            <a:gdLst/>
            <a:ahLst/>
            <a:cxnLst>
              <a:cxn ang="0">
                <a:pos x="0" y="1019"/>
              </a:cxn>
              <a:cxn ang="0">
                <a:pos x="0" y="629"/>
              </a:cxn>
              <a:cxn ang="0">
                <a:pos x="549" y="2"/>
              </a:cxn>
              <a:cxn ang="0">
                <a:pos x="947" y="484"/>
              </a:cxn>
              <a:cxn ang="0">
                <a:pos x="1242" y="244"/>
              </a:cxn>
              <a:cxn ang="0">
                <a:pos x="1548" y="748"/>
              </a:cxn>
              <a:cxn ang="0">
                <a:pos x="1715" y="519"/>
              </a:cxn>
            </a:cxnLst>
            <a:rect l="0" t="0" r="r" b="b"/>
            <a:pathLst>
              <a:path w="1715" h="1019">
                <a:moveTo>
                  <a:pt x="0" y="1019"/>
                </a:moveTo>
                <a:lnTo>
                  <a:pt x="0" y="629"/>
                </a:lnTo>
                <a:cubicBezTo>
                  <a:pt x="216" y="616"/>
                  <a:pt x="389" y="0"/>
                  <a:pt x="549" y="2"/>
                </a:cubicBezTo>
                <a:cubicBezTo>
                  <a:pt x="741" y="4"/>
                  <a:pt x="834" y="484"/>
                  <a:pt x="947" y="484"/>
                </a:cubicBezTo>
                <a:cubicBezTo>
                  <a:pt x="1113" y="490"/>
                  <a:pt x="1147" y="248"/>
                  <a:pt x="1242" y="244"/>
                </a:cubicBezTo>
                <a:cubicBezTo>
                  <a:pt x="1379" y="244"/>
                  <a:pt x="1413" y="748"/>
                  <a:pt x="1548" y="748"/>
                </a:cubicBezTo>
                <a:cubicBezTo>
                  <a:pt x="1646" y="748"/>
                  <a:pt x="1687" y="557"/>
                  <a:pt x="1715" y="519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7" name="Freeform 41"/>
          <p:cNvSpPr>
            <a:spLocks/>
          </p:cNvSpPr>
          <p:nvPr/>
        </p:nvSpPr>
        <p:spPr bwMode="auto">
          <a:xfrm>
            <a:off x="817563" y="4113213"/>
            <a:ext cx="3011487" cy="17478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6938" name="Oval 42"/>
          <p:cNvSpPr>
            <a:spLocks noChangeArrowheads="1"/>
          </p:cNvSpPr>
          <p:nvPr/>
        </p:nvSpPr>
        <p:spPr bwMode="auto">
          <a:xfrm>
            <a:off x="3219450" y="5375275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39" name="Oval 43"/>
          <p:cNvSpPr>
            <a:spLocks noChangeArrowheads="1"/>
          </p:cNvSpPr>
          <p:nvPr/>
        </p:nvSpPr>
        <p:spPr bwMode="auto">
          <a:xfrm>
            <a:off x="2565400" y="47291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0" name="Oval 44"/>
          <p:cNvSpPr>
            <a:spLocks noChangeArrowheads="1"/>
          </p:cNvSpPr>
          <p:nvPr/>
        </p:nvSpPr>
        <p:spPr bwMode="auto">
          <a:xfrm>
            <a:off x="1624013" y="418623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1" name="Oval 45"/>
          <p:cNvSpPr>
            <a:spLocks noChangeArrowheads="1"/>
          </p:cNvSpPr>
          <p:nvPr/>
        </p:nvSpPr>
        <p:spPr bwMode="auto">
          <a:xfrm>
            <a:off x="1865313" y="433863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2" name="Oval 46"/>
          <p:cNvSpPr>
            <a:spLocks noChangeArrowheads="1"/>
          </p:cNvSpPr>
          <p:nvPr/>
        </p:nvSpPr>
        <p:spPr bwMode="auto">
          <a:xfrm>
            <a:off x="2070100" y="47259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3" name="Oval 47"/>
          <p:cNvSpPr>
            <a:spLocks noChangeArrowheads="1"/>
          </p:cNvSpPr>
          <p:nvPr/>
        </p:nvSpPr>
        <p:spPr bwMode="auto">
          <a:xfrm>
            <a:off x="1311275" y="452755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4" name="Oval 48"/>
          <p:cNvSpPr>
            <a:spLocks noChangeArrowheads="1"/>
          </p:cNvSpPr>
          <p:nvPr/>
        </p:nvSpPr>
        <p:spPr bwMode="auto">
          <a:xfrm>
            <a:off x="2873375" y="46878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36945" name="Oval 49"/>
          <p:cNvSpPr>
            <a:spLocks noChangeArrowheads="1"/>
          </p:cNvSpPr>
          <p:nvPr/>
        </p:nvSpPr>
        <p:spPr bwMode="auto">
          <a:xfrm>
            <a:off x="949325" y="5067300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0" name="Inhaltsplatzhalter 2"/>
          <p:cNvSpPr txBox="1">
            <a:spLocks/>
          </p:cNvSpPr>
          <p:nvPr/>
        </p:nvSpPr>
        <p:spPr bwMode="auto">
          <a:xfrm>
            <a:off x="4410075" y="3580722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solidFill>
                  <a:schemeClr val="tx1"/>
                </a:solidFill>
                <a:latin typeface="+mn-lt"/>
              </a:rPr>
              <a:t>Stochastic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 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Uniformly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2" name="Grafik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777" y="1450702"/>
            <a:ext cx="835979" cy="482600"/>
          </a:xfrm>
          <a:prstGeom prst="rect">
            <a:avLst/>
          </a:prstGeom>
        </p:spPr>
      </p:pic>
      <p:pic>
        <p:nvPicPr>
          <p:cNvPr id="54" name="Grafik 53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6777" y="4031977"/>
            <a:ext cx="835979" cy="482600"/>
          </a:xfrm>
          <a:prstGeom prst="rect">
            <a:avLst/>
          </a:prstGeom>
        </p:spPr>
      </p:pic>
      <p:pic>
        <p:nvPicPr>
          <p:cNvPr id="60" name="Grafik 59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5593" y="2482667"/>
            <a:ext cx="2272830" cy="933785"/>
          </a:xfrm>
          <a:prstGeom prst="rect">
            <a:avLst/>
          </a:prstGeom>
        </p:spPr>
      </p:pic>
      <p:pic>
        <p:nvPicPr>
          <p:cNvPr id="63" name="Grafik 62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9059" y="2521856"/>
            <a:ext cx="1432425" cy="808658"/>
          </a:xfrm>
          <a:prstGeom prst="rect">
            <a:avLst/>
          </a:prstGeom>
        </p:spPr>
      </p:pic>
      <p:pic>
        <p:nvPicPr>
          <p:cNvPr id="64" name="Grafik 6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6736" y="5012508"/>
            <a:ext cx="2272830" cy="933785"/>
          </a:xfrm>
          <a:prstGeom prst="rect">
            <a:avLst/>
          </a:prstGeom>
        </p:spPr>
      </p:pic>
      <p:pic>
        <p:nvPicPr>
          <p:cNvPr id="65" name="Grafik 64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0202" y="5051697"/>
            <a:ext cx="1432425" cy="808658"/>
          </a:xfrm>
          <a:prstGeom prst="rect">
            <a:avLst/>
          </a:prstGeom>
        </p:spPr>
      </p:pic>
      <p:sp>
        <p:nvSpPr>
          <p:cNvPr id="66" name="Inhaltsplatzhalter 2"/>
          <p:cNvSpPr txBox="1">
            <a:spLocks/>
          </p:cNvSpPr>
          <p:nvPr/>
        </p:nvSpPr>
        <p:spPr bwMode="auto">
          <a:xfrm>
            <a:off x="4410075" y="1177155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latin typeface="+mn-lt"/>
              </a:rPr>
              <a:t>Equidistant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8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integral </a:t>
            </a:r>
            <a:br>
              <a:rPr lang="de-DE" sz="2400" b="0" i="0" kern="0" dirty="0" smtClean="0">
                <a:solidFill>
                  <a:schemeClr val="tx1"/>
                </a:solidFill>
                <a:latin typeface="+mn-lt"/>
              </a:rPr>
            </a:b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a Riemann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" name="Line 29"/>
          <p:cNvSpPr>
            <a:spLocks noChangeShapeType="1"/>
          </p:cNvSpPr>
          <p:nvPr/>
        </p:nvSpPr>
        <p:spPr bwMode="auto">
          <a:xfrm flipV="1">
            <a:off x="3371850" y="5467348"/>
            <a:ext cx="1209676" cy="22860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6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6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6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6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6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6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36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6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6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36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36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6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33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3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3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3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5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36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3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3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40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33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3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33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33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33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33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33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33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000"/>
                            </p:stCondLst>
                            <p:childTnLst>
                              <p:par>
                                <p:cTn id="2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900" grpId="0" animBg="1"/>
      <p:bldP spid="336901" grpId="0" animBg="1"/>
      <p:bldP spid="336902" grpId="0" animBg="1"/>
      <p:bldP spid="336903" grpId="0" animBg="1"/>
      <p:bldP spid="336904" grpId="0" animBg="1"/>
      <p:bldP spid="336905" grpId="0" animBg="1"/>
      <p:bldP spid="336906" grpId="0" animBg="1"/>
      <p:bldP spid="336907" grpId="0" animBg="1"/>
      <p:bldP spid="336908" grpId="0" animBg="1"/>
      <p:bldP spid="336909" grpId="0" animBg="1"/>
      <p:bldP spid="336923" grpId="0" animBg="1"/>
      <p:bldP spid="336913" grpId="0" animBg="1"/>
      <p:bldP spid="336914" grpId="0" animBg="1"/>
      <p:bldP spid="336915" grpId="0" animBg="1"/>
      <p:bldP spid="336916" grpId="0" animBg="1"/>
      <p:bldP spid="336917" grpId="0" animBg="1"/>
      <p:bldP spid="336918" grpId="0" animBg="1"/>
      <p:bldP spid="336919" grpId="0" animBg="1"/>
      <p:bldP spid="336920" grpId="0" animBg="1"/>
      <p:bldP spid="336925" grpId="0" animBg="1"/>
      <p:bldP spid="336926" grpId="0" animBg="1"/>
      <p:bldP spid="336927" grpId="0" animBg="1"/>
      <p:bldP spid="336928" grpId="0" animBg="1"/>
      <p:bldP spid="336929" grpId="0" animBg="1"/>
      <p:bldP spid="336930" grpId="0" animBg="1"/>
      <p:bldP spid="336931" grpId="0" animBg="1"/>
      <p:bldP spid="336932" grpId="0" animBg="1"/>
      <p:bldP spid="336933" grpId="0" animBg="1"/>
      <p:bldP spid="336934" grpId="0" animBg="1"/>
      <p:bldP spid="336935" grpId="0" animBg="1"/>
      <p:bldP spid="336937" grpId="0" animBg="1"/>
      <p:bldP spid="336938" grpId="0" animBg="1"/>
      <p:bldP spid="336939" grpId="0" animBg="1"/>
      <p:bldP spid="336940" grpId="0" animBg="1"/>
      <p:bldP spid="336941" grpId="0" animBg="1"/>
      <p:bldP spid="336942" grpId="0" animBg="1"/>
      <p:bldP spid="336943" grpId="0" animBg="1"/>
      <p:bldP spid="336944" grpId="0" animBg="1"/>
      <p:bldP spid="336945" grpId="0" animBg="1"/>
      <p:bldP spid="5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Stochastic</a:t>
            </a:r>
            <a:r>
              <a:rPr lang="de-DE" dirty="0" smtClean="0"/>
              <a:t>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1025" y="1380840"/>
            <a:ext cx="7981950" cy="511016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b="1" dirty="0" err="1" smtClean="0">
                <a:solidFill>
                  <a:srgbClr val="FF0000"/>
                </a:solidFill>
              </a:rPr>
              <a:t>Cons</a:t>
            </a:r>
            <a:r>
              <a:rPr lang="de-DE" b="1" dirty="0" smtClean="0">
                <a:solidFill>
                  <a:srgbClr val="FF0000"/>
                </a:solidFill>
              </a:rPr>
              <a:t>:</a:t>
            </a:r>
          </a:p>
          <a:p>
            <a:pPr lvl="1"/>
            <a:r>
              <a:rPr lang="de-DE" sz="2400" dirty="0" err="1" smtClean="0">
                <a:latin typeface="+mn-lt"/>
              </a:rPr>
              <a:t>Slower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convergence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than</a:t>
            </a:r>
            <a:r>
              <a:rPr lang="de-DE" sz="2400" dirty="0" smtClean="0">
                <a:latin typeface="+mn-lt"/>
              </a:rPr>
              <a:t> Riemann </a:t>
            </a:r>
            <a:r>
              <a:rPr lang="de-DE" sz="2400" dirty="0" err="1" smtClean="0">
                <a:latin typeface="+mn-lt"/>
              </a:rPr>
              <a:t>sum</a:t>
            </a:r>
            <a:endParaRPr lang="de-DE" sz="2400" dirty="0" smtClean="0">
              <a:latin typeface="+mn-lt"/>
            </a:endParaRPr>
          </a:p>
          <a:p>
            <a:pPr lvl="1"/>
            <a:endParaRPr lang="de-DE" sz="2400" dirty="0" smtClean="0">
              <a:latin typeface="+mn-lt"/>
            </a:endParaRPr>
          </a:p>
          <a:p>
            <a:pPr>
              <a:buNone/>
            </a:pPr>
            <a:r>
              <a:rPr lang="de-DE" b="1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de-DE" sz="2400" b="1" i="1" dirty="0" err="1" smtClean="0">
                <a:latin typeface="+mn-lt"/>
              </a:rPr>
              <a:t>Better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Scalability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for</a:t>
            </a:r>
            <a:r>
              <a:rPr lang="de-DE" sz="2400" b="1" i="1" dirty="0" smtClean="0">
                <a:latin typeface="+mn-lt"/>
              </a:rPr>
              <a:t> multidimensional </a:t>
            </a:r>
            <a:r>
              <a:rPr lang="de-DE" sz="2400" b="1" i="1" dirty="0" err="1" smtClean="0">
                <a:latin typeface="+mn-lt"/>
              </a:rPr>
              <a:t>functions</a:t>
            </a:r>
            <a:r>
              <a:rPr lang="de-DE" sz="2400" b="1" i="1" dirty="0" smtClean="0">
                <a:latin typeface="+mn-lt"/>
              </a:rPr>
              <a:t>: </a:t>
            </a:r>
            <a:br>
              <a:rPr lang="de-DE" sz="2400" b="1" i="1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increase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number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samples</a:t>
            </a:r>
            <a:r>
              <a:rPr lang="de-DE" sz="2400" dirty="0" smtClean="0">
                <a:latin typeface="+mn-lt"/>
              </a:rPr>
              <a:t> in </a:t>
            </a:r>
            <a:r>
              <a:rPr lang="de-DE" sz="2400" dirty="0" err="1" smtClean="0">
                <a:latin typeface="+mn-lt"/>
              </a:rPr>
              <a:t>arbitrary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steps</a:t>
            </a:r>
            <a:endParaRPr lang="de-DE" sz="2400" dirty="0" smtClean="0">
              <a:latin typeface="+mn-lt"/>
            </a:endParaRPr>
          </a:p>
          <a:p>
            <a:pPr lvl="1"/>
            <a:r>
              <a:rPr lang="de-DE" sz="2400" b="1" i="1" dirty="0" smtClean="0">
                <a:latin typeface="+mn-lt"/>
              </a:rPr>
              <a:t>Noise</a:t>
            </a:r>
            <a:r>
              <a:rPr lang="de-DE" sz="2400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instead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r>
              <a:rPr lang="de-DE" sz="2400" dirty="0" smtClean="0">
                <a:latin typeface="+mn-lt"/>
              </a:rPr>
              <a:t>Aliasing</a:t>
            </a:r>
          </a:p>
          <a:p>
            <a:pPr lvl="1"/>
            <a:r>
              <a:rPr lang="de-DE" sz="2400" b="1" i="1" dirty="0" smtClean="0">
                <a:latin typeface="+mn-lt"/>
              </a:rPr>
              <a:t>Independent </a:t>
            </a:r>
            <a:r>
              <a:rPr lang="de-DE" sz="2400" b="1" i="1" dirty="0" err="1" smtClean="0">
                <a:latin typeface="+mn-lt"/>
              </a:rPr>
              <a:t>of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sampling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grid</a:t>
            </a:r>
            <a:r>
              <a:rPr lang="de-DE" sz="2400" b="1" i="1" dirty="0" smtClean="0">
                <a:latin typeface="+mn-lt"/>
              </a:rPr>
              <a:t>: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smtClean="0">
                <a:latin typeface="+mn-lt"/>
              </a:rPr>
              <a:t>Clever </a:t>
            </a:r>
            <a:r>
              <a:rPr lang="de-DE" sz="2400" dirty="0" err="1" smtClean="0">
                <a:latin typeface="+mn-lt"/>
              </a:rPr>
              <a:t>placement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samples</a:t>
            </a:r>
            <a:r>
              <a:rPr lang="de-DE" sz="2400" dirty="0" smtClean="0">
                <a:latin typeface="+mn-lt"/>
              </a:rPr>
              <a:t> will </a:t>
            </a:r>
            <a:r>
              <a:rPr lang="de-DE" sz="2400" dirty="0" err="1" smtClean="0">
                <a:latin typeface="+mn-lt"/>
              </a:rPr>
              <a:t>improve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convergence</a:t>
            </a:r>
            <a:r>
              <a:rPr lang="de-DE" sz="2400" dirty="0" smtClean="0">
                <a:latin typeface="+mn-lt"/>
              </a:rPr>
              <a:t>!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8863" y="1357298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688" y="1357298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uppieren 77"/>
          <p:cNvGrpSpPr/>
          <p:nvPr/>
        </p:nvGrpSpPr>
        <p:grpSpPr>
          <a:xfrm>
            <a:off x="4653326" y="1501761"/>
            <a:ext cx="1590675" cy="1581150"/>
            <a:chOff x="4640263" y="1401763"/>
            <a:chExt cx="1590675" cy="1581150"/>
          </a:xfrm>
        </p:grpSpPr>
        <p:sp>
          <p:nvSpPr>
            <p:cNvPr id="10" name="Oval 17"/>
            <p:cNvSpPr>
              <a:spLocks noChangeArrowheads="1"/>
            </p:cNvSpPr>
            <p:nvPr/>
          </p:nvSpPr>
          <p:spPr bwMode="auto">
            <a:xfrm>
              <a:off x="512921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561816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>
              <a:off x="464026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>
              <a:off x="6107113" y="14017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512921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561816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9" name="Oval 17"/>
            <p:cNvSpPr>
              <a:spLocks noChangeArrowheads="1"/>
            </p:cNvSpPr>
            <p:nvPr/>
          </p:nvSpPr>
          <p:spPr bwMode="auto">
            <a:xfrm>
              <a:off x="464026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6107113" y="285908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512921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5" name="Oval 17"/>
            <p:cNvSpPr>
              <a:spLocks noChangeArrowheads="1"/>
            </p:cNvSpPr>
            <p:nvPr/>
          </p:nvSpPr>
          <p:spPr bwMode="auto">
            <a:xfrm>
              <a:off x="561816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464026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7" name="Oval 17"/>
            <p:cNvSpPr>
              <a:spLocks noChangeArrowheads="1"/>
            </p:cNvSpPr>
            <p:nvPr/>
          </p:nvSpPr>
          <p:spPr bwMode="auto">
            <a:xfrm>
              <a:off x="6107113" y="18875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512921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1816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464026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32" name="Oval 17"/>
            <p:cNvSpPr>
              <a:spLocks noChangeArrowheads="1"/>
            </p:cNvSpPr>
            <p:nvPr/>
          </p:nvSpPr>
          <p:spPr bwMode="auto">
            <a:xfrm>
              <a:off x="6107113" y="237331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5" name="Gruppieren 62"/>
          <p:cNvGrpSpPr/>
          <p:nvPr/>
        </p:nvGrpSpPr>
        <p:grpSpPr>
          <a:xfrm>
            <a:off x="4691426" y="1530336"/>
            <a:ext cx="1533525" cy="1504950"/>
            <a:chOff x="6707188" y="1430338"/>
            <a:chExt cx="1533525" cy="1504950"/>
          </a:xfrm>
        </p:grpSpPr>
        <p:grpSp>
          <p:nvGrpSpPr>
            <p:cNvPr id="6" name="Gruppieren 53"/>
            <p:cNvGrpSpPr/>
            <p:nvPr/>
          </p:nvGrpSpPr>
          <p:grpSpPr>
            <a:xfrm>
              <a:off x="6707188" y="1430338"/>
              <a:ext cx="1533525" cy="123825"/>
              <a:chOff x="6707188" y="1430338"/>
              <a:chExt cx="1533525" cy="123825"/>
            </a:xfrm>
          </p:grpSpPr>
          <p:sp>
            <p:nvSpPr>
              <p:cNvPr id="35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7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38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" name="Gruppieren 54"/>
            <p:cNvGrpSpPr/>
            <p:nvPr/>
          </p:nvGrpSpPr>
          <p:grpSpPr>
            <a:xfrm>
              <a:off x="6707188" y="2811463"/>
              <a:ext cx="1533525" cy="123825"/>
              <a:chOff x="6707188" y="1430338"/>
              <a:chExt cx="1533525" cy="123825"/>
            </a:xfrm>
          </p:grpSpPr>
          <p:sp>
            <p:nvSpPr>
              <p:cNvPr id="56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8" name="Gruppieren 58"/>
            <p:cNvGrpSpPr/>
            <p:nvPr/>
          </p:nvGrpSpPr>
          <p:grpSpPr>
            <a:xfrm>
              <a:off x="6707188" y="2120901"/>
              <a:ext cx="1533525" cy="123825"/>
              <a:chOff x="6707188" y="1430338"/>
              <a:chExt cx="1533525" cy="123825"/>
            </a:xfrm>
          </p:grpSpPr>
          <p:sp>
            <p:nvSpPr>
              <p:cNvPr id="60" name="Oval 17"/>
              <p:cNvSpPr>
                <a:spLocks noChangeArrowheads="1"/>
              </p:cNvSpPr>
              <p:nvPr/>
            </p:nvSpPr>
            <p:spPr bwMode="auto">
              <a:xfrm>
                <a:off x="741203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Oval 17"/>
              <p:cNvSpPr>
                <a:spLocks noChangeArrowheads="1"/>
              </p:cNvSpPr>
              <p:nvPr/>
            </p:nvSpPr>
            <p:spPr bwMode="auto">
              <a:xfrm>
                <a:off x="67071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Oval 17"/>
              <p:cNvSpPr>
                <a:spLocks noChangeArrowheads="1"/>
              </p:cNvSpPr>
              <p:nvPr/>
            </p:nvSpPr>
            <p:spPr bwMode="auto">
              <a:xfrm>
                <a:off x="8116888" y="1430338"/>
                <a:ext cx="123825" cy="123825"/>
              </a:xfrm>
              <a:prstGeom prst="ellipse">
                <a:avLst/>
              </a:prstGeom>
              <a:solidFill>
                <a:schemeClr val="bg1"/>
              </a:solidFill>
              <a:ln w="28575" algn="ctr">
                <a:solidFill>
                  <a:srgbClr val="002060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74" name="Oval 17"/>
          <p:cNvSpPr>
            <a:spLocks noChangeArrowheads="1"/>
          </p:cNvSpPr>
          <p:nvPr/>
        </p:nvSpPr>
        <p:spPr bwMode="auto">
          <a:xfrm>
            <a:off x="6967901" y="2892411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5" name="Oval 17"/>
          <p:cNvSpPr>
            <a:spLocks noChangeArrowheads="1"/>
          </p:cNvSpPr>
          <p:nvPr/>
        </p:nvSpPr>
        <p:spPr bwMode="auto">
          <a:xfrm>
            <a:off x="6834551" y="175893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6" name="Oval 17"/>
          <p:cNvSpPr>
            <a:spLocks noChangeArrowheads="1"/>
          </p:cNvSpPr>
          <p:nvPr/>
        </p:nvSpPr>
        <p:spPr bwMode="auto">
          <a:xfrm>
            <a:off x="7110776" y="2473311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1" name="Oval 17"/>
          <p:cNvSpPr>
            <a:spLocks noChangeArrowheads="1"/>
          </p:cNvSpPr>
          <p:nvPr/>
        </p:nvSpPr>
        <p:spPr bwMode="auto">
          <a:xfrm>
            <a:off x="7748951" y="252093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2" name="Oval 17"/>
          <p:cNvSpPr>
            <a:spLocks noChangeArrowheads="1"/>
          </p:cNvSpPr>
          <p:nvPr/>
        </p:nvSpPr>
        <p:spPr bwMode="auto">
          <a:xfrm>
            <a:off x="8015651" y="2740011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3" name="Oval 17"/>
          <p:cNvSpPr>
            <a:spLocks noChangeArrowheads="1"/>
          </p:cNvSpPr>
          <p:nvPr/>
        </p:nvSpPr>
        <p:spPr bwMode="auto">
          <a:xfrm>
            <a:off x="7282226" y="1577961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8" name="Oval 17"/>
          <p:cNvSpPr>
            <a:spLocks noChangeArrowheads="1"/>
          </p:cNvSpPr>
          <p:nvPr/>
        </p:nvSpPr>
        <p:spPr bwMode="auto">
          <a:xfrm>
            <a:off x="7301276" y="198277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9" name="Oval 17"/>
          <p:cNvSpPr>
            <a:spLocks noChangeArrowheads="1"/>
          </p:cNvSpPr>
          <p:nvPr/>
        </p:nvSpPr>
        <p:spPr bwMode="auto">
          <a:xfrm>
            <a:off x="8025176" y="163987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0" name="Oval 17"/>
          <p:cNvSpPr>
            <a:spLocks noChangeArrowheads="1"/>
          </p:cNvSpPr>
          <p:nvPr/>
        </p:nvSpPr>
        <p:spPr bwMode="auto">
          <a:xfrm>
            <a:off x="7853726" y="193514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77" name="Oval 17"/>
          <p:cNvSpPr>
            <a:spLocks noChangeArrowheads="1"/>
          </p:cNvSpPr>
          <p:nvPr/>
        </p:nvSpPr>
        <p:spPr bwMode="auto">
          <a:xfrm>
            <a:off x="7558451" y="226852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14" name="Gruppieren 78"/>
          <p:cNvGrpSpPr/>
          <p:nvPr/>
        </p:nvGrpSpPr>
        <p:grpSpPr>
          <a:xfrm>
            <a:off x="5352008" y="4253988"/>
            <a:ext cx="3297237" cy="2105025"/>
            <a:chOff x="1408113" y="1685925"/>
            <a:chExt cx="3297237" cy="2105025"/>
          </a:xfrm>
        </p:grpSpPr>
        <p:grpSp>
          <p:nvGrpSpPr>
            <p:cNvPr id="15" name="Gruppieren 193"/>
            <p:cNvGrpSpPr/>
            <p:nvPr/>
          </p:nvGrpSpPr>
          <p:grpSpPr>
            <a:xfrm>
              <a:off x="1570038" y="1685925"/>
              <a:ext cx="3001962" cy="619125"/>
              <a:chOff x="1331913" y="1735138"/>
              <a:chExt cx="6372225" cy="1674812"/>
            </a:xfrm>
          </p:grpSpPr>
          <p:sp>
            <p:nvSpPr>
              <p:cNvPr id="87" name="Freeform 3"/>
              <p:cNvSpPr>
                <a:spLocks/>
              </p:cNvSpPr>
              <p:nvPr/>
            </p:nvSpPr>
            <p:spPr bwMode="auto">
              <a:xfrm>
                <a:off x="1354138" y="1866900"/>
                <a:ext cx="6324600" cy="1530350"/>
              </a:xfrm>
              <a:custGeom>
                <a:avLst/>
                <a:gdLst/>
                <a:ahLst/>
                <a:cxnLst>
                  <a:cxn ang="0">
                    <a:pos x="0" y="964"/>
                  </a:cxn>
                  <a:cxn ang="0">
                    <a:pos x="90" y="0"/>
                  </a:cxn>
                  <a:cxn ang="0">
                    <a:pos x="181" y="964"/>
                  </a:cxn>
                  <a:cxn ang="0">
                    <a:pos x="271" y="0"/>
                  </a:cxn>
                  <a:cxn ang="0">
                    <a:pos x="362" y="964"/>
                  </a:cxn>
                  <a:cxn ang="0">
                    <a:pos x="452" y="0"/>
                  </a:cxn>
                  <a:cxn ang="0">
                    <a:pos x="543" y="964"/>
                  </a:cxn>
                  <a:cxn ang="0">
                    <a:pos x="633" y="0"/>
                  </a:cxn>
                  <a:cxn ang="0">
                    <a:pos x="724" y="964"/>
                  </a:cxn>
                  <a:cxn ang="0">
                    <a:pos x="814" y="0"/>
                  </a:cxn>
                  <a:cxn ang="0">
                    <a:pos x="905" y="964"/>
                  </a:cxn>
                  <a:cxn ang="0">
                    <a:pos x="995" y="0"/>
                  </a:cxn>
                  <a:cxn ang="0">
                    <a:pos x="1086" y="964"/>
                  </a:cxn>
                  <a:cxn ang="0">
                    <a:pos x="1176" y="0"/>
                  </a:cxn>
                  <a:cxn ang="0">
                    <a:pos x="1267" y="964"/>
                  </a:cxn>
                  <a:cxn ang="0">
                    <a:pos x="1357" y="0"/>
                  </a:cxn>
                  <a:cxn ang="0">
                    <a:pos x="1448" y="964"/>
                  </a:cxn>
                  <a:cxn ang="0">
                    <a:pos x="1538" y="0"/>
                  </a:cxn>
                  <a:cxn ang="0">
                    <a:pos x="1630" y="964"/>
                  </a:cxn>
                  <a:cxn ang="0">
                    <a:pos x="1721" y="0"/>
                  </a:cxn>
                  <a:cxn ang="0">
                    <a:pos x="1811" y="964"/>
                  </a:cxn>
                  <a:cxn ang="0">
                    <a:pos x="1902" y="0"/>
                  </a:cxn>
                  <a:cxn ang="0">
                    <a:pos x="1992" y="964"/>
                  </a:cxn>
                  <a:cxn ang="0">
                    <a:pos x="2082" y="0"/>
                  </a:cxn>
                  <a:cxn ang="0">
                    <a:pos x="2173" y="964"/>
                  </a:cxn>
                  <a:cxn ang="0">
                    <a:pos x="2263" y="0"/>
                  </a:cxn>
                  <a:cxn ang="0">
                    <a:pos x="2354" y="964"/>
                  </a:cxn>
                  <a:cxn ang="0">
                    <a:pos x="2444" y="0"/>
                  </a:cxn>
                  <a:cxn ang="0">
                    <a:pos x="2535" y="964"/>
                  </a:cxn>
                  <a:cxn ang="0">
                    <a:pos x="2625" y="0"/>
                  </a:cxn>
                  <a:cxn ang="0">
                    <a:pos x="2716" y="964"/>
                  </a:cxn>
                  <a:cxn ang="0">
                    <a:pos x="2806" y="0"/>
                  </a:cxn>
                  <a:cxn ang="0">
                    <a:pos x="2897" y="964"/>
                  </a:cxn>
                  <a:cxn ang="0">
                    <a:pos x="2987" y="0"/>
                  </a:cxn>
                  <a:cxn ang="0">
                    <a:pos x="3078" y="964"/>
                  </a:cxn>
                  <a:cxn ang="0">
                    <a:pos x="3168" y="0"/>
                  </a:cxn>
                  <a:cxn ang="0">
                    <a:pos x="3259" y="964"/>
                  </a:cxn>
                  <a:cxn ang="0">
                    <a:pos x="3349" y="0"/>
                  </a:cxn>
                  <a:cxn ang="0">
                    <a:pos x="3440" y="964"/>
                  </a:cxn>
                  <a:cxn ang="0">
                    <a:pos x="3530" y="0"/>
                  </a:cxn>
                  <a:cxn ang="0">
                    <a:pos x="3621" y="964"/>
                  </a:cxn>
                  <a:cxn ang="0">
                    <a:pos x="3711" y="0"/>
                  </a:cxn>
                  <a:cxn ang="0">
                    <a:pos x="3802" y="964"/>
                  </a:cxn>
                  <a:cxn ang="0">
                    <a:pos x="3894" y="0"/>
                  </a:cxn>
                  <a:cxn ang="0">
                    <a:pos x="3984" y="964"/>
                  </a:cxn>
                  <a:cxn ang="0">
                    <a:pos x="0" y="964"/>
                  </a:cxn>
                </a:cxnLst>
                <a:rect l="0" t="0" r="r" b="b"/>
                <a:pathLst>
                  <a:path w="3984" h="964">
                    <a:moveTo>
                      <a:pt x="0" y="964"/>
                    </a:moveTo>
                    <a:lnTo>
                      <a:pt x="90" y="0"/>
                    </a:lnTo>
                    <a:lnTo>
                      <a:pt x="181" y="964"/>
                    </a:lnTo>
                    <a:lnTo>
                      <a:pt x="271" y="0"/>
                    </a:lnTo>
                    <a:lnTo>
                      <a:pt x="362" y="964"/>
                    </a:lnTo>
                    <a:lnTo>
                      <a:pt x="452" y="0"/>
                    </a:lnTo>
                    <a:lnTo>
                      <a:pt x="543" y="964"/>
                    </a:lnTo>
                    <a:lnTo>
                      <a:pt x="633" y="0"/>
                    </a:lnTo>
                    <a:lnTo>
                      <a:pt x="724" y="964"/>
                    </a:lnTo>
                    <a:lnTo>
                      <a:pt x="814" y="0"/>
                    </a:lnTo>
                    <a:lnTo>
                      <a:pt x="905" y="964"/>
                    </a:lnTo>
                    <a:lnTo>
                      <a:pt x="995" y="0"/>
                    </a:lnTo>
                    <a:lnTo>
                      <a:pt x="1086" y="964"/>
                    </a:lnTo>
                    <a:lnTo>
                      <a:pt x="1176" y="0"/>
                    </a:lnTo>
                    <a:lnTo>
                      <a:pt x="1267" y="964"/>
                    </a:lnTo>
                    <a:lnTo>
                      <a:pt x="1357" y="0"/>
                    </a:lnTo>
                    <a:lnTo>
                      <a:pt x="1448" y="964"/>
                    </a:lnTo>
                    <a:lnTo>
                      <a:pt x="1538" y="0"/>
                    </a:lnTo>
                    <a:lnTo>
                      <a:pt x="1630" y="964"/>
                    </a:lnTo>
                    <a:lnTo>
                      <a:pt x="1721" y="0"/>
                    </a:lnTo>
                    <a:lnTo>
                      <a:pt x="1811" y="964"/>
                    </a:lnTo>
                    <a:lnTo>
                      <a:pt x="1902" y="0"/>
                    </a:lnTo>
                    <a:lnTo>
                      <a:pt x="1992" y="964"/>
                    </a:lnTo>
                    <a:lnTo>
                      <a:pt x="2082" y="0"/>
                    </a:lnTo>
                    <a:lnTo>
                      <a:pt x="2173" y="964"/>
                    </a:lnTo>
                    <a:lnTo>
                      <a:pt x="2263" y="0"/>
                    </a:lnTo>
                    <a:lnTo>
                      <a:pt x="2354" y="964"/>
                    </a:lnTo>
                    <a:lnTo>
                      <a:pt x="2444" y="0"/>
                    </a:lnTo>
                    <a:lnTo>
                      <a:pt x="2535" y="964"/>
                    </a:lnTo>
                    <a:lnTo>
                      <a:pt x="2625" y="0"/>
                    </a:lnTo>
                    <a:lnTo>
                      <a:pt x="2716" y="964"/>
                    </a:lnTo>
                    <a:lnTo>
                      <a:pt x="2806" y="0"/>
                    </a:lnTo>
                    <a:lnTo>
                      <a:pt x="2897" y="964"/>
                    </a:lnTo>
                    <a:lnTo>
                      <a:pt x="2987" y="0"/>
                    </a:lnTo>
                    <a:lnTo>
                      <a:pt x="3078" y="964"/>
                    </a:lnTo>
                    <a:lnTo>
                      <a:pt x="3168" y="0"/>
                    </a:lnTo>
                    <a:lnTo>
                      <a:pt x="3259" y="964"/>
                    </a:lnTo>
                    <a:lnTo>
                      <a:pt x="3349" y="0"/>
                    </a:lnTo>
                    <a:lnTo>
                      <a:pt x="3440" y="964"/>
                    </a:lnTo>
                    <a:lnTo>
                      <a:pt x="3530" y="0"/>
                    </a:lnTo>
                    <a:lnTo>
                      <a:pt x="3621" y="964"/>
                    </a:lnTo>
                    <a:lnTo>
                      <a:pt x="3711" y="0"/>
                    </a:lnTo>
                    <a:lnTo>
                      <a:pt x="3802" y="964"/>
                    </a:lnTo>
                    <a:lnTo>
                      <a:pt x="3894" y="0"/>
                    </a:lnTo>
                    <a:lnTo>
                      <a:pt x="3984" y="964"/>
                    </a:lnTo>
                    <a:lnTo>
                      <a:pt x="0" y="964"/>
                    </a:lnTo>
                    <a:close/>
                  </a:path>
                </a:pathLst>
              </a:custGeom>
              <a:solidFill>
                <a:schemeClr val="bg2"/>
              </a:solidFill>
              <a:ln w="2857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8" name="Rectangle 175"/>
              <p:cNvSpPr>
                <a:spLocks noChangeArrowheads="1"/>
              </p:cNvSpPr>
              <p:nvPr/>
            </p:nvSpPr>
            <p:spPr bwMode="auto">
              <a:xfrm>
                <a:off x="1331913" y="1735138"/>
                <a:ext cx="6372225" cy="1674812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16" name="Group 185"/>
            <p:cNvGrpSpPr>
              <a:grpSpLocks/>
            </p:cNvGrpSpPr>
            <p:nvPr/>
          </p:nvGrpSpPr>
          <p:grpSpPr bwMode="auto">
            <a:xfrm>
              <a:off x="1408113" y="2035175"/>
              <a:ext cx="3297237" cy="1152525"/>
              <a:chOff x="694" y="3264"/>
              <a:chExt cx="2077" cy="726"/>
            </a:xfrm>
          </p:grpSpPr>
          <p:pic>
            <p:nvPicPr>
              <p:cNvPr id="85" name="Picture 186" descr="AA"/>
              <p:cNvPicPr>
                <a:picLocks noChangeAspect="1" noChangeArrowheads="1"/>
              </p:cNvPicPr>
              <p:nvPr/>
            </p:nvPicPr>
            <p:blipFill>
              <a:blip r:embed="rId3"/>
              <a:srcRect t="73483" r="49855"/>
              <a:stretch>
                <a:fillRect/>
              </a:stretch>
            </p:blipFill>
            <p:spPr bwMode="auto">
              <a:xfrm rot="10800000">
                <a:off x="694" y="3264"/>
                <a:ext cx="2077" cy="726"/>
              </a:xfrm>
              <a:prstGeom prst="rect">
                <a:avLst/>
              </a:prstGeom>
              <a:noFill/>
            </p:spPr>
          </p:pic>
          <p:sp>
            <p:nvSpPr>
              <p:cNvPr id="86" name="Rectangle 187"/>
              <p:cNvSpPr>
                <a:spLocks noChangeArrowheads="1"/>
              </p:cNvSpPr>
              <p:nvPr/>
            </p:nvSpPr>
            <p:spPr bwMode="auto">
              <a:xfrm>
                <a:off x="796" y="3483"/>
                <a:ext cx="1887" cy="390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1" name="Group 213"/>
            <p:cNvGrpSpPr>
              <a:grpSpLocks/>
            </p:cNvGrpSpPr>
            <p:nvPr/>
          </p:nvGrpSpPr>
          <p:grpSpPr bwMode="auto">
            <a:xfrm>
              <a:off x="1419225" y="3046413"/>
              <a:ext cx="3227388" cy="744537"/>
              <a:chOff x="703" y="3458"/>
              <a:chExt cx="2033" cy="469"/>
            </a:xfrm>
          </p:grpSpPr>
          <p:pic>
            <p:nvPicPr>
              <p:cNvPr id="83" name="Picture 209" descr="AA"/>
              <p:cNvPicPr>
                <a:picLocks noChangeAspect="1" noChangeArrowheads="1"/>
              </p:cNvPicPr>
              <p:nvPr/>
            </p:nvPicPr>
            <p:blipFill>
              <a:blip r:embed="rId3"/>
              <a:srcRect l="50917" t="76077" b="6793"/>
              <a:stretch>
                <a:fillRect/>
              </a:stretch>
            </p:blipFill>
            <p:spPr bwMode="auto">
              <a:xfrm rot="10800000">
                <a:off x="703" y="3458"/>
                <a:ext cx="2033" cy="469"/>
              </a:xfrm>
              <a:prstGeom prst="rect">
                <a:avLst/>
              </a:prstGeom>
              <a:noFill/>
            </p:spPr>
          </p:pic>
          <p:sp>
            <p:nvSpPr>
              <p:cNvPr id="84" name="Rectangle 210"/>
              <p:cNvSpPr>
                <a:spLocks noChangeArrowheads="1"/>
              </p:cNvSpPr>
              <p:nvPr/>
            </p:nvSpPr>
            <p:spPr bwMode="auto">
              <a:xfrm rot="10800000">
                <a:off x="796" y="3483"/>
                <a:ext cx="1887" cy="390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7688" y="1357298"/>
            <a:ext cx="19050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1" name="Oval 17"/>
          <p:cNvSpPr>
            <a:spLocks noChangeArrowheads="1"/>
          </p:cNvSpPr>
          <p:nvPr/>
        </p:nvSpPr>
        <p:spPr bwMode="auto">
          <a:xfrm>
            <a:off x="7482251" y="168273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2" name="Oval 17"/>
          <p:cNvSpPr>
            <a:spLocks noChangeArrowheads="1"/>
          </p:cNvSpPr>
          <p:nvPr/>
        </p:nvSpPr>
        <p:spPr bwMode="auto">
          <a:xfrm>
            <a:off x="6918688" y="173988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3" name="Oval 17"/>
          <p:cNvSpPr>
            <a:spLocks noChangeArrowheads="1"/>
          </p:cNvSpPr>
          <p:nvPr/>
        </p:nvSpPr>
        <p:spPr bwMode="auto">
          <a:xfrm>
            <a:off x="7110776" y="246378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4" name="Oval 17"/>
          <p:cNvSpPr>
            <a:spLocks noChangeArrowheads="1"/>
          </p:cNvSpPr>
          <p:nvPr/>
        </p:nvSpPr>
        <p:spPr bwMode="auto">
          <a:xfrm>
            <a:off x="7853726" y="2054211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5" name="Oval 17"/>
          <p:cNvSpPr>
            <a:spLocks noChangeArrowheads="1"/>
          </p:cNvSpPr>
          <p:nvPr/>
        </p:nvSpPr>
        <p:spPr bwMode="auto">
          <a:xfrm>
            <a:off x="7910876" y="284478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6" name="Oval 17"/>
          <p:cNvSpPr>
            <a:spLocks noChangeArrowheads="1"/>
          </p:cNvSpPr>
          <p:nvPr/>
        </p:nvSpPr>
        <p:spPr bwMode="auto">
          <a:xfrm>
            <a:off x="7272701" y="1492236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7" name="Oval 17"/>
          <p:cNvSpPr>
            <a:spLocks noChangeArrowheads="1"/>
          </p:cNvSpPr>
          <p:nvPr/>
        </p:nvSpPr>
        <p:spPr bwMode="auto">
          <a:xfrm>
            <a:off x="7301276" y="197324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8" name="Oval 17"/>
          <p:cNvSpPr>
            <a:spLocks noChangeArrowheads="1"/>
          </p:cNvSpPr>
          <p:nvPr/>
        </p:nvSpPr>
        <p:spPr bwMode="auto">
          <a:xfrm>
            <a:off x="8120426" y="151604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9" name="Oval 17"/>
          <p:cNvSpPr>
            <a:spLocks noChangeArrowheads="1"/>
          </p:cNvSpPr>
          <p:nvPr/>
        </p:nvSpPr>
        <p:spPr bwMode="auto">
          <a:xfrm>
            <a:off x="8225201" y="1687499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rgbClr val="00206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0" name="Oval 17"/>
          <p:cNvSpPr>
            <a:spLocks noChangeArrowheads="1"/>
          </p:cNvSpPr>
          <p:nvPr/>
        </p:nvSpPr>
        <p:spPr bwMode="auto">
          <a:xfrm>
            <a:off x="7615601" y="152557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accent6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1" grpId="0" animBg="1"/>
      <p:bldP spid="72" grpId="0" animBg="1"/>
      <p:bldP spid="73" grpId="0" animBg="1"/>
      <p:bldP spid="68" grpId="0" animBg="1"/>
      <p:bldP spid="69" grpId="0" animBg="1"/>
      <p:bldP spid="70" grpId="0" animBg="1"/>
      <p:bldP spid="77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1963" y="274638"/>
            <a:ext cx="8159523" cy="75565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Blind Monte-Carlo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0491"/>
            <a:ext cx="8229600" cy="4525963"/>
          </a:xfrm>
        </p:spPr>
        <p:txBody>
          <a:bodyPr/>
          <a:lstStyle/>
          <a:p>
            <a:r>
              <a:rPr lang="de-DE" sz="2800" b="1" dirty="0" err="1" smtClean="0"/>
              <a:t>Example</a:t>
            </a:r>
            <a:r>
              <a:rPr lang="de-DE" sz="2800" b="1" dirty="0" smtClean="0"/>
              <a:t>: </a:t>
            </a:r>
            <a:r>
              <a:rPr lang="de-DE" sz="2800" b="1" dirty="0" err="1" smtClean="0"/>
              <a:t>Filtering</a:t>
            </a:r>
            <a:r>
              <a:rPr lang="de-DE" sz="2800" b="1" dirty="0" smtClean="0"/>
              <a:t> an Environment </a:t>
            </a:r>
            <a:r>
              <a:rPr lang="de-DE" sz="2800" b="1" dirty="0" err="1" smtClean="0"/>
              <a:t>Map</a:t>
            </a:r>
            <a:endParaRPr lang="de-DE" sz="2800" b="1" dirty="0"/>
          </a:p>
        </p:txBody>
      </p:sp>
      <p:pic>
        <p:nvPicPr>
          <p:cNvPr id="4" name="Grafik 3" descr="Sky_diff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535" y="3979050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 descr="Sky_i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0" y="3979050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733425" y="1781176"/>
            <a:ext cx="3004349" cy="1007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Given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 Environment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</a:t>
            </a:r>
            <a:endParaRPr lang="de-DE" dirty="0" smtClean="0"/>
          </a:p>
          <a:p>
            <a:pPr algn="l"/>
            <a:r>
              <a:rPr lang="de-DE" b="0" i="0" dirty="0" smtClean="0"/>
              <a:t>(i.e. </a:t>
            </a:r>
            <a:r>
              <a:rPr lang="de-DE" b="0" i="0" dirty="0" err="1" smtClean="0"/>
              <a:t>photograph</a:t>
            </a:r>
            <a:r>
              <a:rPr lang="de-DE" b="0" i="0" dirty="0" smtClean="0"/>
              <a:t>: </a:t>
            </a:r>
            <a:r>
              <a:rPr lang="de-DE" b="0" i="0" dirty="0" err="1" smtClean="0"/>
              <a:t>fisheye</a:t>
            </a:r>
            <a:r>
              <a:rPr lang="de-DE" b="0" i="0" dirty="0" smtClean="0"/>
              <a:t> </a:t>
            </a:r>
            <a:r>
              <a:rPr lang="de-DE" b="0" i="0" dirty="0" err="1" smtClean="0"/>
              <a:t>or</a:t>
            </a:r>
            <a:r>
              <a:rPr lang="de-DE" b="0" i="0" dirty="0" smtClean="0"/>
              <a:t> </a:t>
            </a:r>
            <a:r>
              <a:rPr lang="de-DE" dirty="0" err="1" smtClean="0"/>
              <a:t>m</a:t>
            </a:r>
            <a:r>
              <a:rPr lang="de-DE" b="0" i="0" dirty="0" err="1" smtClean="0"/>
              <a:t>irror</a:t>
            </a:r>
            <a:r>
              <a:rPr lang="de-DE" b="0" i="0" dirty="0" smtClean="0"/>
              <a:t> ball)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3981450" y="1781176"/>
            <a:ext cx="3876675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Calculate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Irradiance</a:t>
            </a:r>
            <a:r>
              <a:rPr lang="de-D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</a:t>
            </a:r>
            <a:endParaRPr lang="de-DE" dirty="0" smtClean="0"/>
          </a:p>
          <a:p>
            <a:pPr algn="l"/>
            <a:r>
              <a:rPr lang="de-DE" sz="1600" b="0" i="0" dirty="0" err="1" smtClean="0"/>
              <a:t>For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each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pixel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irradiance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map</a:t>
            </a:r>
            <a:r>
              <a:rPr lang="de-DE" sz="1600" b="0" i="0" dirty="0" smtClean="0"/>
              <a:t>: </a:t>
            </a:r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err="1" smtClean="0"/>
              <a:t>Determine</a:t>
            </a:r>
            <a:r>
              <a:rPr lang="de-DE" sz="1600" b="0" i="0" dirty="0" smtClean="0"/>
              <a:t> </a:t>
            </a:r>
            <a:r>
              <a:rPr lang="de-DE" sz="1600" b="0" dirty="0" smtClean="0"/>
              <a:t>n </a:t>
            </a:r>
            <a:r>
              <a:rPr lang="de-DE" sz="1600" b="0" dirty="0" err="1" smtClean="0"/>
              <a:t>random</a:t>
            </a:r>
            <a:r>
              <a:rPr lang="de-DE" sz="1600" b="0" dirty="0" smtClean="0"/>
              <a:t> </a:t>
            </a:r>
            <a:r>
              <a:rPr lang="de-DE" sz="1600" b="0" dirty="0" err="1" smtClean="0"/>
              <a:t>directions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smtClean="0"/>
              <a:t>on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hemisphere</a:t>
            </a:r>
            <a:endParaRPr lang="de-DE" sz="1600" b="0" i="0" dirty="0" smtClean="0"/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smtClean="0"/>
              <a:t>Sample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Environment </a:t>
            </a:r>
            <a:r>
              <a:rPr lang="de-DE" sz="1600" b="0" i="0" dirty="0" err="1" smtClean="0"/>
              <a:t>Map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and</a:t>
            </a:r>
            <a:endParaRPr lang="de-DE" sz="1600" b="0" i="0" dirty="0" smtClean="0"/>
          </a:p>
          <a:p>
            <a:pPr marL="342900" indent="-342900" algn="l">
              <a:buBlip>
                <a:blip r:embed="rId4"/>
              </a:buBlip>
            </a:pPr>
            <a:r>
              <a:rPr lang="de-DE" sz="1600" b="0" i="0" dirty="0" err="1" smtClean="0"/>
              <a:t>Average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results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dirty="0" smtClean="0"/>
              <a:t>(incl. cos-</a:t>
            </a:r>
            <a:r>
              <a:rPr lang="de-DE" sz="1600" b="0" dirty="0" err="1" smtClean="0"/>
              <a:t>term</a:t>
            </a:r>
            <a:r>
              <a:rPr lang="de-DE" sz="1600" b="0" dirty="0" smtClean="0"/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4"/>
              </a:buBlip>
              <a:tabLst/>
              <a:defRPr/>
            </a:pPr>
            <a:endParaRPr kumimoji="0" lang="de-DE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990409" y="5778681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LDR Sample</a:t>
            </a:r>
            <a:endParaRPr lang="de-D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Rendering </a:t>
            </a:r>
            <a:endParaRPr lang="de-DE" dirty="0"/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178" y="2608438"/>
            <a:ext cx="2909963" cy="2182472"/>
          </a:xfrm>
          <a:prstGeom prst="rect">
            <a:avLst/>
          </a:prstGeom>
        </p:spPr>
      </p:pic>
      <p:pic>
        <p:nvPicPr>
          <p:cNvPr id="5" name="Grafik 4" descr="Hemisphere_stochastis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9853" y="2608438"/>
            <a:ext cx="2909963" cy="2182472"/>
          </a:xfrm>
          <a:prstGeom prst="rect">
            <a:avLst/>
          </a:prstGeom>
        </p:spPr>
      </p:pic>
      <p:pic>
        <p:nvPicPr>
          <p:cNvPr id="6" name="Grafik 5" descr="Hemisphere_stochastisch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4003" y="2608438"/>
            <a:ext cx="2909963" cy="218247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74444" y="4788298"/>
            <a:ext cx="23711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err="1" smtClean="0"/>
              <a:t>Deterministic</a:t>
            </a:r>
            <a:endParaRPr lang="de-DE" sz="1600" b="1" i="1" dirty="0" smtClean="0"/>
          </a:p>
          <a:p>
            <a:pPr algn="l"/>
            <a:r>
              <a:rPr lang="de-DE" sz="1600" dirty="0" smtClean="0"/>
              <a:t>Uniform </a:t>
            </a:r>
            <a:r>
              <a:rPr lang="de-DE" sz="1600" dirty="0" err="1" smtClean="0"/>
              <a:t>sampling</a:t>
            </a:r>
            <a:r>
              <a:rPr lang="de-DE" sz="1600" dirty="0" smtClean="0"/>
              <a:t> </a:t>
            </a:r>
            <a:r>
              <a:rPr lang="de-DE" sz="1600" dirty="0" err="1" smtClean="0"/>
              <a:t>of</a:t>
            </a:r>
            <a:r>
              <a:rPr lang="de-DE" sz="1600" dirty="0" smtClean="0"/>
              <a:t> 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br>
              <a:rPr lang="de-DE" sz="1600" dirty="0" smtClean="0"/>
            </a:br>
            <a:r>
              <a:rPr lang="de-DE" sz="1600" dirty="0" err="1" smtClean="0"/>
              <a:t>sphere</a:t>
            </a:r>
            <a:r>
              <a:rPr lang="de-DE" sz="1600" dirty="0" smtClean="0"/>
              <a:t>/</a:t>
            </a:r>
            <a:r>
              <a:rPr lang="de-DE" sz="1600" dirty="0" err="1" smtClean="0"/>
              <a:t>hemisphere</a:t>
            </a:r>
            <a:r>
              <a:rPr lang="de-DE" sz="1600" dirty="0" smtClean="0"/>
              <a:t>.</a:t>
            </a:r>
          </a:p>
          <a:p>
            <a:pPr algn="l"/>
            <a:r>
              <a:rPr lang="en-US" sz="1600" b="0" i="0" dirty="0" smtClean="0"/>
              <a:t>High computational load</a:t>
            </a:r>
            <a:br>
              <a:rPr lang="en-US" sz="1600" b="0" i="0" dirty="0" smtClean="0"/>
            </a:br>
            <a:r>
              <a:rPr lang="en-US" sz="1600" b="0" i="0" dirty="0" smtClean="0"/>
              <a:t>good approximation</a:t>
            </a:r>
            <a:endParaRPr lang="de-DE" sz="1600" b="0" i="0" dirty="0"/>
          </a:p>
        </p:txBody>
      </p:sp>
      <p:sp>
        <p:nvSpPr>
          <p:cNvPr id="8" name="Textfeld 7"/>
          <p:cNvSpPr txBox="1"/>
          <p:nvPr/>
        </p:nvSpPr>
        <p:spPr>
          <a:xfrm>
            <a:off x="3108094" y="4788298"/>
            <a:ext cx="3023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smtClean="0"/>
              <a:t>Blind Monte-Carlo</a:t>
            </a:r>
          </a:p>
          <a:p>
            <a:pPr algn="l"/>
            <a:r>
              <a:rPr lang="de-DE" sz="1600" b="0" i="0" dirty="0" err="1" smtClean="0"/>
              <a:t>Randomized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sampling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the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sphere</a:t>
            </a:r>
            <a:r>
              <a:rPr lang="de-DE" sz="1600" b="0" i="0" dirty="0" smtClean="0"/>
              <a:t>/</a:t>
            </a:r>
            <a:r>
              <a:rPr lang="de-DE" sz="1600" b="0" i="0" dirty="0" err="1" smtClean="0"/>
              <a:t>hemisphere</a:t>
            </a:r>
            <a:r>
              <a:rPr lang="de-DE" sz="1600" b="0" i="0" dirty="0" smtClean="0"/>
              <a:t>.</a:t>
            </a:r>
          </a:p>
          <a:p>
            <a:pPr algn="l"/>
            <a:r>
              <a:rPr lang="en-US" sz="1600" dirty="0" smtClean="0"/>
              <a:t>Visually better </a:t>
            </a:r>
            <a:r>
              <a:rPr lang="en-US" sz="1600" b="0" i="0" dirty="0" smtClean="0"/>
              <a:t>images for </a:t>
            </a:r>
            <a:br>
              <a:rPr lang="en-US" sz="1600" b="0" i="0" dirty="0" smtClean="0"/>
            </a:br>
            <a:r>
              <a:rPr lang="en-US" sz="1600" b="0" i="0" dirty="0" smtClean="0"/>
              <a:t>fewer samples, slow convergence</a:t>
            </a:r>
            <a:endParaRPr lang="de-DE" sz="1600" b="0" i="0" dirty="0"/>
          </a:p>
        </p:txBody>
      </p:sp>
      <p:sp>
        <p:nvSpPr>
          <p:cNvPr id="10" name="Textfeld 9"/>
          <p:cNvSpPr txBox="1"/>
          <p:nvPr/>
        </p:nvSpPr>
        <p:spPr>
          <a:xfrm>
            <a:off x="6365644" y="4788298"/>
            <a:ext cx="20056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b="1" i="1" dirty="0" err="1" smtClean="0"/>
              <a:t>Importance</a:t>
            </a:r>
            <a:r>
              <a:rPr lang="de-DE" sz="1600" b="1" i="1" dirty="0" smtClean="0"/>
              <a:t> Sampling</a:t>
            </a:r>
          </a:p>
          <a:p>
            <a:pPr algn="l"/>
            <a:r>
              <a:rPr lang="de-DE" sz="1600" b="1" i="1" dirty="0" smtClean="0"/>
              <a:t>Place </a:t>
            </a:r>
            <a:r>
              <a:rPr lang="de-DE" sz="1600" b="1" i="1" dirty="0" err="1" smtClean="0"/>
              <a:t>samples</a:t>
            </a:r>
            <a:r>
              <a:rPr lang="de-DE" sz="1600" b="1" i="1" dirty="0" smtClean="0"/>
              <a:t> </a:t>
            </a:r>
            <a:r>
              <a:rPr lang="de-DE" sz="1600" b="1" i="1" dirty="0" err="1" smtClean="0"/>
              <a:t>where</a:t>
            </a:r>
            <a:r>
              <a:rPr lang="de-DE" sz="1600" b="1" i="1" dirty="0" smtClean="0"/>
              <a:t/>
            </a:r>
            <a:br>
              <a:rPr lang="de-DE" sz="1600" b="1" i="1" dirty="0" smtClean="0"/>
            </a:br>
            <a:r>
              <a:rPr lang="de-DE" sz="1600" dirty="0" err="1" smtClean="0"/>
              <a:t>contribution</a:t>
            </a:r>
            <a:r>
              <a:rPr lang="de-DE" sz="1600" dirty="0" smtClean="0"/>
              <a:t>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high</a:t>
            </a:r>
            <a:endParaRPr lang="en-US" sz="1600" b="0" i="0" dirty="0" smtClean="0"/>
          </a:p>
          <a:p>
            <a:pPr algn="l"/>
            <a:r>
              <a:rPr lang="en-US" sz="1600" i="0" dirty="0" smtClean="0">
                <a:solidFill>
                  <a:srgbClr val="0070C0"/>
                </a:solidFill>
              </a:rPr>
              <a:t>Faster!</a:t>
            </a:r>
            <a:endParaRPr lang="de-DE" sz="1600" i="0" dirty="0">
              <a:solidFill>
                <a:srgbClr val="0070C0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785786" y="1500174"/>
            <a:ext cx="7172325" cy="50006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525963"/>
          </a:xfrm>
        </p:spPr>
        <p:txBody>
          <a:bodyPr/>
          <a:lstStyle/>
          <a:p>
            <a:r>
              <a:rPr lang="de-DE" dirty="0" err="1" smtClean="0">
                <a:latin typeface="+mn-lt"/>
              </a:rPr>
              <a:t>Calculate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radiance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of</a:t>
            </a:r>
            <a:r>
              <a:rPr lang="de-DE" dirty="0" smtClean="0">
                <a:latin typeface="+mn-lt"/>
              </a:rPr>
              <a:t> a </a:t>
            </a:r>
            <a:r>
              <a:rPr lang="de-DE" dirty="0" err="1" smtClean="0">
                <a:latin typeface="+mn-lt"/>
              </a:rPr>
              <a:t>point</a:t>
            </a:r>
            <a:endParaRPr lang="de-DE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depending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incoming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light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sphere</a:t>
            </a:r>
            <a:r>
              <a:rPr lang="de-DE" sz="2000" dirty="0" smtClean="0">
                <a:latin typeface="+mn-lt"/>
              </a:rPr>
              <a:t>/</a:t>
            </a:r>
            <a:r>
              <a:rPr lang="de-DE" sz="2000" dirty="0" err="1" smtClean="0">
                <a:latin typeface="+mn-lt"/>
              </a:rPr>
              <a:t>hemisphere</a:t>
            </a:r>
            <a:endParaRPr lang="de-DE" sz="2000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depending</a:t>
            </a:r>
            <a:r>
              <a:rPr lang="de-DE" sz="2000" dirty="0" smtClean="0">
                <a:latin typeface="+mn-lt"/>
              </a:rPr>
              <a:t> 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phase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function</a:t>
            </a:r>
            <a:r>
              <a:rPr lang="de-DE" sz="2000" dirty="0" smtClean="0">
                <a:latin typeface="+mn-lt"/>
              </a:rPr>
              <a:t>/BRDF</a:t>
            </a:r>
            <a:endParaRPr lang="de-DE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Volume Rendering in a </a:t>
            </a:r>
            <a:r>
              <a:rPr lang="de-DE" sz="4000" dirty="0" err="1" smtClean="0"/>
              <a:t>Nutshell</a:t>
            </a:r>
            <a:endParaRPr lang="de-DE" sz="4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7137400" y="1962150"/>
            <a:ext cx="1114425" cy="247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351463" y="1289050"/>
            <a:ext cx="2333625" cy="2400300"/>
            <a:chOff x="3300" y="1188"/>
            <a:chExt cx="1470" cy="151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432" y="1866"/>
              <a:ext cx="1152" cy="834"/>
            </a:xfrm>
            <a:custGeom>
              <a:avLst/>
              <a:gdLst/>
              <a:ahLst/>
              <a:cxnLst>
                <a:cxn ang="0">
                  <a:pos x="300" y="834"/>
                </a:cxn>
                <a:cxn ang="0">
                  <a:pos x="0" y="210"/>
                </a:cxn>
                <a:cxn ang="0">
                  <a:pos x="696" y="0"/>
                </a:cxn>
                <a:cxn ang="0">
                  <a:pos x="1152" y="480"/>
                </a:cxn>
                <a:cxn ang="0">
                  <a:pos x="300" y="834"/>
                </a:cxn>
              </a:cxnLst>
              <a:rect l="0" t="0" r="r" b="b"/>
              <a:pathLst>
                <a:path w="1152" h="834">
                  <a:moveTo>
                    <a:pt x="300" y="834"/>
                  </a:moveTo>
                  <a:lnTo>
                    <a:pt x="0" y="210"/>
                  </a:lnTo>
                  <a:lnTo>
                    <a:pt x="696" y="0"/>
                  </a:lnTo>
                  <a:lnTo>
                    <a:pt x="1152" y="480"/>
                  </a:lnTo>
                  <a:lnTo>
                    <a:pt x="300" y="834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50000">
                  <a:schemeClr val="accent1">
                    <a:gamma/>
                    <a:shade val="66667"/>
                    <a:invGamma/>
                    <a:alpha val="39999"/>
                  </a:schemeClr>
                </a:gs>
                <a:gs pos="100000">
                  <a:schemeClr val="accent1">
                    <a:alpha val="39999"/>
                  </a:schemeClr>
                </a:gs>
              </a:gsLst>
              <a:lin ang="2700000" scaled="1"/>
            </a:gradFill>
            <a:ln w="12700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300" y="1188"/>
              <a:ext cx="858" cy="882"/>
            </a:xfrm>
            <a:custGeom>
              <a:avLst/>
              <a:gdLst/>
              <a:ahLst/>
              <a:cxnLst>
                <a:cxn ang="0">
                  <a:pos x="132" y="882"/>
                </a:cxn>
                <a:cxn ang="0">
                  <a:pos x="0" y="144"/>
                </a:cxn>
                <a:cxn ang="0">
                  <a:pos x="858" y="0"/>
                </a:cxn>
                <a:cxn ang="0">
                  <a:pos x="822" y="672"/>
                </a:cxn>
                <a:cxn ang="0">
                  <a:pos x="132" y="882"/>
                </a:cxn>
              </a:cxnLst>
              <a:rect l="0" t="0" r="r" b="b"/>
              <a:pathLst>
                <a:path w="858" h="882">
                  <a:moveTo>
                    <a:pt x="132" y="882"/>
                  </a:moveTo>
                  <a:lnTo>
                    <a:pt x="0" y="144"/>
                  </a:lnTo>
                  <a:lnTo>
                    <a:pt x="858" y="0"/>
                  </a:lnTo>
                  <a:lnTo>
                    <a:pt x="822" y="672"/>
                  </a:lnTo>
                  <a:lnTo>
                    <a:pt x="132" y="88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50000">
                  <a:schemeClr val="accent1">
                    <a:gamma/>
                    <a:shade val="66667"/>
                    <a:invGamma/>
                    <a:alpha val="39999"/>
                  </a:schemeClr>
                </a:gs>
                <a:gs pos="100000">
                  <a:schemeClr val="accent1">
                    <a:alpha val="39999"/>
                  </a:schemeClr>
                </a:gs>
              </a:gsLst>
              <a:lin ang="2700000" scaled="1"/>
            </a:gradFill>
            <a:ln w="12700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128" y="1188"/>
              <a:ext cx="642" cy="1146"/>
            </a:xfrm>
            <a:custGeom>
              <a:avLst/>
              <a:gdLst/>
              <a:ahLst/>
              <a:cxnLst>
                <a:cxn ang="0">
                  <a:pos x="0" y="672"/>
                </a:cxn>
                <a:cxn ang="0">
                  <a:pos x="36" y="0"/>
                </a:cxn>
                <a:cxn ang="0">
                  <a:pos x="642" y="354"/>
                </a:cxn>
                <a:cxn ang="0">
                  <a:pos x="456" y="1146"/>
                </a:cxn>
                <a:cxn ang="0">
                  <a:pos x="0" y="672"/>
                </a:cxn>
              </a:cxnLst>
              <a:rect l="0" t="0" r="r" b="b"/>
              <a:pathLst>
                <a:path w="642" h="1146">
                  <a:moveTo>
                    <a:pt x="0" y="672"/>
                  </a:moveTo>
                  <a:lnTo>
                    <a:pt x="36" y="0"/>
                  </a:lnTo>
                  <a:lnTo>
                    <a:pt x="642" y="354"/>
                  </a:lnTo>
                  <a:lnTo>
                    <a:pt x="456" y="1146"/>
                  </a:lnTo>
                  <a:lnTo>
                    <a:pt x="0" y="672"/>
                  </a:lnTo>
                  <a:close/>
                </a:path>
              </a:pathLst>
            </a:custGeom>
            <a:gradFill rotWithShape="1">
              <a:gsLst>
                <a:gs pos="0">
                  <a:schemeClr val="accent1">
                    <a:alpha val="39999"/>
                  </a:schemeClr>
                </a:gs>
                <a:gs pos="50000">
                  <a:schemeClr val="accent1">
                    <a:gamma/>
                    <a:shade val="66667"/>
                    <a:invGamma/>
                    <a:alpha val="39999"/>
                  </a:schemeClr>
                </a:gs>
                <a:gs pos="100000">
                  <a:schemeClr val="accent1">
                    <a:alpha val="39999"/>
                  </a:schemeClr>
                </a:gs>
              </a:gsLst>
              <a:lin ang="2700000" scaled="1"/>
            </a:gradFill>
            <a:ln w="12700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5727700" y="2208213"/>
            <a:ext cx="1403350" cy="3016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059613" y="2146300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024188" y="1503363"/>
            <a:ext cx="146014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de-DE" sz="2000" dirty="0" smtClean="0"/>
              <a:t>Image Plane</a:t>
            </a:r>
            <a:endParaRPr lang="de-DE" sz="2000" b="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046913" y="3382963"/>
            <a:ext cx="13462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de-DE" sz="2000" b="0" dirty="0" smtClean="0"/>
              <a:t>Data Set</a:t>
            </a:r>
            <a:endParaRPr lang="de-DE" sz="2000" b="0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802313" y="2419350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959475" y="2386013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116638" y="2351088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273800" y="2317750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30963" y="2284413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588125" y="2249488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6745288" y="2216150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902450" y="2182813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5343525" y="1276350"/>
            <a:ext cx="2352675" cy="2400300"/>
            <a:chOff x="3294" y="1182"/>
            <a:chExt cx="1482" cy="1512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294" y="1326"/>
              <a:ext cx="432" cy="1368"/>
            </a:xfrm>
            <a:custGeom>
              <a:avLst/>
              <a:gdLst/>
              <a:ahLst/>
              <a:cxnLst>
                <a:cxn ang="0">
                  <a:pos x="132" y="744"/>
                </a:cxn>
                <a:cxn ang="0">
                  <a:pos x="0" y="0"/>
                </a:cxn>
                <a:cxn ang="0">
                  <a:pos x="348" y="528"/>
                </a:cxn>
                <a:cxn ang="0">
                  <a:pos x="432" y="1368"/>
                </a:cxn>
                <a:cxn ang="0">
                  <a:pos x="132" y="744"/>
                </a:cxn>
              </a:cxnLst>
              <a:rect l="0" t="0" r="r" b="b"/>
              <a:pathLst>
                <a:path w="432" h="1368">
                  <a:moveTo>
                    <a:pt x="132" y="744"/>
                  </a:moveTo>
                  <a:lnTo>
                    <a:pt x="0" y="0"/>
                  </a:lnTo>
                  <a:lnTo>
                    <a:pt x="348" y="528"/>
                  </a:lnTo>
                  <a:lnTo>
                    <a:pt x="432" y="1368"/>
                  </a:lnTo>
                  <a:lnTo>
                    <a:pt x="132" y="744"/>
                  </a:lnTo>
                  <a:close/>
                </a:path>
              </a:pathLst>
            </a:custGeom>
            <a:solidFill>
              <a:schemeClr val="folHlink">
                <a:alpha val="30000"/>
              </a:schemeClr>
            </a:solidFill>
            <a:ln w="28575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300" y="1182"/>
              <a:ext cx="1476" cy="660"/>
            </a:xfrm>
            <a:custGeom>
              <a:avLst/>
              <a:gdLst/>
              <a:ahLst/>
              <a:cxnLst>
                <a:cxn ang="0">
                  <a:pos x="348" y="660"/>
                </a:cxn>
                <a:cxn ang="0">
                  <a:pos x="0" y="138"/>
                </a:cxn>
                <a:cxn ang="0">
                  <a:pos x="858" y="0"/>
                </a:cxn>
                <a:cxn ang="0">
                  <a:pos x="1476" y="360"/>
                </a:cxn>
                <a:cxn ang="0">
                  <a:pos x="348" y="660"/>
                </a:cxn>
              </a:cxnLst>
              <a:rect l="0" t="0" r="r" b="b"/>
              <a:pathLst>
                <a:path w="1476" h="660">
                  <a:moveTo>
                    <a:pt x="348" y="660"/>
                  </a:moveTo>
                  <a:lnTo>
                    <a:pt x="0" y="138"/>
                  </a:lnTo>
                  <a:lnTo>
                    <a:pt x="858" y="0"/>
                  </a:lnTo>
                  <a:lnTo>
                    <a:pt x="1476" y="360"/>
                  </a:lnTo>
                  <a:lnTo>
                    <a:pt x="348" y="660"/>
                  </a:lnTo>
                  <a:close/>
                </a:path>
              </a:pathLst>
            </a:custGeom>
            <a:solidFill>
              <a:schemeClr val="folHlink">
                <a:alpha val="30000"/>
              </a:schemeClr>
            </a:solidFill>
            <a:ln w="28575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648" y="1554"/>
              <a:ext cx="1122" cy="1140"/>
            </a:xfrm>
            <a:custGeom>
              <a:avLst/>
              <a:gdLst/>
              <a:ahLst/>
              <a:cxnLst>
                <a:cxn ang="0">
                  <a:pos x="90" y="1140"/>
                </a:cxn>
                <a:cxn ang="0">
                  <a:pos x="0" y="294"/>
                </a:cxn>
                <a:cxn ang="0">
                  <a:pos x="1122" y="0"/>
                </a:cxn>
                <a:cxn ang="0">
                  <a:pos x="936" y="786"/>
                </a:cxn>
                <a:cxn ang="0">
                  <a:pos x="90" y="1140"/>
                </a:cxn>
              </a:cxnLst>
              <a:rect l="0" t="0" r="r" b="b"/>
              <a:pathLst>
                <a:path w="1122" h="1140">
                  <a:moveTo>
                    <a:pt x="90" y="1140"/>
                  </a:moveTo>
                  <a:lnTo>
                    <a:pt x="0" y="294"/>
                  </a:lnTo>
                  <a:lnTo>
                    <a:pt x="1122" y="0"/>
                  </a:lnTo>
                  <a:lnTo>
                    <a:pt x="936" y="786"/>
                  </a:lnTo>
                  <a:lnTo>
                    <a:pt x="90" y="1140"/>
                  </a:lnTo>
                  <a:close/>
                </a:path>
              </a:pathLst>
            </a:custGeom>
            <a:solidFill>
              <a:schemeClr val="folHlink">
                <a:alpha val="30000"/>
              </a:schemeClr>
            </a:solidFill>
            <a:ln w="28575" cap="flat" cmpd="sng">
              <a:solidFill>
                <a:srgbClr val="00004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3436938" y="2514600"/>
            <a:ext cx="2286000" cy="495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643563" y="2451100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2846388" y="1814513"/>
            <a:ext cx="969962" cy="2873375"/>
          </a:xfrm>
          <a:custGeom>
            <a:avLst/>
            <a:gdLst/>
            <a:ahLst/>
            <a:cxnLst>
              <a:cxn ang="0">
                <a:pos x="100" y="1020"/>
              </a:cxn>
              <a:cxn ang="0">
                <a:pos x="0" y="0"/>
              </a:cxn>
              <a:cxn ang="0">
                <a:pos x="601" y="732"/>
              </a:cxn>
              <a:cxn ang="0">
                <a:pos x="611" y="1810"/>
              </a:cxn>
              <a:cxn ang="0">
                <a:pos x="100" y="1020"/>
              </a:cxn>
            </a:cxnLst>
            <a:rect l="0" t="0" r="r" b="b"/>
            <a:pathLst>
              <a:path w="611" h="1810">
                <a:moveTo>
                  <a:pt x="100" y="1020"/>
                </a:moveTo>
                <a:lnTo>
                  <a:pt x="0" y="0"/>
                </a:lnTo>
                <a:lnTo>
                  <a:pt x="601" y="732"/>
                </a:lnTo>
                <a:lnTo>
                  <a:pt x="611" y="1810"/>
                </a:lnTo>
                <a:lnTo>
                  <a:pt x="100" y="102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100000">
                <a:schemeClr val="folHlink">
                  <a:alpha val="80000"/>
                </a:schemeClr>
              </a:gs>
            </a:gsLst>
            <a:lin ang="18900000" scaled="1"/>
          </a:gra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V="1">
            <a:off x="2041525" y="3008313"/>
            <a:ext cx="1414463" cy="3190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3348038" y="2957513"/>
            <a:ext cx="127000" cy="1270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660400" y="2851150"/>
            <a:ext cx="1333500" cy="758825"/>
            <a:chOff x="447" y="1586"/>
            <a:chExt cx="840" cy="478"/>
          </a:xfrm>
        </p:grpSpPr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32" y="1785"/>
              <a:ext cx="540" cy="271"/>
            </a:xfrm>
            <a:custGeom>
              <a:avLst/>
              <a:gdLst/>
              <a:ahLst/>
              <a:cxnLst>
                <a:cxn ang="0">
                  <a:pos x="393" y="0"/>
                </a:cxn>
                <a:cxn ang="0">
                  <a:pos x="0" y="240"/>
                </a:cxn>
                <a:cxn ang="0">
                  <a:pos x="464" y="271"/>
                </a:cxn>
                <a:cxn ang="0">
                  <a:pos x="393" y="0"/>
                </a:cxn>
              </a:cxnLst>
              <a:rect l="0" t="0" r="r" b="b"/>
              <a:pathLst>
                <a:path w="540" h="271">
                  <a:moveTo>
                    <a:pt x="393" y="0"/>
                  </a:moveTo>
                  <a:cubicBezTo>
                    <a:pt x="317" y="38"/>
                    <a:pt x="306" y="57"/>
                    <a:pt x="0" y="240"/>
                  </a:cubicBezTo>
                  <a:cubicBezTo>
                    <a:pt x="246" y="261"/>
                    <a:pt x="291" y="261"/>
                    <a:pt x="464" y="271"/>
                  </a:cubicBezTo>
                  <a:cubicBezTo>
                    <a:pt x="495" y="225"/>
                    <a:pt x="540" y="96"/>
                    <a:pt x="393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0" scaled="1"/>
            </a:gra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19" y="1726"/>
              <a:ext cx="568" cy="338"/>
            </a:xfrm>
            <a:custGeom>
              <a:avLst/>
              <a:gdLst/>
              <a:ahLst/>
              <a:cxnLst>
                <a:cxn ang="0">
                  <a:pos x="502" y="0"/>
                </a:cxn>
                <a:cxn ang="0">
                  <a:pos x="0" y="305"/>
                </a:cxn>
                <a:cxn ang="0">
                  <a:pos x="568" y="338"/>
                </a:cxn>
              </a:cxnLst>
              <a:rect l="0" t="0" r="r" b="b"/>
              <a:pathLst>
                <a:path w="568" h="338">
                  <a:moveTo>
                    <a:pt x="502" y="0"/>
                  </a:moveTo>
                  <a:lnTo>
                    <a:pt x="0" y="305"/>
                  </a:lnTo>
                  <a:lnTo>
                    <a:pt x="568" y="338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447" y="1586"/>
              <a:ext cx="343" cy="25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sz="2000" b="0" dirty="0" smtClean="0"/>
                <a:t>Eye</a:t>
              </a:r>
              <a:endParaRPr lang="de-DE" sz="2000" b="0" dirty="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 rot="-1055500">
              <a:off x="1121" y="1816"/>
              <a:ext cx="100" cy="201"/>
            </a:xfrm>
            <a:prstGeom prst="ellipse">
              <a:avLst/>
            </a:prstGeom>
            <a:solidFill>
              <a:srgbClr val="333333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 rot="-1055500">
              <a:off x="1169" y="1858"/>
              <a:ext cx="34" cy="107"/>
            </a:xfrm>
            <a:prstGeom prst="ellipse">
              <a:avLst/>
            </a:prstGeom>
            <a:solidFill>
              <a:schemeClr val="tx1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40" name="Picture 30" descr="Ft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5663" y="5168900"/>
            <a:ext cx="3921125" cy="941388"/>
          </a:xfrm>
          <a:prstGeom prst="rect">
            <a:avLst/>
          </a:prstGeom>
          <a:noFill/>
        </p:spPr>
      </p:pic>
      <p:grpSp>
        <p:nvGrpSpPr>
          <p:cNvPr id="30" name="Group 31"/>
          <p:cNvGrpSpPr>
            <a:grpSpLocks/>
          </p:cNvGrpSpPr>
          <p:nvPr/>
        </p:nvGrpSpPr>
        <p:grpSpPr bwMode="auto">
          <a:xfrm>
            <a:off x="-38100" y="5168900"/>
            <a:ext cx="4695825" cy="454025"/>
            <a:chOff x="810" y="2926"/>
            <a:chExt cx="3611" cy="384"/>
          </a:xfrm>
        </p:grpSpPr>
        <p:pic>
          <p:nvPicPr>
            <p:cNvPr id="42" name="Picture 32" descr="neu-2"/>
            <p:cNvPicPr>
              <a:picLocks noChangeAspect="1" noChangeArrowheads="1"/>
            </p:cNvPicPr>
            <p:nvPr/>
          </p:nvPicPr>
          <p:blipFill>
            <a:blip r:embed="rId3"/>
            <a:srcRect t="81546" r="1285" b="1086"/>
            <a:stretch>
              <a:fillRect/>
            </a:stretch>
          </p:blipFill>
          <p:spPr bwMode="auto">
            <a:xfrm>
              <a:off x="810" y="2926"/>
              <a:ext cx="3611" cy="384"/>
            </a:xfrm>
            <a:prstGeom prst="rect">
              <a:avLst/>
            </a:prstGeom>
            <a:noFill/>
          </p:spPr>
        </p:pic>
        <p:sp>
          <p:nvSpPr>
            <p:cNvPr id="43" name="Rectangle 33"/>
            <p:cNvSpPr>
              <a:spLocks noChangeArrowheads="1"/>
            </p:cNvSpPr>
            <p:nvPr/>
          </p:nvSpPr>
          <p:spPr bwMode="auto">
            <a:xfrm>
              <a:off x="3976" y="3123"/>
              <a:ext cx="108" cy="65"/>
            </a:xfrm>
            <a:prstGeom prst="rect">
              <a:avLst/>
            </a:prstGeom>
            <a:solidFill>
              <a:schemeClr val="bg1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44" name="Rectangle 34"/>
            <p:cNvSpPr>
              <a:spLocks noChangeArrowheads="1"/>
            </p:cNvSpPr>
            <p:nvPr/>
          </p:nvSpPr>
          <p:spPr bwMode="auto">
            <a:xfrm>
              <a:off x="3974" y="3195"/>
              <a:ext cx="108" cy="65"/>
            </a:xfrm>
            <a:prstGeom prst="rect">
              <a:avLst/>
            </a:prstGeom>
            <a:solidFill>
              <a:schemeClr val="bg1"/>
            </a:solidFill>
            <a:ln w="317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647700" y="4633913"/>
            <a:ext cx="2438400" cy="3968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sz="2000" b="1" i="1" dirty="0"/>
              <a:t>Back-</a:t>
            </a:r>
            <a:r>
              <a:rPr lang="de-DE" sz="2000" b="1" i="1" dirty="0" err="1"/>
              <a:t>to</a:t>
            </a:r>
            <a:r>
              <a:rPr lang="de-DE" sz="2000" b="1" i="1" dirty="0"/>
              <a:t>-front </a:t>
            </a:r>
            <a:r>
              <a:rPr lang="de-DE" sz="2000" b="1" i="1" dirty="0" err="1"/>
              <a:t>iteration</a:t>
            </a:r>
            <a:endParaRPr lang="de-DE" sz="2000" b="1" i="1" dirty="0"/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4699000" y="4633913"/>
            <a:ext cx="2495550" cy="396875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sz="2000" b="1" i="1"/>
              <a:t>Front-to-back iteration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45" grpId="0"/>
      <p:bldP spid="4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3"/>
          <p:cNvSpPr>
            <a:spLocks/>
          </p:cNvSpPr>
          <p:nvPr/>
        </p:nvSpPr>
        <p:spPr bwMode="auto">
          <a:xfrm>
            <a:off x="820738" y="1490663"/>
            <a:ext cx="2846387" cy="1833562"/>
          </a:xfrm>
          <a:custGeom>
            <a:avLst/>
            <a:gdLst>
              <a:gd name="connsiteX0" fmla="*/ 0 w 1715"/>
              <a:gd name="connsiteY0" fmla="*/ 1019 h 1019"/>
              <a:gd name="connsiteX1" fmla="*/ 0 w 1715"/>
              <a:gd name="connsiteY1" fmla="*/ 1001 h 1019"/>
              <a:gd name="connsiteX2" fmla="*/ 549 w 1715"/>
              <a:gd name="connsiteY2" fmla="*/ 2 h 1019"/>
              <a:gd name="connsiteX3" fmla="*/ 947 w 1715"/>
              <a:gd name="connsiteY3" fmla="*/ 484 h 1019"/>
              <a:gd name="connsiteX4" fmla="*/ 1242 w 1715"/>
              <a:gd name="connsiteY4" fmla="*/ 244 h 1019"/>
              <a:gd name="connsiteX5" fmla="*/ 1548 w 1715"/>
              <a:gd name="connsiteY5" fmla="*/ 748 h 1019"/>
              <a:gd name="connsiteX6" fmla="*/ 1715 w 1715"/>
              <a:gd name="connsiteY6" fmla="*/ 519 h 1019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947 w 1715"/>
              <a:gd name="connsiteY4" fmla="*/ 482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968 h 1017"/>
              <a:gd name="connsiteX7" fmla="*/ 1715 w 1715"/>
              <a:gd name="connsiteY7" fmla="*/ 517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74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02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95 h 1097"/>
              <a:gd name="connsiteX1" fmla="*/ 0 w 1793"/>
              <a:gd name="connsiteY1" fmla="*/ 1077 h 1097"/>
              <a:gd name="connsiteX2" fmla="*/ 323 w 1793"/>
              <a:gd name="connsiteY2" fmla="*/ 917 h 1097"/>
              <a:gd name="connsiteX3" fmla="*/ 549 w 1793"/>
              <a:gd name="connsiteY3" fmla="*/ 0 h 1097"/>
              <a:gd name="connsiteX4" fmla="*/ 827 w 1793"/>
              <a:gd name="connsiteY4" fmla="*/ 980 h 1097"/>
              <a:gd name="connsiteX5" fmla="*/ 1242 w 1793"/>
              <a:gd name="connsiteY5" fmla="*/ 992 h 1097"/>
              <a:gd name="connsiteX6" fmla="*/ 1548 w 1793"/>
              <a:gd name="connsiteY6" fmla="*/ 1046 h 1097"/>
              <a:gd name="connsiteX7" fmla="*/ 1793 w 1793"/>
              <a:gd name="connsiteY7" fmla="*/ 1051 h 1097"/>
              <a:gd name="connsiteX0" fmla="*/ 0 w 1793"/>
              <a:gd name="connsiteY0" fmla="*/ 1097 h 1099"/>
              <a:gd name="connsiteX1" fmla="*/ 0 w 1793"/>
              <a:gd name="connsiteY1" fmla="*/ 1079 h 1099"/>
              <a:gd name="connsiteX2" fmla="*/ 323 w 1793"/>
              <a:gd name="connsiteY2" fmla="*/ 919 h 1099"/>
              <a:gd name="connsiteX3" fmla="*/ 549 w 1793"/>
              <a:gd name="connsiteY3" fmla="*/ 2 h 1099"/>
              <a:gd name="connsiteX4" fmla="*/ 827 w 1793"/>
              <a:gd name="connsiteY4" fmla="*/ 982 h 1099"/>
              <a:gd name="connsiteX5" fmla="*/ 1242 w 1793"/>
              <a:gd name="connsiteY5" fmla="*/ 994 h 1099"/>
              <a:gd name="connsiteX6" fmla="*/ 1548 w 1793"/>
              <a:gd name="connsiteY6" fmla="*/ 1048 h 1099"/>
              <a:gd name="connsiteX7" fmla="*/ 1793 w 1793"/>
              <a:gd name="connsiteY7" fmla="*/ 1053 h 1099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5 h 1107"/>
              <a:gd name="connsiteX1" fmla="*/ 0 w 1793"/>
              <a:gd name="connsiteY1" fmla="*/ 1087 h 1107"/>
              <a:gd name="connsiteX2" fmla="*/ 323 w 1793"/>
              <a:gd name="connsiteY2" fmla="*/ 927 h 1107"/>
              <a:gd name="connsiteX3" fmla="*/ 549 w 1793"/>
              <a:gd name="connsiteY3" fmla="*/ 10 h 1107"/>
              <a:gd name="connsiteX4" fmla="*/ 671 w 1793"/>
              <a:gd name="connsiteY4" fmla="*/ 990 h 1107"/>
              <a:gd name="connsiteX5" fmla="*/ 1242 w 1793"/>
              <a:gd name="connsiteY5" fmla="*/ 1002 h 1107"/>
              <a:gd name="connsiteX6" fmla="*/ 1548 w 1793"/>
              <a:gd name="connsiteY6" fmla="*/ 1056 h 1107"/>
              <a:gd name="connsiteX7" fmla="*/ 1793 w 1793"/>
              <a:gd name="connsiteY7" fmla="*/ 1061 h 1107"/>
              <a:gd name="connsiteX0" fmla="*/ 0 w 1793"/>
              <a:gd name="connsiteY0" fmla="*/ 1105 h 1155"/>
              <a:gd name="connsiteX1" fmla="*/ 0 w 1793"/>
              <a:gd name="connsiteY1" fmla="*/ 1087 h 1155"/>
              <a:gd name="connsiteX2" fmla="*/ 323 w 1793"/>
              <a:gd name="connsiteY2" fmla="*/ 927 h 1155"/>
              <a:gd name="connsiteX3" fmla="*/ 459 w 1793"/>
              <a:gd name="connsiteY3" fmla="*/ 10 h 1155"/>
              <a:gd name="connsiteX4" fmla="*/ 671 w 1793"/>
              <a:gd name="connsiteY4" fmla="*/ 990 h 1155"/>
              <a:gd name="connsiteX5" fmla="*/ 1242 w 1793"/>
              <a:gd name="connsiteY5" fmla="*/ 1002 h 1155"/>
              <a:gd name="connsiteX6" fmla="*/ 1548 w 1793"/>
              <a:gd name="connsiteY6" fmla="*/ 1056 h 1155"/>
              <a:gd name="connsiteX7" fmla="*/ 1793 w 1793"/>
              <a:gd name="connsiteY7" fmla="*/ 1061 h 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" h="1155">
                <a:moveTo>
                  <a:pt x="0" y="1105"/>
                </a:moveTo>
                <a:lnTo>
                  <a:pt x="0" y="1087"/>
                </a:lnTo>
                <a:cubicBezTo>
                  <a:pt x="134" y="1080"/>
                  <a:pt x="247" y="1107"/>
                  <a:pt x="323" y="927"/>
                </a:cubicBezTo>
                <a:cubicBezTo>
                  <a:pt x="400" y="748"/>
                  <a:pt x="401" y="0"/>
                  <a:pt x="459" y="10"/>
                </a:cubicBezTo>
                <a:cubicBezTo>
                  <a:pt x="517" y="20"/>
                  <a:pt x="541" y="825"/>
                  <a:pt x="671" y="990"/>
                </a:cubicBezTo>
                <a:cubicBezTo>
                  <a:pt x="801" y="1155"/>
                  <a:pt x="1147" y="1006"/>
                  <a:pt x="1242" y="1002"/>
                </a:cubicBezTo>
                <a:cubicBezTo>
                  <a:pt x="1379" y="1002"/>
                  <a:pt x="1413" y="1056"/>
                  <a:pt x="1548" y="1056"/>
                </a:cubicBezTo>
                <a:cubicBezTo>
                  <a:pt x="1646" y="1056"/>
                  <a:pt x="1765" y="1099"/>
                  <a:pt x="1793" y="1061"/>
                </a:cubicBezTo>
              </a:path>
            </a:pathLst>
          </a:custGeom>
          <a:solidFill>
            <a:srgbClr val="FFFF00"/>
          </a:solidFill>
          <a:ln w="31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733551" y="3038476"/>
            <a:ext cx="304800" cy="209549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066801" y="3095626"/>
            <a:ext cx="304800" cy="15240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352478" y="2381612"/>
            <a:ext cx="128641" cy="83791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</a:t>
            </a:r>
            <a:r>
              <a:rPr lang="de-DE" dirty="0" smtClean="0"/>
              <a:t> Sampling</a:t>
            </a:r>
            <a:endParaRPr lang="de-DE" dirty="0"/>
          </a:p>
        </p:txBody>
      </p:sp>
      <p:pic>
        <p:nvPicPr>
          <p:cNvPr id="6" name="Grafik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36777" y="1450702"/>
            <a:ext cx="835979" cy="482600"/>
          </a:xfrm>
          <a:prstGeom prst="rect">
            <a:avLst/>
          </a:prstGeom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1425490" y="1846746"/>
            <a:ext cx="97351" cy="1372776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485900" y="1509713"/>
            <a:ext cx="85726" cy="1728787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1657349" y="2152650"/>
            <a:ext cx="76201" cy="1081088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571624" y="1704975"/>
            <a:ext cx="85726" cy="1543050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105025" y="3095625"/>
            <a:ext cx="1514475" cy="142875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de-DE"/>
          </a:p>
        </p:txBody>
      </p:sp>
      <p:sp>
        <p:nvSpPr>
          <p:cNvPr id="4" name="Freeform 13"/>
          <p:cNvSpPr>
            <a:spLocks/>
          </p:cNvSpPr>
          <p:nvPr/>
        </p:nvSpPr>
        <p:spPr bwMode="auto">
          <a:xfrm>
            <a:off x="820738" y="1490663"/>
            <a:ext cx="2846387" cy="1833562"/>
          </a:xfrm>
          <a:custGeom>
            <a:avLst/>
            <a:gdLst>
              <a:gd name="connsiteX0" fmla="*/ 0 w 1715"/>
              <a:gd name="connsiteY0" fmla="*/ 1019 h 1019"/>
              <a:gd name="connsiteX1" fmla="*/ 0 w 1715"/>
              <a:gd name="connsiteY1" fmla="*/ 1001 h 1019"/>
              <a:gd name="connsiteX2" fmla="*/ 549 w 1715"/>
              <a:gd name="connsiteY2" fmla="*/ 2 h 1019"/>
              <a:gd name="connsiteX3" fmla="*/ 947 w 1715"/>
              <a:gd name="connsiteY3" fmla="*/ 484 h 1019"/>
              <a:gd name="connsiteX4" fmla="*/ 1242 w 1715"/>
              <a:gd name="connsiteY4" fmla="*/ 244 h 1019"/>
              <a:gd name="connsiteX5" fmla="*/ 1548 w 1715"/>
              <a:gd name="connsiteY5" fmla="*/ 748 h 1019"/>
              <a:gd name="connsiteX6" fmla="*/ 1715 w 1715"/>
              <a:gd name="connsiteY6" fmla="*/ 519 h 1019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77"/>
              <a:gd name="connsiteX1" fmla="*/ 0 w 1715"/>
              <a:gd name="connsiteY1" fmla="*/ 999 h 1077"/>
              <a:gd name="connsiteX2" fmla="*/ 323 w 1715"/>
              <a:gd name="connsiteY2" fmla="*/ 911 h 1077"/>
              <a:gd name="connsiteX3" fmla="*/ 549 w 1715"/>
              <a:gd name="connsiteY3" fmla="*/ 0 h 1077"/>
              <a:gd name="connsiteX4" fmla="*/ 947 w 1715"/>
              <a:gd name="connsiteY4" fmla="*/ 482 h 1077"/>
              <a:gd name="connsiteX5" fmla="*/ 1242 w 1715"/>
              <a:gd name="connsiteY5" fmla="*/ 242 h 1077"/>
              <a:gd name="connsiteX6" fmla="*/ 1548 w 1715"/>
              <a:gd name="connsiteY6" fmla="*/ 746 h 1077"/>
              <a:gd name="connsiteX7" fmla="*/ 1715 w 1715"/>
              <a:gd name="connsiteY7" fmla="*/ 517 h 107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947 w 1715"/>
              <a:gd name="connsiteY4" fmla="*/ 482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242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746 h 1017"/>
              <a:gd name="connsiteX7" fmla="*/ 1715 w 1715"/>
              <a:gd name="connsiteY7" fmla="*/ 517 h 1017"/>
              <a:gd name="connsiteX0" fmla="*/ 0 w 1715"/>
              <a:gd name="connsiteY0" fmla="*/ 1017 h 1017"/>
              <a:gd name="connsiteX1" fmla="*/ 0 w 1715"/>
              <a:gd name="connsiteY1" fmla="*/ 999 h 1017"/>
              <a:gd name="connsiteX2" fmla="*/ 323 w 1715"/>
              <a:gd name="connsiteY2" fmla="*/ 839 h 1017"/>
              <a:gd name="connsiteX3" fmla="*/ 549 w 1715"/>
              <a:gd name="connsiteY3" fmla="*/ 0 h 1017"/>
              <a:gd name="connsiteX4" fmla="*/ 827 w 1715"/>
              <a:gd name="connsiteY4" fmla="*/ 974 h 1017"/>
              <a:gd name="connsiteX5" fmla="*/ 1242 w 1715"/>
              <a:gd name="connsiteY5" fmla="*/ 914 h 1017"/>
              <a:gd name="connsiteX6" fmla="*/ 1548 w 1715"/>
              <a:gd name="connsiteY6" fmla="*/ 968 h 1017"/>
              <a:gd name="connsiteX7" fmla="*/ 1715 w 1715"/>
              <a:gd name="connsiteY7" fmla="*/ 517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74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17 h 1017"/>
              <a:gd name="connsiteX1" fmla="*/ 0 w 1793"/>
              <a:gd name="connsiteY1" fmla="*/ 999 h 1017"/>
              <a:gd name="connsiteX2" fmla="*/ 323 w 1793"/>
              <a:gd name="connsiteY2" fmla="*/ 839 h 1017"/>
              <a:gd name="connsiteX3" fmla="*/ 549 w 1793"/>
              <a:gd name="connsiteY3" fmla="*/ 0 h 1017"/>
              <a:gd name="connsiteX4" fmla="*/ 827 w 1793"/>
              <a:gd name="connsiteY4" fmla="*/ 902 h 1017"/>
              <a:gd name="connsiteX5" fmla="*/ 1242 w 1793"/>
              <a:gd name="connsiteY5" fmla="*/ 914 h 1017"/>
              <a:gd name="connsiteX6" fmla="*/ 1548 w 1793"/>
              <a:gd name="connsiteY6" fmla="*/ 968 h 1017"/>
              <a:gd name="connsiteX7" fmla="*/ 1793 w 1793"/>
              <a:gd name="connsiteY7" fmla="*/ 973 h 1017"/>
              <a:gd name="connsiteX0" fmla="*/ 0 w 1793"/>
              <a:gd name="connsiteY0" fmla="*/ 1095 h 1097"/>
              <a:gd name="connsiteX1" fmla="*/ 0 w 1793"/>
              <a:gd name="connsiteY1" fmla="*/ 1077 h 1097"/>
              <a:gd name="connsiteX2" fmla="*/ 323 w 1793"/>
              <a:gd name="connsiteY2" fmla="*/ 917 h 1097"/>
              <a:gd name="connsiteX3" fmla="*/ 549 w 1793"/>
              <a:gd name="connsiteY3" fmla="*/ 0 h 1097"/>
              <a:gd name="connsiteX4" fmla="*/ 827 w 1793"/>
              <a:gd name="connsiteY4" fmla="*/ 980 h 1097"/>
              <a:gd name="connsiteX5" fmla="*/ 1242 w 1793"/>
              <a:gd name="connsiteY5" fmla="*/ 992 h 1097"/>
              <a:gd name="connsiteX6" fmla="*/ 1548 w 1793"/>
              <a:gd name="connsiteY6" fmla="*/ 1046 h 1097"/>
              <a:gd name="connsiteX7" fmla="*/ 1793 w 1793"/>
              <a:gd name="connsiteY7" fmla="*/ 1051 h 1097"/>
              <a:gd name="connsiteX0" fmla="*/ 0 w 1793"/>
              <a:gd name="connsiteY0" fmla="*/ 1097 h 1099"/>
              <a:gd name="connsiteX1" fmla="*/ 0 w 1793"/>
              <a:gd name="connsiteY1" fmla="*/ 1079 h 1099"/>
              <a:gd name="connsiteX2" fmla="*/ 323 w 1793"/>
              <a:gd name="connsiteY2" fmla="*/ 919 h 1099"/>
              <a:gd name="connsiteX3" fmla="*/ 549 w 1793"/>
              <a:gd name="connsiteY3" fmla="*/ 2 h 1099"/>
              <a:gd name="connsiteX4" fmla="*/ 827 w 1793"/>
              <a:gd name="connsiteY4" fmla="*/ 982 h 1099"/>
              <a:gd name="connsiteX5" fmla="*/ 1242 w 1793"/>
              <a:gd name="connsiteY5" fmla="*/ 994 h 1099"/>
              <a:gd name="connsiteX6" fmla="*/ 1548 w 1793"/>
              <a:gd name="connsiteY6" fmla="*/ 1048 h 1099"/>
              <a:gd name="connsiteX7" fmla="*/ 1793 w 1793"/>
              <a:gd name="connsiteY7" fmla="*/ 1053 h 1099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6 h 1108"/>
              <a:gd name="connsiteX1" fmla="*/ 0 w 1793"/>
              <a:gd name="connsiteY1" fmla="*/ 1088 h 1108"/>
              <a:gd name="connsiteX2" fmla="*/ 323 w 1793"/>
              <a:gd name="connsiteY2" fmla="*/ 928 h 1108"/>
              <a:gd name="connsiteX3" fmla="*/ 549 w 1793"/>
              <a:gd name="connsiteY3" fmla="*/ 11 h 1108"/>
              <a:gd name="connsiteX4" fmla="*/ 827 w 1793"/>
              <a:gd name="connsiteY4" fmla="*/ 991 h 1108"/>
              <a:gd name="connsiteX5" fmla="*/ 1242 w 1793"/>
              <a:gd name="connsiteY5" fmla="*/ 1003 h 1108"/>
              <a:gd name="connsiteX6" fmla="*/ 1548 w 1793"/>
              <a:gd name="connsiteY6" fmla="*/ 1057 h 1108"/>
              <a:gd name="connsiteX7" fmla="*/ 1793 w 1793"/>
              <a:gd name="connsiteY7" fmla="*/ 1062 h 1108"/>
              <a:gd name="connsiteX0" fmla="*/ 0 w 1793"/>
              <a:gd name="connsiteY0" fmla="*/ 1105 h 1107"/>
              <a:gd name="connsiteX1" fmla="*/ 0 w 1793"/>
              <a:gd name="connsiteY1" fmla="*/ 1087 h 1107"/>
              <a:gd name="connsiteX2" fmla="*/ 323 w 1793"/>
              <a:gd name="connsiteY2" fmla="*/ 927 h 1107"/>
              <a:gd name="connsiteX3" fmla="*/ 549 w 1793"/>
              <a:gd name="connsiteY3" fmla="*/ 10 h 1107"/>
              <a:gd name="connsiteX4" fmla="*/ 671 w 1793"/>
              <a:gd name="connsiteY4" fmla="*/ 990 h 1107"/>
              <a:gd name="connsiteX5" fmla="*/ 1242 w 1793"/>
              <a:gd name="connsiteY5" fmla="*/ 1002 h 1107"/>
              <a:gd name="connsiteX6" fmla="*/ 1548 w 1793"/>
              <a:gd name="connsiteY6" fmla="*/ 1056 h 1107"/>
              <a:gd name="connsiteX7" fmla="*/ 1793 w 1793"/>
              <a:gd name="connsiteY7" fmla="*/ 1061 h 1107"/>
              <a:gd name="connsiteX0" fmla="*/ 0 w 1793"/>
              <a:gd name="connsiteY0" fmla="*/ 1105 h 1155"/>
              <a:gd name="connsiteX1" fmla="*/ 0 w 1793"/>
              <a:gd name="connsiteY1" fmla="*/ 1087 h 1155"/>
              <a:gd name="connsiteX2" fmla="*/ 323 w 1793"/>
              <a:gd name="connsiteY2" fmla="*/ 927 h 1155"/>
              <a:gd name="connsiteX3" fmla="*/ 459 w 1793"/>
              <a:gd name="connsiteY3" fmla="*/ 10 h 1155"/>
              <a:gd name="connsiteX4" fmla="*/ 671 w 1793"/>
              <a:gd name="connsiteY4" fmla="*/ 990 h 1155"/>
              <a:gd name="connsiteX5" fmla="*/ 1242 w 1793"/>
              <a:gd name="connsiteY5" fmla="*/ 1002 h 1155"/>
              <a:gd name="connsiteX6" fmla="*/ 1548 w 1793"/>
              <a:gd name="connsiteY6" fmla="*/ 1056 h 1155"/>
              <a:gd name="connsiteX7" fmla="*/ 1793 w 1793"/>
              <a:gd name="connsiteY7" fmla="*/ 1061 h 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3" h="1155">
                <a:moveTo>
                  <a:pt x="0" y="1105"/>
                </a:moveTo>
                <a:lnTo>
                  <a:pt x="0" y="1087"/>
                </a:lnTo>
                <a:cubicBezTo>
                  <a:pt x="134" y="1080"/>
                  <a:pt x="247" y="1107"/>
                  <a:pt x="323" y="927"/>
                </a:cubicBezTo>
                <a:cubicBezTo>
                  <a:pt x="400" y="748"/>
                  <a:pt x="401" y="0"/>
                  <a:pt x="459" y="10"/>
                </a:cubicBezTo>
                <a:cubicBezTo>
                  <a:pt x="517" y="20"/>
                  <a:pt x="541" y="825"/>
                  <a:pt x="671" y="990"/>
                </a:cubicBezTo>
                <a:cubicBezTo>
                  <a:pt x="801" y="1155"/>
                  <a:pt x="1147" y="1006"/>
                  <a:pt x="1242" y="1002"/>
                </a:cubicBezTo>
                <a:cubicBezTo>
                  <a:pt x="1379" y="1002"/>
                  <a:pt x="1413" y="1056"/>
                  <a:pt x="1548" y="1056"/>
                </a:cubicBezTo>
                <a:cubicBezTo>
                  <a:pt x="1646" y="1056"/>
                  <a:pt x="1765" y="1099"/>
                  <a:pt x="1793" y="1061"/>
                </a:cubicBezTo>
              </a:path>
            </a:pathLst>
          </a:custGeom>
          <a:noFill/>
          <a:ln w="57150" cap="flat" cmpd="sng">
            <a:solidFill>
              <a:srgbClr val="A5002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1401763" y="17764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544638" y="16240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1620838" y="20812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1354138" y="23098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2" name="Oval 18"/>
          <p:cNvSpPr>
            <a:spLocks noChangeArrowheads="1"/>
          </p:cNvSpPr>
          <p:nvPr/>
        </p:nvSpPr>
        <p:spPr bwMode="auto">
          <a:xfrm>
            <a:off x="1487488" y="145256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" name="Oval 18"/>
          <p:cNvSpPr>
            <a:spLocks noChangeArrowheads="1"/>
          </p:cNvSpPr>
          <p:nvPr/>
        </p:nvSpPr>
        <p:spPr bwMode="auto">
          <a:xfrm>
            <a:off x="2773363" y="30241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5" name="Freeform 27"/>
          <p:cNvSpPr>
            <a:spLocks/>
          </p:cNvSpPr>
          <p:nvPr/>
        </p:nvSpPr>
        <p:spPr bwMode="auto">
          <a:xfrm>
            <a:off x="817563" y="1492250"/>
            <a:ext cx="3011487" cy="17478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101"/>
              </a:cxn>
              <a:cxn ang="0">
                <a:pos x="1897" y="1101"/>
              </a:cxn>
            </a:cxnLst>
            <a:rect l="0" t="0" r="r" b="b"/>
            <a:pathLst>
              <a:path w="1897" h="1101">
                <a:moveTo>
                  <a:pt x="0" y="0"/>
                </a:moveTo>
                <a:lnTo>
                  <a:pt x="0" y="1101"/>
                </a:lnTo>
                <a:lnTo>
                  <a:pt x="1897" y="1101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1830388" y="2978374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154113" y="303552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5" name="Inhaltsplatzhalter 2"/>
          <p:cNvSpPr txBox="1">
            <a:spLocks/>
          </p:cNvSpPr>
          <p:nvPr/>
        </p:nvSpPr>
        <p:spPr bwMode="auto">
          <a:xfrm>
            <a:off x="4171950" y="1208997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err="1" smtClean="0">
                <a:solidFill>
                  <a:schemeClr val="tx1"/>
                </a:solidFill>
                <a:latin typeface="+mn-lt"/>
              </a:rPr>
              <a:t>Stochastic</a:t>
            </a:r>
            <a:r>
              <a:rPr lang="de-DE" sz="2400" b="1" i="1" kern="0" dirty="0" smtClean="0">
                <a:solidFill>
                  <a:schemeClr val="tx1"/>
                </a:solidFill>
                <a:latin typeface="+mn-lt"/>
              </a:rPr>
              <a:t> Sampling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Non-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uniformly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distributed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Approximation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by</a:t>
            </a:r>
            <a:r>
              <a:rPr lang="de-DE" sz="2400" b="0" i="0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de-DE" sz="2400" b="0" i="0" kern="0" dirty="0" err="1" smtClean="0">
                <a:solidFill>
                  <a:schemeClr val="tx1"/>
                </a:solidFill>
                <a:latin typeface="+mn-lt"/>
              </a:rPr>
              <a:t>sum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Grafik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6034797" y="3002732"/>
            <a:ext cx="1993251" cy="934045"/>
          </a:xfrm>
          <a:prstGeom prst="rect">
            <a:avLst/>
          </a:prstGeom>
          <a:noFill/>
          <a:ln/>
          <a:effectLst/>
        </p:spPr>
      </p:pic>
      <p:pic>
        <p:nvPicPr>
          <p:cNvPr id="27" name="Grafik 2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2077" y="3051447"/>
            <a:ext cx="1432425" cy="808658"/>
          </a:xfrm>
          <a:prstGeom prst="rect">
            <a:avLst/>
          </a:prstGeom>
        </p:spPr>
      </p:pic>
      <p:sp>
        <p:nvSpPr>
          <p:cNvPr id="30" name="Abgerundete rechteckige Legende 29"/>
          <p:cNvSpPr/>
          <p:nvPr/>
        </p:nvSpPr>
        <p:spPr bwMode="auto">
          <a:xfrm>
            <a:off x="6853081" y="4582286"/>
            <a:ext cx="1869948" cy="1094613"/>
          </a:xfrm>
          <a:prstGeom prst="wedgeRoundRectCallout">
            <a:avLst>
              <a:gd name="adj1" fmla="val -24755"/>
              <a:gd name="adj2" fmla="val -111398"/>
              <a:gd name="adj3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rPr>
              <a:t>Probability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Distribution </a:t>
            </a:r>
            <a:r>
              <a:rPr lang="de-DE" sz="2000" b="1" dirty="0" err="1" smtClean="0"/>
              <a:t>Function</a:t>
            </a:r>
            <a:r>
              <a:rPr lang="de-DE" sz="2000" b="1" dirty="0" smtClean="0"/>
              <a:t> (PDF)</a:t>
            </a:r>
            <a:endParaRPr kumimoji="0" lang="de-DE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31" name="Inhaltsplatzhalter 2"/>
          <p:cNvSpPr txBox="1">
            <a:spLocks/>
          </p:cNvSpPr>
          <p:nvPr/>
        </p:nvSpPr>
        <p:spPr bwMode="auto">
          <a:xfrm>
            <a:off x="609599" y="4018872"/>
            <a:ext cx="5572125" cy="180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de-DE" sz="2400" b="1" i="1" kern="0" dirty="0" smtClean="0">
                <a:latin typeface="+mn-lt"/>
              </a:rPr>
              <a:t>Clever </a:t>
            </a:r>
            <a:r>
              <a:rPr lang="de-DE" sz="2400" b="1" i="1" kern="0" dirty="0" err="1" smtClean="0">
                <a:latin typeface="+mn-lt"/>
              </a:rPr>
              <a:t>placement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err="1" smtClean="0">
                <a:latin typeface="+mn-lt"/>
              </a:rPr>
              <a:t>of</a:t>
            </a:r>
            <a:r>
              <a:rPr lang="de-DE" sz="2400" b="1" i="1" kern="0" dirty="0" smtClean="0">
                <a:latin typeface="+mn-lt"/>
              </a:rPr>
              <a:t> </a:t>
            </a:r>
            <a:r>
              <a:rPr lang="de-DE" sz="2400" b="1" i="1" kern="0" dirty="0" err="1" smtClean="0">
                <a:latin typeface="+mn-lt"/>
              </a:rPr>
              <a:t>samples</a:t>
            </a:r>
            <a:endParaRPr kumimoji="0" lang="de-DE" sz="2400" b="1" i="1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Many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samples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de-DE" sz="2400" kern="0" dirty="0" smtClean="0">
                <a:latin typeface="+mn-lt"/>
              </a:rPr>
              <a:t>f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unction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6"/>
              </a:buBlip>
              <a:tabLst/>
              <a:defRPr/>
            </a:pPr>
            <a:r>
              <a:rPr lang="de-DE" sz="2400" kern="0" noProof="0" dirty="0" err="1" smtClean="0">
                <a:latin typeface="+mn-lt"/>
              </a:rPr>
              <a:t>Few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noProof="0" dirty="0" err="1" smtClean="0">
                <a:latin typeface="+mn-lt"/>
              </a:rPr>
              <a:t>samples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noProof="0" dirty="0" err="1" smtClean="0">
                <a:latin typeface="+mn-lt"/>
              </a:rPr>
              <a:t>where</a:t>
            </a:r>
            <a:r>
              <a:rPr lang="de-DE" sz="2400" kern="0" noProof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function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is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low</a:t>
            </a:r>
            <a:endParaRPr kumimoji="0" lang="de-DE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2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5" grpId="0" animBg="1"/>
      <p:bldP spid="19" grpId="0" animBg="1"/>
      <p:bldP spid="20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ihandform 23"/>
          <p:cNvSpPr/>
          <p:nvPr/>
        </p:nvSpPr>
        <p:spPr bwMode="auto">
          <a:xfrm>
            <a:off x="6419852" y="3009900"/>
            <a:ext cx="1047750" cy="1552575"/>
          </a:xfrm>
          <a:custGeom>
            <a:avLst/>
            <a:gdLst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2533650"/>
              <a:gd name="connsiteY0" fmla="*/ 0 h 1533525"/>
              <a:gd name="connsiteX1" fmla="*/ 2533650 w 2533650"/>
              <a:gd name="connsiteY1" fmla="*/ 1533525 h 1533525"/>
              <a:gd name="connsiteX2" fmla="*/ 962025 w 2533650"/>
              <a:gd name="connsiteY2" fmla="*/ 238125 h 1533525"/>
              <a:gd name="connsiteX0" fmla="*/ 0 w 3057525"/>
              <a:gd name="connsiteY0" fmla="*/ 19050 h 1552575"/>
              <a:gd name="connsiteX1" fmla="*/ 2533650 w 3057525"/>
              <a:gd name="connsiteY1" fmla="*/ 1552575 h 1552575"/>
              <a:gd name="connsiteX2" fmla="*/ 3057525 w 3057525"/>
              <a:gd name="connsiteY2" fmla="*/ 0 h 1552575"/>
              <a:gd name="connsiteX0" fmla="*/ 0 w 1047750"/>
              <a:gd name="connsiteY0" fmla="*/ 19050 h 1552575"/>
              <a:gd name="connsiteX1" fmla="*/ 523875 w 1047750"/>
              <a:gd name="connsiteY1" fmla="*/ 1552575 h 1552575"/>
              <a:gd name="connsiteX2" fmla="*/ 1047750 w 1047750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0" h="1552575">
                <a:moveTo>
                  <a:pt x="0" y="19050"/>
                </a:moveTo>
                <a:lnTo>
                  <a:pt x="523875" y="1552575"/>
                </a:lnTo>
                <a:lnTo>
                  <a:pt x="1047750" y="0"/>
                </a:lnTo>
              </a:path>
            </a:pathLst>
          </a:custGeom>
          <a:solidFill>
            <a:srgbClr val="92D05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Sampling a </a:t>
            </a:r>
            <a:r>
              <a:rPr lang="de-DE" dirty="0" err="1" smtClean="0"/>
              <a:t>Specular</a:t>
            </a:r>
            <a:r>
              <a:rPr lang="de-DE" dirty="0" smtClean="0"/>
              <a:t> Lobe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Simple Approach</a:t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Specular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term</a:t>
            </a:r>
            <a:endParaRPr lang="de-DE" dirty="0" smtClean="0">
              <a:latin typeface="+mn-lt"/>
            </a:endParaRPr>
          </a:p>
          <a:p>
            <a:pPr>
              <a:buNone/>
            </a:pPr>
            <a:r>
              <a:rPr lang="de-DE" sz="2400" dirty="0" smtClean="0">
                <a:latin typeface="+mn-lt"/>
              </a:rPr>
              <a:t>	Non-optimal, but easy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implement</a:t>
            </a:r>
            <a:endParaRPr lang="de-DE" sz="2400" dirty="0" smtClean="0">
              <a:latin typeface="+mn-lt"/>
            </a:endParaRPr>
          </a:p>
          <a:p>
            <a:pPr lvl="0">
              <a:buNone/>
            </a:pPr>
            <a:r>
              <a:rPr lang="de-DE" sz="2400" b="1" i="1" dirty="0" smtClean="0">
                <a:solidFill>
                  <a:srgbClr val="000000"/>
                </a:solidFill>
                <a:latin typeface="Futura Lt BT"/>
              </a:rPr>
              <a:t>	</a:t>
            </a:r>
            <a:r>
              <a:rPr lang="de-DE" sz="2400" b="1" i="1" dirty="0" err="1" smtClean="0">
                <a:solidFill>
                  <a:srgbClr val="000000"/>
                </a:solidFill>
                <a:latin typeface="Futura Lt BT"/>
              </a:rPr>
              <a:t>Idea</a:t>
            </a:r>
            <a:r>
              <a:rPr lang="de-DE" sz="2400" b="1" i="1" dirty="0" smtClean="0">
                <a:solidFill>
                  <a:srgbClr val="000000"/>
                </a:solidFill>
                <a:latin typeface="Futura Lt BT"/>
              </a:rPr>
              <a:t>: 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uniform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distribution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of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directions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restricted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to</a:t>
            </a:r>
            <a:r>
              <a:rPr lang="de-DE" sz="2400" dirty="0" smtClean="0">
                <a:solidFill>
                  <a:srgbClr val="000000"/>
                </a:solidFill>
                <a:latin typeface="Futura Lt BT"/>
              </a:rPr>
              <a:t> a </a:t>
            </a:r>
            <a:r>
              <a:rPr lang="de-DE" sz="2400" dirty="0" err="1" smtClean="0">
                <a:solidFill>
                  <a:srgbClr val="000000"/>
                </a:solidFill>
                <a:latin typeface="Futura Lt BT"/>
              </a:rPr>
              <a:t>cone</a:t>
            </a:r>
            <a:endParaRPr lang="de-DE" sz="2400" dirty="0" smtClean="0">
              <a:solidFill>
                <a:srgbClr val="000000"/>
              </a:solidFill>
              <a:latin typeface="Futura Lt BT"/>
            </a:endParaRPr>
          </a:p>
          <a:p>
            <a:endParaRPr lang="de-DE" sz="2400" dirty="0" smtClean="0">
              <a:latin typeface="+mn-lt"/>
            </a:endParaRPr>
          </a:p>
          <a:p>
            <a:pPr>
              <a:buNone/>
            </a:pPr>
            <a:r>
              <a:rPr lang="de-DE" dirty="0" smtClean="0">
                <a:latin typeface="+mn-lt"/>
              </a:rPr>
              <a:t> </a:t>
            </a:r>
          </a:p>
        </p:txBody>
      </p:sp>
      <p:sp>
        <p:nvSpPr>
          <p:cNvPr id="10" name="Freihandform 9"/>
          <p:cNvSpPr/>
          <p:nvPr/>
        </p:nvSpPr>
        <p:spPr bwMode="auto">
          <a:xfrm>
            <a:off x="6583362" y="3129201"/>
            <a:ext cx="731838" cy="1418748"/>
          </a:xfrm>
          <a:custGeom>
            <a:avLst/>
            <a:gdLst>
              <a:gd name="connsiteX0" fmla="*/ 466725 w 962025"/>
              <a:gd name="connsiteY0" fmla="*/ 1362075 h 1362075"/>
              <a:gd name="connsiteX1" fmla="*/ 0 w 962025"/>
              <a:gd name="connsiteY1" fmla="*/ 0 h 1362075"/>
              <a:gd name="connsiteX2" fmla="*/ 962025 w 962025"/>
              <a:gd name="connsiteY2" fmla="*/ 9525 h 1362075"/>
              <a:gd name="connsiteX3" fmla="*/ 466725 w 962025"/>
              <a:gd name="connsiteY3" fmla="*/ 1362075 h 1362075"/>
              <a:gd name="connsiteX0" fmla="*/ 466725 w 962025"/>
              <a:gd name="connsiteY0" fmla="*/ 1587500 h 1587500"/>
              <a:gd name="connsiteX1" fmla="*/ 0 w 962025"/>
              <a:gd name="connsiteY1" fmla="*/ 225425 h 1587500"/>
              <a:gd name="connsiteX2" fmla="*/ 962025 w 962025"/>
              <a:gd name="connsiteY2" fmla="*/ 234950 h 1587500"/>
              <a:gd name="connsiteX3" fmla="*/ 466725 w 962025"/>
              <a:gd name="connsiteY3" fmla="*/ 1587500 h 1587500"/>
              <a:gd name="connsiteX0" fmla="*/ 466725 w 1039812"/>
              <a:gd name="connsiteY0" fmla="*/ 1587500 h 1589087"/>
              <a:gd name="connsiteX1" fmla="*/ 0 w 1039812"/>
              <a:gd name="connsiteY1" fmla="*/ 225425 h 1589087"/>
              <a:gd name="connsiteX2" fmla="*/ 962025 w 1039812"/>
              <a:gd name="connsiteY2" fmla="*/ 234950 h 1589087"/>
              <a:gd name="connsiteX3" fmla="*/ 466725 w 1039812"/>
              <a:gd name="connsiteY3" fmla="*/ 1587500 h 1589087"/>
              <a:gd name="connsiteX0" fmla="*/ 549275 w 1122362"/>
              <a:gd name="connsiteY0" fmla="*/ 1587500 h 1589087"/>
              <a:gd name="connsiteX1" fmla="*/ 82550 w 1122362"/>
              <a:gd name="connsiteY1" fmla="*/ 225425 h 1589087"/>
              <a:gd name="connsiteX2" fmla="*/ 1044575 w 1122362"/>
              <a:gd name="connsiteY2" fmla="*/ 234950 h 1589087"/>
              <a:gd name="connsiteX3" fmla="*/ 549275 w 1122362"/>
              <a:gd name="connsiteY3" fmla="*/ 1587500 h 158908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128712"/>
              <a:gd name="connsiteY0" fmla="*/ 1758950 h 1760537"/>
              <a:gd name="connsiteX1" fmla="*/ 88900 w 1128712"/>
              <a:gd name="connsiteY1" fmla="*/ 396875 h 1760537"/>
              <a:gd name="connsiteX2" fmla="*/ 1050925 w 1128712"/>
              <a:gd name="connsiteY2" fmla="*/ 406400 h 1760537"/>
              <a:gd name="connsiteX3" fmla="*/ 555625 w 1128712"/>
              <a:gd name="connsiteY3" fmla="*/ 1758950 h 1760537"/>
              <a:gd name="connsiteX0" fmla="*/ 555625 w 1050925"/>
              <a:gd name="connsiteY0" fmla="*/ 1758950 h 1760537"/>
              <a:gd name="connsiteX1" fmla="*/ 88900 w 1050925"/>
              <a:gd name="connsiteY1" fmla="*/ 396875 h 1760537"/>
              <a:gd name="connsiteX2" fmla="*/ 1050925 w 1050925"/>
              <a:gd name="connsiteY2" fmla="*/ 406400 h 1760537"/>
              <a:gd name="connsiteX3" fmla="*/ 555625 w 1050925"/>
              <a:gd name="connsiteY3" fmla="*/ 1758950 h 1760537"/>
              <a:gd name="connsiteX0" fmla="*/ 555625 w 1154113"/>
              <a:gd name="connsiteY0" fmla="*/ 1760537 h 1762124"/>
              <a:gd name="connsiteX1" fmla="*/ 88900 w 1154113"/>
              <a:gd name="connsiteY1" fmla="*/ 398462 h 1762124"/>
              <a:gd name="connsiteX2" fmla="*/ 1050925 w 1154113"/>
              <a:gd name="connsiteY2" fmla="*/ 407987 h 1762124"/>
              <a:gd name="connsiteX3" fmla="*/ 555625 w 1154113"/>
              <a:gd name="connsiteY3" fmla="*/ 1760537 h 1762124"/>
              <a:gd name="connsiteX0" fmla="*/ 555625 w 1120322"/>
              <a:gd name="connsiteY0" fmla="*/ 1767622 h 1769209"/>
              <a:gd name="connsiteX1" fmla="*/ 88900 w 1120322"/>
              <a:gd name="connsiteY1" fmla="*/ 405547 h 1769209"/>
              <a:gd name="connsiteX2" fmla="*/ 1050925 w 1120322"/>
              <a:gd name="connsiteY2" fmla="*/ 415072 h 1769209"/>
              <a:gd name="connsiteX3" fmla="*/ 555625 w 1120322"/>
              <a:gd name="connsiteY3" fmla="*/ 1767622 h 1769209"/>
              <a:gd name="connsiteX0" fmla="*/ 466725 w 962025"/>
              <a:gd name="connsiteY0" fmla="*/ 1906586 h 1908173"/>
              <a:gd name="connsiteX1" fmla="*/ 0 w 962025"/>
              <a:gd name="connsiteY1" fmla="*/ 544511 h 1908173"/>
              <a:gd name="connsiteX2" fmla="*/ 466725 w 962025"/>
              <a:gd name="connsiteY2" fmla="*/ 1587 h 1908173"/>
              <a:gd name="connsiteX3" fmla="*/ 962025 w 962025"/>
              <a:gd name="connsiteY3" fmla="*/ 554036 h 1908173"/>
              <a:gd name="connsiteX4" fmla="*/ 466725 w 962025"/>
              <a:gd name="connsiteY4" fmla="*/ 1906586 h 1908173"/>
              <a:gd name="connsiteX0" fmla="*/ 466725 w 962025"/>
              <a:gd name="connsiteY0" fmla="*/ 1906586 h 1908173"/>
              <a:gd name="connsiteX1" fmla="*/ 0 w 962025"/>
              <a:gd name="connsiteY1" fmla="*/ 544511 h 1908173"/>
              <a:gd name="connsiteX2" fmla="*/ 466725 w 962025"/>
              <a:gd name="connsiteY2" fmla="*/ 1587 h 1908173"/>
              <a:gd name="connsiteX3" fmla="*/ 962025 w 962025"/>
              <a:gd name="connsiteY3" fmla="*/ 554036 h 1908173"/>
              <a:gd name="connsiteX4" fmla="*/ 466725 w 962025"/>
              <a:gd name="connsiteY4" fmla="*/ 1906586 h 1908173"/>
              <a:gd name="connsiteX0" fmla="*/ 466725 w 962025"/>
              <a:gd name="connsiteY0" fmla="*/ 1904999 h 1906586"/>
              <a:gd name="connsiteX1" fmla="*/ 0 w 962025"/>
              <a:gd name="connsiteY1" fmla="*/ 542924 h 1906586"/>
              <a:gd name="connsiteX2" fmla="*/ 466725 w 962025"/>
              <a:gd name="connsiteY2" fmla="*/ 0 h 1906586"/>
              <a:gd name="connsiteX3" fmla="*/ 962025 w 962025"/>
              <a:gd name="connsiteY3" fmla="*/ 552449 h 1906586"/>
              <a:gd name="connsiteX4" fmla="*/ 466725 w 962025"/>
              <a:gd name="connsiteY4" fmla="*/ 1904999 h 1906586"/>
              <a:gd name="connsiteX0" fmla="*/ 466725 w 962025"/>
              <a:gd name="connsiteY0" fmla="*/ 1904999 h 1906586"/>
              <a:gd name="connsiteX1" fmla="*/ 0 w 962025"/>
              <a:gd name="connsiteY1" fmla="*/ 542924 h 1906586"/>
              <a:gd name="connsiteX2" fmla="*/ 466725 w 962025"/>
              <a:gd name="connsiteY2" fmla="*/ 0 h 1906586"/>
              <a:gd name="connsiteX3" fmla="*/ 962025 w 962025"/>
              <a:gd name="connsiteY3" fmla="*/ 552449 h 1906586"/>
              <a:gd name="connsiteX4" fmla="*/ 466725 w 962025"/>
              <a:gd name="connsiteY4" fmla="*/ 1904999 h 1906586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962025"/>
              <a:gd name="connsiteY0" fmla="*/ 1904999 h 1904999"/>
              <a:gd name="connsiteX1" fmla="*/ 0 w 962025"/>
              <a:gd name="connsiteY1" fmla="*/ 542924 h 1904999"/>
              <a:gd name="connsiteX2" fmla="*/ 466725 w 962025"/>
              <a:gd name="connsiteY2" fmla="*/ 0 h 1904999"/>
              <a:gd name="connsiteX3" fmla="*/ 962025 w 962025"/>
              <a:gd name="connsiteY3" fmla="*/ 552449 h 1904999"/>
              <a:gd name="connsiteX4" fmla="*/ 466725 w 962025"/>
              <a:gd name="connsiteY4" fmla="*/ 1904999 h 1904999"/>
              <a:gd name="connsiteX0" fmla="*/ 466725 w 1007837"/>
              <a:gd name="connsiteY0" fmla="*/ 1904999 h 1904999"/>
              <a:gd name="connsiteX1" fmla="*/ 0 w 1007837"/>
              <a:gd name="connsiteY1" fmla="*/ 542924 h 1904999"/>
              <a:gd name="connsiteX2" fmla="*/ 466725 w 1007837"/>
              <a:gd name="connsiteY2" fmla="*/ 0 h 1904999"/>
              <a:gd name="connsiteX3" fmla="*/ 962025 w 1007837"/>
              <a:gd name="connsiteY3" fmla="*/ 552449 h 1904999"/>
              <a:gd name="connsiteX4" fmla="*/ 466725 w 1007837"/>
              <a:gd name="connsiteY4" fmla="*/ 1904999 h 1904999"/>
              <a:gd name="connsiteX0" fmla="*/ 466725 w 1007837"/>
              <a:gd name="connsiteY0" fmla="*/ 1904999 h 1904999"/>
              <a:gd name="connsiteX1" fmla="*/ 0 w 1007837"/>
              <a:gd name="connsiteY1" fmla="*/ 542924 h 1904999"/>
              <a:gd name="connsiteX2" fmla="*/ 466725 w 1007837"/>
              <a:gd name="connsiteY2" fmla="*/ 0 h 1904999"/>
              <a:gd name="connsiteX3" fmla="*/ 962025 w 1007837"/>
              <a:gd name="connsiteY3" fmla="*/ 552449 h 1904999"/>
              <a:gd name="connsiteX4" fmla="*/ 466725 w 1007837"/>
              <a:gd name="connsiteY4" fmla="*/ 1904999 h 1904999"/>
              <a:gd name="connsiteX0" fmla="*/ 466725 w 973137"/>
              <a:gd name="connsiteY0" fmla="*/ 1904999 h 1904999"/>
              <a:gd name="connsiteX1" fmla="*/ 0 w 973137"/>
              <a:gd name="connsiteY1" fmla="*/ 542924 h 1904999"/>
              <a:gd name="connsiteX2" fmla="*/ 466725 w 973137"/>
              <a:gd name="connsiteY2" fmla="*/ 0 h 1904999"/>
              <a:gd name="connsiteX3" fmla="*/ 962025 w 973137"/>
              <a:gd name="connsiteY3" fmla="*/ 552449 h 1904999"/>
              <a:gd name="connsiteX4" fmla="*/ 466725 w 973137"/>
              <a:gd name="connsiteY4" fmla="*/ 1904999 h 1904999"/>
              <a:gd name="connsiteX0" fmla="*/ 466725 w 982662"/>
              <a:gd name="connsiteY0" fmla="*/ 1904999 h 1904999"/>
              <a:gd name="connsiteX1" fmla="*/ 0 w 982662"/>
              <a:gd name="connsiteY1" fmla="*/ 542924 h 1904999"/>
              <a:gd name="connsiteX2" fmla="*/ 466725 w 982662"/>
              <a:gd name="connsiteY2" fmla="*/ 0 h 1904999"/>
              <a:gd name="connsiteX3" fmla="*/ 962025 w 982662"/>
              <a:gd name="connsiteY3" fmla="*/ 552449 h 1904999"/>
              <a:gd name="connsiteX4" fmla="*/ 466725 w 982662"/>
              <a:gd name="connsiteY4" fmla="*/ 1904999 h 1904999"/>
              <a:gd name="connsiteX0" fmla="*/ 466725 w 982662"/>
              <a:gd name="connsiteY0" fmla="*/ 1904999 h 1904999"/>
              <a:gd name="connsiteX1" fmla="*/ 0 w 982662"/>
              <a:gd name="connsiteY1" fmla="*/ 542924 h 1904999"/>
              <a:gd name="connsiteX2" fmla="*/ 466725 w 982662"/>
              <a:gd name="connsiteY2" fmla="*/ 0 h 1904999"/>
              <a:gd name="connsiteX3" fmla="*/ 962025 w 982662"/>
              <a:gd name="connsiteY3" fmla="*/ 552449 h 1904999"/>
              <a:gd name="connsiteX4" fmla="*/ 466725 w 982662"/>
              <a:gd name="connsiteY4" fmla="*/ 1904999 h 190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2662" h="1904999">
                <a:moveTo>
                  <a:pt x="466725" y="1904999"/>
                </a:moveTo>
                <a:cubicBezTo>
                  <a:pt x="268288" y="1446212"/>
                  <a:pt x="0" y="949634"/>
                  <a:pt x="0" y="542924"/>
                </a:cubicBezTo>
                <a:cubicBezTo>
                  <a:pt x="0" y="265112"/>
                  <a:pt x="58738" y="36513"/>
                  <a:pt x="466725" y="0"/>
                </a:cubicBezTo>
                <a:cubicBezTo>
                  <a:pt x="855662" y="20637"/>
                  <a:pt x="944271" y="275205"/>
                  <a:pt x="962025" y="552449"/>
                </a:cubicBezTo>
                <a:cubicBezTo>
                  <a:pt x="982662" y="874711"/>
                  <a:pt x="693737" y="1458911"/>
                  <a:pt x="466725" y="1904999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cxnSp>
        <p:nvCxnSpPr>
          <p:cNvPr id="5" name="Gerade Verbindung 4"/>
          <p:cNvCxnSpPr>
            <a:stCxn id="14" idx="2"/>
            <a:endCxn id="14" idx="6"/>
          </p:cNvCxnSpPr>
          <p:nvPr/>
        </p:nvCxnSpPr>
        <p:spPr bwMode="auto">
          <a:xfrm rot="10800000" flipH="1">
            <a:off x="5514975" y="4543425"/>
            <a:ext cx="2819400" cy="1588"/>
          </a:xfrm>
          <a:prstGeom prst="line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Gerade Verbindung mit Pfeil 7"/>
          <p:cNvCxnSpPr/>
          <p:nvPr/>
        </p:nvCxnSpPr>
        <p:spPr bwMode="auto">
          <a:xfrm rot="5400000" flipH="1" flipV="1">
            <a:off x="6249194" y="3825082"/>
            <a:ext cx="1366838" cy="317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Grafik 12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825" y="1660525"/>
            <a:ext cx="3678604" cy="370492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 bwMode="auto">
          <a:xfrm>
            <a:off x="5514975" y="3133725"/>
            <a:ext cx="2819400" cy="28194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3" name="Freihandform 22"/>
          <p:cNvSpPr/>
          <p:nvPr/>
        </p:nvSpPr>
        <p:spPr bwMode="auto">
          <a:xfrm>
            <a:off x="6419852" y="3009900"/>
            <a:ext cx="1047750" cy="1552575"/>
          </a:xfrm>
          <a:custGeom>
            <a:avLst/>
            <a:gdLst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962025"/>
              <a:gd name="connsiteY0" fmla="*/ 0 h 1533525"/>
              <a:gd name="connsiteX1" fmla="*/ 371475 w 962025"/>
              <a:gd name="connsiteY1" fmla="*/ 1533525 h 1533525"/>
              <a:gd name="connsiteX2" fmla="*/ 962025 w 962025"/>
              <a:gd name="connsiteY2" fmla="*/ 238125 h 1533525"/>
              <a:gd name="connsiteX0" fmla="*/ 0 w 2533650"/>
              <a:gd name="connsiteY0" fmla="*/ 0 h 1533525"/>
              <a:gd name="connsiteX1" fmla="*/ 2533650 w 2533650"/>
              <a:gd name="connsiteY1" fmla="*/ 1533525 h 1533525"/>
              <a:gd name="connsiteX2" fmla="*/ 962025 w 2533650"/>
              <a:gd name="connsiteY2" fmla="*/ 238125 h 1533525"/>
              <a:gd name="connsiteX0" fmla="*/ 0 w 3057525"/>
              <a:gd name="connsiteY0" fmla="*/ 19050 h 1552575"/>
              <a:gd name="connsiteX1" fmla="*/ 2533650 w 3057525"/>
              <a:gd name="connsiteY1" fmla="*/ 1552575 h 1552575"/>
              <a:gd name="connsiteX2" fmla="*/ 3057525 w 3057525"/>
              <a:gd name="connsiteY2" fmla="*/ 0 h 1552575"/>
              <a:gd name="connsiteX0" fmla="*/ 0 w 1047750"/>
              <a:gd name="connsiteY0" fmla="*/ 19050 h 1552575"/>
              <a:gd name="connsiteX1" fmla="*/ 523875 w 1047750"/>
              <a:gd name="connsiteY1" fmla="*/ 1552575 h 1552575"/>
              <a:gd name="connsiteX2" fmla="*/ 1047750 w 1047750"/>
              <a:gd name="connsiteY2" fmla="*/ 0 h 155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7750" h="1552575">
                <a:moveTo>
                  <a:pt x="0" y="19050"/>
                </a:moveTo>
                <a:lnTo>
                  <a:pt x="523875" y="1552575"/>
                </a:lnTo>
                <a:lnTo>
                  <a:pt x="1047750" y="0"/>
                </a:ln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26" name="Inhaltsplatzhalter 2"/>
          <p:cNvSpPr txBox="1">
            <a:spLocks/>
          </p:cNvSpPr>
          <p:nvPr/>
        </p:nvSpPr>
        <p:spPr bwMode="auto">
          <a:xfrm>
            <a:off x="561975" y="2891655"/>
            <a:ext cx="4420416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noProof="0" dirty="0" err="1" smtClean="0">
                <a:latin typeface="+mn-lt"/>
              </a:rPr>
              <a:t>Precompute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random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unit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vectors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with</a:t>
            </a:r>
            <a:r>
              <a:rPr lang="de-DE" sz="2000" kern="0" noProof="0" dirty="0" smtClean="0">
                <a:latin typeface="+mn-lt"/>
              </a:rPr>
              <a:t> uniform PDF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noProof="0" dirty="0" err="1" smtClean="0">
                <a:latin typeface="+mn-lt"/>
              </a:rPr>
              <a:t>Randomly</a:t>
            </a:r>
            <a:r>
              <a:rPr lang="de-DE" sz="2000" kern="0" noProof="0" dirty="0" smtClean="0">
                <a:latin typeface="+mn-lt"/>
              </a:rPr>
              <a:t> pick </a:t>
            </a:r>
            <a:r>
              <a:rPr lang="de-DE" sz="2000" kern="0" noProof="0" dirty="0" err="1" smtClean="0">
                <a:latin typeface="+mn-lt"/>
              </a:rPr>
              <a:t>one</a:t>
            </a:r>
            <a:r>
              <a:rPr lang="de-DE" sz="2000" kern="0" noProof="0" dirty="0" smtClean="0">
                <a:latin typeface="+mn-lt"/>
              </a:rPr>
              <a:t> </a:t>
            </a:r>
            <a:r>
              <a:rPr lang="de-DE" sz="2000" kern="0" noProof="0" dirty="0" err="1" smtClean="0">
                <a:latin typeface="+mn-lt"/>
              </a:rPr>
              <a:t>vector</a:t>
            </a:r>
            <a:endParaRPr lang="de-DE" sz="2000" kern="0" noProof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kumimoji="0" lang="de-DE" sz="2000" b="0" i="0" u="none" strike="noStrike" kern="0" cap="none" spc="0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Negate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vector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de-DE" sz="2000" b="0" i="0" u="none" strike="noStrike" kern="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de-DE" sz="20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dirty="0" err="1" smtClean="0">
                <a:latin typeface="+mn-lt"/>
              </a:rPr>
              <a:t>Blend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with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vector</a:t>
            </a:r>
            <a:r>
              <a:rPr lang="de-DE" sz="2000" kern="0" dirty="0" smtClean="0">
                <a:latin typeface="+mn-lt"/>
              </a:rPr>
              <a:t>    </a:t>
            </a:r>
            <a:r>
              <a:rPr lang="de-DE" sz="2000" kern="0" dirty="0" err="1" smtClean="0">
                <a:latin typeface="+mn-lt"/>
              </a:rPr>
              <a:t>and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normalize</a:t>
            </a:r>
            <a:endParaRPr lang="de-DE" sz="2000" kern="0" dirty="0" smtClean="0"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endParaRPr kumimoji="0" lang="de-DE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Blip>
                <a:blip r:embed="rId14"/>
              </a:buBlip>
              <a:tabLst/>
              <a:defRPr/>
            </a:pPr>
            <a:r>
              <a:rPr lang="de-DE" sz="2000" kern="0" dirty="0" err="1" smtClean="0">
                <a:latin typeface="+mn-lt"/>
              </a:rPr>
              <a:t>Blend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weight</a:t>
            </a:r>
            <a:r>
              <a:rPr lang="de-DE" sz="2000" kern="0" dirty="0" smtClean="0">
                <a:latin typeface="+mn-lt"/>
              </a:rPr>
              <a:t>     </a:t>
            </a:r>
            <a:r>
              <a:rPr lang="de-DE" sz="2000" kern="0" dirty="0" err="1" smtClean="0">
                <a:latin typeface="+mn-lt"/>
              </a:rPr>
              <a:t>controls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the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size</a:t>
            </a:r>
            <a:r>
              <a:rPr lang="de-DE" sz="2000" kern="0" dirty="0" smtClean="0">
                <a:latin typeface="+mn-lt"/>
              </a:rPr>
              <a:t> </a:t>
            </a:r>
            <a:br>
              <a:rPr lang="de-DE" sz="2000" kern="0" dirty="0" smtClean="0">
                <a:latin typeface="+mn-lt"/>
              </a:rPr>
            </a:br>
            <a:r>
              <a:rPr lang="de-DE" sz="2000" kern="0" dirty="0" err="1" smtClean="0">
                <a:latin typeface="+mn-lt"/>
              </a:rPr>
              <a:t>of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the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specular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highlight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and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can</a:t>
            </a:r>
            <a:r>
              <a:rPr lang="de-DE" sz="2000" kern="0" dirty="0" smtClean="0">
                <a:latin typeface="+mn-lt"/>
              </a:rPr>
              <a:t> </a:t>
            </a:r>
            <a:br>
              <a:rPr lang="de-DE" sz="2000" kern="0" dirty="0" smtClean="0">
                <a:latin typeface="+mn-lt"/>
              </a:rPr>
            </a:br>
            <a:r>
              <a:rPr lang="de-DE" sz="2000" kern="0" dirty="0" err="1" smtClean="0">
                <a:latin typeface="+mn-lt"/>
              </a:rPr>
              <a:t>be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calculated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from</a:t>
            </a:r>
            <a:r>
              <a:rPr lang="de-DE" sz="2000" kern="0" dirty="0" smtClean="0">
                <a:latin typeface="+mn-lt"/>
              </a:rPr>
              <a:t> </a:t>
            </a:r>
            <a:r>
              <a:rPr lang="de-DE" sz="2000" kern="0" dirty="0" err="1" smtClean="0">
                <a:latin typeface="+mn-lt"/>
              </a:rPr>
              <a:t>shininess</a:t>
            </a:r>
            <a:endParaRPr kumimoji="0" lang="de-DE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8" name="Grafik 27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870193" y="2879725"/>
            <a:ext cx="168068" cy="168068"/>
          </a:xfrm>
          <a:prstGeom prst="rect">
            <a:avLst/>
          </a:prstGeom>
          <a:noFill/>
          <a:ln/>
          <a:effectLst/>
        </p:spPr>
      </p:pic>
      <p:pic>
        <p:nvPicPr>
          <p:cNvPr id="33" name="Grafik 3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40603" y="3994150"/>
            <a:ext cx="1283722" cy="320492"/>
          </a:xfrm>
          <a:prstGeom prst="rect">
            <a:avLst/>
          </a:prstGeom>
          <a:noFill/>
          <a:ln/>
          <a:effectLst/>
        </p:spPr>
      </p:pic>
      <p:pic>
        <p:nvPicPr>
          <p:cNvPr id="35" name="Grafik 34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780108" y="3727450"/>
            <a:ext cx="204812" cy="204812"/>
          </a:xfrm>
          <a:prstGeom prst="rect">
            <a:avLst/>
          </a:prstGeom>
          <a:noFill/>
          <a:ln/>
          <a:effectLst/>
        </p:spPr>
      </p:pic>
      <p:grpSp>
        <p:nvGrpSpPr>
          <p:cNvPr id="4" name="Gruppieren 85"/>
          <p:cNvGrpSpPr/>
          <p:nvPr/>
        </p:nvGrpSpPr>
        <p:grpSpPr>
          <a:xfrm>
            <a:off x="6943727" y="4562475"/>
            <a:ext cx="1395782" cy="1202115"/>
            <a:chOff x="6934202" y="4572000"/>
            <a:chExt cx="1395782" cy="1202115"/>
          </a:xfrm>
        </p:grpSpPr>
        <p:cxnSp>
          <p:nvCxnSpPr>
            <p:cNvPr id="37" name="Gerade Verbindung mit Pfeil 36"/>
            <p:cNvCxnSpPr/>
            <p:nvPr/>
          </p:nvCxnSpPr>
          <p:spPr bwMode="auto">
            <a:xfrm>
              <a:off x="6934202" y="4572000"/>
              <a:ext cx="1095373" cy="866775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31" name="Grafik 30" descr="TP_tmp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093069" y="5537200"/>
              <a:ext cx="236915" cy="2369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6" name="Oval 18"/>
            <p:cNvSpPr>
              <a:spLocks noChangeArrowheads="1"/>
            </p:cNvSpPr>
            <p:nvPr/>
          </p:nvSpPr>
          <p:spPr bwMode="auto">
            <a:xfrm>
              <a:off x="7954963" y="5367338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grpSp>
        <p:nvGrpSpPr>
          <p:cNvPr id="7" name="Gruppieren 57"/>
          <p:cNvGrpSpPr/>
          <p:nvPr/>
        </p:nvGrpSpPr>
        <p:grpSpPr>
          <a:xfrm>
            <a:off x="5445119" y="3548063"/>
            <a:ext cx="1539210" cy="1029616"/>
            <a:chOff x="5445119" y="3548063"/>
            <a:chExt cx="1539210" cy="1029616"/>
          </a:xfrm>
        </p:grpSpPr>
        <p:cxnSp>
          <p:nvCxnSpPr>
            <p:cNvPr id="44" name="Gerade Verbindung mit Pfeil 43"/>
            <p:cNvCxnSpPr>
              <a:stCxn id="6" idx="5"/>
            </p:cNvCxnSpPr>
            <p:nvPr/>
          </p:nvCxnSpPr>
          <p:spPr bwMode="auto">
            <a:xfrm rot="5400000" flipH="1">
              <a:off x="5937251" y="3530601"/>
              <a:ext cx="948652" cy="114550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pic>
          <p:nvPicPr>
            <p:cNvPr id="48" name="Grafik 47" descr="TP_tmp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5445119" y="3603625"/>
              <a:ext cx="236915" cy="236915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49" name="Oval 18"/>
            <p:cNvSpPr>
              <a:spLocks noChangeArrowheads="1"/>
            </p:cNvSpPr>
            <p:nvPr/>
          </p:nvSpPr>
          <p:spPr bwMode="auto">
            <a:xfrm>
              <a:off x="5745163" y="3548063"/>
              <a:ext cx="123825" cy="123825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62" name="Grafik 6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1453128" y="4708525"/>
            <a:ext cx="2363220" cy="320347"/>
          </a:xfrm>
          <a:prstGeom prst="rect">
            <a:avLst/>
          </a:prstGeom>
          <a:noFill/>
          <a:ln/>
          <a:effectLst/>
        </p:spPr>
      </p:pic>
      <p:pic>
        <p:nvPicPr>
          <p:cNvPr id="61" name="Grafik 60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2847842" y="4451350"/>
            <a:ext cx="145293" cy="145293"/>
          </a:xfrm>
          <a:prstGeom prst="rect">
            <a:avLst/>
          </a:prstGeom>
          <a:noFill/>
          <a:ln/>
          <a:effectLst/>
        </p:spPr>
      </p:pic>
      <p:pic>
        <p:nvPicPr>
          <p:cNvPr id="64" name="Grafik 63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2418443" y="5184775"/>
            <a:ext cx="203991" cy="144712"/>
          </a:xfrm>
          <a:prstGeom prst="rect">
            <a:avLst/>
          </a:prstGeom>
          <a:noFill/>
          <a:ln/>
          <a:effectLst/>
        </p:spPr>
      </p:pic>
      <p:pic>
        <p:nvPicPr>
          <p:cNvPr id="66" name="Grafik 65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4043313" y="5794375"/>
            <a:ext cx="145125" cy="145125"/>
          </a:xfrm>
          <a:prstGeom prst="rect">
            <a:avLst/>
          </a:prstGeom>
          <a:noFill/>
          <a:ln/>
          <a:effectLst/>
        </p:spPr>
      </p:pic>
      <p:cxnSp>
        <p:nvCxnSpPr>
          <p:cNvPr id="68" name="Gerade Verbindung 67"/>
          <p:cNvCxnSpPr>
            <a:stCxn id="49" idx="7"/>
            <a:endCxn id="10" idx="2"/>
          </p:cNvCxnSpPr>
          <p:nvPr/>
        </p:nvCxnSpPr>
        <p:spPr bwMode="auto">
          <a:xfrm rot="5400000" flipH="1" flipV="1">
            <a:off x="6172407" y="2807648"/>
            <a:ext cx="436996" cy="1080102"/>
          </a:xfrm>
          <a:prstGeom prst="line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Gerade Verbindung mit Pfeil 75"/>
          <p:cNvCxnSpPr>
            <a:stCxn id="6" idx="4"/>
          </p:cNvCxnSpPr>
          <p:nvPr/>
        </p:nvCxnSpPr>
        <p:spPr bwMode="auto">
          <a:xfrm rot="5400000" flipH="1">
            <a:off x="6077744" y="3733006"/>
            <a:ext cx="1443038" cy="28257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79" name="Grafik 78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546101" y="2889250"/>
            <a:ext cx="168548" cy="168548"/>
          </a:xfrm>
          <a:prstGeom prst="rect">
            <a:avLst/>
          </a:prstGeom>
          <a:noFill/>
          <a:ln/>
          <a:effectLst/>
        </p:spPr>
      </p:pic>
      <p:sp>
        <p:nvSpPr>
          <p:cNvPr id="78" name="Oval 18"/>
          <p:cNvSpPr>
            <a:spLocks noChangeArrowheads="1"/>
          </p:cNvSpPr>
          <p:nvPr/>
        </p:nvSpPr>
        <p:spPr bwMode="auto">
          <a:xfrm>
            <a:off x="6602413" y="3186113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6878638" y="4471988"/>
            <a:ext cx="123825" cy="123825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23" grpId="0" animBg="1"/>
      <p:bldP spid="7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Importance</a:t>
            </a:r>
            <a:r>
              <a:rPr lang="de-DE" dirty="0" smtClean="0"/>
              <a:t> Sampling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sz="2400" dirty="0" err="1" smtClean="0"/>
              <a:t>Literature</a:t>
            </a:r>
            <a:r>
              <a:rPr lang="de-DE" sz="2400" dirty="0" smtClean="0"/>
              <a:t>:</a:t>
            </a:r>
            <a:endParaRPr lang="de-DE" sz="2400" dirty="0" smtClean="0">
              <a:latin typeface="+mn-lt"/>
            </a:endParaRPr>
          </a:p>
        </p:txBody>
      </p:sp>
      <p:pic>
        <p:nvPicPr>
          <p:cNvPr id="6" name="Grafik 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873070" y="1936750"/>
            <a:ext cx="7416907" cy="13974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4572000" y="1970088"/>
            <a:ext cx="3536950" cy="3902075"/>
            <a:chOff x="2880" y="1241"/>
            <a:chExt cx="2228" cy="2458"/>
          </a:xfrm>
        </p:grpSpPr>
        <p:sp>
          <p:nvSpPr>
            <p:cNvPr id="624684" name="Freeform 44"/>
            <p:cNvSpPr>
              <a:spLocks/>
            </p:cNvSpPr>
            <p:nvPr/>
          </p:nvSpPr>
          <p:spPr bwMode="auto">
            <a:xfrm>
              <a:off x="3377" y="1241"/>
              <a:ext cx="1731" cy="2451"/>
            </a:xfrm>
            <a:custGeom>
              <a:avLst/>
              <a:gdLst/>
              <a:ahLst/>
              <a:cxnLst>
                <a:cxn ang="0">
                  <a:pos x="440" y="22"/>
                </a:cxn>
                <a:cxn ang="0">
                  <a:pos x="100" y="425"/>
                </a:cxn>
                <a:cxn ang="0">
                  <a:pos x="704" y="785"/>
                </a:cxn>
                <a:cxn ang="0">
                  <a:pos x="1064" y="1320"/>
                </a:cxn>
                <a:cxn ang="0">
                  <a:pos x="128" y="1243"/>
                </a:cxn>
                <a:cxn ang="0">
                  <a:pos x="294" y="1889"/>
                </a:cxn>
                <a:cxn ang="0">
                  <a:pos x="863" y="2451"/>
                </a:cxn>
                <a:cxn ang="0">
                  <a:pos x="1724" y="2444"/>
                </a:cxn>
                <a:cxn ang="0">
                  <a:pos x="1731" y="8"/>
                </a:cxn>
                <a:cxn ang="0">
                  <a:pos x="440" y="22"/>
                </a:cxn>
              </a:cxnLst>
              <a:rect l="0" t="0" r="r" b="b"/>
              <a:pathLst>
                <a:path w="1731" h="2451">
                  <a:moveTo>
                    <a:pt x="440" y="22"/>
                  </a:moveTo>
                  <a:cubicBezTo>
                    <a:pt x="366" y="0"/>
                    <a:pt x="56" y="298"/>
                    <a:pt x="100" y="425"/>
                  </a:cubicBezTo>
                  <a:cubicBezTo>
                    <a:pt x="144" y="552"/>
                    <a:pt x="543" y="636"/>
                    <a:pt x="704" y="785"/>
                  </a:cubicBezTo>
                  <a:cubicBezTo>
                    <a:pt x="865" y="934"/>
                    <a:pt x="1160" y="1244"/>
                    <a:pt x="1064" y="1320"/>
                  </a:cubicBezTo>
                  <a:cubicBezTo>
                    <a:pt x="968" y="1396"/>
                    <a:pt x="256" y="1148"/>
                    <a:pt x="128" y="1243"/>
                  </a:cubicBezTo>
                  <a:cubicBezTo>
                    <a:pt x="0" y="1338"/>
                    <a:pt x="168" y="1707"/>
                    <a:pt x="294" y="1889"/>
                  </a:cubicBezTo>
                  <a:cubicBezTo>
                    <a:pt x="420" y="2071"/>
                    <a:pt x="625" y="2359"/>
                    <a:pt x="863" y="2451"/>
                  </a:cubicBezTo>
                  <a:lnTo>
                    <a:pt x="1724" y="2444"/>
                  </a:lnTo>
                  <a:lnTo>
                    <a:pt x="1731" y="8"/>
                  </a:lnTo>
                  <a:lnTo>
                    <a:pt x="440" y="22"/>
                  </a:lnTo>
                  <a:close/>
                </a:path>
              </a:pathLst>
            </a:custGeom>
            <a:solidFill>
              <a:srgbClr val="99CC00"/>
            </a:solidFill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4686" name="Freeform 46"/>
            <p:cNvSpPr>
              <a:spLocks/>
            </p:cNvSpPr>
            <p:nvPr/>
          </p:nvSpPr>
          <p:spPr bwMode="auto">
            <a:xfrm>
              <a:off x="4176" y="1256"/>
              <a:ext cx="925" cy="2429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50" y="437"/>
                </a:cxn>
                <a:cxn ang="0">
                  <a:pos x="571" y="819"/>
                </a:cxn>
                <a:cxn ang="0">
                  <a:pos x="758" y="1721"/>
                </a:cxn>
                <a:cxn ang="0">
                  <a:pos x="134" y="1686"/>
                </a:cxn>
                <a:cxn ang="0">
                  <a:pos x="224" y="2027"/>
                </a:cxn>
                <a:cxn ang="0">
                  <a:pos x="626" y="2429"/>
                </a:cxn>
                <a:cxn ang="0">
                  <a:pos x="925" y="2429"/>
                </a:cxn>
                <a:cxn ang="0">
                  <a:pos x="918" y="0"/>
                </a:cxn>
                <a:cxn ang="0">
                  <a:pos x="272" y="0"/>
                </a:cxn>
              </a:cxnLst>
              <a:rect l="0" t="0" r="r" b="b"/>
              <a:pathLst>
                <a:path w="925" h="2429">
                  <a:moveTo>
                    <a:pt x="272" y="0"/>
                  </a:moveTo>
                  <a:cubicBezTo>
                    <a:pt x="127" y="73"/>
                    <a:pt x="0" y="301"/>
                    <a:pt x="50" y="437"/>
                  </a:cubicBezTo>
                  <a:cubicBezTo>
                    <a:pt x="94" y="564"/>
                    <a:pt x="410" y="670"/>
                    <a:pt x="571" y="819"/>
                  </a:cubicBezTo>
                  <a:cubicBezTo>
                    <a:pt x="732" y="968"/>
                    <a:pt x="854" y="1645"/>
                    <a:pt x="758" y="1721"/>
                  </a:cubicBezTo>
                  <a:cubicBezTo>
                    <a:pt x="662" y="1797"/>
                    <a:pt x="262" y="1591"/>
                    <a:pt x="134" y="1686"/>
                  </a:cubicBezTo>
                  <a:cubicBezTo>
                    <a:pt x="6" y="1781"/>
                    <a:pt x="98" y="1845"/>
                    <a:pt x="224" y="2027"/>
                  </a:cubicBezTo>
                  <a:cubicBezTo>
                    <a:pt x="350" y="2209"/>
                    <a:pt x="509" y="2362"/>
                    <a:pt x="626" y="2429"/>
                  </a:cubicBezTo>
                  <a:lnTo>
                    <a:pt x="925" y="2429"/>
                  </a:lnTo>
                  <a:lnTo>
                    <a:pt x="918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4690" name="Rectangle 50"/>
            <p:cNvSpPr>
              <a:spLocks noChangeArrowheads="1"/>
            </p:cNvSpPr>
            <p:nvPr/>
          </p:nvSpPr>
          <p:spPr bwMode="auto">
            <a:xfrm>
              <a:off x="2880" y="1250"/>
              <a:ext cx="2221" cy="2449"/>
            </a:xfrm>
            <a:prstGeom prst="rect">
              <a:avLst/>
            </a:prstGeom>
            <a:noFill/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24699" name="Line 59"/>
          <p:cNvSpPr>
            <a:spLocks noChangeShapeType="1"/>
          </p:cNvSpPr>
          <p:nvPr/>
        </p:nvSpPr>
        <p:spPr bwMode="auto">
          <a:xfrm>
            <a:off x="4572000" y="1982788"/>
            <a:ext cx="0" cy="39004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4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624659" name="Line 19"/>
          <p:cNvSpPr>
            <a:spLocks noChangeShapeType="1"/>
          </p:cNvSpPr>
          <p:nvPr/>
        </p:nvSpPr>
        <p:spPr bwMode="auto">
          <a:xfrm>
            <a:off x="4195763" y="3548063"/>
            <a:ext cx="4098925" cy="111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4660" name="Oval 20"/>
          <p:cNvSpPr>
            <a:spLocks noChangeArrowheads="1"/>
          </p:cNvSpPr>
          <p:nvPr/>
        </p:nvSpPr>
        <p:spPr bwMode="auto">
          <a:xfrm>
            <a:off x="4505325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1" name="Oval 21"/>
          <p:cNvSpPr>
            <a:spLocks noChangeArrowheads="1"/>
          </p:cNvSpPr>
          <p:nvPr/>
        </p:nvSpPr>
        <p:spPr bwMode="auto">
          <a:xfrm>
            <a:off x="5003800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2" name="Oval 22"/>
          <p:cNvSpPr>
            <a:spLocks noChangeArrowheads="1"/>
          </p:cNvSpPr>
          <p:nvPr/>
        </p:nvSpPr>
        <p:spPr bwMode="auto">
          <a:xfrm>
            <a:off x="5503863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3" name="Oval 23"/>
          <p:cNvSpPr>
            <a:spLocks noChangeArrowheads="1"/>
          </p:cNvSpPr>
          <p:nvPr/>
        </p:nvSpPr>
        <p:spPr bwMode="auto">
          <a:xfrm>
            <a:off x="6002338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4" name="Oval 24"/>
          <p:cNvSpPr>
            <a:spLocks noChangeArrowheads="1"/>
          </p:cNvSpPr>
          <p:nvPr/>
        </p:nvSpPr>
        <p:spPr bwMode="auto">
          <a:xfrm>
            <a:off x="6502400" y="3470275"/>
            <a:ext cx="152400" cy="15240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65" name="Oval 25"/>
          <p:cNvSpPr>
            <a:spLocks noChangeArrowheads="1"/>
          </p:cNvSpPr>
          <p:nvPr/>
        </p:nvSpPr>
        <p:spPr bwMode="auto">
          <a:xfrm>
            <a:off x="7000875" y="3470275"/>
            <a:ext cx="152400" cy="15240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624692" name="Line 52"/>
          <p:cNvSpPr>
            <a:spLocks noChangeShapeType="1"/>
          </p:cNvSpPr>
          <p:nvPr/>
        </p:nvSpPr>
        <p:spPr bwMode="auto">
          <a:xfrm>
            <a:off x="6565900" y="3349625"/>
            <a:ext cx="506413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4693" name="Text Box 53"/>
          <p:cNvSpPr txBox="1">
            <a:spLocks noChangeArrowheads="1"/>
          </p:cNvSpPr>
          <p:nvPr/>
        </p:nvSpPr>
        <p:spPr bwMode="auto">
          <a:xfrm>
            <a:off x="544428" y="1225801"/>
            <a:ext cx="7266071" cy="404572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lvl="0" indent="-342900" algn="l">
              <a:buBlip>
                <a:blip r:embed="rId2"/>
              </a:buBlip>
            </a:pP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Calculate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First </a:t>
            </a: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Intersection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b="0" i="0" kern="0" dirty="0" err="1" smtClean="0">
                <a:solidFill>
                  <a:srgbClr val="000000"/>
                </a:solidFill>
                <a:latin typeface="Futura Lt BT"/>
              </a:rPr>
              <a:t>with</a:t>
            </a:r>
            <a:r>
              <a:rPr lang="de-DE" sz="2400" b="0" i="0" kern="0" dirty="0" smtClean="0">
                <a:solidFill>
                  <a:srgbClr val="000000"/>
                </a:solidFill>
                <a:latin typeface="Futura Lt BT"/>
              </a:rPr>
              <a:t> </a:t>
            </a:r>
            <a:r>
              <a:rPr lang="de-DE" sz="2400" kern="0" dirty="0" err="1" smtClean="0">
                <a:solidFill>
                  <a:srgbClr val="000000"/>
                </a:solidFill>
                <a:latin typeface="Futura Lt BT"/>
              </a:rPr>
              <a:t>Isosurface</a:t>
            </a:r>
            <a:endParaRPr lang="de-DE" sz="2400" b="0" i="0" kern="0" dirty="0" smtClean="0">
              <a:solidFill>
                <a:srgbClr val="000000"/>
              </a:solidFill>
              <a:latin typeface="Futura Lt BT"/>
            </a:endParaRPr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Rasterize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front </a:t>
            </a:r>
            <a:r>
              <a:rPr lang="de-DE" b="0" i="0" dirty="0" err="1" smtClean="0"/>
              <a:t>faces</a:t>
            </a:r>
            <a:r>
              <a:rPr lang="de-DE" b="0" i="0" dirty="0" smtClean="0"/>
              <a:t> </a:t>
            </a:r>
            <a:r>
              <a:rPr lang="de-DE" b="0" i="0" dirty="0" err="1" smtClean="0"/>
              <a:t>of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bounding</a:t>
            </a:r>
            <a:r>
              <a:rPr lang="de-DE" b="0" i="0" dirty="0" smtClean="0"/>
              <a:t> box</a:t>
            </a:r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For</a:t>
            </a:r>
            <a:r>
              <a:rPr lang="de-DE" b="0" i="0" dirty="0" smtClean="0"/>
              <a:t> </a:t>
            </a:r>
            <a:r>
              <a:rPr lang="de-DE" b="0" i="0" dirty="0" err="1" smtClean="0"/>
              <a:t>each</a:t>
            </a:r>
            <a:r>
              <a:rPr lang="de-DE" b="0" i="0" dirty="0" smtClean="0"/>
              <a:t> </a:t>
            </a:r>
            <a:r>
              <a:rPr lang="de-DE" b="0" i="0" dirty="0" err="1" smtClean="0"/>
              <a:t>fragment</a:t>
            </a:r>
            <a:r>
              <a:rPr lang="de-DE" b="0" i="0" dirty="0" smtClean="0"/>
              <a:t>, </a:t>
            </a:r>
            <a:r>
              <a:rPr lang="de-DE" b="0" i="0" dirty="0" err="1" smtClean="0"/>
              <a:t>cast</a:t>
            </a:r>
            <a:r>
              <a:rPr lang="de-DE" b="0" i="0" dirty="0" smtClean="0"/>
              <a:t> a </a:t>
            </a:r>
            <a:r>
              <a:rPr lang="de-DE" b="0" i="0" dirty="0" err="1" smtClean="0"/>
              <a:t>ray</a:t>
            </a:r>
            <a:endParaRPr lang="de-DE" b="0" i="0" dirty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Find </a:t>
            </a:r>
            <a:r>
              <a:rPr lang="de-DE" b="0" i="0" dirty="0" err="1" smtClean="0"/>
              <a:t>first</a:t>
            </a:r>
            <a:r>
              <a:rPr lang="de-DE" b="0" i="0" dirty="0" smtClean="0"/>
              <a:t> </a:t>
            </a:r>
            <a:r>
              <a:rPr lang="de-DE" b="0" i="0" dirty="0" err="1" smtClean="0"/>
              <a:t>intersaction</a:t>
            </a:r>
            <a:r>
              <a:rPr lang="de-DE" b="0" i="0" dirty="0" smtClean="0"/>
              <a:t> </a:t>
            </a:r>
            <a:r>
              <a:rPr lang="de-DE" b="0" i="0" dirty="0" err="1" smtClean="0"/>
              <a:t>point</a:t>
            </a:r>
            <a:r>
              <a:rPr lang="de-DE" b="0" i="0" dirty="0" smtClean="0"/>
              <a:t> </a:t>
            </a:r>
            <a:r>
              <a:rPr lang="de-DE" b="0" i="0" dirty="0" err="1" smtClean="0"/>
              <a:t>with</a:t>
            </a:r>
            <a:r>
              <a:rPr lang="de-DE" b="0" i="0" dirty="0" smtClean="0"/>
              <a:t> </a:t>
            </a:r>
            <a:br>
              <a:rPr lang="de-DE" b="0" i="0" dirty="0" smtClean="0"/>
            </a:br>
            <a:r>
              <a:rPr lang="de-DE" b="0" i="0" dirty="0" err="1" smtClean="0"/>
              <a:t>isosurface</a:t>
            </a:r>
            <a:r>
              <a:rPr lang="de-DE" b="0" i="0" dirty="0" smtClean="0"/>
              <a:t> </a:t>
            </a:r>
            <a:r>
              <a:rPr lang="de-DE" b="0" i="0" dirty="0" err="1" smtClean="0"/>
              <a:t>by</a:t>
            </a:r>
            <a:r>
              <a:rPr lang="de-DE" b="0" i="0" dirty="0" smtClean="0"/>
              <a:t> </a:t>
            </a:r>
            <a:r>
              <a:rPr lang="de-DE" b="0" i="0" dirty="0" err="1" smtClean="0"/>
              <a:t>sampling</a:t>
            </a:r>
            <a:r>
              <a:rPr lang="de-DE" b="0" i="0" dirty="0" smtClean="0"/>
              <a:t> </a:t>
            </a:r>
            <a:r>
              <a:rPr lang="de-DE" b="0" i="0" dirty="0" err="1" smtClean="0"/>
              <a:t>along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ray</a:t>
            </a:r>
            <a:endParaRPr lang="de-DE" b="0" i="0" dirty="0" smtClean="0"/>
          </a:p>
          <a:p>
            <a:pPr lvl="1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 </a:t>
            </a:r>
            <a:r>
              <a:rPr lang="de-DE" b="0" i="0" dirty="0" err="1" smtClean="0"/>
              <a:t>interval</a:t>
            </a:r>
            <a:r>
              <a:rPr lang="de-DE" b="0" i="0" dirty="0" smtClean="0"/>
              <a:t> </a:t>
            </a:r>
            <a:r>
              <a:rPr lang="de-DE" b="0" i="0" dirty="0" err="1" smtClean="0"/>
              <a:t>bisection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dirty="0" smtClean="0"/>
              <a:t>Store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intersection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in</a:t>
            </a:r>
            <a:br>
              <a:rPr lang="de-DE" dirty="0" smtClean="0"/>
            </a:br>
            <a:r>
              <a:rPr lang="de-DE" dirty="0" smtClean="0"/>
              <a:t>render </a:t>
            </a:r>
            <a:r>
              <a:rPr lang="de-DE" dirty="0" err="1" smtClean="0"/>
              <a:t>target</a:t>
            </a:r>
            <a:r>
              <a:rPr lang="de-DE" dirty="0" smtClean="0"/>
              <a:t> 0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err="1" smtClean="0"/>
              <a:t>Estimate</a:t>
            </a:r>
            <a:r>
              <a:rPr lang="de-DE" b="0" i="0" dirty="0" smtClean="0"/>
              <a:t>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gradient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vector</a:t>
            </a:r>
            <a:r>
              <a:rPr lang="de-DE" b="0" i="0" dirty="0" smtClean="0"/>
              <a:t> </a:t>
            </a:r>
            <a:r>
              <a:rPr lang="de-DE" b="0" i="0" dirty="0" err="1" smtClean="0"/>
              <a:t>using</a:t>
            </a:r>
            <a:r>
              <a:rPr lang="de-DE" b="0" i="0" dirty="0" smtClean="0"/>
              <a:t/>
            </a:r>
            <a:br>
              <a:rPr lang="de-DE" b="0" i="0" dirty="0" smtClean="0"/>
            </a:br>
            <a:r>
              <a:rPr lang="de-DE" b="0" i="0" dirty="0" err="1" smtClean="0"/>
              <a:t>central</a:t>
            </a:r>
            <a:r>
              <a:rPr lang="de-DE" b="0" i="0" dirty="0" smtClean="0"/>
              <a:t> </a:t>
            </a:r>
            <a:r>
              <a:rPr lang="de-DE" b="0" i="0" dirty="0" err="1" smtClean="0"/>
              <a:t>differences</a:t>
            </a:r>
            <a:endParaRPr lang="de-DE" b="0" i="0" dirty="0" smtClean="0"/>
          </a:p>
          <a:p>
            <a:pPr marL="342900" indent="-342900" algn="l">
              <a:spcBef>
                <a:spcPct val="10000"/>
              </a:spcBef>
              <a:buFontTx/>
              <a:buBlip>
                <a:blip r:embed="rId3"/>
              </a:buBlip>
            </a:pPr>
            <a:r>
              <a:rPr lang="de-DE" b="0" i="0" dirty="0" smtClean="0"/>
              <a:t>Store </a:t>
            </a:r>
            <a:r>
              <a:rPr lang="de-DE" b="0" i="0" dirty="0" err="1" smtClean="0"/>
              <a:t>the</a:t>
            </a:r>
            <a:r>
              <a:rPr lang="de-DE" b="0" i="0" dirty="0" smtClean="0"/>
              <a:t> </a:t>
            </a:r>
            <a:r>
              <a:rPr lang="de-DE" b="0" i="0" dirty="0" err="1" smtClean="0"/>
              <a:t>gradient</a:t>
            </a:r>
            <a:r>
              <a:rPr lang="de-DE" b="0" i="0" dirty="0" smtClean="0"/>
              <a:t> </a:t>
            </a:r>
            <a:r>
              <a:rPr lang="de-DE" b="0" i="0" dirty="0" err="1" smtClean="0"/>
              <a:t>vector</a:t>
            </a:r>
            <a:r>
              <a:rPr lang="de-DE" b="0" i="0" dirty="0" smtClean="0"/>
              <a:t> in</a:t>
            </a:r>
            <a:br>
              <a:rPr lang="de-DE" b="0" i="0" dirty="0" smtClean="0"/>
            </a:br>
            <a:r>
              <a:rPr lang="de-DE" b="0" i="0" dirty="0" smtClean="0"/>
              <a:t>render </a:t>
            </a:r>
            <a:r>
              <a:rPr lang="de-DE" b="0" i="0" dirty="0" err="1" smtClean="0"/>
              <a:t>target</a:t>
            </a:r>
            <a:r>
              <a:rPr lang="de-DE" b="0" i="0" dirty="0" smtClean="0"/>
              <a:t> 1</a:t>
            </a:r>
            <a:br>
              <a:rPr lang="de-DE" b="0" i="0" dirty="0" smtClean="0"/>
            </a:br>
            <a:endParaRPr lang="de-DE" b="0" i="0" dirty="0"/>
          </a:p>
        </p:txBody>
      </p:sp>
      <p:sp>
        <p:nvSpPr>
          <p:cNvPr id="624701" name="Line 61"/>
          <p:cNvSpPr>
            <a:spLocks noChangeShapeType="1"/>
          </p:cNvSpPr>
          <p:nvPr/>
        </p:nvSpPr>
        <p:spPr bwMode="auto">
          <a:xfrm flipH="1">
            <a:off x="6478588" y="3559175"/>
            <a:ext cx="341312" cy="252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grpSp>
        <p:nvGrpSpPr>
          <p:cNvPr id="3" name="Gruppieren 31"/>
          <p:cNvGrpSpPr/>
          <p:nvPr/>
        </p:nvGrpSpPr>
        <p:grpSpPr>
          <a:xfrm>
            <a:off x="6484071" y="3233960"/>
            <a:ext cx="649146" cy="673261"/>
            <a:chOff x="6504329" y="3225278"/>
            <a:chExt cx="649146" cy="673261"/>
          </a:xfrm>
        </p:grpSpPr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6504329" y="3469310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001075" y="3468346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6" name="Oval 24"/>
            <p:cNvSpPr>
              <a:spLocks noChangeArrowheads="1"/>
            </p:cNvSpPr>
            <p:nvPr/>
          </p:nvSpPr>
          <p:spPr bwMode="auto">
            <a:xfrm>
              <a:off x="6755113" y="3746139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6755113" y="3225278"/>
              <a:ext cx="152400" cy="152400"/>
            </a:xfrm>
            <a:prstGeom prst="ellipse">
              <a:avLst/>
            </a:prstGeom>
            <a:solidFill>
              <a:srgbClr val="FFC000"/>
            </a:solidFill>
            <a:ln w="28575" algn="ctr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cxnSp>
          <p:nvCxnSpPr>
            <p:cNvPr id="29" name="Gerade Verbindung 28"/>
            <p:cNvCxnSpPr>
              <a:stCxn id="27" idx="4"/>
              <a:endCxn id="26" idx="0"/>
            </p:cNvCxnSpPr>
            <p:nvPr/>
          </p:nvCxnSpPr>
          <p:spPr bwMode="auto">
            <a:xfrm rot="5400000">
              <a:off x="6647083" y="3561908"/>
              <a:ext cx="368461" cy="1588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>
              <a:stCxn id="24" idx="6"/>
              <a:endCxn id="25" idx="2"/>
            </p:cNvCxnSpPr>
            <p:nvPr/>
          </p:nvCxnSpPr>
          <p:spPr bwMode="auto">
            <a:xfrm flipV="1">
              <a:off x="6656729" y="3544546"/>
              <a:ext cx="344346" cy="9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24669" name="Oval 29"/>
          <p:cNvSpPr>
            <a:spLocks noChangeArrowheads="1"/>
          </p:cNvSpPr>
          <p:nvPr/>
        </p:nvSpPr>
        <p:spPr bwMode="auto">
          <a:xfrm>
            <a:off x="6757988" y="350361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46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2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46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46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4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46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4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46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46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46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4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9" grpId="0" animBg="1"/>
      <p:bldP spid="624659" grpId="0" animBg="1"/>
      <p:bldP spid="624660" grpId="0" animBg="1"/>
      <p:bldP spid="624661" grpId="0" animBg="1"/>
      <p:bldP spid="624662" grpId="0" animBg="1"/>
      <p:bldP spid="624663" grpId="0" animBg="1"/>
      <p:bldP spid="624664" grpId="0" animBg="1"/>
      <p:bldP spid="624665" grpId="0" animBg="1"/>
      <p:bldP spid="624692" grpId="0" animBg="1"/>
      <p:bldP spid="624692" grpId="1" animBg="1"/>
      <p:bldP spid="624701" grpId="0" animBg="1"/>
      <p:bldP spid="62466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Render Pass</a:t>
            </a:r>
            <a:endParaRPr lang="de-DE" dirty="0"/>
          </a:p>
        </p:txBody>
      </p:sp>
      <p:pic>
        <p:nvPicPr>
          <p:cNvPr id="4" name="Picture 43" descr="firsthit_0100"/>
          <p:cNvPicPr>
            <a:picLocks noChangeAspect="1" noChangeArrowheads="1"/>
          </p:cNvPicPr>
          <p:nvPr/>
        </p:nvPicPr>
        <p:blipFill>
          <a:blip r:embed="rId2"/>
          <a:srcRect r="907" b="1230"/>
          <a:stretch>
            <a:fillRect/>
          </a:stretch>
        </p:blipFill>
        <p:spPr bwMode="auto">
          <a:xfrm>
            <a:off x="595896" y="1210093"/>
            <a:ext cx="3871830" cy="385921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1" descr="gradient=0100"/>
          <p:cNvPicPr>
            <a:picLocks noChangeAspect="1" noChangeArrowheads="1"/>
          </p:cNvPicPr>
          <p:nvPr/>
        </p:nvPicPr>
        <p:blipFill>
          <a:blip r:embed="rId3" cstate="print"/>
          <a:srcRect b="1022"/>
          <a:stretch>
            <a:fillRect/>
          </a:stretch>
        </p:blipFill>
        <p:spPr bwMode="auto">
          <a:xfrm>
            <a:off x="4587540" y="1201988"/>
            <a:ext cx="3907255" cy="3867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184327" y="5181600"/>
            <a:ext cx="294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MRT0: </a:t>
            </a:r>
            <a:r>
              <a:rPr lang="de-DE" sz="1600" b="0" i="0" dirty="0" err="1" smtClean="0"/>
              <a:t>xyz-coordinates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first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intersection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point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with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isosurface</a:t>
            </a:r>
            <a:endParaRPr lang="de-DE" sz="1600" b="0" i="0" dirty="0"/>
          </a:p>
        </p:txBody>
      </p:sp>
      <p:sp>
        <p:nvSpPr>
          <p:cNvPr id="7" name="Textfeld 6"/>
          <p:cNvSpPr txBox="1"/>
          <p:nvPr/>
        </p:nvSpPr>
        <p:spPr>
          <a:xfrm>
            <a:off x="5027772" y="5149516"/>
            <a:ext cx="2653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0" i="0" dirty="0" smtClean="0"/>
              <a:t>MRT1: </a:t>
            </a:r>
            <a:r>
              <a:rPr lang="de-DE" sz="1600" b="0" i="0" dirty="0" err="1" smtClean="0"/>
              <a:t>xyz-components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of</a:t>
            </a:r>
            <a:r>
              <a:rPr lang="de-DE" sz="1600" b="0" i="0" dirty="0" smtClean="0"/>
              <a:t/>
            </a:r>
            <a:br>
              <a:rPr lang="de-DE" sz="1600" b="0" i="0" dirty="0" smtClean="0"/>
            </a:br>
            <a:r>
              <a:rPr lang="de-DE" sz="1600" b="0" i="0" dirty="0" err="1" smtClean="0"/>
              <a:t>gradient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vector</a:t>
            </a:r>
            <a:r>
              <a:rPr lang="de-DE" sz="1600" b="0" i="0" dirty="0" smtClean="0"/>
              <a:t> (</a:t>
            </a:r>
            <a:r>
              <a:rPr lang="de-DE" sz="1600" b="0" i="0" dirty="0" err="1" smtClean="0"/>
              <a:t>color</a:t>
            </a:r>
            <a:r>
              <a:rPr lang="de-DE" sz="1600" b="0" i="0" dirty="0" smtClean="0"/>
              <a:t> </a:t>
            </a:r>
            <a:r>
              <a:rPr lang="de-DE" sz="1600" b="0" i="0" dirty="0" err="1" smtClean="0"/>
              <a:t>coded</a:t>
            </a:r>
            <a:r>
              <a:rPr lang="de-DE" sz="1600" b="0" i="0" dirty="0" smtClean="0"/>
              <a:t>)</a:t>
            </a:r>
            <a:endParaRPr lang="de-DE" sz="1600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beauty_Final_0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357298"/>
            <a:ext cx="4838724" cy="48387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High Quality Isosurface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 descr="Sky_diffus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10" y="2823916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970088"/>
            <a:ext cx="3536950" cy="3902075"/>
            <a:chOff x="2880" y="1241"/>
            <a:chExt cx="2228" cy="2458"/>
          </a:xfrm>
        </p:grpSpPr>
        <p:sp>
          <p:nvSpPr>
            <p:cNvPr id="628739" name="Freeform 3"/>
            <p:cNvSpPr>
              <a:spLocks/>
            </p:cNvSpPr>
            <p:nvPr/>
          </p:nvSpPr>
          <p:spPr bwMode="auto">
            <a:xfrm>
              <a:off x="3377" y="1241"/>
              <a:ext cx="1731" cy="2451"/>
            </a:xfrm>
            <a:custGeom>
              <a:avLst/>
              <a:gdLst/>
              <a:ahLst/>
              <a:cxnLst>
                <a:cxn ang="0">
                  <a:pos x="440" y="22"/>
                </a:cxn>
                <a:cxn ang="0">
                  <a:pos x="100" y="425"/>
                </a:cxn>
                <a:cxn ang="0">
                  <a:pos x="704" y="785"/>
                </a:cxn>
                <a:cxn ang="0">
                  <a:pos x="1064" y="1320"/>
                </a:cxn>
                <a:cxn ang="0">
                  <a:pos x="128" y="1243"/>
                </a:cxn>
                <a:cxn ang="0">
                  <a:pos x="294" y="1889"/>
                </a:cxn>
                <a:cxn ang="0">
                  <a:pos x="863" y="2451"/>
                </a:cxn>
                <a:cxn ang="0">
                  <a:pos x="1724" y="2444"/>
                </a:cxn>
                <a:cxn ang="0">
                  <a:pos x="1731" y="8"/>
                </a:cxn>
                <a:cxn ang="0">
                  <a:pos x="440" y="22"/>
                </a:cxn>
              </a:cxnLst>
              <a:rect l="0" t="0" r="r" b="b"/>
              <a:pathLst>
                <a:path w="1731" h="2451">
                  <a:moveTo>
                    <a:pt x="440" y="22"/>
                  </a:moveTo>
                  <a:cubicBezTo>
                    <a:pt x="366" y="0"/>
                    <a:pt x="56" y="298"/>
                    <a:pt x="100" y="425"/>
                  </a:cubicBezTo>
                  <a:cubicBezTo>
                    <a:pt x="144" y="552"/>
                    <a:pt x="543" y="636"/>
                    <a:pt x="704" y="785"/>
                  </a:cubicBezTo>
                  <a:cubicBezTo>
                    <a:pt x="865" y="934"/>
                    <a:pt x="1160" y="1244"/>
                    <a:pt x="1064" y="1320"/>
                  </a:cubicBezTo>
                  <a:cubicBezTo>
                    <a:pt x="968" y="1396"/>
                    <a:pt x="256" y="1148"/>
                    <a:pt x="128" y="1243"/>
                  </a:cubicBezTo>
                  <a:cubicBezTo>
                    <a:pt x="0" y="1338"/>
                    <a:pt x="168" y="1707"/>
                    <a:pt x="294" y="1889"/>
                  </a:cubicBezTo>
                  <a:cubicBezTo>
                    <a:pt x="420" y="2071"/>
                    <a:pt x="625" y="2359"/>
                    <a:pt x="863" y="2451"/>
                  </a:cubicBezTo>
                  <a:lnTo>
                    <a:pt x="1724" y="2444"/>
                  </a:lnTo>
                  <a:lnTo>
                    <a:pt x="1731" y="8"/>
                  </a:lnTo>
                  <a:lnTo>
                    <a:pt x="440" y="22"/>
                  </a:lnTo>
                  <a:close/>
                </a:path>
              </a:pathLst>
            </a:custGeom>
            <a:solidFill>
              <a:srgbClr val="99CC00"/>
            </a:solidFill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0" name="Freeform 4"/>
            <p:cNvSpPr>
              <a:spLocks/>
            </p:cNvSpPr>
            <p:nvPr/>
          </p:nvSpPr>
          <p:spPr bwMode="auto">
            <a:xfrm>
              <a:off x="4176" y="1256"/>
              <a:ext cx="925" cy="2429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50" y="437"/>
                </a:cxn>
                <a:cxn ang="0">
                  <a:pos x="571" y="819"/>
                </a:cxn>
                <a:cxn ang="0">
                  <a:pos x="758" y="1721"/>
                </a:cxn>
                <a:cxn ang="0">
                  <a:pos x="134" y="1686"/>
                </a:cxn>
                <a:cxn ang="0">
                  <a:pos x="224" y="2027"/>
                </a:cxn>
                <a:cxn ang="0">
                  <a:pos x="626" y="2429"/>
                </a:cxn>
                <a:cxn ang="0">
                  <a:pos x="925" y="2429"/>
                </a:cxn>
                <a:cxn ang="0">
                  <a:pos x="918" y="0"/>
                </a:cxn>
                <a:cxn ang="0">
                  <a:pos x="272" y="0"/>
                </a:cxn>
              </a:cxnLst>
              <a:rect l="0" t="0" r="r" b="b"/>
              <a:pathLst>
                <a:path w="925" h="2429">
                  <a:moveTo>
                    <a:pt x="272" y="0"/>
                  </a:moveTo>
                  <a:cubicBezTo>
                    <a:pt x="127" y="73"/>
                    <a:pt x="0" y="301"/>
                    <a:pt x="50" y="437"/>
                  </a:cubicBezTo>
                  <a:cubicBezTo>
                    <a:pt x="94" y="564"/>
                    <a:pt x="410" y="670"/>
                    <a:pt x="571" y="819"/>
                  </a:cubicBezTo>
                  <a:cubicBezTo>
                    <a:pt x="732" y="968"/>
                    <a:pt x="854" y="1645"/>
                    <a:pt x="758" y="1721"/>
                  </a:cubicBezTo>
                  <a:cubicBezTo>
                    <a:pt x="662" y="1797"/>
                    <a:pt x="262" y="1591"/>
                    <a:pt x="134" y="1686"/>
                  </a:cubicBezTo>
                  <a:cubicBezTo>
                    <a:pt x="6" y="1781"/>
                    <a:pt x="98" y="1845"/>
                    <a:pt x="224" y="2027"/>
                  </a:cubicBezTo>
                  <a:cubicBezTo>
                    <a:pt x="350" y="2209"/>
                    <a:pt x="509" y="2362"/>
                    <a:pt x="626" y="2429"/>
                  </a:cubicBezTo>
                  <a:lnTo>
                    <a:pt x="925" y="2429"/>
                  </a:lnTo>
                  <a:lnTo>
                    <a:pt x="918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1" name="Rectangle 5"/>
            <p:cNvSpPr>
              <a:spLocks noChangeArrowheads="1"/>
            </p:cNvSpPr>
            <p:nvPr/>
          </p:nvSpPr>
          <p:spPr bwMode="auto">
            <a:xfrm>
              <a:off x="2880" y="1250"/>
              <a:ext cx="2221" cy="2449"/>
            </a:xfrm>
            <a:prstGeom prst="rect">
              <a:avLst/>
            </a:prstGeom>
            <a:noFill/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287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Deferred</a:t>
            </a:r>
            <a:r>
              <a:rPr lang="de-DE" sz="4000" dirty="0" smtClean="0"/>
              <a:t> </a:t>
            </a:r>
            <a:r>
              <a:rPr lang="de-DE" sz="4000" dirty="0" err="1" smtClean="0"/>
              <a:t>Shading</a:t>
            </a:r>
            <a:endParaRPr lang="de-DE" sz="4000" dirty="0"/>
          </a:p>
        </p:txBody>
      </p:sp>
      <p:sp>
        <p:nvSpPr>
          <p:cNvPr id="628769" name="Line 33"/>
          <p:cNvSpPr>
            <a:spLocks noChangeShapeType="1"/>
          </p:cNvSpPr>
          <p:nvPr/>
        </p:nvSpPr>
        <p:spPr bwMode="auto">
          <a:xfrm>
            <a:off x="6038850" y="2686050"/>
            <a:ext cx="154305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70" name="Arc 34"/>
          <p:cNvSpPr>
            <a:spLocks/>
          </p:cNvSpPr>
          <p:nvPr/>
        </p:nvSpPr>
        <p:spPr bwMode="auto">
          <a:xfrm>
            <a:off x="6353175" y="3211513"/>
            <a:ext cx="758825" cy="785812"/>
          </a:xfrm>
          <a:custGeom>
            <a:avLst/>
            <a:gdLst>
              <a:gd name="G0" fmla="+- 21600 0 0"/>
              <a:gd name="G1" fmla="+- 17109 0 0"/>
              <a:gd name="G2" fmla="+- 21600 0 0"/>
              <a:gd name="T0" fmla="*/ 37392 w 37392"/>
              <a:gd name="T1" fmla="*/ 31846 h 38709"/>
              <a:gd name="T2" fmla="*/ 8415 w 37392"/>
              <a:gd name="T3" fmla="*/ 0 h 38709"/>
              <a:gd name="T4" fmla="*/ 21600 w 37392"/>
              <a:gd name="T5" fmla="*/ 17109 h 38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392" h="38709" fill="none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</a:path>
              <a:path w="37392" h="38709" stroke="0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  <a:lnTo>
                  <a:pt x="21600" y="17109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28771" name="Line 35"/>
          <p:cNvSpPr>
            <a:spLocks noChangeShapeType="1"/>
          </p:cNvSpPr>
          <p:nvPr/>
        </p:nvSpPr>
        <p:spPr bwMode="auto">
          <a:xfrm flipH="1">
            <a:off x="6391275" y="3570288"/>
            <a:ext cx="420688" cy="1285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2" name="Line 36"/>
          <p:cNvSpPr>
            <a:spLocks noChangeShapeType="1"/>
          </p:cNvSpPr>
          <p:nvPr/>
        </p:nvSpPr>
        <p:spPr bwMode="auto">
          <a:xfrm flipH="1">
            <a:off x="6557963" y="3575050"/>
            <a:ext cx="249237" cy="3317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3" name="Line 37"/>
          <p:cNvSpPr>
            <a:spLocks noChangeShapeType="1"/>
          </p:cNvSpPr>
          <p:nvPr/>
        </p:nvSpPr>
        <p:spPr bwMode="auto">
          <a:xfrm flipH="1" flipV="1">
            <a:off x="6370638" y="3535363"/>
            <a:ext cx="433387" cy="42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4" name="Line 38"/>
          <p:cNvSpPr>
            <a:spLocks noChangeShapeType="1"/>
          </p:cNvSpPr>
          <p:nvPr/>
        </p:nvSpPr>
        <p:spPr bwMode="auto">
          <a:xfrm>
            <a:off x="6791325" y="3584575"/>
            <a:ext cx="58738" cy="3921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5" name="Line 39"/>
          <p:cNvSpPr>
            <a:spLocks noChangeShapeType="1"/>
          </p:cNvSpPr>
          <p:nvPr/>
        </p:nvSpPr>
        <p:spPr bwMode="auto">
          <a:xfrm>
            <a:off x="6794500" y="3575050"/>
            <a:ext cx="223838" cy="3571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6" name="Line 40"/>
          <p:cNvSpPr>
            <a:spLocks noChangeShapeType="1"/>
          </p:cNvSpPr>
          <p:nvPr/>
        </p:nvSpPr>
        <p:spPr bwMode="auto">
          <a:xfrm flipH="1">
            <a:off x="6705600" y="3570288"/>
            <a:ext cx="106363" cy="411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7" name="Line 41"/>
          <p:cNvSpPr>
            <a:spLocks noChangeShapeType="1"/>
          </p:cNvSpPr>
          <p:nvPr/>
        </p:nvSpPr>
        <p:spPr bwMode="auto">
          <a:xfrm flipH="1" flipV="1">
            <a:off x="6416675" y="3352800"/>
            <a:ext cx="395288" cy="2174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66" name="Line 30"/>
          <p:cNvSpPr>
            <a:spLocks noChangeShapeType="1"/>
          </p:cNvSpPr>
          <p:nvPr/>
        </p:nvSpPr>
        <p:spPr bwMode="auto">
          <a:xfrm flipH="1">
            <a:off x="6478588" y="3559175"/>
            <a:ext cx="341312" cy="252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67" name="Oval 31"/>
          <p:cNvSpPr>
            <a:spLocks noChangeArrowheads="1"/>
          </p:cNvSpPr>
          <p:nvPr/>
        </p:nvSpPr>
        <p:spPr bwMode="auto">
          <a:xfrm>
            <a:off x="6757988" y="350361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4746625"/>
          </a:xfrm>
        </p:spPr>
        <p:txBody>
          <a:bodyPr/>
          <a:lstStyle/>
          <a:p>
            <a:pPr>
              <a:spcBef>
                <a:spcPts val="600"/>
              </a:spcBef>
              <a:buNone/>
            </a:pPr>
            <a:r>
              <a:rPr lang="de-DE" sz="2400" dirty="0" smtClean="0">
                <a:latin typeface="+mn-lt"/>
              </a:rPr>
              <a:t>Single </a:t>
            </a:r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(</a:t>
            </a:r>
            <a:r>
              <a:rPr lang="de-DE" sz="2400" dirty="0" err="1" smtClean="0">
                <a:latin typeface="+mn-lt"/>
              </a:rPr>
              <a:t>no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shadows</a:t>
            </a:r>
            <a:r>
              <a:rPr lang="de-DE" sz="2400" dirty="0" smtClean="0">
                <a:latin typeface="+mn-lt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de-DE" sz="2400" dirty="0" smtClean="0">
                <a:latin typeface="+mn-lt"/>
              </a:rPr>
              <a:t>Diffuse </a:t>
            </a:r>
            <a:r>
              <a:rPr lang="de-DE" sz="2400" dirty="0" err="1" smtClean="0">
                <a:latin typeface="+mn-lt"/>
              </a:rPr>
              <a:t>term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Sample </a:t>
            </a:r>
            <a:r>
              <a:rPr lang="de-DE" sz="2000" dirty="0" err="1" smtClean="0">
                <a:latin typeface="+mn-lt"/>
              </a:rPr>
              <a:t>irradiance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cube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using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gradient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</a:t>
            </a:r>
            <a:endParaRPr lang="de-DE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de-DE" sz="2400" dirty="0" err="1" smtClean="0">
                <a:latin typeface="+mn-lt"/>
              </a:rPr>
              <a:t>Specular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term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err="1" smtClean="0">
                <a:latin typeface="+mn-lt"/>
              </a:rPr>
              <a:t>Calculate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random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directions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specular</a:t>
            </a:r>
            <a:r>
              <a:rPr lang="de-DE" sz="2000" dirty="0" smtClean="0">
                <a:latin typeface="+mn-lt"/>
              </a:rPr>
              <a:t> lobe</a:t>
            </a: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Sample </a:t>
            </a:r>
            <a:r>
              <a:rPr lang="de-DE" sz="2000" dirty="0" err="1" smtClean="0">
                <a:latin typeface="+mn-lt"/>
              </a:rPr>
              <a:t>environment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cube</a:t>
            </a:r>
            <a:endParaRPr lang="de-DE" sz="2000" dirty="0" smtClean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de-DE" sz="2000" dirty="0" err="1" smtClean="0">
                <a:latin typeface="+mn-lt"/>
              </a:rPr>
              <a:t>Weight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each</a:t>
            </a:r>
            <a:r>
              <a:rPr lang="de-DE" sz="2000" dirty="0" smtClean="0">
                <a:latin typeface="+mn-lt"/>
              </a:rPr>
              <a:t> sample </a:t>
            </a:r>
            <a:r>
              <a:rPr lang="de-DE" sz="2000" dirty="0" err="1" smtClean="0">
                <a:latin typeface="+mn-lt"/>
              </a:rPr>
              <a:t>with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its</a:t>
            </a:r>
            <a:r>
              <a:rPr lang="de-DE" sz="2000" dirty="0" smtClean="0">
                <a:latin typeface="+mn-lt"/>
              </a:rPr>
              <a:t> BRDF/</a:t>
            </a:r>
            <a:r>
              <a:rPr lang="de-DE" sz="2000" dirty="0" err="1" smtClean="0">
                <a:latin typeface="+mn-lt"/>
              </a:rPr>
              <a:t>phase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function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and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its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probability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distribution</a:t>
            </a:r>
            <a:endParaRPr lang="de-DE" sz="2000" dirty="0" smtClean="0">
              <a:latin typeface="+mn-lt"/>
            </a:endParaRPr>
          </a:p>
          <a:p>
            <a:pPr lvl="1"/>
            <a:endParaRPr lang="de-DE" sz="2000" dirty="0">
              <a:latin typeface="+mn-lt"/>
            </a:endParaRPr>
          </a:p>
        </p:txBody>
      </p:sp>
      <p:pic>
        <p:nvPicPr>
          <p:cNvPr id="22" name="Grafik 21" descr="Sky_inf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10" y="4369575"/>
            <a:ext cx="3017120" cy="21862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2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69" grpId="0" animBg="1"/>
      <p:bldP spid="628770" grpId="0" animBg="1"/>
      <p:bldP spid="628771" grpId="0" animBg="1"/>
      <p:bldP spid="628772" grpId="0" animBg="1"/>
      <p:bldP spid="628773" grpId="0" animBg="1"/>
      <p:bldP spid="628774" grpId="0" animBg="1"/>
      <p:bldP spid="628775" grpId="0" animBg="1"/>
      <p:bldP spid="628776" grpId="0" animBg="1"/>
      <p:bldP spid="62877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High Quality </a:t>
            </a:r>
            <a:r>
              <a:rPr lang="de-DE" dirty="0" err="1" smtClean="0"/>
              <a:t>Isosurface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214422"/>
            <a:ext cx="3462337" cy="48466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sz="2400" b="1" i="1" dirty="0" err="1" smtClean="0">
                <a:latin typeface="+mn-lt"/>
              </a:rPr>
              <a:t>Why</a:t>
            </a:r>
            <a:r>
              <a:rPr lang="de-DE" sz="2400" b="1" i="1" dirty="0" smtClean="0">
                <a:latin typeface="+mn-lt"/>
              </a:rPr>
              <a:t> not </a:t>
            </a:r>
            <a:r>
              <a:rPr lang="de-DE" sz="2400" b="1" i="1" dirty="0" err="1" smtClean="0">
                <a:latin typeface="+mn-lt"/>
              </a:rPr>
              <a:t>use</a:t>
            </a:r>
            <a:r>
              <a:rPr lang="de-DE" sz="2400" b="1" i="1" dirty="0" smtClean="0">
                <a:latin typeface="+mn-lt"/>
              </a:rPr>
              <a:t> a </a:t>
            </a:r>
            <a:r>
              <a:rPr lang="de-DE" sz="2400" b="1" i="1" dirty="0" err="1" smtClean="0">
                <a:latin typeface="+mn-lt"/>
              </a:rPr>
              <a:t>pre-filtered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environment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map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for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the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specular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term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as</a:t>
            </a:r>
            <a:r>
              <a:rPr lang="de-DE" sz="2400" b="1" i="1" dirty="0" smtClean="0">
                <a:latin typeface="+mn-lt"/>
              </a:rPr>
              <a:t> well?</a:t>
            </a:r>
            <a:endParaRPr lang="de-DE" sz="2400" b="1" i="1" dirty="0" smtClean="0">
              <a:latin typeface="+mn-lt"/>
            </a:endParaRPr>
          </a:p>
          <a:p>
            <a:pPr>
              <a:buNone/>
            </a:pPr>
            <a:r>
              <a:rPr lang="de-DE" sz="2400" dirty="0" err="1" smtClean="0">
                <a:latin typeface="+mn-lt"/>
              </a:rPr>
              <a:t>You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can</a:t>
            </a:r>
            <a:r>
              <a:rPr lang="de-DE" sz="2400" dirty="0" smtClean="0">
                <a:latin typeface="+mn-lt"/>
              </a:rPr>
              <a:t>, but</a:t>
            </a:r>
            <a:br>
              <a:rPr lang="de-DE" sz="2400" dirty="0" smtClean="0">
                <a:latin typeface="+mn-lt"/>
              </a:rPr>
            </a:br>
            <a:endParaRPr lang="de-DE" sz="2400" dirty="0" smtClean="0">
              <a:latin typeface="+mn-lt"/>
            </a:endParaRPr>
          </a:p>
          <a:p>
            <a:r>
              <a:rPr lang="de-DE" sz="2000" dirty="0" err="1" smtClean="0">
                <a:latin typeface="+mn-lt"/>
              </a:rPr>
              <a:t>it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only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works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for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one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specular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exponent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per </a:t>
            </a:r>
            <a:r>
              <a:rPr lang="de-DE" sz="2000" dirty="0" err="1" smtClean="0">
                <a:latin typeface="+mn-lt"/>
              </a:rPr>
              <a:t>object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endParaRPr lang="de-DE" sz="2000" dirty="0" smtClean="0">
              <a:latin typeface="+mn-lt"/>
            </a:endParaRPr>
          </a:p>
          <a:p>
            <a:r>
              <a:rPr lang="de-DE" sz="2000" dirty="0" smtClean="0">
                <a:latin typeface="+mn-lt"/>
              </a:rPr>
              <a:t>Variable </a:t>
            </a:r>
            <a:r>
              <a:rPr lang="de-DE" sz="2000" dirty="0" err="1" smtClean="0">
                <a:latin typeface="+mn-lt"/>
              </a:rPr>
              <a:t>shininess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be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used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to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visualize</a:t>
            </a:r>
            <a:r>
              <a:rPr lang="de-DE" sz="2000" b="1" i="1" dirty="0" smtClean="0">
                <a:latin typeface="+mn-lt"/>
              </a:rPr>
              <a:t> additional </a:t>
            </a:r>
            <a:br>
              <a:rPr lang="de-DE" sz="2000" b="1" i="1" dirty="0" smtClean="0">
                <a:latin typeface="+mn-lt"/>
              </a:rPr>
            </a:br>
            <a:r>
              <a:rPr lang="de-DE" sz="2000" b="1" i="1" dirty="0" err="1" smtClean="0">
                <a:latin typeface="+mn-lt"/>
              </a:rPr>
              <a:t>surface</a:t>
            </a:r>
            <a:r>
              <a:rPr lang="de-DE" sz="2000" b="1" i="1" dirty="0" smtClean="0">
                <a:latin typeface="+mn-lt"/>
              </a:rPr>
              <a:t> </a:t>
            </a:r>
            <a:r>
              <a:rPr lang="de-DE" sz="2000" b="1" i="1" dirty="0" err="1" smtClean="0">
                <a:latin typeface="+mn-lt"/>
              </a:rPr>
              <a:t>properties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(e.g. </a:t>
            </a:r>
            <a:r>
              <a:rPr lang="de-DE" sz="2000" dirty="0" err="1" smtClean="0">
                <a:latin typeface="+mn-lt"/>
              </a:rPr>
              <a:t>gradient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magnitude</a:t>
            </a:r>
            <a:r>
              <a:rPr lang="de-DE" sz="2000" dirty="0" smtClean="0">
                <a:latin typeface="+mn-lt"/>
              </a:rPr>
              <a:t>)</a:t>
            </a:r>
            <a:endParaRPr lang="de-DE" sz="2000" dirty="0"/>
          </a:p>
        </p:txBody>
      </p:sp>
      <p:pic>
        <p:nvPicPr>
          <p:cNvPr id="4" name="Picture 6" descr="UTCT_Chameleon_Isosurfa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6855" y="1241445"/>
            <a:ext cx="4678362" cy="5045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0" y="1970088"/>
            <a:ext cx="3536950" cy="3902075"/>
            <a:chOff x="2880" y="1241"/>
            <a:chExt cx="2228" cy="2458"/>
          </a:xfrm>
        </p:grpSpPr>
        <p:sp>
          <p:nvSpPr>
            <p:cNvPr id="628739" name="Freeform 3"/>
            <p:cNvSpPr>
              <a:spLocks/>
            </p:cNvSpPr>
            <p:nvPr/>
          </p:nvSpPr>
          <p:spPr bwMode="auto">
            <a:xfrm>
              <a:off x="3377" y="1241"/>
              <a:ext cx="1731" cy="2451"/>
            </a:xfrm>
            <a:custGeom>
              <a:avLst/>
              <a:gdLst/>
              <a:ahLst/>
              <a:cxnLst>
                <a:cxn ang="0">
                  <a:pos x="440" y="22"/>
                </a:cxn>
                <a:cxn ang="0">
                  <a:pos x="100" y="425"/>
                </a:cxn>
                <a:cxn ang="0">
                  <a:pos x="704" y="785"/>
                </a:cxn>
                <a:cxn ang="0">
                  <a:pos x="1064" y="1320"/>
                </a:cxn>
                <a:cxn ang="0">
                  <a:pos x="128" y="1243"/>
                </a:cxn>
                <a:cxn ang="0">
                  <a:pos x="294" y="1889"/>
                </a:cxn>
                <a:cxn ang="0">
                  <a:pos x="863" y="2451"/>
                </a:cxn>
                <a:cxn ang="0">
                  <a:pos x="1724" y="2444"/>
                </a:cxn>
                <a:cxn ang="0">
                  <a:pos x="1731" y="8"/>
                </a:cxn>
                <a:cxn ang="0">
                  <a:pos x="440" y="22"/>
                </a:cxn>
              </a:cxnLst>
              <a:rect l="0" t="0" r="r" b="b"/>
              <a:pathLst>
                <a:path w="1731" h="2451">
                  <a:moveTo>
                    <a:pt x="440" y="22"/>
                  </a:moveTo>
                  <a:cubicBezTo>
                    <a:pt x="366" y="0"/>
                    <a:pt x="56" y="298"/>
                    <a:pt x="100" y="425"/>
                  </a:cubicBezTo>
                  <a:cubicBezTo>
                    <a:pt x="144" y="552"/>
                    <a:pt x="543" y="636"/>
                    <a:pt x="704" y="785"/>
                  </a:cubicBezTo>
                  <a:cubicBezTo>
                    <a:pt x="865" y="934"/>
                    <a:pt x="1160" y="1244"/>
                    <a:pt x="1064" y="1320"/>
                  </a:cubicBezTo>
                  <a:cubicBezTo>
                    <a:pt x="968" y="1396"/>
                    <a:pt x="256" y="1148"/>
                    <a:pt x="128" y="1243"/>
                  </a:cubicBezTo>
                  <a:cubicBezTo>
                    <a:pt x="0" y="1338"/>
                    <a:pt x="168" y="1707"/>
                    <a:pt x="294" y="1889"/>
                  </a:cubicBezTo>
                  <a:cubicBezTo>
                    <a:pt x="420" y="2071"/>
                    <a:pt x="625" y="2359"/>
                    <a:pt x="863" y="2451"/>
                  </a:cubicBezTo>
                  <a:lnTo>
                    <a:pt x="1724" y="2444"/>
                  </a:lnTo>
                  <a:lnTo>
                    <a:pt x="1731" y="8"/>
                  </a:lnTo>
                  <a:lnTo>
                    <a:pt x="440" y="22"/>
                  </a:lnTo>
                  <a:close/>
                </a:path>
              </a:pathLst>
            </a:custGeom>
            <a:solidFill>
              <a:srgbClr val="99CC00"/>
            </a:solidFill>
            <a:ln w="38100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0" name="Freeform 4"/>
            <p:cNvSpPr>
              <a:spLocks/>
            </p:cNvSpPr>
            <p:nvPr/>
          </p:nvSpPr>
          <p:spPr bwMode="auto">
            <a:xfrm>
              <a:off x="4176" y="1256"/>
              <a:ext cx="925" cy="2429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50" y="437"/>
                </a:cxn>
                <a:cxn ang="0">
                  <a:pos x="571" y="819"/>
                </a:cxn>
                <a:cxn ang="0">
                  <a:pos x="758" y="1721"/>
                </a:cxn>
                <a:cxn ang="0">
                  <a:pos x="134" y="1686"/>
                </a:cxn>
                <a:cxn ang="0">
                  <a:pos x="224" y="2027"/>
                </a:cxn>
                <a:cxn ang="0">
                  <a:pos x="626" y="2429"/>
                </a:cxn>
                <a:cxn ang="0">
                  <a:pos x="925" y="2429"/>
                </a:cxn>
                <a:cxn ang="0">
                  <a:pos x="918" y="0"/>
                </a:cxn>
                <a:cxn ang="0">
                  <a:pos x="272" y="0"/>
                </a:cxn>
              </a:cxnLst>
              <a:rect l="0" t="0" r="r" b="b"/>
              <a:pathLst>
                <a:path w="925" h="2429">
                  <a:moveTo>
                    <a:pt x="272" y="0"/>
                  </a:moveTo>
                  <a:cubicBezTo>
                    <a:pt x="127" y="73"/>
                    <a:pt x="0" y="301"/>
                    <a:pt x="50" y="437"/>
                  </a:cubicBezTo>
                  <a:cubicBezTo>
                    <a:pt x="94" y="564"/>
                    <a:pt x="410" y="670"/>
                    <a:pt x="571" y="819"/>
                  </a:cubicBezTo>
                  <a:cubicBezTo>
                    <a:pt x="732" y="968"/>
                    <a:pt x="854" y="1645"/>
                    <a:pt x="758" y="1721"/>
                  </a:cubicBezTo>
                  <a:cubicBezTo>
                    <a:pt x="662" y="1797"/>
                    <a:pt x="262" y="1591"/>
                    <a:pt x="134" y="1686"/>
                  </a:cubicBezTo>
                  <a:cubicBezTo>
                    <a:pt x="6" y="1781"/>
                    <a:pt x="98" y="1845"/>
                    <a:pt x="224" y="2027"/>
                  </a:cubicBezTo>
                  <a:cubicBezTo>
                    <a:pt x="350" y="2209"/>
                    <a:pt x="509" y="2362"/>
                    <a:pt x="626" y="2429"/>
                  </a:cubicBezTo>
                  <a:lnTo>
                    <a:pt x="925" y="2429"/>
                  </a:lnTo>
                  <a:lnTo>
                    <a:pt x="918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628741" name="Rectangle 5"/>
            <p:cNvSpPr>
              <a:spLocks noChangeArrowheads="1"/>
            </p:cNvSpPr>
            <p:nvPr/>
          </p:nvSpPr>
          <p:spPr bwMode="auto">
            <a:xfrm>
              <a:off x="2880" y="1250"/>
              <a:ext cx="2221" cy="2449"/>
            </a:xfrm>
            <a:prstGeom prst="rect">
              <a:avLst/>
            </a:prstGeom>
            <a:noFill/>
            <a:ln w="571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6287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Ambient</a:t>
            </a:r>
            <a:r>
              <a:rPr lang="de-DE" sz="4000" dirty="0" smtClean="0"/>
              <a:t> </a:t>
            </a:r>
            <a:r>
              <a:rPr lang="de-DE" sz="4000" dirty="0" err="1" smtClean="0"/>
              <a:t>Occlusion</a:t>
            </a:r>
            <a:endParaRPr lang="de-DE" sz="4000" dirty="0"/>
          </a:p>
        </p:txBody>
      </p:sp>
      <p:sp>
        <p:nvSpPr>
          <p:cNvPr id="628769" name="Line 33"/>
          <p:cNvSpPr>
            <a:spLocks noChangeShapeType="1"/>
          </p:cNvSpPr>
          <p:nvPr/>
        </p:nvSpPr>
        <p:spPr bwMode="auto">
          <a:xfrm>
            <a:off x="6038850" y="2686050"/>
            <a:ext cx="1543050" cy="1714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70" name="Arc 34"/>
          <p:cNvSpPr>
            <a:spLocks/>
          </p:cNvSpPr>
          <p:nvPr/>
        </p:nvSpPr>
        <p:spPr bwMode="auto">
          <a:xfrm>
            <a:off x="6353175" y="3211513"/>
            <a:ext cx="758825" cy="785812"/>
          </a:xfrm>
          <a:custGeom>
            <a:avLst/>
            <a:gdLst>
              <a:gd name="G0" fmla="+- 21600 0 0"/>
              <a:gd name="G1" fmla="+- 17109 0 0"/>
              <a:gd name="G2" fmla="+- 21600 0 0"/>
              <a:gd name="T0" fmla="*/ 37392 w 37392"/>
              <a:gd name="T1" fmla="*/ 31846 h 38709"/>
              <a:gd name="T2" fmla="*/ 8415 w 37392"/>
              <a:gd name="T3" fmla="*/ 0 h 38709"/>
              <a:gd name="T4" fmla="*/ 21600 w 37392"/>
              <a:gd name="T5" fmla="*/ 17109 h 38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392" h="38709" fill="none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</a:path>
              <a:path w="37392" h="38709" stroke="0" extrusionOk="0">
                <a:moveTo>
                  <a:pt x="37391" y="31845"/>
                </a:moveTo>
                <a:cubicBezTo>
                  <a:pt x="33306" y="36223"/>
                  <a:pt x="27587" y="38708"/>
                  <a:pt x="21600" y="38709"/>
                </a:cubicBezTo>
                <a:cubicBezTo>
                  <a:pt x="9670" y="38709"/>
                  <a:pt x="0" y="29038"/>
                  <a:pt x="0" y="17109"/>
                </a:cubicBezTo>
                <a:cubicBezTo>
                  <a:pt x="-1" y="10409"/>
                  <a:pt x="3108" y="4089"/>
                  <a:pt x="8415" y="0"/>
                </a:cubicBezTo>
                <a:lnTo>
                  <a:pt x="21600" y="17109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28771" name="Line 35"/>
          <p:cNvSpPr>
            <a:spLocks noChangeShapeType="1"/>
          </p:cNvSpPr>
          <p:nvPr/>
        </p:nvSpPr>
        <p:spPr bwMode="auto">
          <a:xfrm flipH="1">
            <a:off x="6391275" y="3570288"/>
            <a:ext cx="420688" cy="1285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2" name="Line 36"/>
          <p:cNvSpPr>
            <a:spLocks noChangeShapeType="1"/>
          </p:cNvSpPr>
          <p:nvPr/>
        </p:nvSpPr>
        <p:spPr bwMode="auto">
          <a:xfrm flipH="1">
            <a:off x="6557963" y="3575050"/>
            <a:ext cx="249237" cy="3317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3" name="Line 37"/>
          <p:cNvSpPr>
            <a:spLocks noChangeShapeType="1"/>
          </p:cNvSpPr>
          <p:nvPr/>
        </p:nvSpPr>
        <p:spPr bwMode="auto">
          <a:xfrm flipH="1" flipV="1">
            <a:off x="6370638" y="3535363"/>
            <a:ext cx="433387" cy="428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4" name="Line 38"/>
          <p:cNvSpPr>
            <a:spLocks noChangeShapeType="1"/>
          </p:cNvSpPr>
          <p:nvPr/>
        </p:nvSpPr>
        <p:spPr bwMode="auto">
          <a:xfrm>
            <a:off x="6791325" y="3584575"/>
            <a:ext cx="58738" cy="39211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5" name="Line 39"/>
          <p:cNvSpPr>
            <a:spLocks noChangeShapeType="1"/>
          </p:cNvSpPr>
          <p:nvPr/>
        </p:nvSpPr>
        <p:spPr bwMode="auto">
          <a:xfrm>
            <a:off x="6794500" y="3575050"/>
            <a:ext cx="223838" cy="3571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6" name="Line 40"/>
          <p:cNvSpPr>
            <a:spLocks noChangeShapeType="1"/>
          </p:cNvSpPr>
          <p:nvPr/>
        </p:nvSpPr>
        <p:spPr bwMode="auto">
          <a:xfrm flipH="1">
            <a:off x="6705600" y="3570288"/>
            <a:ext cx="106363" cy="4111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77" name="Line 41"/>
          <p:cNvSpPr>
            <a:spLocks noChangeShapeType="1"/>
          </p:cNvSpPr>
          <p:nvPr/>
        </p:nvSpPr>
        <p:spPr bwMode="auto">
          <a:xfrm flipH="1" flipV="1">
            <a:off x="6416675" y="3352800"/>
            <a:ext cx="395288" cy="2174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628766" name="Line 30"/>
          <p:cNvSpPr>
            <a:spLocks noChangeShapeType="1"/>
          </p:cNvSpPr>
          <p:nvPr/>
        </p:nvSpPr>
        <p:spPr bwMode="auto">
          <a:xfrm flipH="1">
            <a:off x="6478588" y="3559175"/>
            <a:ext cx="341312" cy="2524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28767" name="Oval 31"/>
          <p:cNvSpPr>
            <a:spLocks noChangeArrowheads="1"/>
          </p:cNvSpPr>
          <p:nvPr/>
        </p:nvSpPr>
        <p:spPr bwMode="auto">
          <a:xfrm>
            <a:off x="6757988" y="350361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0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4746625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None/>
            </a:pPr>
            <a:r>
              <a:rPr lang="de-DE" sz="2400" dirty="0" err="1" smtClean="0">
                <a:latin typeface="+mn-lt"/>
              </a:rPr>
              <a:t>Approximate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indirect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light</a:t>
            </a:r>
            <a:endParaRPr lang="de-DE" sz="2400" dirty="0" smtClean="0">
              <a:latin typeface="+mn-lt"/>
            </a:endParaRPr>
          </a:p>
          <a:p>
            <a:pPr>
              <a:spcBef>
                <a:spcPts val="600"/>
              </a:spcBef>
              <a:buNone/>
            </a:pPr>
            <a:r>
              <a:rPr lang="de-DE" sz="2400" dirty="0" err="1" smtClean="0"/>
              <a:t>Accessibility</a:t>
            </a:r>
            <a:r>
              <a:rPr lang="de-DE" sz="2400" dirty="0" smtClean="0"/>
              <a:t> </a:t>
            </a:r>
            <a:r>
              <a:rPr lang="de-DE" sz="2400" dirty="0" err="1" smtClean="0"/>
              <a:t>term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err="1" smtClean="0"/>
              <a:t>How</a:t>
            </a:r>
            <a:r>
              <a:rPr lang="de-DE" sz="2000" dirty="0" smtClean="0"/>
              <a:t> easy </a:t>
            </a:r>
            <a:r>
              <a:rPr lang="de-DE" sz="2000" dirty="0" err="1" smtClean="0"/>
              <a:t>can</a:t>
            </a:r>
            <a:r>
              <a:rPr lang="de-DE" sz="2000" dirty="0" smtClean="0"/>
              <a:t> a </a:t>
            </a:r>
            <a:r>
              <a:rPr lang="de-DE" sz="2000" dirty="0" err="1" smtClean="0"/>
              <a:t>surface</a:t>
            </a:r>
            <a:r>
              <a:rPr lang="de-DE" sz="2000" dirty="0" smtClean="0"/>
              <a:t> </a:t>
            </a:r>
            <a:r>
              <a:rPr lang="de-DE" sz="2000" dirty="0" err="1" smtClean="0"/>
              <a:t>point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reached</a:t>
            </a:r>
            <a:r>
              <a:rPr lang="de-DE" sz="2000" dirty="0" smtClean="0"/>
              <a:t>?</a:t>
            </a:r>
            <a:endParaRPr lang="de-DE" sz="2000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de-DE" sz="2400" dirty="0" err="1" smtClean="0">
                <a:latin typeface="+mn-lt"/>
              </a:rPr>
              <a:t>Ambient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Occlusion</a:t>
            </a:r>
            <a:r>
              <a:rPr lang="de-DE" sz="2400" dirty="0" smtClean="0">
                <a:latin typeface="+mn-lt"/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dirty="0" err="1" smtClean="0">
                <a:latin typeface="+mn-lt"/>
              </a:rPr>
              <a:t>Calculate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random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directions</a:t>
            </a:r>
            <a:r>
              <a:rPr lang="de-DE" sz="2000" dirty="0" smtClean="0">
                <a:latin typeface="+mn-lt"/>
              </a:rPr>
              <a:t/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on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specular</a:t>
            </a:r>
            <a:r>
              <a:rPr lang="de-DE" sz="2000" dirty="0" smtClean="0">
                <a:latin typeface="+mn-lt"/>
              </a:rPr>
              <a:t> lobe</a:t>
            </a: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Cast a </a:t>
            </a:r>
            <a:r>
              <a:rPr lang="de-DE" sz="2000" dirty="0" err="1" smtClean="0"/>
              <a:t>ray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sample </a:t>
            </a:r>
            <a:r>
              <a:rPr lang="de-DE" sz="2000" dirty="0" err="1" smtClean="0"/>
              <a:t>only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a </a:t>
            </a:r>
            <a:r>
              <a:rPr lang="de-DE" sz="2000" dirty="0" err="1" smtClean="0"/>
              <a:t>few</a:t>
            </a:r>
            <a:r>
              <a:rPr lang="de-DE" sz="2000" dirty="0" smtClean="0"/>
              <a:t> </a:t>
            </a:r>
            <a:r>
              <a:rPr lang="de-DE" sz="2000" dirty="0" err="1" smtClean="0"/>
              <a:t>steps</a:t>
            </a:r>
            <a:r>
              <a:rPr lang="de-DE" sz="2000" dirty="0" smtClean="0"/>
              <a:t> in </a:t>
            </a:r>
            <a:r>
              <a:rPr lang="de-DE" sz="2000" dirty="0" err="1" smtClean="0"/>
              <a:t>each</a:t>
            </a:r>
            <a:r>
              <a:rPr lang="de-DE" sz="2000" dirty="0" smtClean="0"/>
              <a:t> </a:t>
            </a:r>
            <a:r>
              <a:rPr lang="de-DE" sz="2000" dirty="0" err="1" smtClean="0"/>
              <a:t>direction</a:t>
            </a:r>
            <a:endParaRPr lang="de-DE" sz="2000" dirty="0" smtClean="0"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de-DE" sz="2000" dirty="0" smtClean="0">
                <a:latin typeface="+mn-lt"/>
              </a:rPr>
              <a:t>Count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rays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that</a:t>
            </a:r>
            <a:r>
              <a:rPr lang="de-DE" sz="2000" dirty="0" smtClean="0">
                <a:latin typeface="+mn-lt"/>
              </a:rPr>
              <a:t> do not </a:t>
            </a:r>
            <a:br>
              <a:rPr lang="de-DE" sz="2000" dirty="0" smtClean="0">
                <a:latin typeface="+mn-lt"/>
              </a:rPr>
            </a:br>
            <a:r>
              <a:rPr lang="de-DE" sz="2000" dirty="0" err="1" smtClean="0">
                <a:latin typeface="+mn-lt"/>
              </a:rPr>
              <a:t>intersect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isosurface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err="1" smtClean="0"/>
              <a:t>again</a:t>
            </a:r>
            <a:endParaRPr lang="de-DE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8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28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8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8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8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69" grpId="0" animBg="1"/>
      <p:bldP spid="628770" grpId="0" animBg="1"/>
      <p:bldP spid="628771" grpId="0" animBg="1"/>
      <p:bldP spid="628772" grpId="0" animBg="1"/>
      <p:bldP spid="628773" grpId="0" animBg="1"/>
      <p:bldP spid="628774" grpId="0" animBg="1"/>
      <p:bldP spid="628775" grpId="0" animBg="1"/>
      <p:bldP spid="628776" grpId="0" animBg="1"/>
      <p:bldP spid="62877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AmbOcc_04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4851" y="1041400"/>
            <a:ext cx="5168899" cy="51688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12" descr="beauty_Final_0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3738" y="1049338"/>
            <a:ext cx="5173661" cy="517366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/>
              <a:t>High Quality </a:t>
            </a:r>
            <a:r>
              <a:rPr lang="de-DE" sz="4000" dirty="0" err="1"/>
              <a:t>Isosurface</a:t>
            </a:r>
            <a:endParaRPr lang="de-DE" sz="4000" dirty="0"/>
          </a:p>
        </p:txBody>
      </p:sp>
      <p:pic>
        <p:nvPicPr>
          <p:cNvPr id="4" name="Picture 4" descr="BeautyFinalIso0605"/>
          <p:cNvPicPr>
            <a:picLocks noChangeAspect="1" noChangeArrowheads="1"/>
          </p:cNvPicPr>
          <p:nvPr/>
        </p:nvPicPr>
        <p:blipFill>
          <a:blip r:embed="rId4">
            <a:lum bright="24000" contrast="36000"/>
          </a:blip>
          <a:srcRect/>
          <a:stretch>
            <a:fillRect/>
          </a:stretch>
        </p:blipFill>
        <p:spPr bwMode="auto">
          <a:xfrm>
            <a:off x="3232150" y="1047750"/>
            <a:ext cx="5184775" cy="51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Kreuz 7"/>
          <p:cNvSpPr/>
          <p:nvPr/>
        </p:nvSpPr>
        <p:spPr bwMode="auto">
          <a:xfrm>
            <a:off x="1438275" y="322262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9" name="Pfeil nach rechts 8"/>
          <p:cNvSpPr/>
          <p:nvPr/>
        </p:nvSpPr>
        <p:spPr bwMode="auto">
          <a:xfrm>
            <a:off x="2495550" y="3241675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52800" y="5473700"/>
            <a:ext cx="302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smtClean="0">
                <a:solidFill>
                  <a:schemeClr val="bg1"/>
                </a:solidFill>
              </a:rPr>
              <a:t>Single </a:t>
            </a:r>
            <a:r>
              <a:rPr lang="de-DE" sz="3200" b="1" i="1" dirty="0" err="1" smtClean="0">
                <a:solidFill>
                  <a:schemeClr val="bg1"/>
                </a:solidFill>
              </a:rPr>
              <a:t>Scattering</a:t>
            </a:r>
            <a:endParaRPr lang="de-DE" sz="3200" b="1" i="1" dirty="0">
              <a:solidFill>
                <a:schemeClr val="bg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352800" y="5473700"/>
            <a:ext cx="3400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 smtClean="0">
                <a:solidFill>
                  <a:schemeClr val="bg1"/>
                </a:solidFill>
              </a:rPr>
              <a:t>Ambient</a:t>
            </a:r>
            <a:r>
              <a:rPr lang="de-DE" sz="3200" b="1" i="1" dirty="0" smtClean="0">
                <a:solidFill>
                  <a:schemeClr val="bg1"/>
                </a:solidFill>
              </a:rPr>
              <a:t> </a:t>
            </a:r>
            <a:r>
              <a:rPr lang="de-DE" sz="3200" b="1" i="1" dirty="0" err="1" smtClean="0">
                <a:solidFill>
                  <a:schemeClr val="bg1"/>
                </a:solidFill>
              </a:rPr>
              <a:t>Occlusion</a:t>
            </a:r>
            <a:endParaRPr lang="de-DE" sz="32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46389 -0.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-0.46667 0.1296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968" name="Text Box 152"/>
          <p:cNvSpPr txBox="1">
            <a:spLocks noChangeArrowheads="1"/>
          </p:cNvSpPr>
          <p:nvPr/>
        </p:nvSpPr>
        <p:spPr bwMode="auto">
          <a:xfrm>
            <a:off x="1068804" y="1445691"/>
            <a:ext cx="3692525" cy="5191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sz="2800" b="1" i="1" dirty="0" err="1"/>
              <a:t>Object</a:t>
            </a:r>
            <a:r>
              <a:rPr lang="de-DE" sz="2800" b="1" i="1" dirty="0"/>
              <a:t> order </a:t>
            </a:r>
            <a:r>
              <a:rPr lang="de-DE" sz="2800" b="1" i="1" dirty="0" err="1"/>
              <a:t>approach</a:t>
            </a:r>
            <a:r>
              <a:rPr lang="de-DE" sz="2800" b="1" i="1" dirty="0"/>
              <a:t>:</a:t>
            </a:r>
          </a:p>
        </p:txBody>
      </p:sp>
      <p:pic>
        <p:nvPicPr>
          <p:cNvPr id="546861" name="Picture 45" descr="slice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6015">
            <a:off x="5283616" y="2373332"/>
            <a:ext cx="2447925" cy="246538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46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/>
              <a:t>Volume Rendering</a:t>
            </a:r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2307054" y="2246332"/>
            <a:ext cx="15049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Image Plane</a:t>
            </a:r>
          </a:p>
        </p:txBody>
      </p:sp>
      <p:sp>
        <p:nvSpPr>
          <p:cNvPr id="546951" name="Text Box 135"/>
          <p:cNvSpPr txBox="1">
            <a:spLocks noChangeArrowheads="1"/>
          </p:cNvSpPr>
          <p:nvPr/>
        </p:nvSpPr>
        <p:spPr bwMode="auto">
          <a:xfrm>
            <a:off x="1070391" y="5083194"/>
            <a:ext cx="3787361" cy="923330"/>
          </a:xfrm>
          <a:prstGeom prst="rect">
            <a:avLst/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5988"/>
            <a:r>
              <a:rPr lang="de-DE" b="1" i="1" dirty="0" err="1"/>
              <a:t>For</a:t>
            </a:r>
            <a:r>
              <a:rPr lang="de-DE" b="1" i="1" dirty="0"/>
              <a:t> </a:t>
            </a:r>
            <a:r>
              <a:rPr lang="de-DE" b="1" i="1" dirty="0" err="1"/>
              <a:t>each</a:t>
            </a:r>
            <a:r>
              <a:rPr lang="de-DE" b="1" i="1" dirty="0"/>
              <a:t> slice {</a:t>
            </a:r>
          </a:p>
          <a:p>
            <a:pPr defTabSz="915988"/>
            <a:r>
              <a:rPr lang="de-DE" b="1" i="1" dirty="0"/>
              <a:t>   </a:t>
            </a:r>
            <a:r>
              <a:rPr lang="de-DE" b="1" i="1" dirty="0" err="1"/>
              <a:t>calculate</a:t>
            </a:r>
            <a:r>
              <a:rPr lang="de-DE" b="1" i="1" dirty="0"/>
              <a:t> </a:t>
            </a:r>
            <a:r>
              <a:rPr lang="de-DE" b="1" i="1" dirty="0" err="1"/>
              <a:t>contribution</a:t>
            </a:r>
            <a:r>
              <a:rPr lang="de-DE" b="1" i="1" dirty="0"/>
              <a:t> </a:t>
            </a:r>
            <a:r>
              <a:rPr lang="de-DE" b="1" i="1" dirty="0" err="1"/>
              <a:t>to</a:t>
            </a:r>
            <a:r>
              <a:rPr lang="de-DE" b="1" i="1" dirty="0"/>
              <a:t> </a:t>
            </a:r>
            <a:r>
              <a:rPr lang="de-DE" b="1" i="1" dirty="0" err="1"/>
              <a:t>the</a:t>
            </a:r>
            <a:r>
              <a:rPr lang="de-DE" b="1" i="1" dirty="0"/>
              <a:t> </a:t>
            </a:r>
            <a:r>
              <a:rPr lang="de-DE" b="1" i="1" dirty="0" err="1"/>
              <a:t>image</a:t>
            </a:r>
            <a:endParaRPr lang="de-DE" b="1" i="1" dirty="0"/>
          </a:p>
          <a:p>
            <a:pPr defTabSz="915988"/>
            <a:r>
              <a:rPr lang="de-DE" b="1" i="1" dirty="0"/>
              <a:t>}</a:t>
            </a:r>
          </a:p>
        </p:txBody>
      </p:sp>
      <p:sp>
        <p:nvSpPr>
          <p:cNvPr id="546952" name="Text Box 136"/>
          <p:cNvSpPr txBox="1">
            <a:spLocks noChangeArrowheads="1"/>
          </p:cNvSpPr>
          <p:nvPr/>
        </p:nvSpPr>
        <p:spPr bwMode="auto">
          <a:xfrm>
            <a:off x="4545429" y="2008207"/>
            <a:ext cx="1346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Data Set</a:t>
            </a:r>
          </a:p>
        </p:txBody>
      </p:sp>
      <p:grpSp>
        <p:nvGrpSpPr>
          <p:cNvPr id="2" name="Group 137"/>
          <p:cNvGrpSpPr>
            <a:grpSpLocks/>
          </p:cNvGrpSpPr>
          <p:nvPr/>
        </p:nvGrpSpPr>
        <p:grpSpPr bwMode="auto">
          <a:xfrm rot="-128104">
            <a:off x="2380079" y="1544657"/>
            <a:ext cx="5681662" cy="4516437"/>
            <a:chOff x="1188" y="744"/>
            <a:chExt cx="3579" cy="2845"/>
          </a:xfrm>
        </p:grpSpPr>
        <p:grpSp>
          <p:nvGrpSpPr>
            <p:cNvPr id="3" name="Group 138"/>
            <p:cNvGrpSpPr>
              <a:grpSpLocks/>
            </p:cNvGrpSpPr>
            <p:nvPr/>
          </p:nvGrpSpPr>
          <p:grpSpPr bwMode="auto">
            <a:xfrm>
              <a:off x="1188" y="744"/>
              <a:ext cx="3577" cy="2845"/>
              <a:chOff x="1188" y="744"/>
              <a:chExt cx="3577" cy="2845"/>
            </a:xfrm>
          </p:grpSpPr>
          <p:sp>
            <p:nvSpPr>
              <p:cNvPr id="546955" name="Line 139"/>
              <p:cNvSpPr>
                <a:spLocks noChangeShapeType="1"/>
              </p:cNvSpPr>
              <p:nvPr/>
            </p:nvSpPr>
            <p:spPr bwMode="auto">
              <a:xfrm flipV="1">
                <a:off x="1188" y="1620"/>
                <a:ext cx="3540" cy="456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56" name="Line 140"/>
              <p:cNvSpPr>
                <a:spLocks noChangeShapeType="1"/>
              </p:cNvSpPr>
              <p:nvPr/>
            </p:nvSpPr>
            <p:spPr bwMode="auto">
              <a:xfrm flipV="1">
                <a:off x="1188" y="1308"/>
                <a:ext cx="3492" cy="76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57" name="Line 141"/>
              <p:cNvSpPr>
                <a:spLocks noChangeShapeType="1"/>
              </p:cNvSpPr>
              <p:nvPr/>
            </p:nvSpPr>
            <p:spPr bwMode="auto">
              <a:xfrm flipV="1">
                <a:off x="1188" y="1026"/>
                <a:ext cx="3432" cy="105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58" name="Line 142"/>
              <p:cNvSpPr>
                <a:spLocks noChangeShapeType="1"/>
              </p:cNvSpPr>
              <p:nvPr/>
            </p:nvSpPr>
            <p:spPr bwMode="auto">
              <a:xfrm flipV="1">
                <a:off x="1188" y="744"/>
                <a:ext cx="3324" cy="133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59" name="Line 143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564" cy="37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0" name="Line 144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510" cy="64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1" name="Line 145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456" cy="88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2" name="Line 146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384" cy="109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3" name="Line 147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312" cy="1314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4" name="Line 148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234" cy="1513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5" name="Line 149"/>
              <p:cNvSpPr>
                <a:spLocks noChangeShapeType="1"/>
              </p:cNvSpPr>
              <p:nvPr/>
            </p:nvSpPr>
            <p:spPr bwMode="auto">
              <a:xfrm>
                <a:off x="1200" y="2070"/>
                <a:ext cx="3558" cy="13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6966" name="Line 150"/>
              <p:cNvSpPr>
                <a:spLocks noChangeShapeType="1"/>
              </p:cNvSpPr>
              <p:nvPr/>
            </p:nvSpPr>
            <p:spPr bwMode="auto">
              <a:xfrm flipV="1">
                <a:off x="1188" y="1896"/>
                <a:ext cx="3577" cy="18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546967" name="Arc 151"/>
            <p:cNvSpPr>
              <a:spLocks/>
            </p:cNvSpPr>
            <p:nvPr/>
          </p:nvSpPr>
          <p:spPr bwMode="auto">
            <a:xfrm flipH="1">
              <a:off x="1257" y="750"/>
              <a:ext cx="3510" cy="2836"/>
            </a:xfrm>
            <a:custGeom>
              <a:avLst/>
              <a:gdLst>
                <a:gd name="G0" fmla="+- 21600 0 0"/>
                <a:gd name="G1" fmla="+- 7976 0 0"/>
                <a:gd name="G2" fmla="+- 21600 0 0"/>
                <a:gd name="T0" fmla="*/ 2145 w 21600"/>
                <a:gd name="T1" fmla="*/ 17361 h 17361"/>
                <a:gd name="T2" fmla="*/ 1527 w 21600"/>
                <a:gd name="T3" fmla="*/ 0 h 17361"/>
                <a:gd name="T4" fmla="*/ 21600 w 21600"/>
                <a:gd name="T5" fmla="*/ 7976 h 17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61" fill="none" extrusionOk="0">
                  <a:moveTo>
                    <a:pt x="2145" y="17360"/>
                  </a:moveTo>
                  <a:cubicBezTo>
                    <a:pt x="733" y="14433"/>
                    <a:pt x="0" y="11225"/>
                    <a:pt x="0" y="7976"/>
                  </a:cubicBezTo>
                  <a:cubicBezTo>
                    <a:pt x="-1" y="5244"/>
                    <a:pt x="518" y="2538"/>
                    <a:pt x="1526" y="-1"/>
                  </a:cubicBezTo>
                </a:path>
                <a:path w="21600" h="17361" stroke="0" extrusionOk="0">
                  <a:moveTo>
                    <a:pt x="2145" y="17360"/>
                  </a:moveTo>
                  <a:cubicBezTo>
                    <a:pt x="733" y="14433"/>
                    <a:pt x="0" y="11225"/>
                    <a:pt x="0" y="7976"/>
                  </a:cubicBezTo>
                  <a:cubicBezTo>
                    <a:pt x="-1" y="5244"/>
                    <a:pt x="518" y="2538"/>
                    <a:pt x="1526" y="-1"/>
                  </a:cubicBezTo>
                  <a:lnTo>
                    <a:pt x="21600" y="7976"/>
                  </a:lnTo>
                  <a:close/>
                </a:path>
              </a:pathLst>
            </a:cu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46853" name="Text Box 37"/>
          <p:cNvSpPr txBox="1">
            <a:spLocks noChangeArrowheads="1"/>
          </p:cNvSpPr>
          <p:nvPr/>
        </p:nvSpPr>
        <p:spPr bwMode="auto">
          <a:xfrm>
            <a:off x="1714916" y="3181369"/>
            <a:ext cx="542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Eye</a:t>
            </a:r>
          </a:p>
        </p:txBody>
      </p:sp>
      <p:pic>
        <p:nvPicPr>
          <p:cNvPr id="546880" name="Picture 64" descr="Fig_EyePo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6854" y="3495694"/>
            <a:ext cx="695325" cy="525463"/>
          </a:xfrm>
          <a:prstGeom prst="rect">
            <a:avLst/>
          </a:prstGeom>
          <a:noFill/>
        </p:spPr>
      </p:pic>
      <p:sp>
        <p:nvSpPr>
          <p:cNvPr id="546859" name="Line 43"/>
          <p:cNvSpPr>
            <a:spLocks noChangeShapeType="1"/>
          </p:cNvSpPr>
          <p:nvPr/>
        </p:nvSpPr>
        <p:spPr bwMode="auto">
          <a:xfrm>
            <a:off x="3781841" y="2730519"/>
            <a:ext cx="12700" cy="194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46969" name="Line 153"/>
          <p:cNvSpPr>
            <a:spLocks noChangeShapeType="1"/>
          </p:cNvSpPr>
          <p:nvPr/>
        </p:nvSpPr>
        <p:spPr bwMode="auto">
          <a:xfrm>
            <a:off x="5008979" y="2589232"/>
            <a:ext cx="530225" cy="2511425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46882" name="Oval 66"/>
          <p:cNvSpPr>
            <a:spLocks noChangeArrowheads="1"/>
          </p:cNvSpPr>
          <p:nvPr/>
        </p:nvSpPr>
        <p:spPr bwMode="auto">
          <a:xfrm>
            <a:off x="4969291" y="25447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3" name="Oval 67"/>
          <p:cNvSpPr>
            <a:spLocks noChangeArrowheads="1"/>
          </p:cNvSpPr>
          <p:nvPr/>
        </p:nvSpPr>
        <p:spPr bwMode="auto">
          <a:xfrm>
            <a:off x="5018504" y="277020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4" name="Oval 68"/>
          <p:cNvSpPr>
            <a:spLocks noChangeArrowheads="1"/>
          </p:cNvSpPr>
          <p:nvPr/>
        </p:nvSpPr>
        <p:spPr bwMode="auto">
          <a:xfrm>
            <a:off x="5067716" y="299721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5" name="Oval 69"/>
          <p:cNvSpPr>
            <a:spLocks noChangeArrowheads="1"/>
          </p:cNvSpPr>
          <p:nvPr/>
        </p:nvSpPr>
        <p:spPr bwMode="auto">
          <a:xfrm>
            <a:off x="5115341" y="322423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6" name="Oval 70"/>
          <p:cNvSpPr>
            <a:spLocks noChangeArrowheads="1"/>
          </p:cNvSpPr>
          <p:nvPr/>
        </p:nvSpPr>
        <p:spPr bwMode="auto">
          <a:xfrm>
            <a:off x="5164554" y="34496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7" name="Oval 71"/>
          <p:cNvSpPr>
            <a:spLocks noChangeArrowheads="1"/>
          </p:cNvSpPr>
          <p:nvPr/>
        </p:nvSpPr>
        <p:spPr bwMode="auto">
          <a:xfrm>
            <a:off x="5212179" y="367666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8" name="Oval 72"/>
          <p:cNvSpPr>
            <a:spLocks noChangeArrowheads="1"/>
          </p:cNvSpPr>
          <p:nvPr/>
        </p:nvSpPr>
        <p:spPr bwMode="auto">
          <a:xfrm>
            <a:off x="5261391" y="39036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89" name="Oval 73"/>
          <p:cNvSpPr>
            <a:spLocks noChangeArrowheads="1"/>
          </p:cNvSpPr>
          <p:nvPr/>
        </p:nvSpPr>
        <p:spPr bwMode="auto">
          <a:xfrm>
            <a:off x="5309016" y="413069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90" name="Oval 74"/>
          <p:cNvSpPr>
            <a:spLocks noChangeArrowheads="1"/>
          </p:cNvSpPr>
          <p:nvPr/>
        </p:nvSpPr>
        <p:spPr bwMode="auto">
          <a:xfrm>
            <a:off x="5358229" y="435611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91" name="Oval 75"/>
          <p:cNvSpPr>
            <a:spLocks noChangeArrowheads="1"/>
          </p:cNvSpPr>
          <p:nvPr/>
        </p:nvSpPr>
        <p:spPr bwMode="auto">
          <a:xfrm>
            <a:off x="5405854" y="458313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92" name="Oval 76"/>
          <p:cNvSpPr>
            <a:spLocks noChangeArrowheads="1"/>
          </p:cNvSpPr>
          <p:nvPr/>
        </p:nvSpPr>
        <p:spPr bwMode="auto">
          <a:xfrm>
            <a:off x="5502691" y="50371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893" name="Oval 77"/>
          <p:cNvSpPr>
            <a:spLocks noChangeArrowheads="1"/>
          </p:cNvSpPr>
          <p:nvPr/>
        </p:nvSpPr>
        <p:spPr bwMode="auto">
          <a:xfrm>
            <a:off x="5455066" y="481014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0" name="Line 154"/>
          <p:cNvSpPr>
            <a:spLocks noChangeShapeType="1"/>
          </p:cNvSpPr>
          <p:nvPr/>
        </p:nvSpPr>
        <p:spPr bwMode="auto">
          <a:xfrm>
            <a:off x="5197891" y="2476519"/>
            <a:ext cx="558800" cy="2744788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46971" name="Oval 155"/>
          <p:cNvSpPr>
            <a:spLocks noChangeArrowheads="1"/>
          </p:cNvSpPr>
          <p:nvPr/>
        </p:nvSpPr>
        <p:spPr bwMode="auto">
          <a:xfrm>
            <a:off x="5158204" y="24463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2" name="Oval 156"/>
          <p:cNvSpPr>
            <a:spLocks noChangeArrowheads="1"/>
          </p:cNvSpPr>
          <p:nvPr/>
        </p:nvSpPr>
        <p:spPr bwMode="auto">
          <a:xfrm>
            <a:off x="5210591" y="269241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3" name="Oval 157"/>
          <p:cNvSpPr>
            <a:spLocks noChangeArrowheads="1"/>
          </p:cNvSpPr>
          <p:nvPr/>
        </p:nvSpPr>
        <p:spPr bwMode="auto">
          <a:xfrm>
            <a:off x="5261391" y="29384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4" name="Oval 158"/>
          <p:cNvSpPr>
            <a:spLocks noChangeArrowheads="1"/>
          </p:cNvSpPr>
          <p:nvPr/>
        </p:nvSpPr>
        <p:spPr bwMode="auto">
          <a:xfrm>
            <a:off x="5312191" y="318613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5" name="Oval 159"/>
          <p:cNvSpPr>
            <a:spLocks noChangeArrowheads="1"/>
          </p:cNvSpPr>
          <p:nvPr/>
        </p:nvSpPr>
        <p:spPr bwMode="auto">
          <a:xfrm>
            <a:off x="5362991" y="343219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6" name="Oval 160"/>
          <p:cNvSpPr>
            <a:spLocks noChangeArrowheads="1"/>
          </p:cNvSpPr>
          <p:nvPr/>
        </p:nvSpPr>
        <p:spPr bwMode="auto">
          <a:xfrm>
            <a:off x="5413791" y="367984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7" name="Oval 161"/>
          <p:cNvSpPr>
            <a:spLocks noChangeArrowheads="1"/>
          </p:cNvSpPr>
          <p:nvPr/>
        </p:nvSpPr>
        <p:spPr bwMode="auto">
          <a:xfrm>
            <a:off x="5466179" y="392590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8" name="Oval 162"/>
          <p:cNvSpPr>
            <a:spLocks noChangeArrowheads="1"/>
          </p:cNvSpPr>
          <p:nvPr/>
        </p:nvSpPr>
        <p:spPr bwMode="auto">
          <a:xfrm>
            <a:off x="5516979" y="41735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79" name="Oval 163"/>
          <p:cNvSpPr>
            <a:spLocks noChangeArrowheads="1"/>
          </p:cNvSpPr>
          <p:nvPr/>
        </p:nvSpPr>
        <p:spPr bwMode="auto">
          <a:xfrm>
            <a:off x="5567779" y="441961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0" name="Oval 164"/>
          <p:cNvSpPr>
            <a:spLocks noChangeArrowheads="1"/>
          </p:cNvSpPr>
          <p:nvPr/>
        </p:nvSpPr>
        <p:spPr bwMode="auto">
          <a:xfrm>
            <a:off x="5618579" y="466726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1" name="Oval 165"/>
          <p:cNvSpPr>
            <a:spLocks noChangeArrowheads="1"/>
          </p:cNvSpPr>
          <p:nvPr/>
        </p:nvSpPr>
        <p:spPr bwMode="auto">
          <a:xfrm>
            <a:off x="5720179" y="51609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2" name="Oval 166"/>
          <p:cNvSpPr>
            <a:spLocks noChangeArrowheads="1"/>
          </p:cNvSpPr>
          <p:nvPr/>
        </p:nvSpPr>
        <p:spPr bwMode="auto">
          <a:xfrm>
            <a:off x="5669379" y="491333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3" name="Line 167"/>
          <p:cNvSpPr>
            <a:spLocks noChangeShapeType="1"/>
          </p:cNvSpPr>
          <p:nvPr/>
        </p:nvSpPr>
        <p:spPr bwMode="auto">
          <a:xfrm>
            <a:off x="5396329" y="2387619"/>
            <a:ext cx="606425" cy="2946400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46984" name="Oval 168"/>
          <p:cNvSpPr>
            <a:spLocks noChangeArrowheads="1"/>
          </p:cNvSpPr>
          <p:nvPr/>
        </p:nvSpPr>
        <p:spPr bwMode="auto">
          <a:xfrm>
            <a:off x="5356641" y="23574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5" name="Oval 169"/>
          <p:cNvSpPr>
            <a:spLocks noChangeArrowheads="1"/>
          </p:cNvSpPr>
          <p:nvPr/>
        </p:nvSpPr>
        <p:spPr bwMode="auto">
          <a:xfrm>
            <a:off x="5412204" y="262256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6" name="Oval 170"/>
          <p:cNvSpPr>
            <a:spLocks noChangeArrowheads="1"/>
          </p:cNvSpPr>
          <p:nvPr/>
        </p:nvSpPr>
        <p:spPr bwMode="auto">
          <a:xfrm>
            <a:off x="5467766" y="28876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7" name="Oval 171"/>
          <p:cNvSpPr>
            <a:spLocks noChangeArrowheads="1"/>
          </p:cNvSpPr>
          <p:nvPr/>
        </p:nvSpPr>
        <p:spPr bwMode="auto">
          <a:xfrm>
            <a:off x="5523329" y="315279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8" name="Oval 172"/>
          <p:cNvSpPr>
            <a:spLocks noChangeArrowheads="1"/>
          </p:cNvSpPr>
          <p:nvPr/>
        </p:nvSpPr>
        <p:spPr bwMode="auto">
          <a:xfrm>
            <a:off x="5578891" y="341790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89" name="Oval 173"/>
          <p:cNvSpPr>
            <a:spLocks noChangeArrowheads="1"/>
          </p:cNvSpPr>
          <p:nvPr/>
        </p:nvSpPr>
        <p:spPr bwMode="auto">
          <a:xfrm>
            <a:off x="5634454" y="368301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0" name="Oval 174"/>
          <p:cNvSpPr>
            <a:spLocks noChangeArrowheads="1"/>
          </p:cNvSpPr>
          <p:nvPr/>
        </p:nvSpPr>
        <p:spPr bwMode="auto">
          <a:xfrm>
            <a:off x="5690016" y="394813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1" name="Oval 175"/>
          <p:cNvSpPr>
            <a:spLocks noChangeArrowheads="1"/>
          </p:cNvSpPr>
          <p:nvPr/>
        </p:nvSpPr>
        <p:spPr bwMode="auto">
          <a:xfrm>
            <a:off x="5745579" y="421324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2" name="Oval 176"/>
          <p:cNvSpPr>
            <a:spLocks noChangeArrowheads="1"/>
          </p:cNvSpPr>
          <p:nvPr/>
        </p:nvSpPr>
        <p:spPr bwMode="auto">
          <a:xfrm>
            <a:off x="5801141" y="4478357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3" name="Oval 177"/>
          <p:cNvSpPr>
            <a:spLocks noChangeArrowheads="1"/>
          </p:cNvSpPr>
          <p:nvPr/>
        </p:nvSpPr>
        <p:spPr bwMode="auto">
          <a:xfrm>
            <a:off x="5856704" y="4743469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4" name="Oval 178"/>
          <p:cNvSpPr>
            <a:spLocks noChangeArrowheads="1"/>
          </p:cNvSpPr>
          <p:nvPr/>
        </p:nvSpPr>
        <p:spPr bwMode="auto">
          <a:xfrm>
            <a:off x="5966241" y="5273694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46995" name="Oval 179"/>
          <p:cNvSpPr>
            <a:spLocks noChangeArrowheads="1"/>
          </p:cNvSpPr>
          <p:nvPr/>
        </p:nvSpPr>
        <p:spPr bwMode="auto">
          <a:xfrm>
            <a:off x="5912266" y="5008582"/>
            <a:ext cx="88900" cy="88900"/>
          </a:xfrm>
          <a:prstGeom prst="ellipse">
            <a:avLst/>
          </a:prstGeom>
          <a:solidFill>
            <a:srgbClr val="FFFFFF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4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1.11111E-6 L -0.13421 0.07986 " pathEditMode="relative" ptsTypes="AA">
                                      <p:cBhvr>
                                        <p:cTn id="49" dur="1000" fill="hold"/>
                                        <p:tgtEl>
                                          <p:spTgt spid="5468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-0.13959 0.06644 " pathEditMode="relative" ptsTypes="AA">
                                      <p:cBhvr>
                                        <p:cTn id="51" dur="1000" fill="hold"/>
                                        <p:tgtEl>
                                          <p:spTgt spid="5468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7 L -0.14392 0.0507 " pathEditMode="relative" ptsTypes="AA">
                                      <p:cBhvr>
                                        <p:cTn id="53" dur="1000" fill="hold"/>
                                        <p:tgtEl>
                                          <p:spTgt spid="5468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0023 L -0.14913 0.03773 " pathEditMode="relative" ptsTypes="AA">
                                      <p:cBhvr>
                                        <p:cTn id="55" dur="1000" fill="hold"/>
                                        <p:tgtEl>
                                          <p:spTgt spid="546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52 0.02014 " pathEditMode="relative" ptsTypes="AA">
                                      <p:cBhvr>
                                        <p:cTn id="57" dur="1000" fill="hold"/>
                                        <p:tgtEl>
                                          <p:spTgt spid="546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0.15938 0.00416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546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2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1651 -0.0132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546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-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17083 -0.03194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546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-1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48148E-6 L -0.17656 -0.047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546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-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18333 -0.0673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546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" y="-3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81481E-6 L -0.18802 -0.08612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5468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43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19375 -0.10278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5468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6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4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4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54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4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4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4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4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4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4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4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4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4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54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468 0.09375 " pathEditMode="relative" ptsTypes="AA">
                                      <p:cBhvr>
                                        <p:cTn id="147" dur="1000" fill="hold"/>
                                        <p:tgtEl>
                                          <p:spTgt spid="5469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16041 0.07778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546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" y="3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-0.16667 0.05972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546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" y="3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7 L -0.17084 0.04375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5469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" y="22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17656 0.02222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5469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" y="1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-0.18282 0.00278 " pathEditMode="relative" rAng="0" ptsTypes="AA">
                                      <p:cBhvr>
                                        <p:cTn id="157" dur="1000" fill="hold"/>
                                        <p:tgtEl>
                                          <p:spTgt spid="5469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1875 -0.01736 " pathEditMode="relative" rAng="0" ptsTypes="AA">
                                      <p:cBhvr>
                                        <p:cTn id="159" dur="1000" fill="hold"/>
                                        <p:tgtEl>
                                          <p:spTgt spid="546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9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-0.19583 -0.0368 " pathEditMode="relative" rAng="0" ptsTypes="AA">
                                      <p:cBhvr>
                                        <p:cTn id="161" dur="1000" fill="hold"/>
                                        <p:tgtEl>
                                          <p:spTgt spid="546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19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19948 -0.05764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5469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0.20468 -0.08055 " pathEditMode="relative" rAng="0" ptsTypes="AA">
                                      <p:cBhvr>
                                        <p:cTn id="165" dur="1000" fill="hold"/>
                                        <p:tgtEl>
                                          <p:spTgt spid="5469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" y="-40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-0.21614 -0.12153 " pathEditMode="relative" rAng="0" ptsTypes="AA">
                                      <p:cBhvr>
                                        <p:cTn id="167" dur="1000" fill="hold"/>
                                        <p:tgtEl>
                                          <p:spTgt spid="5469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" y="-6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-0.21042 -0.10278 " pathEditMode="relative" rAng="0" ptsTypes="AA">
                                      <p:cBhvr>
                                        <p:cTn id="169" dur="1000" fill="hold"/>
                                        <p:tgtEl>
                                          <p:spTgt spid="546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46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54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4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46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46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4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4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4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4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546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546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546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4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6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7605 0.10486 " pathEditMode="relative" ptsTypes="AA">
                                      <p:cBhvr>
                                        <p:cTn id="244" dur="1000" fill="hold"/>
                                        <p:tgtEl>
                                          <p:spTgt spid="5469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18229 0.0882 " pathEditMode="relative" rAng="0" ptsTypes="AA">
                                      <p:cBhvr>
                                        <p:cTn id="246" dur="1000" fill="hold"/>
                                        <p:tgtEl>
                                          <p:spTgt spid="5469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4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L -0.18906 0.06736 " pathEditMode="relative" rAng="0" ptsTypes="AA">
                                      <p:cBhvr>
                                        <p:cTn id="248" dur="1000" fill="hold"/>
                                        <p:tgtEl>
                                          <p:spTgt spid="546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34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9427 0.04792 " pathEditMode="relative" rAng="0" ptsTypes="AA">
                                      <p:cBhvr>
                                        <p:cTn id="250" dur="1000" fill="hold"/>
                                        <p:tgtEl>
                                          <p:spTgt spid="546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24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-0.20208 0.025 " pathEditMode="relative" rAng="0" ptsTypes="AA">
                                      <p:cBhvr>
                                        <p:cTn id="252" dur="1000" fill="hold"/>
                                        <p:tgtEl>
                                          <p:spTgt spid="546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" y="13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0625 0.00209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46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" y="1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-0.21094 -0.02083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5469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" y="-10"/>
                                    </p:animMotion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21979 -0.04375 " pathEditMode="relative" rAng="0" ptsTypes="AA">
                                      <p:cBhvr>
                                        <p:cTn id="258" dur="1000" fill="hold"/>
                                        <p:tgtEl>
                                          <p:spTgt spid="546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-22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-0.225 -0.06737 " pathEditMode="relative" rAng="0" ptsTypes="AA">
                                      <p:cBhvr>
                                        <p:cTn id="260" dur="1000" fill="hold"/>
                                        <p:tgtEl>
                                          <p:spTgt spid="5469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-34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3125 -0.09097 " pathEditMode="relative" rAng="0" ptsTypes="AA">
                                      <p:cBhvr>
                                        <p:cTn id="262" dur="1000" fill="hold"/>
                                        <p:tgtEl>
                                          <p:spTgt spid="5469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46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2427 -0.1375 " pathEditMode="relative" rAng="0" ptsTypes="AA">
                                      <p:cBhvr>
                                        <p:cTn id="264" dur="1000" fill="hold"/>
                                        <p:tgtEl>
                                          <p:spTgt spid="5469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" y="-6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7 L -0.23594 -0.11597 " pathEditMode="relative" rAng="0" ptsTypes="AA">
                                      <p:cBhvr>
                                        <p:cTn id="266" dur="1000" fill="hold"/>
                                        <p:tgtEl>
                                          <p:spTgt spid="546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500"/>
                            </p:stCondLst>
                            <p:childTnLst>
                              <p:par>
                                <p:cTn id="26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4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6951" grpId="0" animBg="1"/>
      <p:bldP spid="546969" grpId="0" animBg="1"/>
      <p:bldP spid="546969" grpId="1" animBg="1"/>
      <p:bldP spid="546882" grpId="0" animBg="1"/>
      <p:bldP spid="546882" grpId="1" animBg="1"/>
      <p:bldP spid="546882" grpId="2" animBg="1"/>
      <p:bldP spid="546883" grpId="0" animBg="1"/>
      <p:bldP spid="546883" grpId="1" animBg="1"/>
      <p:bldP spid="546883" grpId="2" animBg="1"/>
      <p:bldP spid="546884" grpId="0" animBg="1"/>
      <p:bldP spid="546884" grpId="1" animBg="1"/>
      <p:bldP spid="546884" grpId="2" animBg="1"/>
      <p:bldP spid="546885" grpId="0" animBg="1"/>
      <p:bldP spid="546885" grpId="1" animBg="1"/>
      <p:bldP spid="546885" grpId="2" animBg="1"/>
      <p:bldP spid="546886" grpId="0" animBg="1"/>
      <p:bldP spid="546886" grpId="1" animBg="1"/>
      <p:bldP spid="546886" grpId="2" animBg="1"/>
      <p:bldP spid="546887" grpId="0" animBg="1"/>
      <p:bldP spid="546887" grpId="1" animBg="1"/>
      <p:bldP spid="546887" grpId="2" animBg="1"/>
      <p:bldP spid="546888" grpId="0" animBg="1"/>
      <p:bldP spid="546888" grpId="1" animBg="1"/>
      <p:bldP spid="546888" grpId="2" animBg="1"/>
      <p:bldP spid="546889" grpId="0" animBg="1"/>
      <p:bldP spid="546889" grpId="1" animBg="1"/>
      <p:bldP spid="546889" grpId="2" animBg="1"/>
      <p:bldP spid="546890" grpId="0" animBg="1"/>
      <p:bldP spid="546890" grpId="1" animBg="1"/>
      <p:bldP spid="546890" grpId="2" animBg="1"/>
      <p:bldP spid="546891" grpId="0" animBg="1"/>
      <p:bldP spid="546891" grpId="1" animBg="1"/>
      <p:bldP spid="546891" grpId="2" animBg="1"/>
      <p:bldP spid="546892" grpId="0" animBg="1"/>
      <p:bldP spid="546892" grpId="1" animBg="1"/>
      <p:bldP spid="546892" grpId="2" animBg="1"/>
      <p:bldP spid="546893" grpId="0" animBg="1"/>
      <p:bldP spid="546893" grpId="1" animBg="1"/>
      <p:bldP spid="546893" grpId="2" animBg="1"/>
      <p:bldP spid="546970" grpId="0" animBg="1"/>
      <p:bldP spid="546970" grpId="1" animBg="1"/>
      <p:bldP spid="546971" grpId="0" animBg="1"/>
      <p:bldP spid="546971" grpId="1" animBg="1"/>
      <p:bldP spid="546971" grpId="2" animBg="1"/>
      <p:bldP spid="546972" grpId="0" animBg="1"/>
      <p:bldP spid="546972" grpId="1" animBg="1"/>
      <p:bldP spid="546972" grpId="2" animBg="1"/>
      <p:bldP spid="546973" grpId="0" animBg="1"/>
      <p:bldP spid="546973" grpId="1" animBg="1"/>
      <p:bldP spid="546973" grpId="2" animBg="1"/>
      <p:bldP spid="546974" grpId="0" animBg="1"/>
      <p:bldP spid="546974" grpId="1" animBg="1"/>
      <p:bldP spid="546974" grpId="2" animBg="1"/>
      <p:bldP spid="546975" grpId="0" animBg="1"/>
      <p:bldP spid="546975" grpId="1" animBg="1"/>
      <p:bldP spid="546975" grpId="2" animBg="1"/>
      <p:bldP spid="546976" grpId="0" animBg="1"/>
      <p:bldP spid="546976" grpId="1" animBg="1"/>
      <p:bldP spid="546976" grpId="2" animBg="1"/>
      <p:bldP spid="546977" grpId="0" animBg="1"/>
      <p:bldP spid="546977" grpId="1" animBg="1"/>
      <p:bldP spid="546977" grpId="2" animBg="1"/>
      <p:bldP spid="546978" grpId="0" animBg="1"/>
      <p:bldP spid="546978" grpId="1" animBg="1"/>
      <p:bldP spid="546978" grpId="2" animBg="1"/>
      <p:bldP spid="546979" grpId="0" animBg="1"/>
      <p:bldP spid="546979" grpId="1" animBg="1"/>
      <p:bldP spid="546979" grpId="2" animBg="1"/>
      <p:bldP spid="546980" grpId="0" animBg="1"/>
      <p:bldP spid="546980" grpId="1" animBg="1"/>
      <p:bldP spid="546980" grpId="2" animBg="1"/>
      <p:bldP spid="546981" grpId="0" animBg="1"/>
      <p:bldP spid="546981" grpId="1" animBg="1"/>
      <p:bldP spid="546981" grpId="2" animBg="1"/>
      <p:bldP spid="546982" grpId="0" animBg="1"/>
      <p:bldP spid="546982" grpId="1" animBg="1"/>
      <p:bldP spid="546982" grpId="2" animBg="1"/>
      <p:bldP spid="546983" grpId="0" animBg="1"/>
      <p:bldP spid="546984" grpId="0" animBg="1"/>
      <p:bldP spid="546984" grpId="1" animBg="1"/>
      <p:bldP spid="546984" grpId="2" animBg="1"/>
      <p:bldP spid="546985" grpId="0" animBg="1"/>
      <p:bldP spid="546985" grpId="1" animBg="1"/>
      <p:bldP spid="546985" grpId="2" animBg="1"/>
      <p:bldP spid="546986" grpId="0" animBg="1"/>
      <p:bldP spid="546986" grpId="1" animBg="1"/>
      <p:bldP spid="546986" grpId="2" animBg="1"/>
      <p:bldP spid="546987" grpId="0" animBg="1"/>
      <p:bldP spid="546987" grpId="1" animBg="1"/>
      <p:bldP spid="546987" grpId="2" animBg="1"/>
      <p:bldP spid="546988" grpId="0" animBg="1"/>
      <p:bldP spid="546988" grpId="1" animBg="1"/>
      <p:bldP spid="546988" grpId="2" animBg="1"/>
      <p:bldP spid="546989" grpId="0" animBg="1"/>
      <p:bldP spid="546989" grpId="1" animBg="1"/>
      <p:bldP spid="546989" grpId="2" animBg="1"/>
      <p:bldP spid="546990" grpId="0" animBg="1"/>
      <p:bldP spid="546990" grpId="1" animBg="1"/>
      <p:bldP spid="546990" grpId="2" animBg="1"/>
      <p:bldP spid="546991" grpId="0" animBg="1"/>
      <p:bldP spid="546991" grpId="1" animBg="1"/>
      <p:bldP spid="546991" grpId="2" animBg="1"/>
      <p:bldP spid="546992" grpId="0" animBg="1"/>
      <p:bldP spid="546992" grpId="1" animBg="1"/>
      <p:bldP spid="546992" grpId="2" animBg="1"/>
      <p:bldP spid="546993" grpId="0" animBg="1"/>
      <p:bldP spid="546993" grpId="1" animBg="1"/>
      <p:bldP spid="546993" grpId="2" animBg="1"/>
      <p:bldP spid="546994" grpId="0" animBg="1"/>
      <p:bldP spid="546994" grpId="1" animBg="1"/>
      <p:bldP spid="546994" grpId="2" animBg="1"/>
      <p:bldP spid="546995" grpId="0" animBg="1"/>
      <p:bldP spid="546995" grpId="1" animBg="1"/>
      <p:bldP spid="546995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6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b="50336"/>
          <a:stretch>
            <a:fillRect/>
          </a:stretch>
        </p:blipFill>
        <p:spPr bwMode="auto">
          <a:xfrm>
            <a:off x="1117049" y="1286754"/>
            <a:ext cx="6695692" cy="5071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endParaRPr lang="de-DE" dirty="0"/>
          </a:p>
        </p:txBody>
      </p:sp>
      <p:pic>
        <p:nvPicPr>
          <p:cNvPr id="5" name="Picture 2" descr="F:\IMAGES\head.png"/>
          <p:cNvPicPr>
            <a:picLocks noChangeAspect="1" noChangeArrowheads="1"/>
          </p:cNvPicPr>
          <p:nvPr/>
        </p:nvPicPr>
        <p:blipFill>
          <a:blip r:embed="rId2"/>
          <a:srcRect t="49361"/>
          <a:stretch>
            <a:fillRect/>
          </a:stretch>
        </p:blipFill>
        <p:spPr bwMode="auto">
          <a:xfrm>
            <a:off x="1173436" y="1282584"/>
            <a:ext cx="6572123" cy="5075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Multiple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6671486" y="3208689"/>
            <a:ext cx="819850" cy="694722"/>
          </a:xfrm>
          <a:custGeom>
            <a:avLst/>
            <a:gdLst/>
            <a:ahLst/>
            <a:cxnLst>
              <a:cxn ang="0">
                <a:pos x="629" y="400"/>
              </a:cxn>
              <a:cxn ang="0">
                <a:pos x="265" y="379"/>
              </a:cxn>
              <a:cxn ang="0">
                <a:pos x="209" y="327"/>
              </a:cxn>
              <a:cxn ang="0">
                <a:pos x="5" y="255"/>
              </a:cxn>
              <a:cxn ang="0">
                <a:pos x="201" y="147"/>
              </a:cxn>
              <a:cxn ang="0">
                <a:pos x="288" y="0"/>
              </a:cxn>
            </a:cxnLst>
            <a:rect l="0" t="0" r="r" b="b"/>
            <a:pathLst>
              <a:path w="629" h="533">
                <a:moveTo>
                  <a:pt x="629" y="400"/>
                </a:moveTo>
                <a:cubicBezTo>
                  <a:pt x="483" y="533"/>
                  <a:pt x="312" y="436"/>
                  <a:pt x="265" y="379"/>
                </a:cubicBezTo>
                <a:cubicBezTo>
                  <a:pt x="218" y="323"/>
                  <a:pt x="252" y="348"/>
                  <a:pt x="209" y="327"/>
                </a:cubicBezTo>
                <a:cubicBezTo>
                  <a:pt x="166" y="306"/>
                  <a:pt x="6" y="285"/>
                  <a:pt x="5" y="255"/>
                </a:cubicBezTo>
                <a:cubicBezTo>
                  <a:pt x="0" y="214"/>
                  <a:pt x="197" y="207"/>
                  <a:pt x="201" y="147"/>
                </a:cubicBezTo>
                <a:cubicBezTo>
                  <a:pt x="205" y="87"/>
                  <a:pt x="288" y="0"/>
                  <a:pt x="288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383152" y="3946423"/>
            <a:ext cx="724700" cy="694722"/>
          </a:xfrm>
          <a:custGeom>
            <a:avLst/>
            <a:gdLst/>
            <a:ahLst/>
            <a:cxnLst>
              <a:cxn ang="0">
                <a:pos x="556" y="400"/>
              </a:cxn>
              <a:cxn ang="0">
                <a:pos x="223" y="405"/>
              </a:cxn>
              <a:cxn ang="0">
                <a:pos x="15" y="429"/>
              </a:cxn>
              <a:cxn ang="0">
                <a:pos x="131" y="261"/>
              </a:cxn>
              <a:cxn ang="0">
                <a:pos x="155" y="72"/>
              </a:cxn>
              <a:cxn ang="0">
                <a:pos x="215" y="0"/>
              </a:cxn>
            </a:cxnLst>
            <a:rect l="0" t="0" r="r" b="b"/>
            <a:pathLst>
              <a:path w="556" h="533">
                <a:moveTo>
                  <a:pt x="556" y="400"/>
                </a:moveTo>
                <a:cubicBezTo>
                  <a:pt x="410" y="533"/>
                  <a:pt x="270" y="462"/>
                  <a:pt x="223" y="405"/>
                </a:cubicBezTo>
                <a:cubicBezTo>
                  <a:pt x="176" y="349"/>
                  <a:pt x="30" y="458"/>
                  <a:pt x="15" y="429"/>
                </a:cubicBezTo>
                <a:cubicBezTo>
                  <a:pt x="0" y="405"/>
                  <a:pt x="108" y="320"/>
                  <a:pt x="131" y="261"/>
                </a:cubicBezTo>
                <a:cubicBezTo>
                  <a:pt x="126" y="220"/>
                  <a:pt x="136" y="109"/>
                  <a:pt x="155" y="72"/>
                </a:cubicBezTo>
                <a:cubicBezTo>
                  <a:pt x="175" y="36"/>
                  <a:pt x="215" y="0"/>
                  <a:pt x="215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007490" y="4638538"/>
            <a:ext cx="676473" cy="769017"/>
          </a:xfrm>
          <a:custGeom>
            <a:avLst/>
            <a:gdLst/>
            <a:ahLst/>
            <a:cxnLst>
              <a:cxn ang="0">
                <a:pos x="519" y="400"/>
              </a:cxn>
              <a:cxn ang="0">
                <a:pos x="288" y="486"/>
              </a:cxn>
              <a:cxn ang="0">
                <a:pos x="168" y="574"/>
              </a:cxn>
              <a:cxn ang="0">
                <a:pos x="140" y="394"/>
              </a:cxn>
              <a:cxn ang="0">
                <a:pos x="178" y="0"/>
              </a:cxn>
            </a:cxnLst>
            <a:rect l="0" t="0" r="r" b="b"/>
            <a:pathLst>
              <a:path w="519" h="590">
                <a:moveTo>
                  <a:pt x="519" y="400"/>
                </a:moveTo>
                <a:cubicBezTo>
                  <a:pt x="364" y="534"/>
                  <a:pt x="345" y="454"/>
                  <a:pt x="288" y="486"/>
                </a:cubicBezTo>
                <a:cubicBezTo>
                  <a:pt x="230" y="515"/>
                  <a:pt x="200" y="590"/>
                  <a:pt x="168" y="574"/>
                </a:cubicBezTo>
                <a:cubicBezTo>
                  <a:pt x="136" y="558"/>
                  <a:pt x="208" y="470"/>
                  <a:pt x="140" y="394"/>
                </a:cubicBezTo>
                <a:cubicBezTo>
                  <a:pt x="72" y="318"/>
                  <a:pt x="0" y="146"/>
                  <a:pt x="178" y="0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2" name="Freeform 10"/>
          <p:cNvSpPr>
            <a:spLocks/>
          </p:cNvSpPr>
          <p:nvPr/>
        </p:nvSpPr>
        <p:spPr bwMode="auto">
          <a:xfrm>
            <a:off x="5812534" y="5228986"/>
            <a:ext cx="1128760" cy="641282"/>
          </a:xfrm>
          <a:custGeom>
            <a:avLst/>
            <a:gdLst/>
            <a:ahLst/>
            <a:cxnLst>
              <a:cxn ang="0">
                <a:pos x="12" y="492"/>
              </a:cxn>
              <a:cxn ang="0">
                <a:pos x="364" y="106"/>
              </a:cxn>
              <a:cxn ang="0">
                <a:pos x="544" y="100"/>
              </a:cxn>
              <a:cxn ang="0">
                <a:pos x="818" y="42"/>
              </a:cxn>
              <a:cxn ang="0">
                <a:pos x="730" y="352"/>
              </a:cxn>
              <a:cxn ang="0">
                <a:pos x="754" y="486"/>
              </a:cxn>
            </a:cxnLst>
            <a:rect l="0" t="0" r="r" b="b"/>
            <a:pathLst>
              <a:path w="866" h="492">
                <a:moveTo>
                  <a:pt x="12" y="492"/>
                </a:moveTo>
                <a:cubicBezTo>
                  <a:pt x="0" y="204"/>
                  <a:pt x="260" y="106"/>
                  <a:pt x="364" y="106"/>
                </a:cubicBezTo>
                <a:cubicBezTo>
                  <a:pt x="468" y="106"/>
                  <a:pt x="468" y="111"/>
                  <a:pt x="544" y="100"/>
                </a:cubicBezTo>
                <a:cubicBezTo>
                  <a:pt x="620" y="89"/>
                  <a:pt x="787" y="0"/>
                  <a:pt x="818" y="42"/>
                </a:cubicBezTo>
                <a:cubicBezTo>
                  <a:pt x="866" y="76"/>
                  <a:pt x="708" y="296"/>
                  <a:pt x="730" y="352"/>
                </a:cubicBezTo>
                <a:cubicBezTo>
                  <a:pt x="752" y="408"/>
                  <a:pt x="754" y="486"/>
                  <a:pt x="754" y="486"/>
                </a:cubicBezTo>
              </a:path>
            </a:pathLst>
          </a:custGeom>
          <a:solidFill>
            <a:srgbClr val="FFFF00"/>
          </a:solidFill>
          <a:ln w="28575" cap="flat" cmpd="sng">
            <a:solidFill>
              <a:srgbClr val="CC00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6294799" y="5262875"/>
            <a:ext cx="0" cy="602179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947065" y="4138026"/>
            <a:ext cx="1345127" cy="171529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 flipV="1">
            <a:off x="5854243" y="4655482"/>
            <a:ext cx="426217" cy="119784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 flipV="1">
            <a:off x="6280461" y="4632021"/>
            <a:ext cx="0" cy="122130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6280461" y="3492834"/>
            <a:ext cx="952799" cy="236049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6280461" y="4912256"/>
            <a:ext cx="2157157" cy="941068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5" name="Gruppieren 92"/>
          <p:cNvGrpSpPr/>
          <p:nvPr/>
        </p:nvGrpSpPr>
        <p:grpSpPr>
          <a:xfrm>
            <a:off x="5003111" y="5058239"/>
            <a:ext cx="1277349" cy="795085"/>
            <a:chOff x="4623545" y="5058239"/>
            <a:chExt cx="1277349" cy="795085"/>
          </a:xfrm>
        </p:grpSpPr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H="1" flipV="1">
              <a:off x="4623545" y="5416678"/>
              <a:ext cx="1277349" cy="43664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H="1" flipV="1">
              <a:off x="4813844" y="5058239"/>
              <a:ext cx="1087050" cy="79508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6280461" y="4217534"/>
            <a:ext cx="1614935" cy="163579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40" name="Gruppieren 96"/>
          <p:cNvGrpSpPr/>
          <p:nvPr/>
        </p:nvGrpSpPr>
        <p:grpSpPr>
          <a:xfrm>
            <a:off x="6208773" y="3483710"/>
            <a:ext cx="2308353" cy="2398289"/>
            <a:chOff x="5829207" y="3483710"/>
            <a:chExt cx="2308353" cy="2398289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 rot="13800613" flipV="1">
              <a:off x="7354206" y="4143239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rot="13800613" flipV="1">
              <a:off x="7930317" y="4835354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 rot="13800613" flipV="1">
              <a:off x="6711621" y="3405504"/>
              <a:ext cx="0" cy="4144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7607069" y="4912256"/>
              <a:ext cx="464017" cy="9697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6647754" y="4239693"/>
              <a:ext cx="844615" cy="4796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5829207" y="3483710"/>
              <a:ext cx="1021880" cy="938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</p:grpSp>
      <p:sp>
        <p:nvSpPr>
          <p:cNvPr id="25" name="Line 23"/>
          <p:cNvSpPr>
            <a:spLocks noChangeShapeType="1"/>
          </p:cNvSpPr>
          <p:nvPr/>
        </p:nvSpPr>
        <p:spPr bwMode="auto">
          <a:xfrm>
            <a:off x="7244990" y="3475890"/>
            <a:ext cx="145983" cy="67126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pic>
        <p:nvPicPr>
          <p:cNvPr id="86" name="Grafik 8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538633" y="1629280"/>
            <a:ext cx="6338417" cy="879421"/>
          </a:xfrm>
          <a:prstGeom prst="rect">
            <a:avLst/>
          </a:prstGeom>
          <a:noFill/>
          <a:ln/>
          <a:effectLst/>
        </p:spPr>
      </p:pic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6584157" y="3475890"/>
            <a:ext cx="660832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7132896" y="3475890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 flipV="1">
            <a:off x="6618046" y="3241275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9" name="Line 27"/>
          <p:cNvSpPr>
            <a:spLocks noChangeShapeType="1"/>
          </p:cNvSpPr>
          <p:nvPr/>
        </p:nvSpPr>
        <p:spPr bwMode="auto">
          <a:xfrm flipH="1">
            <a:off x="6766134" y="3475890"/>
            <a:ext cx="478856" cy="526834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>
            <a:off x="7873237" y="4238389"/>
            <a:ext cx="145983" cy="67126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1" name="Line 29"/>
          <p:cNvSpPr>
            <a:spLocks noChangeShapeType="1"/>
          </p:cNvSpPr>
          <p:nvPr/>
        </p:nvSpPr>
        <p:spPr bwMode="auto">
          <a:xfrm flipH="1">
            <a:off x="7212405" y="4238389"/>
            <a:ext cx="660832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2" name="Line 30"/>
          <p:cNvSpPr>
            <a:spLocks noChangeShapeType="1"/>
          </p:cNvSpPr>
          <p:nvPr/>
        </p:nvSpPr>
        <p:spPr bwMode="auto">
          <a:xfrm flipH="1">
            <a:off x="7761143" y="4238389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3" name="Line 31"/>
          <p:cNvSpPr>
            <a:spLocks noChangeShapeType="1"/>
          </p:cNvSpPr>
          <p:nvPr/>
        </p:nvSpPr>
        <p:spPr bwMode="auto">
          <a:xfrm flipH="1" flipV="1">
            <a:off x="7246294" y="4003774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4" name="Line 32"/>
          <p:cNvSpPr>
            <a:spLocks noChangeShapeType="1"/>
          </p:cNvSpPr>
          <p:nvPr/>
        </p:nvSpPr>
        <p:spPr bwMode="auto">
          <a:xfrm flipH="1">
            <a:off x="7548687" y="4238389"/>
            <a:ext cx="324551" cy="6386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5" name="Line 33"/>
          <p:cNvSpPr>
            <a:spLocks noChangeShapeType="1"/>
          </p:cNvSpPr>
          <p:nvPr/>
        </p:nvSpPr>
        <p:spPr bwMode="auto">
          <a:xfrm>
            <a:off x="8450652" y="4916166"/>
            <a:ext cx="145983" cy="671261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H="1">
            <a:off x="7789819" y="4916166"/>
            <a:ext cx="660833" cy="179872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7" name="Line 35"/>
          <p:cNvSpPr>
            <a:spLocks noChangeShapeType="1"/>
          </p:cNvSpPr>
          <p:nvPr/>
        </p:nvSpPr>
        <p:spPr bwMode="auto">
          <a:xfrm flipH="1">
            <a:off x="8338558" y="4916166"/>
            <a:ext cx="112094" cy="71688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H="1" flipV="1">
            <a:off x="7823707" y="4681551"/>
            <a:ext cx="626944" cy="23461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39" name="Line 37"/>
          <p:cNvSpPr>
            <a:spLocks noChangeShapeType="1"/>
          </p:cNvSpPr>
          <p:nvPr/>
        </p:nvSpPr>
        <p:spPr bwMode="auto">
          <a:xfrm flipH="1">
            <a:off x="7986519" y="4916166"/>
            <a:ext cx="464132" cy="513306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grpSp>
        <p:nvGrpSpPr>
          <p:cNvPr id="52" name="Gruppieren 90"/>
          <p:cNvGrpSpPr/>
          <p:nvPr/>
        </p:nvGrpSpPr>
        <p:grpSpPr>
          <a:xfrm>
            <a:off x="4941851" y="2631275"/>
            <a:ext cx="4094035" cy="3379762"/>
            <a:chOff x="4562285" y="2631275"/>
            <a:chExt cx="4094035" cy="3379762"/>
          </a:xfrm>
        </p:grpSpPr>
        <p:grpSp>
          <p:nvGrpSpPr>
            <p:cNvPr id="76" name="Group 38"/>
            <p:cNvGrpSpPr>
              <a:grpSpLocks/>
            </p:cNvGrpSpPr>
            <p:nvPr/>
          </p:nvGrpSpPr>
          <p:grpSpPr bwMode="auto">
            <a:xfrm>
              <a:off x="5207476" y="5865054"/>
              <a:ext cx="1488503" cy="145983"/>
              <a:chOff x="2485" y="3782"/>
              <a:chExt cx="1142" cy="112"/>
            </a:xfrm>
          </p:grpSpPr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492" y="3784"/>
                <a:ext cx="113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259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270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 flipV="1">
                <a:off x="2820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 flipV="1">
                <a:off x="3044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3156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26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 flipV="1">
                <a:off x="337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flipV="1">
                <a:off x="3491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 flipV="1">
                <a:off x="2932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2485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6542176" y="2631275"/>
              <a:ext cx="2114144" cy="3136023"/>
              <a:chOff x="3509" y="1301"/>
              <a:chExt cx="1622" cy="2406"/>
            </a:xfrm>
          </p:grpSpPr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 rot="13800613">
                <a:off x="3038" y="2504"/>
                <a:ext cx="240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 rot="3003817" flipV="1">
                <a:off x="3509" y="154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 rot="3003817" flipV="1">
                <a:off x="3581" y="163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rot="3003817" flipV="1">
                <a:off x="3652" y="171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Line 55"/>
              <p:cNvSpPr>
                <a:spLocks noChangeShapeType="1"/>
              </p:cNvSpPr>
              <p:nvPr/>
            </p:nvSpPr>
            <p:spPr bwMode="auto">
              <a:xfrm rot="3003817" flipV="1">
                <a:off x="3796" y="188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 rot="3003817" flipV="1">
                <a:off x="3868" y="197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 rot="3003817" flipV="1">
                <a:off x="3940" y="205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 rot="3003817" flipV="1">
                <a:off x="4084" y="223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 rot="3003817" flipV="1">
                <a:off x="4156" y="231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 rot="3003817" flipV="1">
                <a:off x="4228" y="240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 rot="3003817" flipV="1">
                <a:off x="4300" y="248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 rot="3003817" flipV="1">
                <a:off x="4372" y="257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3003817" flipV="1">
                <a:off x="4012" y="214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 rot="3003817" flipV="1">
                <a:off x="3724" y="180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rot="3003817" flipV="1">
                <a:off x="4516" y="274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rot="3003817" flipV="1">
                <a:off x="4588" y="283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rot="3003817" flipV="1">
                <a:off x="4660" y="291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 rot="3003817" flipV="1">
                <a:off x="4803" y="309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1" name="Line 69"/>
              <p:cNvSpPr>
                <a:spLocks noChangeShapeType="1"/>
              </p:cNvSpPr>
              <p:nvPr/>
            </p:nvSpPr>
            <p:spPr bwMode="auto">
              <a:xfrm rot="3003817" flipV="1">
                <a:off x="4875" y="3176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 rot="3003817" flipV="1">
                <a:off x="4947" y="326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rot="3003817" flipV="1">
                <a:off x="5019" y="334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3003817" flipV="1">
                <a:off x="4732" y="300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 rot="3003817" flipV="1">
                <a:off x="4444" y="266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78" name="Group 80"/>
            <p:cNvGrpSpPr>
              <a:grpSpLocks/>
            </p:cNvGrpSpPr>
            <p:nvPr/>
          </p:nvGrpSpPr>
          <p:grpSpPr bwMode="auto">
            <a:xfrm rot="3848456">
              <a:off x="4466483" y="4081328"/>
              <a:ext cx="473141" cy="281538"/>
              <a:chOff x="462" y="1717"/>
              <a:chExt cx="568" cy="338"/>
            </a:xfrm>
          </p:grpSpPr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1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102" name="Inhaltsplatzhalter 2"/>
          <p:cNvSpPr txBox="1">
            <a:spLocks/>
          </p:cNvSpPr>
          <p:nvPr/>
        </p:nvSpPr>
        <p:spPr bwMode="auto">
          <a:xfrm>
            <a:off x="483080" y="2924534"/>
            <a:ext cx="5451894" cy="311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Integral must be solved for every intersection point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b="1" i="1" kern="0" dirty="0" err="1" smtClean="0">
                <a:latin typeface="+mn-lt"/>
              </a:rPr>
              <a:t>Fredholm</a:t>
            </a:r>
            <a:r>
              <a:rPr lang="en-US" sz="2400" b="1" i="1" kern="0" dirty="0" smtClean="0">
                <a:latin typeface="+mn-lt"/>
              </a:rPr>
              <a:t> Equation </a:t>
            </a:r>
            <a:r>
              <a:rPr lang="en-US" sz="2400" kern="0" dirty="0" smtClean="0">
                <a:latin typeface="+mn-lt"/>
              </a:rPr>
              <a:t>(cannot be 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solved analytically)</a:t>
            </a:r>
          </a:p>
          <a:p>
            <a:pPr marL="342900" lvl="0" indent="-342900" defTabSz="915988">
              <a:spcBef>
                <a:spcPts val="0"/>
              </a:spcBef>
            </a:pPr>
            <a:r>
              <a:rPr lang="en-US" sz="2400" b="1" i="1" kern="0" dirty="0" smtClean="0">
                <a:latin typeface="+mn-lt"/>
              </a:rPr>
              <a:t>Numerical Solution: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Number of rays grows exponentially</a:t>
            </a:r>
          </a:p>
          <a:p>
            <a:pPr marL="342900" lvl="0" indent="-342900" defTabSz="915988">
              <a:spcBef>
                <a:spcPts val="0"/>
              </a:spcBef>
              <a:buBlip>
                <a:blip r:embed="rId5"/>
              </a:buBlip>
            </a:pPr>
            <a:r>
              <a:rPr lang="en-US" sz="2400" kern="0" dirty="0" smtClean="0">
                <a:latin typeface="+mn-lt"/>
              </a:rPr>
              <a:t>Much workload spent for little</a:t>
            </a:r>
            <a:br>
              <a:rPr lang="en-US" sz="2400" kern="0" dirty="0" smtClean="0">
                <a:latin typeface="+mn-lt"/>
              </a:rPr>
            </a:br>
            <a:r>
              <a:rPr lang="en-US" sz="2400" kern="0" dirty="0" smtClean="0">
                <a:latin typeface="+mn-lt"/>
              </a:rPr>
              <a:t>contribution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19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102" grpId="0" build="allAtOnce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Multiple </a:t>
            </a:r>
            <a:r>
              <a:rPr lang="de-DE" dirty="0" err="1" smtClean="0"/>
              <a:t>Scattering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33475"/>
            <a:ext cx="8169275" cy="193752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de-DE" dirty="0" err="1" smtClean="0"/>
              <a:t>Mathematical</a:t>
            </a:r>
            <a:r>
              <a:rPr lang="de-DE" dirty="0" smtClean="0"/>
              <a:t> Model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>
                <a:latin typeface="+mn-lt"/>
              </a:rPr>
              <a:t>integrates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over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entire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sphere</a:t>
            </a:r>
            <a:r>
              <a:rPr lang="de-DE" dirty="0" smtClean="0">
                <a:latin typeface="+mn-lt"/>
              </a:rPr>
              <a:t>/</a:t>
            </a:r>
            <a:r>
              <a:rPr lang="de-DE" dirty="0" err="1" smtClean="0">
                <a:latin typeface="+mn-lt"/>
              </a:rPr>
              <a:t>hemisphere</a:t>
            </a:r>
            <a:endParaRPr lang="de-DE" dirty="0" smtClean="0">
              <a:latin typeface="+mn-lt"/>
            </a:endParaRPr>
          </a:p>
        </p:txBody>
      </p:sp>
      <p:pic>
        <p:nvPicPr>
          <p:cNvPr id="4" name="Grafik 3" descr="Hemispher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5232" y="606552"/>
            <a:ext cx="2588768" cy="1941576"/>
          </a:xfrm>
          <a:prstGeom prst="rect">
            <a:avLst/>
          </a:prstGeom>
        </p:spPr>
      </p:pic>
      <p:grpSp>
        <p:nvGrpSpPr>
          <p:cNvPr id="5" name="Gruppieren 93"/>
          <p:cNvGrpSpPr/>
          <p:nvPr/>
        </p:nvGrpSpPr>
        <p:grpSpPr>
          <a:xfrm>
            <a:off x="4947065" y="3208689"/>
            <a:ext cx="3736898" cy="2673310"/>
            <a:chOff x="4947065" y="3208689"/>
            <a:chExt cx="3736898" cy="2673310"/>
          </a:xfrm>
        </p:grpSpPr>
        <p:sp>
          <p:nvSpPr>
            <p:cNvPr id="6" name="Freeform 3"/>
            <p:cNvSpPr>
              <a:spLocks/>
            </p:cNvSpPr>
            <p:nvPr/>
          </p:nvSpPr>
          <p:spPr bwMode="auto">
            <a:xfrm>
              <a:off x="6671486" y="3208689"/>
              <a:ext cx="819850" cy="694722"/>
            </a:xfrm>
            <a:custGeom>
              <a:avLst/>
              <a:gdLst/>
              <a:ahLst/>
              <a:cxnLst>
                <a:cxn ang="0">
                  <a:pos x="629" y="400"/>
                </a:cxn>
                <a:cxn ang="0">
                  <a:pos x="265" y="379"/>
                </a:cxn>
                <a:cxn ang="0">
                  <a:pos x="209" y="327"/>
                </a:cxn>
                <a:cxn ang="0">
                  <a:pos x="5" y="255"/>
                </a:cxn>
                <a:cxn ang="0">
                  <a:pos x="201" y="147"/>
                </a:cxn>
                <a:cxn ang="0">
                  <a:pos x="288" y="0"/>
                </a:cxn>
              </a:cxnLst>
              <a:rect l="0" t="0" r="r" b="b"/>
              <a:pathLst>
                <a:path w="629" h="533">
                  <a:moveTo>
                    <a:pt x="629" y="400"/>
                  </a:moveTo>
                  <a:cubicBezTo>
                    <a:pt x="483" y="533"/>
                    <a:pt x="312" y="436"/>
                    <a:pt x="265" y="379"/>
                  </a:cubicBezTo>
                  <a:cubicBezTo>
                    <a:pt x="218" y="323"/>
                    <a:pt x="252" y="348"/>
                    <a:pt x="209" y="327"/>
                  </a:cubicBezTo>
                  <a:cubicBezTo>
                    <a:pt x="166" y="306"/>
                    <a:pt x="6" y="285"/>
                    <a:pt x="5" y="255"/>
                  </a:cubicBezTo>
                  <a:cubicBezTo>
                    <a:pt x="0" y="214"/>
                    <a:pt x="197" y="207"/>
                    <a:pt x="201" y="147"/>
                  </a:cubicBezTo>
                  <a:cubicBezTo>
                    <a:pt x="205" y="87"/>
                    <a:pt x="288" y="0"/>
                    <a:pt x="288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383152" y="3946423"/>
              <a:ext cx="724700" cy="694722"/>
            </a:xfrm>
            <a:custGeom>
              <a:avLst/>
              <a:gdLst/>
              <a:ahLst/>
              <a:cxnLst>
                <a:cxn ang="0">
                  <a:pos x="556" y="400"/>
                </a:cxn>
                <a:cxn ang="0">
                  <a:pos x="223" y="405"/>
                </a:cxn>
                <a:cxn ang="0">
                  <a:pos x="15" y="429"/>
                </a:cxn>
                <a:cxn ang="0">
                  <a:pos x="131" y="261"/>
                </a:cxn>
                <a:cxn ang="0">
                  <a:pos x="155" y="72"/>
                </a:cxn>
                <a:cxn ang="0">
                  <a:pos x="215" y="0"/>
                </a:cxn>
              </a:cxnLst>
              <a:rect l="0" t="0" r="r" b="b"/>
              <a:pathLst>
                <a:path w="556" h="533">
                  <a:moveTo>
                    <a:pt x="556" y="400"/>
                  </a:moveTo>
                  <a:cubicBezTo>
                    <a:pt x="410" y="533"/>
                    <a:pt x="270" y="462"/>
                    <a:pt x="223" y="405"/>
                  </a:cubicBezTo>
                  <a:cubicBezTo>
                    <a:pt x="176" y="349"/>
                    <a:pt x="30" y="458"/>
                    <a:pt x="15" y="429"/>
                  </a:cubicBezTo>
                  <a:cubicBezTo>
                    <a:pt x="0" y="405"/>
                    <a:pt x="108" y="320"/>
                    <a:pt x="131" y="261"/>
                  </a:cubicBezTo>
                  <a:cubicBezTo>
                    <a:pt x="126" y="220"/>
                    <a:pt x="136" y="109"/>
                    <a:pt x="155" y="72"/>
                  </a:cubicBezTo>
                  <a:cubicBezTo>
                    <a:pt x="175" y="36"/>
                    <a:pt x="215" y="0"/>
                    <a:pt x="215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8007490" y="4638538"/>
              <a:ext cx="676473" cy="769017"/>
            </a:xfrm>
            <a:custGeom>
              <a:avLst/>
              <a:gdLst/>
              <a:ahLst/>
              <a:cxnLst>
                <a:cxn ang="0">
                  <a:pos x="519" y="400"/>
                </a:cxn>
                <a:cxn ang="0">
                  <a:pos x="288" y="486"/>
                </a:cxn>
                <a:cxn ang="0">
                  <a:pos x="168" y="574"/>
                </a:cxn>
                <a:cxn ang="0">
                  <a:pos x="140" y="394"/>
                </a:cxn>
                <a:cxn ang="0">
                  <a:pos x="178" y="0"/>
                </a:cxn>
              </a:cxnLst>
              <a:rect l="0" t="0" r="r" b="b"/>
              <a:pathLst>
                <a:path w="519" h="590">
                  <a:moveTo>
                    <a:pt x="519" y="400"/>
                  </a:moveTo>
                  <a:cubicBezTo>
                    <a:pt x="364" y="534"/>
                    <a:pt x="345" y="454"/>
                    <a:pt x="288" y="486"/>
                  </a:cubicBezTo>
                  <a:cubicBezTo>
                    <a:pt x="230" y="515"/>
                    <a:pt x="200" y="590"/>
                    <a:pt x="168" y="574"/>
                  </a:cubicBezTo>
                  <a:cubicBezTo>
                    <a:pt x="136" y="558"/>
                    <a:pt x="208" y="470"/>
                    <a:pt x="140" y="394"/>
                  </a:cubicBezTo>
                  <a:cubicBezTo>
                    <a:pt x="72" y="318"/>
                    <a:pt x="0" y="146"/>
                    <a:pt x="178" y="0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5812534" y="5228986"/>
              <a:ext cx="1128760" cy="641282"/>
            </a:xfrm>
            <a:custGeom>
              <a:avLst/>
              <a:gdLst/>
              <a:ahLst/>
              <a:cxnLst>
                <a:cxn ang="0">
                  <a:pos x="12" y="492"/>
                </a:cxn>
                <a:cxn ang="0">
                  <a:pos x="364" y="106"/>
                </a:cxn>
                <a:cxn ang="0">
                  <a:pos x="544" y="100"/>
                </a:cxn>
                <a:cxn ang="0">
                  <a:pos x="818" y="42"/>
                </a:cxn>
                <a:cxn ang="0">
                  <a:pos x="730" y="352"/>
                </a:cxn>
                <a:cxn ang="0">
                  <a:pos x="754" y="486"/>
                </a:cxn>
              </a:cxnLst>
              <a:rect l="0" t="0" r="r" b="b"/>
              <a:pathLst>
                <a:path w="866" h="492">
                  <a:moveTo>
                    <a:pt x="12" y="492"/>
                  </a:moveTo>
                  <a:cubicBezTo>
                    <a:pt x="0" y="204"/>
                    <a:pt x="260" y="106"/>
                    <a:pt x="364" y="106"/>
                  </a:cubicBezTo>
                  <a:cubicBezTo>
                    <a:pt x="468" y="106"/>
                    <a:pt x="468" y="111"/>
                    <a:pt x="544" y="100"/>
                  </a:cubicBezTo>
                  <a:cubicBezTo>
                    <a:pt x="620" y="89"/>
                    <a:pt x="787" y="0"/>
                    <a:pt x="818" y="42"/>
                  </a:cubicBezTo>
                  <a:cubicBezTo>
                    <a:pt x="866" y="76"/>
                    <a:pt x="708" y="296"/>
                    <a:pt x="730" y="352"/>
                  </a:cubicBezTo>
                  <a:cubicBezTo>
                    <a:pt x="752" y="408"/>
                    <a:pt x="754" y="486"/>
                    <a:pt x="754" y="486"/>
                  </a:cubicBezTo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CC0000"/>
              </a:solidFill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6294799" y="5262875"/>
              <a:ext cx="0" cy="6021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4947065" y="4138026"/>
              <a:ext cx="1345127" cy="1715298"/>
            </a:xfrm>
            <a:prstGeom prst="line">
              <a:avLst/>
            </a:prstGeom>
            <a:noFill/>
            <a:ln w="57150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5854243" y="4655482"/>
              <a:ext cx="426217" cy="119784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H="1" flipV="1">
              <a:off x="6280461" y="4632021"/>
              <a:ext cx="0" cy="1221303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6280461" y="3492834"/>
              <a:ext cx="952799" cy="236049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6280461" y="4912256"/>
              <a:ext cx="2157157" cy="941068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40" name="Gruppieren 92"/>
            <p:cNvGrpSpPr/>
            <p:nvPr/>
          </p:nvGrpSpPr>
          <p:grpSpPr>
            <a:xfrm>
              <a:off x="5003111" y="5058239"/>
              <a:ext cx="1277349" cy="795085"/>
              <a:chOff x="4623545" y="5058239"/>
              <a:chExt cx="1277349" cy="795085"/>
            </a:xfrm>
          </p:grpSpPr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 flipH="1" flipV="1">
                <a:off x="4623545" y="5416678"/>
                <a:ext cx="1277349" cy="436645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1" name="Line 19"/>
              <p:cNvSpPr>
                <a:spLocks noChangeShapeType="1"/>
              </p:cNvSpPr>
              <p:nvPr/>
            </p:nvSpPr>
            <p:spPr bwMode="auto">
              <a:xfrm flipH="1" flipV="1">
                <a:off x="4813844" y="5058239"/>
                <a:ext cx="1087050" cy="795085"/>
              </a:xfrm>
              <a:prstGeom prst="line">
                <a:avLst/>
              </a:prstGeom>
              <a:noFill/>
              <a:ln w="28575">
                <a:solidFill>
                  <a:srgbClr val="FF99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6280461" y="4217534"/>
              <a:ext cx="1614935" cy="163579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grpSp>
          <p:nvGrpSpPr>
            <p:cNvPr id="52" name="Gruppieren 96"/>
            <p:cNvGrpSpPr/>
            <p:nvPr/>
          </p:nvGrpSpPr>
          <p:grpSpPr>
            <a:xfrm>
              <a:off x="6208773" y="3483710"/>
              <a:ext cx="2308353" cy="2398289"/>
              <a:chOff x="5829207" y="3483710"/>
              <a:chExt cx="2308353" cy="2398289"/>
            </a:xfrm>
          </p:grpSpPr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rot="13800613" flipV="1">
                <a:off x="7354206" y="4143239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 rot="13800613" flipV="1">
                <a:off x="7930317" y="4835354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 rot="13800613" flipV="1">
                <a:off x="6711621" y="3405504"/>
                <a:ext cx="0" cy="41448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>
                <a:off x="7607069" y="4912256"/>
                <a:ext cx="464017" cy="9697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3" name="Line 21"/>
              <p:cNvSpPr>
                <a:spLocks noChangeShapeType="1"/>
              </p:cNvSpPr>
              <p:nvPr/>
            </p:nvSpPr>
            <p:spPr bwMode="auto">
              <a:xfrm flipH="1">
                <a:off x="6647754" y="4239693"/>
                <a:ext cx="844615" cy="47965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 flipH="1">
                <a:off x="5829207" y="3483710"/>
                <a:ext cx="1021880" cy="9384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7244990" y="3475890"/>
              <a:ext cx="145983" cy="67126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6584157" y="3475890"/>
              <a:ext cx="660832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H="1">
              <a:off x="7132896" y="3475890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H="1" flipV="1">
              <a:off x="6618046" y="3241275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H="1">
              <a:off x="6766134" y="3475890"/>
              <a:ext cx="478856" cy="526834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>
              <a:off x="7873237" y="4238389"/>
              <a:ext cx="145983" cy="67126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H="1">
              <a:off x="7212405" y="4238389"/>
              <a:ext cx="660832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H="1">
              <a:off x="7761143" y="4238389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3" name="Line 31"/>
            <p:cNvSpPr>
              <a:spLocks noChangeShapeType="1"/>
            </p:cNvSpPr>
            <p:nvPr/>
          </p:nvSpPr>
          <p:spPr bwMode="auto">
            <a:xfrm flipH="1" flipV="1">
              <a:off x="7246294" y="4003774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4" name="Line 32"/>
            <p:cNvSpPr>
              <a:spLocks noChangeShapeType="1"/>
            </p:cNvSpPr>
            <p:nvPr/>
          </p:nvSpPr>
          <p:spPr bwMode="auto">
            <a:xfrm flipH="1">
              <a:off x="7548687" y="4238389"/>
              <a:ext cx="324551" cy="63867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5" name="Line 33"/>
            <p:cNvSpPr>
              <a:spLocks noChangeShapeType="1"/>
            </p:cNvSpPr>
            <p:nvPr/>
          </p:nvSpPr>
          <p:spPr bwMode="auto">
            <a:xfrm>
              <a:off x="8450652" y="4916166"/>
              <a:ext cx="145983" cy="67126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H="1">
              <a:off x="7789819" y="4916166"/>
              <a:ext cx="660833" cy="179872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 flipH="1">
              <a:off x="8338558" y="4916166"/>
              <a:ext cx="112094" cy="71688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8" name="Line 36"/>
            <p:cNvSpPr>
              <a:spLocks noChangeShapeType="1"/>
            </p:cNvSpPr>
            <p:nvPr/>
          </p:nvSpPr>
          <p:spPr bwMode="auto">
            <a:xfrm flipH="1" flipV="1">
              <a:off x="7823707" y="4681551"/>
              <a:ext cx="626944" cy="23461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39" name="Line 37"/>
            <p:cNvSpPr>
              <a:spLocks noChangeShapeType="1"/>
            </p:cNvSpPr>
            <p:nvPr/>
          </p:nvSpPr>
          <p:spPr bwMode="auto">
            <a:xfrm flipH="1">
              <a:off x="7986519" y="4916166"/>
              <a:ext cx="464132" cy="51330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ffectLst/>
          </p:spPr>
          <p:txBody>
            <a:bodyPr wrap="square">
              <a:spAutoFit/>
            </a:bodyPr>
            <a:lstStyle/>
            <a:p>
              <a:endParaRPr lang="de-DE"/>
            </a:p>
          </p:txBody>
        </p:sp>
      </p:grpSp>
      <p:sp>
        <p:nvSpPr>
          <p:cNvPr id="76" name="Line 77"/>
          <p:cNvSpPr>
            <a:spLocks noChangeShapeType="1"/>
          </p:cNvSpPr>
          <p:nvPr/>
        </p:nvSpPr>
        <p:spPr bwMode="auto">
          <a:xfrm>
            <a:off x="5089585" y="4313208"/>
            <a:ext cx="1209572" cy="150962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de-DE"/>
          </a:p>
        </p:txBody>
      </p:sp>
      <p:sp>
        <p:nvSpPr>
          <p:cNvPr id="77" name="Line 78"/>
          <p:cNvSpPr>
            <a:spLocks noChangeShapeType="1"/>
          </p:cNvSpPr>
          <p:nvPr/>
        </p:nvSpPr>
        <p:spPr bwMode="auto">
          <a:xfrm flipV="1">
            <a:off x="6311348" y="4196250"/>
            <a:ext cx="1569315" cy="1657947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78" name="Line 79"/>
          <p:cNvSpPr>
            <a:spLocks noChangeShapeType="1"/>
          </p:cNvSpPr>
          <p:nvPr/>
        </p:nvSpPr>
        <p:spPr bwMode="auto">
          <a:xfrm flipH="1" flipV="1">
            <a:off x="6571034" y="3743430"/>
            <a:ext cx="1299508" cy="493996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79" name="Gruppieren 90"/>
          <p:cNvGrpSpPr/>
          <p:nvPr/>
        </p:nvGrpSpPr>
        <p:grpSpPr>
          <a:xfrm>
            <a:off x="4941851" y="2631275"/>
            <a:ext cx="4094035" cy="3379762"/>
            <a:chOff x="4562285" y="2631275"/>
            <a:chExt cx="4094035" cy="3379762"/>
          </a:xfrm>
        </p:grpSpPr>
        <p:grpSp>
          <p:nvGrpSpPr>
            <p:cNvPr id="90" name="Group 38"/>
            <p:cNvGrpSpPr>
              <a:grpSpLocks/>
            </p:cNvGrpSpPr>
            <p:nvPr/>
          </p:nvGrpSpPr>
          <p:grpSpPr bwMode="auto">
            <a:xfrm>
              <a:off x="5207476" y="5865054"/>
              <a:ext cx="1488503" cy="145983"/>
              <a:chOff x="2485" y="3782"/>
              <a:chExt cx="1142" cy="112"/>
            </a:xfrm>
          </p:grpSpPr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492" y="3784"/>
                <a:ext cx="113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259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3" name="Line 41"/>
              <p:cNvSpPr>
                <a:spLocks noChangeShapeType="1"/>
              </p:cNvSpPr>
              <p:nvPr/>
            </p:nvSpPr>
            <p:spPr bwMode="auto">
              <a:xfrm flipV="1">
                <a:off x="270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4" name="Line 42"/>
              <p:cNvSpPr>
                <a:spLocks noChangeShapeType="1"/>
              </p:cNvSpPr>
              <p:nvPr/>
            </p:nvSpPr>
            <p:spPr bwMode="auto">
              <a:xfrm flipV="1">
                <a:off x="2820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5" name="Line 43"/>
              <p:cNvSpPr>
                <a:spLocks noChangeShapeType="1"/>
              </p:cNvSpPr>
              <p:nvPr/>
            </p:nvSpPr>
            <p:spPr bwMode="auto">
              <a:xfrm flipV="1">
                <a:off x="3044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6" name="Line 44"/>
              <p:cNvSpPr>
                <a:spLocks noChangeShapeType="1"/>
              </p:cNvSpPr>
              <p:nvPr/>
            </p:nvSpPr>
            <p:spPr bwMode="auto">
              <a:xfrm flipV="1">
                <a:off x="3156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 flipV="1">
                <a:off x="3267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8" name="Line 46"/>
              <p:cNvSpPr>
                <a:spLocks noChangeShapeType="1"/>
              </p:cNvSpPr>
              <p:nvPr/>
            </p:nvSpPr>
            <p:spPr bwMode="auto">
              <a:xfrm flipV="1">
                <a:off x="3379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flipV="1">
                <a:off x="3491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 flipV="1">
                <a:off x="2932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2485" y="378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91" name="Group 50"/>
            <p:cNvGrpSpPr>
              <a:grpSpLocks/>
            </p:cNvGrpSpPr>
            <p:nvPr/>
          </p:nvGrpSpPr>
          <p:grpSpPr bwMode="auto">
            <a:xfrm>
              <a:off x="6542176" y="2631275"/>
              <a:ext cx="2114144" cy="3136023"/>
              <a:chOff x="3509" y="1301"/>
              <a:chExt cx="1622" cy="2406"/>
            </a:xfrm>
          </p:grpSpPr>
          <p:sp>
            <p:nvSpPr>
              <p:cNvPr id="53" name="Line 51"/>
              <p:cNvSpPr>
                <a:spLocks noChangeShapeType="1"/>
              </p:cNvSpPr>
              <p:nvPr/>
            </p:nvSpPr>
            <p:spPr bwMode="auto">
              <a:xfrm rot="13800613">
                <a:off x="3038" y="2504"/>
                <a:ext cx="240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4" name="Line 52"/>
              <p:cNvSpPr>
                <a:spLocks noChangeShapeType="1"/>
              </p:cNvSpPr>
              <p:nvPr/>
            </p:nvSpPr>
            <p:spPr bwMode="auto">
              <a:xfrm rot="3003817" flipV="1">
                <a:off x="3509" y="154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" name="Line 53"/>
              <p:cNvSpPr>
                <a:spLocks noChangeShapeType="1"/>
              </p:cNvSpPr>
              <p:nvPr/>
            </p:nvSpPr>
            <p:spPr bwMode="auto">
              <a:xfrm rot="3003817" flipV="1">
                <a:off x="3581" y="163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6" name="Line 54"/>
              <p:cNvSpPr>
                <a:spLocks noChangeShapeType="1"/>
              </p:cNvSpPr>
              <p:nvPr/>
            </p:nvSpPr>
            <p:spPr bwMode="auto">
              <a:xfrm rot="3003817" flipV="1">
                <a:off x="3652" y="171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7" name="Line 55"/>
              <p:cNvSpPr>
                <a:spLocks noChangeShapeType="1"/>
              </p:cNvSpPr>
              <p:nvPr/>
            </p:nvSpPr>
            <p:spPr bwMode="auto">
              <a:xfrm rot="3003817" flipV="1">
                <a:off x="3796" y="188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8" name="Line 56"/>
              <p:cNvSpPr>
                <a:spLocks noChangeShapeType="1"/>
              </p:cNvSpPr>
              <p:nvPr/>
            </p:nvSpPr>
            <p:spPr bwMode="auto">
              <a:xfrm rot="3003817" flipV="1">
                <a:off x="3868" y="197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9" name="Line 57"/>
              <p:cNvSpPr>
                <a:spLocks noChangeShapeType="1"/>
              </p:cNvSpPr>
              <p:nvPr/>
            </p:nvSpPr>
            <p:spPr bwMode="auto">
              <a:xfrm rot="3003817" flipV="1">
                <a:off x="3940" y="205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0" name="Line 58"/>
              <p:cNvSpPr>
                <a:spLocks noChangeShapeType="1"/>
              </p:cNvSpPr>
              <p:nvPr/>
            </p:nvSpPr>
            <p:spPr bwMode="auto">
              <a:xfrm rot="3003817" flipV="1">
                <a:off x="4084" y="223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1" name="Line 59"/>
              <p:cNvSpPr>
                <a:spLocks noChangeShapeType="1"/>
              </p:cNvSpPr>
              <p:nvPr/>
            </p:nvSpPr>
            <p:spPr bwMode="auto">
              <a:xfrm rot="3003817" flipV="1">
                <a:off x="4156" y="231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2" name="Line 60"/>
              <p:cNvSpPr>
                <a:spLocks noChangeShapeType="1"/>
              </p:cNvSpPr>
              <p:nvPr/>
            </p:nvSpPr>
            <p:spPr bwMode="auto">
              <a:xfrm rot="3003817" flipV="1">
                <a:off x="4228" y="240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 rot="3003817" flipV="1">
                <a:off x="4300" y="2489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 rot="3003817" flipV="1">
                <a:off x="4372" y="257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3003817" flipV="1">
                <a:off x="4012" y="2145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 rot="3003817" flipV="1">
                <a:off x="3724" y="180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rot="3003817" flipV="1">
                <a:off x="4516" y="2747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8" name="Line 66"/>
              <p:cNvSpPr>
                <a:spLocks noChangeShapeType="1"/>
              </p:cNvSpPr>
              <p:nvPr/>
            </p:nvSpPr>
            <p:spPr bwMode="auto">
              <a:xfrm rot="3003817" flipV="1">
                <a:off x="4588" y="2833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69" name="Line 67"/>
              <p:cNvSpPr>
                <a:spLocks noChangeShapeType="1"/>
              </p:cNvSpPr>
              <p:nvPr/>
            </p:nvSpPr>
            <p:spPr bwMode="auto">
              <a:xfrm rot="3003817" flipV="1">
                <a:off x="4660" y="291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0" name="Line 68"/>
              <p:cNvSpPr>
                <a:spLocks noChangeShapeType="1"/>
              </p:cNvSpPr>
              <p:nvPr/>
            </p:nvSpPr>
            <p:spPr bwMode="auto">
              <a:xfrm rot="3003817" flipV="1">
                <a:off x="4803" y="3090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1" name="Line 69"/>
              <p:cNvSpPr>
                <a:spLocks noChangeShapeType="1"/>
              </p:cNvSpPr>
              <p:nvPr/>
            </p:nvSpPr>
            <p:spPr bwMode="auto">
              <a:xfrm rot="3003817" flipV="1">
                <a:off x="4875" y="3176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 rot="3003817" flipV="1">
                <a:off x="4947" y="3262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3" name="Line 71"/>
              <p:cNvSpPr>
                <a:spLocks noChangeShapeType="1"/>
              </p:cNvSpPr>
              <p:nvPr/>
            </p:nvSpPr>
            <p:spPr bwMode="auto">
              <a:xfrm rot="3003817" flipV="1">
                <a:off x="5019" y="3348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3003817" flipV="1">
                <a:off x="4732" y="3004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 rot="3003817" flipV="1">
                <a:off x="4444" y="2661"/>
                <a:ext cx="112" cy="11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92" name="Group 80"/>
            <p:cNvGrpSpPr>
              <a:grpSpLocks/>
            </p:cNvGrpSpPr>
            <p:nvPr/>
          </p:nvGrpSpPr>
          <p:grpSpPr bwMode="auto">
            <a:xfrm rot="3848456">
              <a:off x="4466483" y="4081328"/>
              <a:ext cx="473141" cy="281538"/>
              <a:chOff x="462" y="1717"/>
              <a:chExt cx="568" cy="338"/>
            </a:xfrm>
          </p:grpSpPr>
          <p:sp>
            <p:nvSpPr>
              <p:cNvPr id="80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2857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1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84" name="Line 85"/>
          <p:cNvSpPr>
            <a:spLocks noChangeShapeType="1"/>
          </p:cNvSpPr>
          <p:nvPr/>
        </p:nvSpPr>
        <p:spPr bwMode="auto">
          <a:xfrm>
            <a:off x="5158776" y="4390534"/>
            <a:ext cx="1152221" cy="1450704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5" name="Line 86"/>
          <p:cNvSpPr>
            <a:spLocks noChangeShapeType="1"/>
          </p:cNvSpPr>
          <p:nvPr/>
        </p:nvSpPr>
        <p:spPr bwMode="auto">
          <a:xfrm flipV="1">
            <a:off x="6272855" y="4910984"/>
            <a:ext cx="2141516" cy="913696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6" name="Line 87"/>
          <p:cNvSpPr>
            <a:spLocks noChangeShapeType="1"/>
          </p:cNvSpPr>
          <p:nvPr/>
        </p:nvSpPr>
        <p:spPr bwMode="auto">
          <a:xfrm flipH="1">
            <a:off x="8251680" y="4906917"/>
            <a:ext cx="173355" cy="862863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7" name="Line 88"/>
          <p:cNvSpPr>
            <a:spLocks noChangeShapeType="1"/>
          </p:cNvSpPr>
          <p:nvPr/>
        </p:nvSpPr>
        <p:spPr bwMode="auto">
          <a:xfrm>
            <a:off x="5130756" y="4364233"/>
            <a:ext cx="1152221" cy="1450704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8" name="Line 89"/>
          <p:cNvSpPr>
            <a:spLocks noChangeShapeType="1"/>
          </p:cNvSpPr>
          <p:nvPr/>
        </p:nvSpPr>
        <p:spPr bwMode="auto">
          <a:xfrm flipV="1">
            <a:off x="6279376" y="3478756"/>
            <a:ext cx="952798" cy="2301836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89" name="Line 90"/>
          <p:cNvSpPr>
            <a:spLocks noChangeShapeType="1"/>
          </p:cNvSpPr>
          <p:nvPr/>
        </p:nvSpPr>
        <p:spPr bwMode="auto">
          <a:xfrm flipH="1">
            <a:off x="6060637" y="3483128"/>
            <a:ext cx="1210876" cy="4001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5" name="Inhaltsplatzhalter 2"/>
          <p:cNvSpPr txBox="1">
            <a:spLocks/>
          </p:cNvSpPr>
          <p:nvPr/>
        </p:nvSpPr>
        <p:spPr bwMode="auto">
          <a:xfrm>
            <a:off x="461963" y="2942138"/>
            <a:ext cx="4732337" cy="309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Quantum </a:t>
            </a: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Optics</a:t>
            </a:r>
            <a:endParaRPr lang="de-DE" sz="2400" kern="0" dirty="0" smtClean="0">
              <a:latin typeface="+mj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single</a:t>
            </a:r>
            <a:r>
              <a:rPr kumimoji="0" lang="de-DE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0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photons</a:t>
            </a:r>
            <a:endParaRPr kumimoji="0" lang="de-DE" sz="2400" b="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de-DE" sz="2400" kern="0" baseline="0" dirty="0" smtClean="0">
                <a:latin typeface="+mn-lt"/>
              </a:rPr>
              <a:t>Photons </a:t>
            </a:r>
            <a:r>
              <a:rPr lang="de-DE" sz="2400" kern="0" baseline="0" dirty="0" err="1" smtClean="0">
                <a:latin typeface="+mn-lt"/>
              </a:rPr>
              <a:t>are</a:t>
            </a:r>
            <a:r>
              <a:rPr lang="de-DE" sz="2400" kern="0" baseline="0" dirty="0" smtClean="0">
                <a:latin typeface="+mn-lt"/>
              </a:rPr>
              <a:t> </a:t>
            </a:r>
            <a:r>
              <a:rPr lang="de-DE" sz="2400" kern="0" baseline="0" dirty="0" err="1" smtClean="0">
                <a:latin typeface="+mn-lt"/>
              </a:rPr>
              <a:t>scattered</a:t>
            </a:r>
            <a:r>
              <a:rPr lang="de-DE" sz="2400" kern="0" baseline="0" dirty="0" smtClean="0">
                <a:latin typeface="+mn-lt"/>
              </a:rPr>
              <a:t/>
            </a:r>
            <a:br>
              <a:rPr lang="de-DE" sz="2400" kern="0" baseline="0" dirty="0" smtClean="0">
                <a:latin typeface="+mn-lt"/>
              </a:rPr>
            </a:br>
            <a:r>
              <a:rPr lang="de-DE" sz="2400" kern="0" baseline="0" dirty="0" err="1" smtClean="0">
                <a:latin typeface="+mn-lt"/>
              </a:rPr>
              <a:t>randomly</a:t>
            </a:r>
            <a:endParaRPr lang="de-DE" sz="2400" kern="0" baseline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de-DE" sz="2400" kern="0" dirty="0" err="1" smtClean="0">
                <a:latin typeface="+mn-lt"/>
              </a:rPr>
              <a:t>Probability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of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scattering</a:t>
            </a:r>
            <a:r>
              <a:rPr lang="de-DE" sz="2400" kern="0" dirty="0" smtClean="0">
                <a:latin typeface="+mn-lt"/>
              </a:rPr>
              <a:t> </a:t>
            </a:r>
            <a:br>
              <a:rPr lang="de-DE" sz="2400" kern="0" dirty="0" smtClean="0">
                <a:latin typeface="+mn-lt"/>
              </a:rPr>
            </a:br>
            <a:r>
              <a:rPr lang="de-DE" sz="2400" kern="0" dirty="0" err="1" smtClean="0">
                <a:latin typeface="+mn-lt"/>
              </a:rPr>
              <a:t>direction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given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by</a:t>
            </a:r>
            <a:r>
              <a:rPr lang="de-DE" sz="2400" kern="0" dirty="0" smtClean="0">
                <a:latin typeface="+mn-lt"/>
              </a:rPr>
              <a:t> </a:t>
            </a:r>
            <a:br>
              <a:rPr lang="de-DE" sz="2400" kern="0" dirty="0" smtClean="0">
                <a:latin typeface="+mn-lt"/>
              </a:rPr>
            </a:br>
            <a:r>
              <a:rPr lang="de-DE" sz="2400" kern="0" dirty="0" smtClean="0">
                <a:latin typeface="+mn-lt"/>
              </a:rPr>
              <a:t>BRDF/</a:t>
            </a:r>
            <a:r>
              <a:rPr lang="de-DE" sz="2400" kern="0" dirty="0" err="1" smtClean="0">
                <a:latin typeface="+mn-lt"/>
              </a:rPr>
              <a:t>phase</a:t>
            </a:r>
            <a:r>
              <a:rPr lang="de-DE" sz="2400" kern="0" dirty="0" smtClean="0">
                <a:latin typeface="+mn-lt"/>
              </a:rPr>
              <a:t> </a:t>
            </a:r>
            <a:r>
              <a:rPr lang="de-DE" sz="2400" kern="0" dirty="0" err="1" smtClean="0">
                <a:latin typeface="+mn-lt"/>
              </a:rPr>
              <a:t>function</a:t>
            </a:r>
            <a:endParaRPr lang="de-DE" sz="2400" kern="0" dirty="0" smtClean="0">
              <a:latin typeface="+mn-lt"/>
            </a:endParaRPr>
          </a:p>
          <a:p>
            <a:pPr marL="342900" marR="0" lvl="0" indent="-342900" algn="l" defTabSz="915988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Monte</a:t>
            </a:r>
            <a:r>
              <a:rPr kumimoji="0" lang="de-D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Carlo </a:t>
            </a:r>
            <a:r>
              <a:rPr kumimoji="0" lang="de-D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path</a:t>
            </a:r>
            <a:r>
              <a:rPr kumimoji="0" lang="de-DE" sz="24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24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tracing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/>
            </a:r>
            <a:b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kumimoji="0" lang="de-DE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6" name="Grafik 95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538633" y="1629280"/>
            <a:ext cx="6338417" cy="87942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Phase </a:t>
            </a:r>
            <a:r>
              <a:rPr lang="de-DE" sz="4000" dirty="0" err="1" smtClean="0"/>
              <a:t>Function</a:t>
            </a:r>
            <a:r>
              <a:rPr lang="de-DE" sz="4000" dirty="0" smtClean="0"/>
              <a:t> </a:t>
            </a:r>
            <a:r>
              <a:rPr lang="de-DE" sz="4000" dirty="0"/>
              <a:t>Model</a:t>
            </a:r>
          </a:p>
        </p:txBody>
      </p:sp>
      <p:grpSp>
        <p:nvGrpSpPr>
          <p:cNvPr id="2" name="Gruppieren 8"/>
          <p:cNvGrpSpPr/>
          <p:nvPr/>
        </p:nvGrpSpPr>
        <p:grpSpPr>
          <a:xfrm>
            <a:off x="919246" y="2790111"/>
            <a:ext cx="4100429" cy="3193428"/>
            <a:chOff x="919246" y="3171110"/>
            <a:chExt cx="4100429" cy="3193428"/>
          </a:xfrm>
        </p:grpSpPr>
        <p:pic>
          <p:nvPicPr>
            <p:cNvPr id="634884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5" t="19704" r="47524" b="13934"/>
            <a:stretch>
              <a:fillRect/>
            </a:stretch>
          </p:blipFill>
          <p:spPr bwMode="auto">
            <a:xfrm>
              <a:off x="1836820" y="3171110"/>
              <a:ext cx="3182855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  <p:sp>
          <p:nvSpPr>
            <p:cNvPr id="634885" name="Text Box 5"/>
            <p:cNvSpPr txBox="1">
              <a:spLocks noChangeArrowheads="1"/>
            </p:cNvSpPr>
            <p:nvPr/>
          </p:nvSpPr>
          <p:spPr bwMode="auto">
            <a:xfrm>
              <a:off x="919246" y="5839076"/>
              <a:ext cx="1625600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/>
                <a:t>non-</a:t>
              </a:r>
              <a:r>
                <a:rPr lang="de-DE" dirty="0" err="1"/>
                <a:t>refractive</a:t>
              </a:r>
              <a:endParaRPr lang="de-DE" dirty="0"/>
            </a:p>
          </p:txBody>
        </p:sp>
      </p:grp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581025" y="1176338"/>
            <a:ext cx="7981950" cy="4746625"/>
          </a:xfrm>
        </p:spPr>
        <p:txBody>
          <a:bodyPr/>
          <a:lstStyle/>
          <a:p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light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every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point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inside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volume</a:t>
            </a:r>
            <a:endParaRPr lang="de-DE" sz="2400" dirty="0" smtClean="0">
              <a:latin typeface="+mn-lt"/>
            </a:endParaRPr>
          </a:p>
          <a:p>
            <a:pPr lvl="1"/>
            <a:r>
              <a:rPr lang="de-DE" sz="2000" dirty="0" err="1" smtClean="0">
                <a:latin typeface="+mn-lt"/>
              </a:rPr>
              <a:t>Too</a:t>
            </a:r>
            <a:r>
              <a:rPr lang="de-DE" sz="2000" dirty="0" smtClean="0">
                <a:latin typeface="+mn-lt"/>
              </a:rPr>
              <a:t> expensive (</a:t>
            </a:r>
            <a:r>
              <a:rPr lang="de-DE" sz="2000" dirty="0" err="1" smtClean="0">
                <a:latin typeface="+mn-lt"/>
              </a:rPr>
              <a:t>extremely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slow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convergence</a:t>
            </a:r>
            <a:r>
              <a:rPr lang="de-DE" sz="2000" dirty="0" smtClean="0">
                <a:latin typeface="+mn-lt"/>
              </a:rPr>
              <a:t>)</a:t>
            </a:r>
          </a:p>
          <a:p>
            <a:pPr lvl="1"/>
            <a:r>
              <a:rPr lang="de-DE" sz="2000" dirty="0" smtClean="0">
                <a:latin typeface="+mn-lt"/>
              </a:rPr>
              <a:t>Not </a:t>
            </a:r>
            <a:r>
              <a:rPr lang="de-DE" sz="2000" dirty="0" err="1" smtClean="0">
                <a:latin typeface="+mn-lt"/>
              </a:rPr>
              <a:t>practicable</a:t>
            </a:r>
            <a:r>
              <a:rPr lang="de-DE" sz="2000" dirty="0" smtClean="0">
                <a:latin typeface="+mn-lt"/>
              </a:rPr>
              <a:t>. Controlling </a:t>
            </a:r>
            <a:r>
              <a:rPr lang="de-DE" sz="2000" dirty="0" err="1" smtClean="0">
                <a:latin typeface="+mn-lt"/>
              </a:rPr>
              <a:t>the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visual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appearance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is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difficult</a:t>
            </a:r>
            <a:endParaRPr lang="de-DE" sz="2000" dirty="0" smtClean="0">
              <a:latin typeface="+mn-lt"/>
            </a:endParaRPr>
          </a:p>
          <a:p>
            <a:r>
              <a:rPr lang="de-DE" sz="2400" b="1" i="1" dirty="0" err="1" smtClean="0">
                <a:latin typeface="+mn-lt"/>
              </a:rPr>
              <a:t>Idea</a:t>
            </a:r>
            <a:r>
              <a:rPr lang="de-DE" sz="2400" b="1" i="1" dirty="0" smtClean="0">
                <a:latin typeface="+mn-lt"/>
              </a:rPr>
              <a:t>: </a:t>
            </a:r>
            <a:r>
              <a:rPr lang="de-DE" sz="2400" dirty="0" err="1" smtClean="0">
                <a:latin typeface="+mn-lt"/>
              </a:rPr>
              <a:t>Restrict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scattering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events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to</a:t>
            </a:r>
            <a:r>
              <a:rPr lang="de-DE" sz="2400" dirty="0" smtClean="0">
                <a:latin typeface="+mn-lt"/>
              </a:rPr>
              <a:t> a </a:t>
            </a:r>
            <a:r>
              <a:rPr lang="de-DE" sz="2400" dirty="0" err="1" smtClean="0">
                <a:latin typeface="+mn-lt"/>
              </a:rPr>
              <a:t>fixed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number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of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isosurfaces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only</a:t>
            </a:r>
            <a:r>
              <a:rPr lang="de-DE" sz="2400" dirty="0" smtClean="0">
                <a:latin typeface="+mn-lt"/>
              </a:rPr>
              <a:t>.</a:t>
            </a:r>
            <a:endParaRPr lang="de-DE" sz="2400" dirty="0">
              <a:latin typeface="+mn-lt"/>
            </a:endParaRPr>
          </a:p>
        </p:txBody>
      </p:sp>
      <p:grpSp>
        <p:nvGrpSpPr>
          <p:cNvPr id="3" name="Gruppieren 7"/>
          <p:cNvGrpSpPr/>
          <p:nvPr/>
        </p:nvGrpSpPr>
        <p:grpSpPr>
          <a:xfrm>
            <a:off x="5238750" y="2790111"/>
            <a:ext cx="2694071" cy="3193428"/>
            <a:chOff x="5238750" y="3171110"/>
            <a:chExt cx="2694071" cy="3193428"/>
          </a:xfrm>
        </p:grpSpPr>
        <p:sp>
          <p:nvSpPr>
            <p:cNvPr id="634886" name="Text Box 6"/>
            <p:cNvSpPr txBox="1">
              <a:spLocks noChangeArrowheads="1"/>
            </p:cNvSpPr>
            <p:nvPr/>
          </p:nvSpPr>
          <p:spPr bwMode="auto">
            <a:xfrm>
              <a:off x="6568908" y="5839076"/>
              <a:ext cx="1147763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 err="1"/>
                <a:t>refractive</a:t>
              </a:r>
              <a:endParaRPr lang="de-DE" dirty="0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05" t="19704" r="3252" b="13934"/>
            <a:stretch>
              <a:fillRect/>
            </a:stretch>
          </p:blipFill>
          <p:spPr bwMode="auto">
            <a:xfrm>
              <a:off x="5238750" y="3171110"/>
              <a:ext cx="2694071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Freeform 3"/>
          <p:cNvSpPr>
            <a:spLocks/>
          </p:cNvSpPr>
          <p:nvPr/>
        </p:nvSpPr>
        <p:spPr bwMode="auto">
          <a:xfrm>
            <a:off x="5325362" y="1316946"/>
            <a:ext cx="2747963" cy="3890963"/>
          </a:xfrm>
          <a:custGeom>
            <a:avLst/>
            <a:gdLst/>
            <a:ahLst/>
            <a:cxnLst>
              <a:cxn ang="0">
                <a:pos x="440" y="22"/>
              </a:cxn>
              <a:cxn ang="0">
                <a:pos x="100" y="425"/>
              </a:cxn>
              <a:cxn ang="0">
                <a:pos x="704" y="785"/>
              </a:cxn>
              <a:cxn ang="0">
                <a:pos x="1064" y="1320"/>
              </a:cxn>
              <a:cxn ang="0">
                <a:pos x="128" y="1243"/>
              </a:cxn>
              <a:cxn ang="0">
                <a:pos x="294" y="1889"/>
              </a:cxn>
              <a:cxn ang="0">
                <a:pos x="863" y="2451"/>
              </a:cxn>
              <a:cxn ang="0">
                <a:pos x="1724" y="2444"/>
              </a:cxn>
              <a:cxn ang="0">
                <a:pos x="1731" y="8"/>
              </a:cxn>
              <a:cxn ang="0">
                <a:pos x="440" y="22"/>
              </a:cxn>
            </a:cxnLst>
            <a:rect l="0" t="0" r="r" b="b"/>
            <a:pathLst>
              <a:path w="1731" h="2451">
                <a:moveTo>
                  <a:pt x="440" y="22"/>
                </a:moveTo>
                <a:cubicBezTo>
                  <a:pt x="366" y="0"/>
                  <a:pt x="56" y="298"/>
                  <a:pt x="100" y="425"/>
                </a:cubicBezTo>
                <a:cubicBezTo>
                  <a:pt x="144" y="552"/>
                  <a:pt x="543" y="636"/>
                  <a:pt x="704" y="785"/>
                </a:cubicBezTo>
                <a:cubicBezTo>
                  <a:pt x="865" y="934"/>
                  <a:pt x="1160" y="1244"/>
                  <a:pt x="1064" y="1320"/>
                </a:cubicBezTo>
                <a:cubicBezTo>
                  <a:pt x="968" y="1396"/>
                  <a:pt x="256" y="1148"/>
                  <a:pt x="128" y="1243"/>
                </a:cubicBezTo>
                <a:cubicBezTo>
                  <a:pt x="0" y="1338"/>
                  <a:pt x="168" y="1707"/>
                  <a:pt x="294" y="1889"/>
                </a:cubicBezTo>
                <a:cubicBezTo>
                  <a:pt x="420" y="2071"/>
                  <a:pt x="625" y="2359"/>
                  <a:pt x="863" y="2451"/>
                </a:cubicBezTo>
                <a:lnTo>
                  <a:pt x="1724" y="2444"/>
                </a:lnTo>
                <a:lnTo>
                  <a:pt x="1731" y="8"/>
                </a:lnTo>
                <a:lnTo>
                  <a:pt x="440" y="22"/>
                </a:lnTo>
                <a:close/>
              </a:path>
            </a:pathLst>
          </a:custGeom>
          <a:solidFill>
            <a:srgbClr val="99CC00"/>
          </a:solidFill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8" name="Freeform 4"/>
          <p:cNvSpPr>
            <a:spLocks/>
          </p:cNvSpPr>
          <p:nvPr/>
        </p:nvSpPr>
        <p:spPr bwMode="auto">
          <a:xfrm>
            <a:off x="6154388" y="1364509"/>
            <a:ext cx="2433638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3" h="2429">
                <a:moveTo>
                  <a:pt x="272" y="0"/>
                </a:moveTo>
                <a:cubicBezTo>
                  <a:pt x="127" y="73"/>
                  <a:pt x="0" y="301"/>
                  <a:pt x="50" y="437"/>
                </a:cubicBezTo>
                <a:cubicBezTo>
                  <a:pt x="94" y="564"/>
                  <a:pt x="410" y="670"/>
                  <a:pt x="571" y="819"/>
                </a:cubicBezTo>
                <a:cubicBezTo>
                  <a:pt x="732" y="968"/>
                  <a:pt x="854" y="1645"/>
                  <a:pt x="758" y="1721"/>
                </a:cubicBezTo>
                <a:cubicBezTo>
                  <a:pt x="662" y="1797"/>
                  <a:pt x="262" y="1591"/>
                  <a:pt x="134" y="1686"/>
                </a:cubicBezTo>
                <a:cubicBezTo>
                  <a:pt x="6" y="1781"/>
                  <a:pt x="98" y="1845"/>
                  <a:pt x="224" y="2027"/>
                </a:cubicBezTo>
                <a:cubicBezTo>
                  <a:pt x="350" y="2209"/>
                  <a:pt x="509" y="2362"/>
                  <a:pt x="626" y="2429"/>
                </a:cubicBezTo>
                <a:lnTo>
                  <a:pt x="1523" y="2429"/>
                </a:lnTo>
                <a:cubicBezTo>
                  <a:pt x="1521" y="1619"/>
                  <a:pt x="1533" y="810"/>
                  <a:pt x="1531" y="0"/>
                </a:cubicBezTo>
                <a:lnTo>
                  <a:pt x="272" y="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5047013" y="1343108"/>
            <a:ext cx="3525838" cy="388778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307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523875" y="1176338"/>
            <a:ext cx="7981950" cy="474662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10000"/>
              </a:spcBef>
              <a:buNone/>
            </a:pPr>
            <a:r>
              <a:rPr lang="de-DE" dirty="0" err="1" smtClean="0"/>
              <a:t>Scattering</a:t>
            </a:r>
            <a:r>
              <a:rPr lang="de-DE" dirty="0" smtClean="0"/>
              <a:t> Pass</a:t>
            </a:r>
          </a:p>
          <a:p>
            <a:r>
              <a:rPr lang="de-DE" dirty="0" smtClean="0">
                <a:latin typeface="+mn-lt"/>
              </a:rPr>
              <a:t>Start </a:t>
            </a:r>
            <a:r>
              <a:rPr lang="de-DE" dirty="0" err="1" smtClean="0">
                <a:latin typeface="+mn-lt"/>
              </a:rPr>
              <a:t>at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first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isosurface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and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trace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inwards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Account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for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absorption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along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rays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Proceed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until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next</a:t>
            </a:r>
            <a:r>
              <a:rPr lang="de-DE" dirty="0" smtClean="0">
                <a:latin typeface="+mn-lt"/>
              </a:rPr>
              <a:t> </a:t>
            </a:r>
            <a:br>
              <a:rPr lang="de-DE" dirty="0" smtClean="0">
                <a:latin typeface="+mn-lt"/>
              </a:rPr>
            </a:br>
            <a:r>
              <a:rPr lang="de-DE" dirty="0" err="1" smtClean="0">
                <a:latin typeface="+mn-lt"/>
              </a:rPr>
              <a:t>isosurface</a:t>
            </a:r>
            <a:endParaRPr lang="de-DE" dirty="0" smtClean="0">
              <a:latin typeface="+mn-lt"/>
            </a:endParaRPr>
          </a:p>
          <a:p>
            <a:r>
              <a:rPr lang="de-DE" dirty="0" err="1" smtClean="0">
                <a:latin typeface="+mn-lt"/>
              </a:rPr>
              <a:t>Calculate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scattering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event</a:t>
            </a:r>
            <a:endParaRPr lang="de-DE" dirty="0" smtClean="0">
              <a:latin typeface="+mn-lt"/>
            </a:endParaRPr>
          </a:p>
          <a:p>
            <a:r>
              <a:rPr lang="de-DE" dirty="0" smtClean="0">
                <a:latin typeface="+mn-lt"/>
              </a:rPr>
              <a:t>Sample </a:t>
            </a:r>
            <a:r>
              <a:rPr lang="de-DE" dirty="0" err="1" smtClean="0">
                <a:latin typeface="+mn-lt"/>
              </a:rPr>
              <a:t>the</a:t>
            </a:r>
            <a:r>
              <a:rPr lang="de-DE" dirty="0" smtClean="0">
                <a:latin typeface="+mn-lt"/>
              </a:rPr>
              <a:t> </a:t>
            </a:r>
            <a:r>
              <a:rPr lang="de-DE" dirty="0" err="1" smtClean="0">
                <a:latin typeface="+mn-lt"/>
              </a:rPr>
              <a:t>environment</a:t>
            </a:r>
            <a:r>
              <a:rPr lang="de-DE" dirty="0" smtClean="0">
                <a:latin typeface="+mn-lt"/>
              </a:rPr>
              <a:t/>
            </a:r>
            <a:br>
              <a:rPr lang="de-DE" dirty="0" smtClean="0">
                <a:latin typeface="+mn-lt"/>
              </a:rPr>
            </a:br>
            <a:r>
              <a:rPr lang="de-DE" dirty="0" smtClean="0">
                <a:latin typeface="+mn-lt"/>
              </a:rPr>
              <a:t>on </a:t>
            </a:r>
            <a:r>
              <a:rPr lang="de-DE" dirty="0" err="1" smtClean="0">
                <a:latin typeface="+mn-lt"/>
              </a:rPr>
              <a:t>exit</a:t>
            </a:r>
            <a:endParaRPr lang="de-DE" dirty="0" smtClean="0">
              <a:latin typeface="+mn-lt"/>
            </a:endParaRPr>
          </a:p>
          <a:p>
            <a:pPr>
              <a:spcBef>
                <a:spcPct val="10000"/>
              </a:spcBef>
            </a:pPr>
            <a:endParaRPr lang="de-DE" dirty="0" smtClean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6815758" y="1350655"/>
            <a:ext cx="1737399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926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01 w 1362"/>
              <a:gd name="connsiteY0" fmla="*/ 0 h 2429"/>
              <a:gd name="connsiteX1" fmla="*/ 755 w 1362"/>
              <a:gd name="connsiteY1" fmla="*/ 819 h 2429"/>
              <a:gd name="connsiteX2" fmla="*/ 587 w 1362"/>
              <a:gd name="connsiteY2" fmla="*/ 1721 h 2429"/>
              <a:gd name="connsiteX3" fmla="*/ 292 w 1362"/>
              <a:gd name="connsiteY3" fmla="*/ 2055 h 2429"/>
              <a:gd name="connsiteX4" fmla="*/ 455 w 1362"/>
              <a:gd name="connsiteY4" fmla="*/ 2429 h 2429"/>
              <a:gd name="connsiteX5" fmla="*/ 1352 w 1362"/>
              <a:gd name="connsiteY5" fmla="*/ 2429 h 2429"/>
              <a:gd name="connsiteX6" fmla="*/ 1360 w 1362"/>
              <a:gd name="connsiteY6" fmla="*/ 0 h 2429"/>
              <a:gd name="connsiteX7" fmla="*/ 101 w 1362"/>
              <a:gd name="connsiteY7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2" h="2429">
                <a:moveTo>
                  <a:pt x="101" y="0"/>
                </a:moveTo>
                <a:cubicBezTo>
                  <a:pt x="0" y="137"/>
                  <a:pt x="674" y="532"/>
                  <a:pt x="755" y="819"/>
                </a:cubicBezTo>
                <a:cubicBezTo>
                  <a:pt x="836" y="1106"/>
                  <a:pt x="664" y="1515"/>
                  <a:pt x="587" y="1721"/>
                </a:cubicBezTo>
                <a:cubicBezTo>
                  <a:pt x="510" y="1927"/>
                  <a:pt x="386" y="1970"/>
                  <a:pt x="292" y="2055"/>
                </a:cubicBezTo>
                <a:cubicBezTo>
                  <a:pt x="187" y="2151"/>
                  <a:pt x="278" y="2339"/>
                  <a:pt x="455" y="2429"/>
                </a:cubicBezTo>
                <a:lnTo>
                  <a:pt x="1352" y="2429"/>
                </a:lnTo>
                <a:cubicBezTo>
                  <a:pt x="1350" y="1619"/>
                  <a:pt x="1362" y="810"/>
                  <a:pt x="1360" y="0"/>
                </a:cubicBezTo>
                <a:lnTo>
                  <a:pt x="101" y="0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noAutofit/>
          </a:bodyPr>
          <a:lstStyle/>
          <a:p>
            <a:endParaRPr lang="de-DE"/>
          </a:p>
        </p:txBody>
      </p:sp>
      <p:cxnSp>
        <p:nvCxnSpPr>
          <p:cNvPr id="10" name="Gerade Verbindung mit Pfeil 9"/>
          <p:cNvCxnSpPr/>
          <p:nvPr/>
        </p:nvCxnSpPr>
        <p:spPr bwMode="auto">
          <a:xfrm rot="10800000" flipH="1" flipV="1">
            <a:off x="6181916" y="3328988"/>
            <a:ext cx="442912" cy="676084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Oval 31"/>
          <p:cNvSpPr>
            <a:spLocks noChangeArrowheads="1"/>
          </p:cNvSpPr>
          <p:nvPr/>
        </p:nvSpPr>
        <p:spPr bwMode="auto">
          <a:xfrm>
            <a:off x="6272340" y="3488881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6417628" y="371189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6127052" y="326586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6617780" y="3993452"/>
            <a:ext cx="733996" cy="468820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Oval 31"/>
          <p:cNvSpPr>
            <a:spLocks noChangeArrowheads="1"/>
          </p:cNvSpPr>
          <p:nvPr/>
        </p:nvSpPr>
        <p:spPr bwMode="auto">
          <a:xfrm>
            <a:off x="7032986" y="424647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7" name="Oval 31"/>
          <p:cNvSpPr>
            <a:spLocks noChangeArrowheads="1"/>
          </p:cNvSpPr>
          <p:nvPr/>
        </p:nvSpPr>
        <p:spPr bwMode="auto">
          <a:xfrm>
            <a:off x="7268020" y="4402265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6797951" y="409069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6562916" y="3934905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0" name="Gerade Verbindung mit Pfeil 19"/>
          <p:cNvCxnSpPr>
            <a:endCxn id="630788" idx="3"/>
          </p:cNvCxnSpPr>
          <p:nvPr/>
        </p:nvCxnSpPr>
        <p:spPr bwMode="auto">
          <a:xfrm rot="5400000" flipH="1" flipV="1">
            <a:off x="7160477" y="4255893"/>
            <a:ext cx="356531" cy="3794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7284446" y="422361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 bwMode="auto">
          <a:xfrm rot="16200000" flipV="1">
            <a:off x="6837425" y="3559303"/>
            <a:ext cx="635510" cy="35661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7174096" y="3824217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7300871" y="404497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047322" y="360346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 bwMode="auto">
          <a:xfrm rot="10800000">
            <a:off x="6414516" y="2912364"/>
            <a:ext cx="562356" cy="53949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6920548" y="338270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7" name="Freeform 3"/>
          <p:cNvSpPr>
            <a:spLocks/>
          </p:cNvSpPr>
          <p:nvPr/>
        </p:nvSpPr>
        <p:spPr bwMode="auto">
          <a:xfrm>
            <a:off x="5325362" y="1316946"/>
            <a:ext cx="2747963" cy="3890963"/>
          </a:xfrm>
          <a:custGeom>
            <a:avLst/>
            <a:gdLst/>
            <a:ahLst/>
            <a:cxnLst>
              <a:cxn ang="0">
                <a:pos x="440" y="22"/>
              </a:cxn>
              <a:cxn ang="0">
                <a:pos x="100" y="425"/>
              </a:cxn>
              <a:cxn ang="0">
                <a:pos x="704" y="785"/>
              </a:cxn>
              <a:cxn ang="0">
                <a:pos x="1064" y="1320"/>
              </a:cxn>
              <a:cxn ang="0">
                <a:pos x="128" y="1243"/>
              </a:cxn>
              <a:cxn ang="0">
                <a:pos x="294" y="1889"/>
              </a:cxn>
              <a:cxn ang="0">
                <a:pos x="863" y="2451"/>
              </a:cxn>
              <a:cxn ang="0">
                <a:pos x="1724" y="2444"/>
              </a:cxn>
              <a:cxn ang="0">
                <a:pos x="1731" y="8"/>
              </a:cxn>
              <a:cxn ang="0">
                <a:pos x="440" y="22"/>
              </a:cxn>
            </a:cxnLst>
            <a:rect l="0" t="0" r="r" b="b"/>
            <a:pathLst>
              <a:path w="1731" h="2451">
                <a:moveTo>
                  <a:pt x="440" y="22"/>
                </a:moveTo>
                <a:cubicBezTo>
                  <a:pt x="366" y="0"/>
                  <a:pt x="56" y="298"/>
                  <a:pt x="100" y="425"/>
                </a:cubicBezTo>
                <a:cubicBezTo>
                  <a:pt x="144" y="552"/>
                  <a:pt x="543" y="636"/>
                  <a:pt x="704" y="785"/>
                </a:cubicBezTo>
                <a:cubicBezTo>
                  <a:pt x="865" y="934"/>
                  <a:pt x="1160" y="1244"/>
                  <a:pt x="1064" y="1320"/>
                </a:cubicBezTo>
                <a:cubicBezTo>
                  <a:pt x="968" y="1396"/>
                  <a:pt x="256" y="1148"/>
                  <a:pt x="128" y="1243"/>
                </a:cubicBezTo>
                <a:cubicBezTo>
                  <a:pt x="0" y="1338"/>
                  <a:pt x="168" y="1707"/>
                  <a:pt x="294" y="1889"/>
                </a:cubicBezTo>
                <a:cubicBezTo>
                  <a:pt x="420" y="2071"/>
                  <a:pt x="625" y="2359"/>
                  <a:pt x="863" y="2451"/>
                </a:cubicBezTo>
                <a:lnTo>
                  <a:pt x="1724" y="2444"/>
                </a:lnTo>
                <a:lnTo>
                  <a:pt x="1731" y="8"/>
                </a:lnTo>
                <a:lnTo>
                  <a:pt x="440" y="22"/>
                </a:lnTo>
                <a:close/>
              </a:path>
            </a:pathLst>
          </a:custGeom>
          <a:solidFill>
            <a:srgbClr val="99CC00"/>
          </a:solidFill>
          <a:ln w="38100" cap="flat" cmpd="sng">
            <a:solidFill>
              <a:srgbClr val="0080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8" name="Freeform 4"/>
          <p:cNvSpPr>
            <a:spLocks/>
          </p:cNvSpPr>
          <p:nvPr/>
        </p:nvSpPr>
        <p:spPr bwMode="auto">
          <a:xfrm>
            <a:off x="6154388" y="1364509"/>
            <a:ext cx="2433638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33" h="2429">
                <a:moveTo>
                  <a:pt x="272" y="0"/>
                </a:moveTo>
                <a:cubicBezTo>
                  <a:pt x="127" y="73"/>
                  <a:pt x="0" y="301"/>
                  <a:pt x="50" y="437"/>
                </a:cubicBezTo>
                <a:cubicBezTo>
                  <a:pt x="94" y="564"/>
                  <a:pt x="410" y="670"/>
                  <a:pt x="571" y="819"/>
                </a:cubicBezTo>
                <a:cubicBezTo>
                  <a:pt x="732" y="968"/>
                  <a:pt x="854" y="1645"/>
                  <a:pt x="758" y="1721"/>
                </a:cubicBezTo>
                <a:cubicBezTo>
                  <a:pt x="662" y="1797"/>
                  <a:pt x="262" y="1591"/>
                  <a:pt x="134" y="1686"/>
                </a:cubicBezTo>
                <a:cubicBezTo>
                  <a:pt x="6" y="1781"/>
                  <a:pt x="98" y="1845"/>
                  <a:pt x="224" y="2027"/>
                </a:cubicBezTo>
                <a:cubicBezTo>
                  <a:pt x="350" y="2209"/>
                  <a:pt x="509" y="2362"/>
                  <a:pt x="626" y="2429"/>
                </a:cubicBezTo>
                <a:lnTo>
                  <a:pt x="1523" y="2429"/>
                </a:lnTo>
                <a:cubicBezTo>
                  <a:pt x="1521" y="1619"/>
                  <a:pt x="1533" y="810"/>
                  <a:pt x="1531" y="0"/>
                </a:cubicBezTo>
                <a:lnTo>
                  <a:pt x="272" y="0"/>
                </a:ln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630789" name="Rectangle 5"/>
          <p:cNvSpPr>
            <a:spLocks noChangeArrowheads="1"/>
          </p:cNvSpPr>
          <p:nvPr/>
        </p:nvSpPr>
        <p:spPr bwMode="auto">
          <a:xfrm>
            <a:off x="5047013" y="1343108"/>
            <a:ext cx="3525838" cy="3887788"/>
          </a:xfrm>
          <a:prstGeom prst="rect">
            <a:avLst/>
          </a:prstGeom>
          <a:noFill/>
          <a:ln w="571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6307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smtClean="0"/>
              <a:t>GPU </a:t>
            </a:r>
            <a:r>
              <a:rPr lang="de-DE" sz="4000" dirty="0"/>
              <a:t>Ray-</a:t>
            </a:r>
            <a:r>
              <a:rPr lang="de-DE" sz="4000" dirty="0" err="1"/>
              <a:t>Casting</a:t>
            </a:r>
            <a:endParaRPr lang="de-DE" sz="4000" dirty="0"/>
          </a:p>
        </p:txBody>
      </p:sp>
      <p:sp>
        <p:nvSpPr>
          <p:cNvPr id="39" name="Inhaltsplatzhalter 2"/>
          <p:cNvSpPr>
            <a:spLocks noGrp="1"/>
          </p:cNvSpPr>
          <p:nvPr>
            <p:ph idx="1"/>
          </p:nvPr>
        </p:nvSpPr>
        <p:spPr>
          <a:xfrm>
            <a:off x="523875" y="1176338"/>
            <a:ext cx="7981950" cy="4746625"/>
          </a:xfrm>
        </p:spPr>
        <p:txBody>
          <a:bodyPr/>
          <a:lstStyle/>
          <a:p>
            <a:pPr>
              <a:spcBef>
                <a:spcPct val="10000"/>
              </a:spcBef>
              <a:buNone/>
            </a:pPr>
            <a:r>
              <a:rPr lang="de-DE" dirty="0" err="1" smtClean="0"/>
              <a:t>Scattering</a:t>
            </a:r>
            <a:r>
              <a:rPr lang="de-DE" dirty="0" smtClean="0"/>
              <a:t> Pass</a:t>
            </a:r>
          </a:p>
          <a:p>
            <a:pPr>
              <a:buNone/>
            </a:pPr>
            <a:r>
              <a:rPr lang="de-DE" b="1" i="1" dirty="0" err="1" smtClean="0">
                <a:latin typeface="+mn-lt"/>
              </a:rPr>
              <a:t>Simplifying</a:t>
            </a:r>
            <a:r>
              <a:rPr lang="de-DE" b="1" i="1" dirty="0" smtClean="0">
                <a:latin typeface="+mn-lt"/>
              </a:rPr>
              <a:t> </a:t>
            </a:r>
            <a:r>
              <a:rPr lang="de-DE" b="1" i="1" dirty="0" err="1" smtClean="0">
                <a:latin typeface="+mn-lt"/>
              </a:rPr>
              <a:t>Assumption</a:t>
            </a:r>
            <a:r>
              <a:rPr lang="de-DE" b="1" i="1" dirty="0" smtClean="0">
                <a:latin typeface="+mn-lt"/>
              </a:rPr>
              <a:t>:</a:t>
            </a:r>
          </a:p>
          <a:p>
            <a:r>
              <a:rPr lang="de-DE" sz="2400" dirty="0" smtClean="0">
                <a:latin typeface="+mn-lt"/>
              </a:rPr>
              <a:t>Absorption on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„</a:t>
            </a:r>
            <a:r>
              <a:rPr lang="de-DE" sz="2400" dirty="0" err="1" smtClean="0">
                <a:latin typeface="+mn-lt"/>
              </a:rPr>
              <a:t>way</a:t>
            </a:r>
            <a:r>
              <a:rPr lang="de-DE" sz="2400" dirty="0" smtClean="0">
                <a:latin typeface="+mn-lt"/>
              </a:rPr>
              <a:t> in“</a:t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is</a:t>
            </a:r>
            <a:r>
              <a:rPr lang="de-DE" sz="2400" dirty="0" smtClean="0">
                <a:latin typeface="+mn-lt"/>
              </a:rPr>
              <a:t> same </a:t>
            </a:r>
            <a:r>
              <a:rPr lang="de-DE" sz="2400" dirty="0" err="1" smtClean="0">
                <a:latin typeface="+mn-lt"/>
              </a:rPr>
              <a:t>as</a:t>
            </a:r>
            <a:r>
              <a:rPr lang="de-DE" sz="2400" dirty="0" smtClean="0">
                <a:latin typeface="+mn-lt"/>
              </a:rPr>
              <a:t> on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„</a:t>
            </a:r>
            <a:r>
              <a:rPr lang="de-DE" sz="2400" dirty="0" err="1" smtClean="0">
                <a:latin typeface="+mn-lt"/>
              </a:rPr>
              <a:t>way</a:t>
            </a:r>
            <a:r>
              <a:rPr lang="de-DE" sz="2400" dirty="0" smtClean="0">
                <a:latin typeface="+mn-lt"/>
              </a:rPr>
              <a:t> out“</a:t>
            </a:r>
          </a:p>
          <a:p>
            <a:r>
              <a:rPr lang="de-DE" sz="2400" dirty="0" smtClean="0">
                <a:latin typeface="+mn-lt"/>
              </a:rPr>
              <a:t>Abort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ray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inside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volume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err="1" smtClean="0">
                <a:latin typeface="+mn-lt"/>
              </a:rPr>
              <a:t>square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the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absorption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and</a:t>
            </a:r>
            <a:r>
              <a:rPr lang="de-DE" sz="2400" dirty="0" smtClean="0">
                <a:latin typeface="+mn-lt"/>
              </a:rPr>
              <a:t/>
            </a:r>
            <a:br>
              <a:rPr lang="de-DE" sz="2400" dirty="0" smtClean="0">
                <a:latin typeface="+mn-lt"/>
              </a:rPr>
            </a:br>
            <a:r>
              <a:rPr lang="de-DE" sz="2400" dirty="0" smtClean="0">
                <a:latin typeface="+mn-lt"/>
              </a:rPr>
              <a:t>sample </a:t>
            </a:r>
            <a:r>
              <a:rPr lang="de-DE" sz="2400" dirty="0" err="1" smtClean="0">
                <a:latin typeface="+mn-lt"/>
              </a:rPr>
              <a:t>irradiance</a:t>
            </a:r>
            <a:r>
              <a:rPr lang="de-DE" sz="2400" dirty="0" smtClean="0">
                <a:latin typeface="+mn-lt"/>
              </a:rPr>
              <a:t> </a:t>
            </a:r>
            <a:r>
              <a:rPr lang="de-DE" sz="2400" dirty="0" err="1" smtClean="0">
                <a:latin typeface="+mn-lt"/>
              </a:rPr>
              <a:t>map</a:t>
            </a:r>
            <a:endParaRPr lang="de-DE" sz="2400" dirty="0" smtClean="0">
              <a:latin typeface="+mn-lt"/>
            </a:endParaRPr>
          </a:p>
          <a:p>
            <a:endParaRPr lang="de-DE" sz="2400" dirty="0" smtClean="0">
              <a:latin typeface="+mn-lt"/>
            </a:endParaRPr>
          </a:p>
          <a:p>
            <a:r>
              <a:rPr lang="de-DE" sz="2400" b="1" i="1" dirty="0" smtClean="0">
                <a:latin typeface="+mn-lt"/>
              </a:rPr>
              <a:t>Not </a:t>
            </a:r>
            <a:r>
              <a:rPr lang="de-DE" sz="2400" b="1" i="1" dirty="0" err="1" smtClean="0">
                <a:latin typeface="+mn-lt"/>
              </a:rPr>
              <a:t>very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accurate</a:t>
            </a:r>
            <a:r>
              <a:rPr lang="de-DE" sz="2400" b="1" i="1" dirty="0" smtClean="0">
                <a:latin typeface="+mn-lt"/>
              </a:rPr>
              <a:t> but</a:t>
            </a:r>
            <a:br>
              <a:rPr lang="de-DE" sz="2400" b="1" i="1" dirty="0" smtClean="0">
                <a:latin typeface="+mn-lt"/>
              </a:rPr>
            </a:br>
            <a:r>
              <a:rPr lang="de-DE" sz="2400" b="1" i="1" dirty="0" err="1" smtClean="0">
                <a:latin typeface="+mn-lt"/>
              </a:rPr>
              <a:t>good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visual</a:t>
            </a:r>
            <a:r>
              <a:rPr lang="de-DE" sz="2400" b="1" i="1" dirty="0" smtClean="0">
                <a:latin typeface="+mn-lt"/>
              </a:rPr>
              <a:t> </a:t>
            </a:r>
            <a:r>
              <a:rPr lang="de-DE" sz="2400" b="1" i="1" dirty="0" err="1" smtClean="0">
                <a:latin typeface="+mn-lt"/>
              </a:rPr>
              <a:t>results</a:t>
            </a:r>
            <a:endParaRPr lang="de-DE" sz="2400" b="1" i="1" dirty="0" smtClean="0">
              <a:latin typeface="+mn-lt"/>
            </a:endParaRPr>
          </a:p>
          <a:p>
            <a:endParaRPr lang="de-DE" dirty="0" smtClean="0">
              <a:latin typeface="+mn-lt"/>
            </a:endParaRPr>
          </a:p>
          <a:p>
            <a:pPr>
              <a:buNone/>
            </a:pPr>
            <a:endParaRPr lang="de-DE" dirty="0" smtClean="0"/>
          </a:p>
          <a:p>
            <a:pPr lvl="1"/>
            <a:endParaRPr lang="de-DE" sz="2000" dirty="0" smtClean="0"/>
          </a:p>
          <a:p>
            <a:pPr lvl="1"/>
            <a:endParaRPr lang="de-DE" sz="2000" dirty="0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6815758" y="1350655"/>
            <a:ext cx="1737399" cy="3856038"/>
          </a:xfrm>
          <a:custGeom>
            <a:avLst/>
            <a:gdLst>
              <a:gd name="connsiteX0" fmla="*/ 272 w 1523"/>
              <a:gd name="connsiteY0" fmla="*/ 0 h 2429"/>
              <a:gd name="connsiteX1" fmla="*/ 50 w 1523"/>
              <a:gd name="connsiteY1" fmla="*/ 437 h 2429"/>
              <a:gd name="connsiteX2" fmla="*/ 571 w 1523"/>
              <a:gd name="connsiteY2" fmla="*/ 819 h 2429"/>
              <a:gd name="connsiteX3" fmla="*/ 758 w 1523"/>
              <a:gd name="connsiteY3" fmla="*/ 1721 h 2429"/>
              <a:gd name="connsiteX4" fmla="*/ 134 w 1523"/>
              <a:gd name="connsiteY4" fmla="*/ 1686 h 2429"/>
              <a:gd name="connsiteX5" fmla="*/ 224 w 1523"/>
              <a:gd name="connsiteY5" fmla="*/ 2027 h 2429"/>
              <a:gd name="connsiteX6" fmla="*/ 626 w 1523"/>
              <a:gd name="connsiteY6" fmla="*/ 2429 h 2429"/>
              <a:gd name="connsiteX7" fmla="*/ 1523 w 1523"/>
              <a:gd name="connsiteY7" fmla="*/ 2429 h 2429"/>
              <a:gd name="connsiteX8" fmla="*/ 918 w 1523"/>
              <a:gd name="connsiteY8" fmla="*/ 0 h 2429"/>
              <a:gd name="connsiteX9" fmla="*/ 272 w 152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134 w 1533"/>
              <a:gd name="connsiteY4" fmla="*/ 1686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224 w 1533"/>
              <a:gd name="connsiteY5" fmla="*/ 2027 h 2429"/>
              <a:gd name="connsiteX6" fmla="*/ 626 w 1533"/>
              <a:gd name="connsiteY6" fmla="*/ 2429 h 2429"/>
              <a:gd name="connsiteX7" fmla="*/ 1523 w 1533"/>
              <a:gd name="connsiteY7" fmla="*/ 2429 h 2429"/>
              <a:gd name="connsiteX8" fmla="*/ 1531 w 1533"/>
              <a:gd name="connsiteY8" fmla="*/ 0 h 2429"/>
              <a:gd name="connsiteX9" fmla="*/ 272 w 1533"/>
              <a:gd name="connsiteY9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1888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571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272 w 1533"/>
              <a:gd name="connsiteY0" fmla="*/ 0 h 2429"/>
              <a:gd name="connsiteX1" fmla="*/ 50 w 1533"/>
              <a:gd name="connsiteY1" fmla="*/ 437 h 2429"/>
              <a:gd name="connsiteX2" fmla="*/ 926 w 1533"/>
              <a:gd name="connsiteY2" fmla="*/ 819 h 2429"/>
              <a:gd name="connsiteX3" fmla="*/ 758 w 1533"/>
              <a:gd name="connsiteY3" fmla="*/ 1721 h 2429"/>
              <a:gd name="connsiteX4" fmla="*/ 463 w 1533"/>
              <a:gd name="connsiteY4" fmla="*/ 2055 h 2429"/>
              <a:gd name="connsiteX5" fmla="*/ 626 w 1533"/>
              <a:gd name="connsiteY5" fmla="*/ 2429 h 2429"/>
              <a:gd name="connsiteX6" fmla="*/ 1523 w 1533"/>
              <a:gd name="connsiteY6" fmla="*/ 2429 h 2429"/>
              <a:gd name="connsiteX7" fmla="*/ 1531 w 1533"/>
              <a:gd name="connsiteY7" fmla="*/ 0 h 2429"/>
              <a:gd name="connsiteX8" fmla="*/ 272 w 1533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45 w 1406"/>
              <a:gd name="connsiteY0" fmla="*/ 0 h 2429"/>
              <a:gd name="connsiteX1" fmla="*/ 278 w 1406"/>
              <a:gd name="connsiteY1" fmla="*/ 361 h 2429"/>
              <a:gd name="connsiteX2" fmla="*/ 799 w 1406"/>
              <a:gd name="connsiteY2" fmla="*/ 819 h 2429"/>
              <a:gd name="connsiteX3" fmla="*/ 631 w 1406"/>
              <a:gd name="connsiteY3" fmla="*/ 1721 h 2429"/>
              <a:gd name="connsiteX4" fmla="*/ 336 w 1406"/>
              <a:gd name="connsiteY4" fmla="*/ 2055 h 2429"/>
              <a:gd name="connsiteX5" fmla="*/ 499 w 1406"/>
              <a:gd name="connsiteY5" fmla="*/ 2429 h 2429"/>
              <a:gd name="connsiteX6" fmla="*/ 1396 w 1406"/>
              <a:gd name="connsiteY6" fmla="*/ 2429 h 2429"/>
              <a:gd name="connsiteX7" fmla="*/ 1404 w 1406"/>
              <a:gd name="connsiteY7" fmla="*/ 0 h 2429"/>
              <a:gd name="connsiteX8" fmla="*/ 145 w 1406"/>
              <a:gd name="connsiteY8" fmla="*/ 0 h 2429"/>
              <a:gd name="connsiteX0" fmla="*/ 101 w 1362"/>
              <a:gd name="connsiteY0" fmla="*/ 0 h 2429"/>
              <a:gd name="connsiteX1" fmla="*/ 755 w 1362"/>
              <a:gd name="connsiteY1" fmla="*/ 819 h 2429"/>
              <a:gd name="connsiteX2" fmla="*/ 587 w 1362"/>
              <a:gd name="connsiteY2" fmla="*/ 1721 h 2429"/>
              <a:gd name="connsiteX3" fmla="*/ 292 w 1362"/>
              <a:gd name="connsiteY3" fmla="*/ 2055 h 2429"/>
              <a:gd name="connsiteX4" fmla="*/ 455 w 1362"/>
              <a:gd name="connsiteY4" fmla="*/ 2429 h 2429"/>
              <a:gd name="connsiteX5" fmla="*/ 1352 w 1362"/>
              <a:gd name="connsiteY5" fmla="*/ 2429 h 2429"/>
              <a:gd name="connsiteX6" fmla="*/ 1360 w 1362"/>
              <a:gd name="connsiteY6" fmla="*/ 0 h 2429"/>
              <a:gd name="connsiteX7" fmla="*/ 101 w 1362"/>
              <a:gd name="connsiteY7" fmla="*/ 0 h 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62" h="2429">
                <a:moveTo>
                  <a:pt x="101" y="0"/>
                </a:moveTo>
                <a:cubicBezTo>
                  <a:pt x="0" y="137"/>
                  <a:pt x="674" y="532"/>
                  <a:pt x="755" y="819"/>
                </a:cubicBezTo>
                <a:cubicBezTo>
                  <a:pt x="836" y="1106"/>
                  <a:pt x="664" y="1515"/>
                  <a:pt x="587" y="1721"/>
                </a:cubicBezTo>
                <a:cubicBezTo>
                  <a:pt x="510" y="1927"/>
                  <a:pt x="386" y="1970"/>
                  <a:pt x="292" y="2055"/>
                </a:cubicBezTo>
                <a:cubicBezTo>
                  <a:pt x="187" y="2151"/>
                  <a:pt x="278" y="2339"/>
                  <a:pt x="455" y="2429"/>
                </a:cubicBezTo>
                <a:lnTo>
                  <a:pt x="1352" y="2429"/>
                </a:lnTo>
                <a:cubicBezTo>
                  <a:pt x="1350" y="1619"/>
                  <a:pt x="1362" y="810"/>
                  <a:pt x="1360" y="0"/>
                </a:cubicBezTo>
                <a:lnTo>
                  <a:pt x="101" y="0"/>
                </a:lnTo>
                <a:close/>
              </a:path>
            </a:pathLst>
          </a:custGeom>
          <a:solidFill>
            <a:srgbClr val="FFFF00"/>
          </a:solidFill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>
            <a:noAutofit/>
          </a:bodyPr>
          <a:lstStyle/>
          <a:p>
            <a:endParaRPr lang="de-DE"/>
          </a:p>
        </p:txBody>
      </p:sp>
      <p:cxnSp>
        <p:nvCxnSpPr>
          <p:cNvPr id="20" name="Gerade Verbindung mit Pfeil 19"/>
          <p:cNvCxnSpPr>
            <a:endCxn id="630788" idx="3"/>
          </p:cNvCxnSpPr>
          <p:nvPr/>
        </p:nvCxnSpPr>
        <p:spPr bwMode="auto">
          <a:xfrm rot="5400000" flipH="1" flipV="1">
            <a:off x="7160477" y="4255893"/>
            <a:ext cx="356531" cy="37941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7284446" y="422361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29" name="Gerade Verbindung mit Pfeil 28"/>
          <p:cNvCxnSpPr/>
          <p:nvPr/>
        </p:nvCxnSpPr>
        <p:spPr bwMode="auto">
          <a:xfrm rot="16200000" flipV="1">
            <a:off x="6837425" y="3559303"/>
            <a:ext cx="635510" cy="356616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7174096" y="3824217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" name="Oval 31"/>
          <p:cNvSpPr>
            <a:spLocks noChangeArrowheads="1"/>
          </p:cNvSpPr>
          <p:nvPr/>
        </p:nvSpPr>
        <p:spPr bwMode="auto">
          <a:xfrm>
            <a:off x="7300871" y="4044972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047322" y="3603463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cxnSp>
        <p:nvCxnSpPr>
          <p:cNvPr id="36" name="Gerade Verbindung mit Pfeil 35"/>
          <p:cNvCxnSpPr/>
          <p:nvPr/>
        </p:nvCxnSpPr>
        <p:spPr bwMode="auto">
          <a:xfrm rot="10800000">
            <a:off x="6414516" y="2912364"/>
            <a:ext cx="562356" cy="539498"/>
          </a:xfrm>
          <a:prstGeom prst="straightConnector1">
            <a:avLst/>
          </a:prstGeom>
          <a:gradFill rotWithShape="1">
            <a:gsLst>
              <a:gs pos="0">
                <a:srgbClr val="FFCC00"/>
              </a:gs>
              <a:gs pos="100000">
                <a:srgbClr val="FF9933"/>
              </a:gs>
            </a:gsLst>
            <a:lin ang="2700000" scaled="1"/>
          </a:gra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6920548" y="3382709"/>
            <a:ext cx="107950" cy="107950"/>
          </a:xfrm>
          <a:prstGeom prst="ellipse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de-DE"/>
          </a:p>
        </p:txBody>
      </p:sp>
      <p:grpSp>
        <p:nvGrpSpPr>
          <p:cNvPr id="2" name="Gruppieren 25"/>
          <p:cNvGrpSpPr/>
          <p:nvPr/>
        </p:nvGrpSpPr>
        <p:grpSpPr>
          <a:xfrm>
            <a:off x="6127052" y="3265869"/>
            <a:ext cx="1248918" cy="1244346"/>
            <a:chOff x="6127052" y="3265869"/>
            <a:chExt cx="1248918" cy="1244346"/>
          </a:xfrm>
        </p:grpSpPr>
        <p:cxnSp>
          <p:nvCxnSpPr>
            <p:cNvPr id="10" name="Gerade Verbindung mit Pfeil 9"/>
            <p:cNvCxnSpPr/>
            <p:nvPr/>
          </p:nvCxnSpPr>
          <p:spPr bwMode="auto">
            <a:xfrm rot="10800000" flipH="1" flipV="1">
              <a:off x="6181916" y="3328988"/>
              <a:ext cx="442912" cy="67608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31"/>
            <p:cNvSpPr>
              <a:spLocks noChangeArrowheads="1"/>
            </p:cNvSpPr>
            <p:nvPr/>
          </p:nvSpPr>
          <p:spPr bwMode="auto">
            <a:xfrm>
              <a:off x="6272340" y="3488881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2" name="Oval 31"/>
            <p:cNvSpPr>
              <a:spLocks noChangeArrowheads="1"/>
            </p:cNvSpPr>
            <p:nvPr/>
          </p:nvSpPr>
          <p:spPr bwMode="auto">
            <a:xfrm>
              <a:off x="6417628" y="3711893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8" name="Oval 31"/>
            <p:cNvSpPr>
              <a:spLocks noChangeArrowheads="1"/>
            </p:cNvSpPr>
            <p:nvPr/>
          </p:nvSpPr>
          <p:spPr bwMode="auto">
            <a:xfrm>
              <a:off x="6127052" y="3265869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cxnSp>
          <p:nvCxnSpPr>
            <p:cNvPr id="14" name="Gerade Verbindung mit Pfeil 13"/>
            <p:cNvCxnSpPr/>
            <p:nvPr/>
          </p:nvCxnSpPr>
          <p:spPr bwMode="auto">
            <a:xfrm>
              <a:off x="6617780" y="3993452"/>
              <a:ext cx="733996" cy="46882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Oval 31"/>
            <p:cNvSpPr>
              <a:spLocks noChangeArrowheads="1"/>
            </p:cNvSpPr>
            <p:nvPr/>
          </p:nvSpPr>
          <p:spPr bwMode="auto">
            <a:xfrm>
              <a:off x="7032986" y="4246479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7" name="Oval 31"/>
            <p:cNvSpPr>
              <a:spLocks noChangeArrowheads="1"/>
            </p:cNvSpPr>
            <p:nvPr/>
          </p:nvSpPr>
          <p:spPr bwMode="auto">
            <a:xfrm>
              <a:off x="7268020" y="4402265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9" name="Oval 31"/>
            <p:cNvSpPr>
              <a:spLocks noChangeArrowheads="1"/>
            </p:cNvSpPr>
            <p:nvPr/>
          </p:nvSpPr>
          <p:spPr bwMode="auto">
            <a:xfrm>
              <a:off x="6797951" y="4090692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3" name="Oval 31"/>
            <p:cNvSpPr>
              <a:spLocks noChangeArrowheads="1"/>
            </p:cNvSpPr>
            <p:nvPr/>
          </p:nvSpPr>
          <p:spPr bwMode="auto">
            <a:xfrm>
              <a:off x="6562916" y="3934905"/>
              <a:ext cx="107950" cy="107950"/>
            </a:xfrm>
            <a:prstGeom prst="ellipse">
              <a:avLst/>
            </a:prstGeom>
            <a:solidFill>
              <a:schemeClr val="bg1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32" grpId="0" animBg="1"/>
      <p:bldP spid="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Scattering Pass</a:t>
            </a:r>
          </a:p>
        </p:txBody>
      </p:sp>
      <p:pic>
        <p:nvPicPr>
          <p:cNvPr id="636932" name="Picture 4" descr="noscatt_preview"/>
          <p:cNvPicPr>
            <a:picLocks noChangeAspect="1" noChangeArrowheads="1"/>
          </p:cNvPicPr>
          <p:nvPr/>
        </p:nvPicPr>
        <p:blipFill>
          <a:blip r:embed="rId2" cstate="print">
            <a:lum bright="24000" contrast="24000"/>
          </a:blip>
          <a:srcRect/>
          <a:stretch>
            <a:fillRect/>
          </a:stretch>
        </p:blipFill>
        <p:spPr bwMode="auto">
          <a:xfrm>
            <a:off x="315913" y="1355725"/>
            <a:ext cx="4170362" cy="4170363"/>
          </a:xfrm>
          <a:prstGeom prst="rect">
            <a:avLst/>
          </a:prstGeom>
          <a:noFill/>
        </p:spPr>
      </p:pic>
      <p:pic>
        <p:nvPicPr>
          <p:cNvPr id="636933" name="Picture 5" descr="scattering_preview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4524375" y="1365250"/>
            <a:ext cx="4160838" cy="4160838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904875" y="5553075"/>
            <a:ext cx="196880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0" i="0" dirty="0" err="1" smtClean="0"/>
              <a:t>preview</a:t>
            </a:r>
            <a:r>
              <a:rPr lang="de-DE" b="0" i="0" dirty="0" smtClean="0"/>
              <a:t> in real-time</a:t>
            </a:r>
            <a:endParaRPr lang="de-DE" b="0" i="0" dirty="0"/>
          </a:p>
        </p:txBody>
      </p:sp>
      <p:sp>
        <p:nvSpPr>
          <p:cNvPr id="6" name="Textfeld 5"/>
          <p:cNvSpPr txBox="1"/>
          <p:nvPr/>
        </p:nvSpPr>
        <p:spPr>
          <a:xfrm>
            <a:off x="4524375" y="5543550"/>
            <a:ext cx="28584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</a:t>
            </a:r>
            <a:r>
              <a:rPr lang="de-DE" b="0" i="0" dirty="0" smtClean="0"/>
              <a:t>inal </a:t>
            </a:r>
            <a:r>
              <a:rPr lang="de-DE" b="0" i="0" dirty="0" err="1" smtClean="0"/>
              <a:t>version</a:t>
            </a:r>
            <a:r>
              <a:rPr lang="de-DE" b="0" i="0" dirty="0" smtClean="0"/>
              <a:t> in ½-1 </a:t>
            </a:r>
            <a:r>
              <a:rPr lang="de-DE" dirty="0" err="1" smtClean="0"/>
              <a:t>seconds</a:t>
            </a:r>
            <a:endParaRPr lang="de-DE" b="0" i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/>
              <a:t>Final Composite</a:t>
            </a:r>
          </a:p>
        </p:txBody>
      </p:sp>
      <p:pic>
        <p:nvPicPr>
          <p:cNvPr id="631826" name="Picture 18" descr="final_03"/>
          <p:cNvPicPr>
            <a:picLocks noChangeAspect="1" noChangeArrowheads="1"/>
          </p:cNvPicPr>
          <p:nvPr/>
        </p:nvPicPr>
        <p:blipFill>
          <a:blip r:embed="rId2">
            <a:lum bright="20000" contrast="30000"/>
          </a:blip>
          <a:srcRect b="1367"/>
          <a:stretch>
            <a:fillRect/>
          </a:stretch>
        </p:blipFill>
        <p:spPr bwMode="auto">
          <a:xfrm>
            <a:off x="3371851" y="1022725"/>
            <a:ext cx="5139568" cy="5069317"/>
          </a:xfrm>
          <a:prstGeom prst="rect">
            <a:avLst/>
          </a:prstGeom>
          <a:noFill/>
        </p:spPr>
      </p:pic>
      <p:pic>
        <p:nvPicPr>
          <p:cNvPr id="4" name="Picture 11" descr="AmbOcc_0480"/>
          <p:cNvPicPr>
            <a:picLocks noChangeAspect="1" noChangeArrowheads="1"/>
          </p:cNvPicPr>
          <p:nvPr/>
        </p:nvPicPr>
        <p:blipFill>
          <a:blip r:embed="rId3" cstate="print"/>
          <a:srcRect b="1171"/>
          <a:stretch>
            <a:fillRect/>
          </a:stretch>
        </p:blipFill>
        <p:spPr bwMode="auto">
          <a:xfrm>
            <a:off x="681039" y="2791201"/>
            <a:ext cx="1564640" cy="1546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 descr="beauty_Final_0100"/>
          <p:cNvPicPr>
            <a:picLocks noChangeAspect="1" noChangeArrowheads="1"/>
          </p:cNvPicPr>
          <p:nvPr/>
        </p:nvPicPr>
        <p:blipFill>
          <a:blip r:embed="rId4" cstate="print"/>
          <a:srcRect b="1446"/>
          <a:stretch>
            <a:fillRect/>
          </a:stretch>
        </p:blipFill>
        <p:spPr bwMode="auto">
          <a:xfrm>
            <a:off x="681039" y="1160839"/>
            <a:ext cx="1573530" cy="15507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Kreuz 5"/>
          <p:cNvSpPr/>
          <p:nvPr/>
        </p:nvSpPr>
        <p:spPr bwMode="auto">
          <a:xfrm>
            <a:off x="1228725" y="2562600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2447925" y="4962900"/>
            <a:ext cx="571500" cy="333375"/>
          </a:xfrm>
          <a:prstGeom prst="rightArrow">
            <a:avLst/>
          </a:prstGeom>
          <a:solidFill>
            <a:srgbClr val="FFCC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pic>
        <p:nvPicPr>
          <p:cNvPr id="8" name="Picture 5" descr="scattering_preview"/>
          <p:cNvPicPr>
            <a:picLocks noChangeAspect="1" noChangeArrowheads="1"/>
          </p:cNvPicPr>
          <p:nvPr/>
        </p:nvPicPr>
        <p:blipFill>
          <a:blip r:embed="rId5" cstate="print">
            <a:lum bright="24000" contrast="24000"/>
          </a:blip>
          <a:srcRect b="1631"/>
          <a:stretch>
            <a:fillRect/>
          </a:stretch>
        </p:blipFill>
        <p:spPr bwMode="auto">
          <a:xfrm>
            <a:off x="681039" y="4429501"/>
            <a:ext cx="1562100" cy="15366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Kreuz 8"/>
          <p:cNvSpPr/>
          <p:nvPr/>
        </p:nvSpPr>
        <p:spPr bwMode="auto">
          <a:xfrm>
            <a:off x="1247775" y="4191375"/>
            <a:ext cx="371475" cy="371475"/>
          </a:xfrm>
          <a:prstGeom prst="plus">
            <a:avLst>
              <a:gd name="adj" fmla="val 35256"/>
            </a:avLst>
          </a:prstGeom>
          <a:solidFill>
            <a:srgbClr val="FFC000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1" u="none" strike="noStrike" cap="none" normalizeH="0" baseline="0" smtClean="0">
              <a:ln>
                <a:noFill/>
              </a:ln>
              <a:solidFill>
                <a:srgbClr val="000040"/>
              </a:solidFill>
              <a:effectLst/>
              <a:latin typeface="Futura Lt BT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266950" y="2562600"/>
            <a:ext cx="85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Multiply</a:t>
            </a:r>
            <a:endParaRPr lang="de-DE" sz="1400" dirty="0"/>
          </a:p>
        </p:txBody>
      </p:sp>
      <p:sp>
        <p:nvSpPr>
          <p:cNvPr id="11" name="Textfeld 10"/>
          <p:cNvSpPr txBox="1"/>
          <p:nvPr/>
        </p:nvSpPr>
        <p:spPr>
          <a:xfrm>
            <a:off x="2255077" y="3989618"/>
            <a:ext cx="10869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Blend</a:t>
            </a:r>
            <a:r>
              <a:rPr lang="de-DE" sz="1400" dirty="0"/>
              <a:t/>
            </a:r>
            <a:br>
              <a:rPr lang="de-DE" sz="1400" dirty="0"/>
            </a:br>
            <a:r>
              <a:rPr lang="de-DE" sz="1400" dirty="0" err="1" smtClean="0"/>
              <a:t>using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Fresnel </a:t>
            </a:r>
            <a:r>
              <a:rPr lang="de-DE" sz="1400" dirty="0" err="1" smtClean="0"/>
              <a:t>term</a:t>
            </a:r>
            <a:endParaRPr lang="de-DE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148"/>
          <p:cNvGrpSpPr/>
          <p:nvPr/>
        </p:nvGrpSpPr>
        <p:grpSpPr>
          <a:xfrm>
            <a:off x="6348994" y="4656581"/>
            <a:ext cx="2795006" cy="1577446"/>
            <a:chOff x="6348994" y="4656581"/>
            <a:chExt cx="2795006" cy="1577446"/>
          </a:xfrm>
        </p:grpSpPr>
        <p:grpSp>
          <p:nvGrpSpPr>
            <p:cNvPr id="4" name="Gruppieren 125"/>
            <p:cNvGrpSpPr/>
            <p:nvPr/>
          </p:nvGrpSpPr>
          <p:grpSpPr>
            <a:xfrm>
              <a:off x="7797329" y="4656581"/>
              <a:ext cx="1346671" cy="1577446"/>
              <a:chOff x="1282552" y="4642574"/>
              <a:chExt cx="1346671" cy="1577446"/>
            </a:xfrm>
          </p:grpSpPr>
          <p:sp>
            <p:nvSpPr>
              <p:cNvPr id="142" name="Bogen 141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43" name="Bogen 142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127" name="Gerade Verbindung mit Pfeil 126"/>
            <p:cNvCxnSpPr>
              <a:endCxn id="133" idx="2"/>
            </p:cNvCxnSpPr>
            <p:nvPr/>
          </p:nvCxnSpPr>
          <p:spPr bwMode="auto">
            <a:xfrm>
              <a:off x="7802184" y="5369231"/>
              <a:ext cx="558183" cy="24315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8" name="Gerade Verbindung mit Pfeil 127"/>
            <p:cNvCxnSpPr/>
            <p:nvPr/>
          </p:nvCxnSpPr>
          <p:spPr bwMode="auto">
            <a:xfrm rot="10800000">
              <a:off x="7961288" y="5118056"/>
              <a:ext cx="407318" cy="32491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9" name="Gerade Verbindung mit Pfeil 128"/>
            <p:cNvCxnSpPr/>
            <p:nvPr/>
          </p:nvCxnSpPr>
          <p:spPr bwMode="auto">
            <a:xfrm rot="10800000" flipV="1">
              <a:off x="8009313" y="5616064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0" name="Gerade Verbindung mit Pfeil 129"/>
            <p:cNvCxnSpPr/>
            <p:nvPr/>
          </p:nvCxnSpPr>
          <p:spPr bwMode="auto">
            <a:xfrm rot="16200000" flipV="1">
              <a:off x="8045363" y="4849484"/>
              <a:ext cx="434051" cy="27913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2" name="Ellipse 131"/>
            <p:cNvSpPr/>
            <p:nvPr/>
          </p:nvSpPr>
          <p:spPr bwMode="auto">
            <a:xfrm>
              <a:off x="8364177" y="517236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33" name="Ellipse 132"/>
            <p:cNvSpPr/>
            <p:nvPr/>
          </p:nvSpPr>
          <p:spPr bwMode="auto">
            <a:xfrm>
              <a:off x="8360367" y="557622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134" name="Gerade Verbindung mit Pfeil 133"/>
            <p:cNvCxnSpPr/>
            <p:nvPr/>
          </p:nvCxnSpPr>
          <p:spPr bwMode="auto">
            <a:xfrm flipV="1">
              <a:off x="7796676" y="5208530"/>
              <a:ext cx="567501" cy="15519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5" name="Group 80"/>
            <p:cNvGrpSpPr>
              <a:grpSpLocks/>
            </p:cNvGrpSpPr>
            <p:nvPr/>
          </p:nvGrpSpPr>
          <p:grpSpPr bwMode="auto">
            <a:xfrm rot="926441">
              <a:off x="6348994" y="5157652"/>
              <a:ext cx="473141" cy="281538"/>
              <a:chOff x="462" y="1717"/>
              <a:chExt cx="568" cy="338"/>
            </a:xfrm>
          </p:grpSpPr>
          <p:sp>
            <p:nvSpPr>
              <p:cNvPr id="138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39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40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141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36" name="Gerade Verbindung mit Pfeil 135"/>
            <p:cNvCxnSpPr>
              <a:endCxn id="137" idx="2"/>
            </p:cNvCxnSpPr>
            <p:nvPr/>
          </p:nvCxnSpPr>
          <p:spPr bwMode="auto">
            <a:xfrm>
              <a:off x="7024378" y="5348690"/>
              <a:ext cx="738966" cy="1593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37" name="Ellipse 136"/>
            <p:cNvSpPr/>
            <p:nvPr/>
          </p:nvSpPr>
          <p:spPr bwMode="auto">
            <a:xfrm>
              <a:off x="7763344" y="5328464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145" name="Gerade Verbindung mit Pfeil 144"/>
            <p:cNvCxnSpPr>
              <a:stCxn id="137" idx="6"/>
              <a:endCxn id="146" idx="2"/>
            </p:cNvCxnSpPr>
            <p:nvPr/>
          </p:nvCxnSpPr>
          <p:spPr bwMode="auto">
            <a:xfrm>
              <a:off x="7835668" y="5364626"/>
              <a:ext cx="500326" cy="7876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46" name="Ellipse 145"/>
            <p:cNvSpPr/>
            <p:nvPr/>
          </p:nvSpPr>
          <p:spPr bwMode="auto">
            <a:xfrm>
              <a:off x="8335994" y="5407230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grpSp>
        <p:nvGrpSpPr>
          <p:cNvPr id="6" name="Gruppieren 149"/>
          <p:cNvGrpSpPr/>
          <p:nvPr/>
        </p:nvGrpSpPr>
        <p:grpSpPr>
          <a:xfrm>
            <a:off x="3160123" y="4656581"/>
            <a:ext cx="2795006" cy="1577446"/>
            <a:chOff x="3160123" y="4656581"/>
            <a:chExt cx="2795006" cy="1577446"/>
          </a:xfrm>
        </p:grpSpPr>
        <p:grpSp>
          <p:nvGrpSpPr>
            <p:cNvPr id="7" name="Gruppieren 112"/>
            <p:cNvGrpSpPr/>
            <p:nvPr/>
          </p:nvGrpSpPr>
          <p:grpSpPr>
            <a:xfrm>
              <a:off x="4608458" y="4656581"/>
              <a:ext cx="1346671" cy="1577446"/>
              <a:chOff x="1282552" y="4642574"/>
              <a:chExt cx="1346671" cy="1577446"/>
            </a:xfrm>
          </p:grpSpPr>
          <p:sp>
            <p:nvSpPr>
              <p:cNvPr id="114" name="Bogen 113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15" name="Bogen 114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56" name="Gerade Verbindung mit Pfeil 55"/>
            <p:cNvCxnSpPr>
              <a:endCxn id="84" idx="2"/>
            </p:cNvCxnSpPr>
            <p:nvPr/>
          </p:nvCxnSpPr>
          <p:spPr bwMode="auto">
            <a:xfrm>
              <a:off x="4613313" y="5369231"/>
              <a:ext cx="558183" cy="24315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7" name="Gerade Verbindung mit Pfeil 56"/>
            <p:cNvCxnSpPr/>
            <p:nvPr/>
          </p:nvCxnSpPr>
          <p:spPr bwMode="auto">
            <a:xfrm rot="10800000">
              <a:off x="4800600" y="4886325"/>
              <a:ext cx="407318" cy="324918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59" name="Gerade Verbindung mit Pfeil 58"/>
            <p:cNvCxnSpPr/>
            <p:nvPr/>
          </p:nvCxnSpPr>
          <p:spPr bwMode="auto">
            <a:xfrm rot="10800000" flipV="1">
              <a:off x="4820442" y="5616064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1" name="Gerade Verbindung mit Pfeil 60"/>
            <p:cNvCxnSpPr/>
            <p:nvPr/>
          </p:nvCxnSpPr>
          <p:spPr bwMode="auto">
            <a:xfrm rot="16200000" flipV="1">
              <a:off x="4856492" y="4849484"/>
              <a:ext cx="434051" cy="279134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62" name="Gerade Verbindung mit Pfeil 61"/>
            <p:cNvCxnSpPr/>
            <p:nvPr/>
          </p:nvCxnSpPr>
          <p:spPr bwMode="auto">
            <a:xfrm rot="10800000" flipV="1">
              <a:off x="4701380" y="5613483"/>
              <a:ext cx="511185" cy="191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63" name="Ellipse 62"/>
            <p:cNvSpPr/>
            <p:nvPr/>
          </p:nvSpPr>
          <p:spPr bwMode="auto">
            <a:xfrm>
              <a:off x="5175306" y="517236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84" name="Ellipse 83"/>
            <p:cNvSpPr/>
            <p:nvPr/>
          </p:nvSpPr>
          <p:spPr bwMode="auto">
            <a:xfrm>
              <a:off x="5171496" y="5576227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cxnSp>
          <p:nvCxnSpPr>
            <p:cNvPr id="87" name="Gerade Verbindung mit Pfeil 86"/>
            <p:cNvCxnSpPr/>
            <p:nvPr/>
          </p:nvCxnSpPr>
          <p:spPr bwMode="auto">
            <a:xfrm flipV="1">
              <a:off x="4607805" y="5208530"/>
              <a:ext cx="567501" cy="15519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pSp>
          <p:nvGrpSpPr>
            <p:cNvPr id="8" name="Group 80"/>
            <p:cNvGrpSpPr>
              <a:grpSpLocks/>
            </p:cNvGrpSpPr>
            <p:nvPr/>
          </p:nvGrpSpPr>
          <p:grpSpPr bwMode="auto">
            <a:xfrm rot="926441">
              <a:off x="3160123" y="5157652"/>
              <a:ext cx="473141" cy="281538"/>
              <a:chOff x="462" y="1717"/>
              <a:chExt cx="568" cy="338"/>
            </a:xfrm>
          </p:grpSpPr>
          <p:sp>
            <p:nvSpPr>
              <p:cNvPr id="94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5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6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7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00" name="Gerade Verbindung mit Pfeil 99"/>
            <p:cNvCxnSpPr>
              <a:endCxn id="102" idx="2"/>
            </p:cNvCxnSpPr>
            <p:nvPr/>
          </p:nvCxnSpPr>
          <p:spPr bwMode="auto">
            <a:xfrm>
              <a:off x="3835507" y="5348690"/>
              <a:ext cx="738966" cy="1593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2" name="Ellipse 101"/>
            <p:cNvSpPr/>
            <p:nvPr/>
          </p:nvSpPr>
          <p:spPr bwMode="auto">
            <a:xfrm>
              <a:off x="4574473" y="5328464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grpSp>
        <p:nvGrpSpPr>
          <p:cNvPr id="9" name="Gruppieren 150"/>
          <p:cNvGrpSpPr/>
          <p:nvPr/>
        </p:nvGrpSpPr>
        <p:grpSpPr>
          <a:xfrm>
            <a:off x="578848" y="4642574"/>
            <a:ext cx="2317075" cy="1577446"/>
            <a:chOff x="312148" y="4642574"/>
            <a:chExt cx="2317075" cy="1577446"/>
          </a:xfrm>
        </p:grpSpPr>
        <p:grpSp>
          <p:nvGrpSpPr>
            <p:cNvPr id="13" name="Gruppieren 111"/>
            <p:cNvGrpSpPr/>
            <p:nvPr/>
          </p:nvGrpSpPr>
          <p:grpSpPr>
            <a:xfrm>
              <a:off x="1282552" y="4642574"/>
              <a:ext cx="1346671" cy="1577446"/>
              <a:chOff x="1282552" y="4642574"/>
              <a:chExt cx="1346671" cy="1577446"/>
            </a:xfrm>
          </p:grpSpPr>
          <p:sp>
            <p:nvSpPr>
              <p:cNvPr id="21" name="Bogen 20"/>
              <p:cNvSpPr/>
              <p:nvPr/>
            </p:nvSpPr>
            <p:spPr bwMode="auto">
              <a:xfrm>
                <a:off x="1854308" y="4914739"/>
                <a:ext cx="774915" cy="1022888"/>
              </a:xfrm>
              <a:prstGeom prst="arc">
                <a:avLst>
                  <a:gd name="adj1" fmla="val 8401745"/>
                  <a:gd name="adj2" fmla="val 14001383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9933"/>
                  </a:gs>
                </a:gsLst>
                <a:lin ang="2700000" scaled="1"/>
              </a:gra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11" name="Bogen 110"/>
              <p:cNvSpPr/>
              <p:nvPr/>
            </p:nvSpPr>
            <p:spPr bwMode="auto">
              <a:xfrm>
                <a:off x="1282552" y="4642574"/>
                <a:ext cx="774915" cy="1577446"/>
              </a:xfrm>
              <a:prstGeom prst="arc">
                <a:avLst>
                  <a:gd name="adj1" fmla="val 8401745"/>
                  <a:gd name="adj2" fmla="val 14001383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5988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7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Futura Lt BT" pitchFamily="34" charset="0"/>
                </a:endParaRPr>
              </a:p>
            </p:txBody>
          </p:sp>
        </p:grpSp>
        <p:cxnSp>
          <p:nvCxnSpPr>
            <p:cNvPr id="23" name="Gerade Verbindung mit Pfeil 22"/>
            <p:cNvCxnSpPr>
              <a:stCxn id="109" idx="6"/>
            </p:cNvCxnSpPr>
            <p:nvPr/>
          </p:nvCxnSpPr>
          <p:spPr bwMode="auto">
            <a:xfrm flipV="1">
              <a:off x="1319493" y="5359022"/>
              <a:ext cx="488319" cy="25112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90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6" name="Gerade Verbindung mit Pfeil 25"/>
            <p:cNvCxnSpPr/>
            <p:nvPr/>
          </p:nvCxnSpPr>
          <p:spPr bwMode="auto">
            <a:xfrm rot="16200000" flipV="1">
              <a:off x="1474603" y="4979318"/>
              <a:ext cx="454874" cy="294726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29" name="Gerade Verbindung mit Pfeil 28"/>
            <p:cNvCxnSpPr/>
            <p:nvPr/>
          </p:nvCxnSpPr>
          <p:spPr bwMode="auto">
            <a:xfrm rot="5400000">
              <a:off x="1503015" y="5529243"/>
              <a:ext cx="527203" cy="18624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2" name="Gerade Verbindung mit Pfeil 31"/>
            <p:cNvCxnSpPr/>
            <p:nvPr/>
          </p:nvCxnSpPr>
          <p:spPr bwMode="auto">
            <a:xfrm rot="10800000" flipV="1">
              <a:off x="1461927" y="5366509"/>
              <a:ext cx="390067" cy="379729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5" name="Gerade Verbindung mit Pfeil 34"/>
            <p:cNvCxnSpPr/>
            <p:nvPr/>
          </p:nvCxnSpPr>
          <p:spPr bwMode="auto">
            <a:xfrm rot="10800000">
              <a:off x="1348030" y="5136881"/>
              <a:ext cx="506018" cy="221882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38" name="Gerade Verbindung mit Pfeil 37"/>
            <p:cNvCxnSpPr/>
            <p:nvPr/>
          </p:nvCxnSpPr>
          <p:spPr bwMode="auto">
            <a:xfrm rot="16200000" flipV="1">
              <a:off x="1518512" y="5012894"/>
              <a:ext cx="516870" cy="155243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41" name="Gerade Verbindung mit Pfeil 40"/>
            <p:cNvCxnSpPr/>
            <p:nvPr/>
          </p:nvCxnSpPr>
          <p:spPr bwMode="auto">
            <a:xfrm rot="10800000" flipV="1">
              <a:off x="1342865" y="5363928"/>
              <a:ext cx="511185" cy="191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25" name="Ellipse 24"/>
            <p:cNvSpPr/>
            <p:nvPr/>
          </p:nvSpPr>
          <p:spPr bwMode="auto">
            <a:xfrm>
              <a:off x="1812981" y="5322862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  <p:grpSp>
          <p:nvGrpSpPr>
            <p:cNvPr id="14" name="Group 80"/>
            <p:cNvGrpSpPr>
              <a:grpSpLocks/>
            </p:cNvGrpSpPr>
            <p:nvPr/>
          </p:nvGrpSpPr>
          <p:grpSpPr bwMode="auto">
            <a:xfrm rot="926441">
              <a:off x="312148" y="5148128"/>
              <a:ext cx="473141" cy="281538"/>
              <a:chOff x="462" y="1717"/>
              <a:chExt cx="568" cy="338"/>
            </a:xfrm>
          </p:grpSpPr>
          <p:sp>
            <p:nvSpPr>
              <p:cNvPr id="89" name="Freeform 81"/>
              <p:cNvSpPr>
                <a:spLocks/>
              </p:cNvSpPr>
              <p:nvPr/>
            </p:nvSpPr>
            <p:spPr bwMode="auto">
              <a:xfrm>
                <a:off x="475" y="1776"/>
                <a:ext cx="540" cy="271"/>
              </a:xfrm>
              <a:custGeom>
                <a:avLst/>
                <a:gdLst/>
                <a:ahLst/>
                <a:cxnLst>
                  <a:cxn ang="0">
                    <a:pos x="393" y="0"/>
                  </a:cxn>
                  <a:cxn ang="0">
                    <a:pos x="0" y="240"/>
                  </a:cxn>
                  <a:cxn ang="0">
                    <a:pos x="464" y="271"/>
                  </a:cxn>
                  <a:cxn ang="0">
                    <a:pos x="393" y="0"/>
                  </a:cxn>
                </a:cxnLst>
                <a:rect l="0" t="0" r="r" b="b"/>
                <a:pathLst>
                  <a:path w="540" h="271">
                    <a:moveTo>
                      <a:pt x="393" y="0"/>
                    </a:moveTo>
                    <a:cubicBezTo>
                      <a:pt x="317" y="38"/>
                      <a:pt x="306" y="57"/>
                      <a:pt x="0" y="240"/>
                    </a:cubicBezTo>
                    <a:cubicBezTo>
                      <a:pt x="246" y="261"/>
                      <a:pt x="291" y="261"/>
                      <a:pt x="464" y="271"/>
                    </a:cubicBezTo>
                    <a:cubicBezTo>
                      <a:pt x="495" y="225"/>
                      <a:pt x="540" y="96"/>
                      <a:pt x="39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6699FF"/>
                  </a:gs>
                  <a:gs pos="100000">
                    <a:srgbClr val="6699FF">
                      <a:gamma/>
                      <a:tint val="0"/>
                      <a:invGamma/>
                    </a:srgbClr>
                  </a:gs>
                </a:gsLst>
                <a:lin ang="0" scaled="1"/>
              </a:gradFill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0" name="Freeform 82"/>
              <p:cNvSpPr>
                <a:spLocks/>
              </p:cNvSpPr>
              <p:nvPr/>
            </p:nvSpPr>
            <p:spPr bwMode="auto">
              <a:xfrm>
                <a:off x="462" y="1717"/>
                <a:ext cx="568" cy="338"/>
              </a:xfrm>
              <a:custGeom>
                <a:avLst/>
                <a:gdLst/>
                <a:ahLst/>
                <a:cxnLst>
                  <a:cxn ang="0">
                    <a:pos x="502" y="0"/>
                  </a:cxn>
                  <a:cxn ang="0">
                    <a:pos x="0" y="305"/>
                  </a:cxn>
                  <a:cxn ang="0">
                    <a:pos x="568" y="338"/>
                  </a:cxn>
                </a:cxnLst>
                <a:rect l="0" t="0" r="r" b="b"/>
                <a:pathLst>
                  <a:path w="568" h="338">
                    <a:moveTo>
                      <a:pt x="502" y="0"/>
                    </a:moveTo>
                    <a:lnTo>
                      <a:pt x="0" y="305"/>
                    </a:lnTo>
                    <a:lnTo>
                      <a:pt x="568" y="338"/>
                    </a:lnTo>
                  </a:path>
                </a:pathLst>
              </a:custGeom>
              <a:no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1" name="Oval 83"/>
              <p:cNvSpPr>
                <a:spLocks noChangeArrowheads="1"/>
              </p:cNvSpPr>
              <p:nvPr/>
            </p:nvSpPr>
            <p:spPr bwMode="auto">
              <a:xfrm rot="-1055500">
                <a:off x="864" y="1807"/>
                <a:ext cx="100" cy="201"/>
              </a:xfrm>
              <a:prstGeom prst="ellipse">
                <a:avLst/>
              </a:prstGeom>
              <a:solidFill>
                <a:srgbClr val="333333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92" name="Oval 84"/>
              <p:cNvSpPr>
                <a:spLocks noChangeArrowheads="1"/>
              </p:cNvSpPr>
              <p:nvPr/>
            </p:nvSpPr>
            <p:spPr bwMode="auto">
              <a:xfrm rot="-1055500">
                <a:off x="912" y="1849"/>
                <a:ext cx="34" cy="107"/>
              </a:xfrm>
              <a:prstGeom prst="ellipse">
                <a:avLst/>
              </a:prstGeom>
              <a:solidFill>
                <a:schemeClr val="tx1"/>
              </a:solidFill>
              <a:ln w="1905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</p:grpSp>
        <p:cxnSp>
          <p:nvCxnSpPr>
            <p:cNvPr id="108" name="Gerade Verbindung mit Pfeil 107"/>
            <p:cNvCxnSpPr/>
            <p:nvPr/>
          </p:nvCxnSpPr>
          <p:spPr bwMode="auto">
            <a:xfrm>
              <a:off x="709260" y="5362690"/>
              <a:ext cx="545993" cy="23410"/>
            </a:xfrm>
            <a:prstGeom prst="straightConnector1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33"/>
                </a:gs>
              </a:gsLst>
              <a:lin ang="2700000" scaled="1"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9" name="Ellipse 108"/>
            <p:cNvSpPr/>
            <p:nvPr/>
          </p:nvSpPr>
          <p:spPr bwMode="auto">
            <a:xfrm>
              <a:off x="1247169" y="5347972"/>
              <a:ext cx="72324" cy="72324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5988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Futura Lt BT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Path </a:t>
            </a:r>
            <a:r>
              <a:rPr lang="de-DE" dirty="0" err="1" smtClean="0"/>
              <a:t>Tracing</a:t>
            </a:r>
            <a:endParaRPr lang="de-DE" dirty="0"/>
          </a:p>
        </p:txBody>
      </p:sp>
      <p:pic>
        <p:nvPicPr>
          <p:cNvPr id="1029" name="Picture 5" descr="C:\Users\christof\Documents\SVN_Privat\Dokumente\Tutorials\IEEE_VIS 2008\images\s08_08.pn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/>
          <a:stretch>
            <a:fillRect/>
          </a:stretch>
        </p:blipFill>
        <p:spPr bwMode="auto">
          <a:xfrm>
            <a:off x="3098225" y="1725929"/>
            <a:ext cx="2927985" cy="2927985"/>
          </a:xfrm>
          <a:prstGeom prst="rect">
            <a:avLst/>
          </a:prstGeom>
          <a:noFill/>
        </p:spPr>
      </p:pic>
      <p:pic>
        <p:nvPicPr>
          <p:cNvPr id="1030" name="Picture 6" descr="C:\Users\christof\Documents\SVN_Privat\Dokumente\Tutorials\IEEE_VIS 2008\images\s64_01.png"/>
          <p:cNvPicPr>
            <a:picLocks noChangeAspect="1" noChangeArrowheads="1"/>
          </p:cNvPicPr>
          <p:nvPr/>
        </p:nvPicPr>
        <p:blipFill>
          <a:blip r:embed="rId3">
            <a:lum bright="30000" contrast="40000"/>
          </a:blip>
          <a:srcRect/>
          <a:stretch>
            <a:fillRect/>
          </a:stretch>
        </p:blipFill>
        <p:spPr bwMode="auto">
          <a:xfrm>
            <a:off x="6037890" y="1725929"/>
            <a:ext cx="2927985" cy="2927985"/>
          </a:xfrm>
          <a:prstGeom prst="rect">
            <a:avLst/>
          </a:prstGeom>
          <a:noFill/>
        </p:spPr>
      </p:pic>
      <p:pic>
        <p:nvPicPr>
          <p:cNvPr id="1031" name="Picture 7" descr="C:\Users\christof\Documents\SVN_Privat\Dokumente\Tutorials\IEEE_VIS 2008\images\s01_64.png"/>
          <p:cNvPicPr>
            <a:picLocks noChangeAspect="1" noChangeArrowheads="1"/>
          </p:cNvPicPr>
          <p:nvPr/>
        </p:nvPicPr>
        <p:blipFill>
          <a:blip r:embed="rId4">
            <a:lum bright="30000" contrast="40000"/>
          </a:blip>
          <a:srcRect/>
          <a:stretch>
            <a:fillRect/>
          </a:stretch>
        </p:blipFill>
        <p:spPr bwMode="auto">
          <a:xfrm>
            <a:off x="161925" y="1725929"/>
            <a:ext cx="2927985" cy="2927985"/>
          </a:xfrm>
          <a:prstGeom prst="rect">
            <a:avLst/>
          </a:prstGeom>
          <a:noFill/>
        </p:spPr>
      </p:pic>
      <p:pic>
        <p:nvPicPr>
          <p:cNvPr id="10" name="Picture 5" descr="C:\Users\christof\Documents\SVN_Privat\Dokumente\Tutorials\IEEE_VIS 2008\images\s08_08.pn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 l="40531" t="42294" r="37916" b="31736"/>
          <a:stretch>
            <a:fillRect/>
          </a:stretch>
        </p:blipFill>
        <p:spPr bwMode="auto">
          <a:xfrm>
            <a:off x="4290862" y="2975549"/>
            <a:ext cx="631064" cy="760409"/>
          </a:xfrm>
          <a:prstGeom prst="rect">
            <a:avLst/>
          </a:prstGeom>
          <a:noFill/>
        </p:spPr>
      </p:pic>
      <p:pic>
        <p:nvPicPr>
          <p:cNvPr id="11" name="Picture 6" descr="C:\Users\christof\Documents\SVN_Privat\Dokumente\Tutorials\IEEE_VIS 2008\images\s64_01.png"/>
          <p:cNvPicPr>
            <a:picLocks noChangeAspect="1" noChangeArrowheads="1"/>
          </p:cNvPicPr>
          <p:nvPr/>
        </p:nvPicPr>
        <p:blipFill>
          <a:blip r:embed="rId3">
            <a:lum bright="30000" contrast="40000"/>
          </a:blip>
          <a:srcRect l="39373" t="42523" r="39074" b="31556"/>
          <a:stretch>
            <a:fillRect/>
          </a:stretch>
        </p:blipFill>
        <p:spPr bwMode="auto">
          <a:xfrm>
            <a:off x="7196639" y="2975549"/>
            <a:ext cx="631065" cy="758970"/>
          </a:xfrm>
          <a:prstGeom prst="rect">
            <a:avLst/>
          </a:prstGeom>
          <a:noFill/>
        </p:spPr>
      </p:pic>
      <p:pic>
        <p:nvPicPr>
          <p:cNvPr id="12" name="Picture 7" descr="C:\Users\christof\Documents\SVN_Privat\Dokumente\Tutorials\IEEE_VIS 2008\images\s01_64.png"/>
          <p:cNvPicPr>
            <a:picLocks noChangeAspect="1" noChangeArrowheads="1"/>
          </p:cNvPicPr>
          <p:nvPr/>
        </p:nvPicPr>
        <p:blipFill>
          <a:blip r:embed="rId4">
            <a:lum bright="30000" contrast="40000"/>
          </a:blip>
          <a:srcRect l="38528" t="43028" r="39919" b="31657"/>
          <a:stretch>
            <a:fillRect/>
          </a:stretch>
        </p:blipFill>
        <p:spPr bwMode="auto">
          <a:xfrm>
            <a:off x="1296473" y="2975549"/>
            <a:ext cx="631065" cy="741228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 bwMode="auto">
          <a:xfrm>
            <a:off x="1293372" y="3521311"/>
            <a:ext cx="1933154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193177" y="3508248"/>
            <a:ext cx="1902822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7158446" y="3521311"/>
            <a:ext cx="1902826" cy="2330849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5988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Futura Lt BT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56754" y="1084217"/>
            <a:ext cx="1933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1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64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3099979" y="1084217"/>
            <a:ext cx="18085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8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8</a:t>
            </a:r>
            <a:endParaRPr lang="de-DE" dirty="0"/>
          </a:p>
        </p:txBody>
      </p:sp>
      <p:sp>
        <p:nvSpPr>
          <p:cNvPr id="20" name="Textfeld 19"/>
          <p:cNvSpPr txBox="1"/>
          <p:nvPr/>
        </p:nvSpPr>
        <p:spPr>
          <a:xfrm>
            <a:off x="6035040" y="1084217"/>
            <a:ext cx="180850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Primary </a:t>
            </a:r>
            <a:r>
              <a:rPr lang="de-DE" dirty="0" err="1" smtClean="0"/>
              <a:t>rays</a:t>
            </a:r>
            <a:r>
              <a:rPr lang="de-DE" dirty="0" smtClean="0"/>
              <a:t>: 64</a:t>
            </a:r>
            <a:br>
              <a:rPr lang="de-DE" dirty="0" smtClean="0"/>
            </a:b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rays</a:t>
            </a:r>
            <a:r>
              <a:rPr lang="de-DE" dirty="0" smtClean="0"/>
              <a:t>: 1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7291 0.1916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" y="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6007 0.18819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0.06563 0.19167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46700" y="2540000"/>
            <a:ext cx="2476500" cy="2428875"/>
            <a:chOff x="830" y="1062"/>
            <a:chExt cx="1560" cy="1530"/>
          </a:xfrm>
        </p:grpSpPr>
        <p:sp>
          <p:nvSpPr>
            <p:cNvPr id="518147" name="Freeform 3"/>
            <p:cNvSpPr>
              <a:spLocks/>
            </p:cNvSpPr>
            <p:nvPr/>
          </p:nvSpPr>
          <p:spPr bwMode="auto">
            <a:xfrm>
              <a:off x="830" y="1062"/>
              <a:ext cx="1040" cy="1530"/>
            </a:xfrm>
            <a:custGeom>
              <a:avLst/>
              <a:gdLst/>
              <a:ahLst/>
              <a:cxnLst>
                <a:cxn ang="0">
                  <a:pos x="0" y="1530"/>
                </a:cxn>
                <a:cxn ang="0">
                  <a:pos x="971" y="1135"/>
                </a:cxn>
                <a:cxn ang="0">
                  <a:pos x="1040" y="0"/>
                </a:cxn>
              </a:cxnLst>
              <a:rect l="0" t="0" r="r" b="b"/>
              <a:pathLst>
                <a:path w="1040" h="1530">
                  <a:moveTo>
                    <a:pt x="0" y="1530"/>
                  </a:moveTo>
                  <a:lnTo>
                    <a:pt x="971" y="1135"/>
                  </a:lnTo>
                  <a:lnTo>
                    <a:pt x="104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48" name="Line 4"/>
            <p:cNvSpPr>
              <a:spLocks noChangeShapeType="1"/>
            </p:cNvSpPr>
            <p:nvPr/>
          </p:nvSpPr>
          <p:spPr bwMode="auto">
            <a:xfrm>
              <a:off x="1801" y="2197"/>
              <a:ext cx="589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181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 dirty="0" err="1" smtClean="0"/>
              <a:t>Object</a:t>
            </a:r>
            <a:r>
              <a:rPr lang="de-DE" sz="3300" dirty="0" smtClean="0"/>
              <a:t> Order Approach</a:t>
            </a:r>
            <a:endParaRPr lang="de-DE" sz="3300" dirty="0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828800" y="2540000"/>
            <a:ext cx="2476500" cy="2428875"/>
            <a:chOff x="830" y="1062"/>
            <a:chExt cx="1560" cy="1530"/>
          </a:xfrm>
        </p:grpSpPr>
        <p:sp>
          <p:nvSpPr>
            <p:cNvPr id="518151" name="Freeform 7"/>
            <p:cNvSpPr>
              <a:spLocks/>
            </p:cNvSpPr>
            <p:nvPr/>
          </p:nvSpPr>
          <p:spPr bwMode="auto">
            <a:xfrm>
              <a:off x="830" y="1062"/>
              <a:ext cx="1040" cy="1530"/>
            </a:xfrm>
            <a:custGeom>
              <a:avLst/>
              <a:gdLst/>
              <a:ahLst/>
              <a:cxnLst>
                <a:cxn ang="0">
                  <a:pos x="0" y="1530"/>
                </a:cxn>
                <a:cxn ang="0">
                  <a:pos x="971" y="1135"/>
                </a:cxn>
                <a:cxn ang="0">
                  <a:pos x="1040" y="0"/>
                </a:cxn>
              </a:cxnLst>
              <a:rect l="0" t="0" r="r" b="b"/>
              <a:pathLst>
                <a:path w="1040" h="1530">
                  <a:moveTo>
                    <a:pt x="0" y="1530"/>
                  </a:moveTo>
                  <a:lnTo>
                    <a:pt x="971" y="1135"/>
                  </a:lnTo>
                  <a:lnTo>
                    <a:pt x="1040" y="0"/>
                  </a:ln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52" name="Line 8"/>
            <p:cNvSpPr>
              <a:spLocks noChangeShapeType="1"/>
            </p:cNvSpPr>
            <p:nvPr/>
          </p:nvSpPr>
          <p:spPr bwMode="auto">
            <a:xfrm>
              <a:off x="1801" y="2197"/>
              <a:ext cx="589" cy="3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pic>
        <p:nvPicPr>
          <p:cNvPr id="518153" name="Picture 9" descr="Slicing_01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0638" y="2517775"/>
            <a:ext cx="3082925" cy="3436938"/>
          </a:xfrm>
          <a:prstGeom prst="rect">
            <a:avLst/>
          </a:prstGeom>
          <a:noFill/>
        </p:spPr>
      </p:pic>
      <p:pic>
        <p:nvPicPr>
          <p:cNvPr id="518154" name="Picture 10" descr="Slicing_02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0638" y="2517775"/>
            <a:ext cx="3082925" cy="3438525"/>
          </a:xfrm>
          <a:prstGeom prst="rect">
            <a:avLst/>
          </a:prstGeom>
          <a:noFill/>
        </p:spPr>
      </p:pic>
      <p:pic>
        <p:nvPicPr>
          <p:cNvPr id="518155" name="Picture 11" descr="Slicing_03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0638" y="2517775"/>
            <a:ext cx="3082925" cy="3436938"/>
          </a:xfrm>
          <a:prstGeom prst="rect">
            <a:avLst/>
          </a:prstGeom>
          <a:noFill/>
        </p:spPr>
      </p:pic>
      <p:pic>
        <p:nvPicPr>
          <p:cNvPr id="518156" name="Picture 12" descr="Slicing_04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00638" y="2517775"/>
            <a:ext cx="3081337" cy="3438525"/>
          </a:xfrm>
          <a:prstGeom prst="rect">
            <a:avLst/>
          </a:prstGeom>
          <a:noFill/>
        </p:spPr>
      </p:pic>
      <p:pic>
        <p:nvPicPr>
          <p:cNvPr id="518157" name="Picture 13" descr="Slicing_05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0638" y="2517775"/>
            <a:ext cx="3081337" cy="3438525"/>
          </a:xfrm>
          <a:prstGeom prst="rect">
            <a:avLst/>
          </a:prstGeom>
          <a:noFill/>
        </p:spPr>
      </p:pic>
      <p:pic>
        <p:nvPicPr>
          <p:cNvPr id="518158" name="Picture 14" descr="Slicing_06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00638" y="2517775"/>
            <a:ext cx="3082925" cy="3436938"/>
          </a:xfrm>
          <a:prstGeom prst="rect">
            <a:avLst/>
          </a:prstGeom>
          <a:noFill/>
        </p:spPr>
      </p:pic>
      <p:pic>
        <p:nvPicPr>
          <p:cNvPr id="518159" name="Picture 15" descr="Slicing_07A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00638" y="2517775"/>
            <a:ext cx="3082925" cy="3438525"/>
          </a:xfrm>
          <a:prstGeom prst="rect">
            <a:avLst/>
          </a:prstGeom>
          <a:noFill/>
        </p:spPr>
      </p:pic>
      <p:pic>
        <p:nvPicPr>
          <p:cNvPr id="518160" name="Picture 16" descr="Slicing_08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00638" y="2517775"/>
            <a:ext cx="3081337" cy="3436938"/>
          </a:xfrm>
          <a:prstGeom prst="rect">
            <a:avLst/>
          </a:prstGeom>
          <a:noFill/>
        </p:spPr>
      </p:pic>
      <p:pic>
        <p:nvPicPr>
          <p:cNvPr id="518161" name="Picture 17" descr="Slicing_09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100638" y="2517775"/>
            <a:ext cx="3082925" cy="3436938"/>
          </a:xfrm>
          <a:prstGeom prst="rect">
            <a:avLst/>
          </a:prstGeom>
          <a:noFill/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133975" y="2546350"/>
            <a:ext cx="3024188" cy="3390900"/>
            <a:chOff x="696" y="1066"/>
            <a:chExt cx="1905" cy="2136"/>
          </a:xfrm>
        </p:grpSpPr>
        <p:sp>
          <p:nvSpPr>
            <p:cNvPr id="518163" name="Freeform 19"/>
            <p:cNvSpPr>
              <a:spLocks/>
            </p:cNvSpPr>
            <p:nvPr/>
          </p:nvSpPr>
          <p:spPr bwMode="auto">
            <a:xfrm>
              <a:off x="696" y="1229"/>
              <a:ext cx="641" cy="1973"/>
            </a:xfrm>
            <a:custGeom>
              <a:avLst/>
              <a:gdLst/>
              <a:ahLst/>
              <a:cxnLst>
                <a:cxn ang="0">
                  <a:pos x="134" y="1363"/>
                </a:cxn>
                <a:cxn ang="0">
                  <a:pos x="0" y="0"/>
                </a:cxn>
                <a:cxn ang="0">
                  <a:pos x="619" y="336"/>
                </a:cxn>
                <a:cxn ang="0">
                  <a:pos x="641" y="1973"/>
                </a:cxn>
                <a:cxn ang="0">
                  <a:pos x="134" y="1363"/>
                </a:cxn>
              </a:cxnLst>
              <a:rect l="0" t="0" r="r" b="b"/>
              <a:pathLst>
                <a:path w="641" h="1973">
                  <a:moveTo>
                    <a:pt x="134" y="1363"/>
                  </a:moveTo>
                  <a:lnTo>
                    <a:pt x="0" y="0"/>
                  </a:lnTo>
                  <a:lnTo>
                    <a:pt x="619" y="336"/>
                  </a:lnTo>
                  <a:lnTo>
                    <a:pt x="641" y="1973"/>
                  </a:lnTo>
                  <a:lnTo>
                    <a:pt x="134" y="1363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64" name="Freeform 20"/>
            <p:cNvSpPr>
              <a:spLocks/>
            </p:cNvSpPr>
            <p:nvPr/>
          </p:nvSpPr>
          <p:spPr bwMode="auto">
            <a:xfrm>
              <a:off x="696" y="1066"/>
              <a:ext cx="1905" cy="494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1174" y="0"/>
                </a:cxn>
                <a:cxn ang="0">
                  <a:pos x="1905" y="198"/>
                </a:cxn>
                <a:cxn ang="0">
                  <a:pos x="619" y="494"/>
                </a:cxn>
              </a:cxnLst>
              <a:rect l="0" t="0" r="r" b="b"/>
              <a:pathLst>
                <a:path w="1905" h="494">
                  <a:moveTo>
                    <a:pt x="0" y="163"/>
                  </a:moveTo>
                  <a:lnTo>
                    <a:pt x="1174" y="0"/>
                  </a:lnTo>
                  <a:lnTo>
                    <a:pt x="1905" y="198"/>
                  </a:lnTo>
                  <a:lnTo>
                    <a:pt x="619" y="49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65" name="Freeform 21"/>
            <p:cNvSpPr>
              <a:spLocks/>
            </p:cNvSpPr>
            <p:nvPr/>
          </p:nvSpPr>
          <p:spPr bwMode="auto">
            <a:xfrm>
              <a:off x="1337" y="1259"/>
              <a:ext cx="1259" cy="1939"/>
            </a:xfrm>
            <a:custGeom>
              <a:avLst/>
              <a:gdLst/>
              <a:ahLst/>
              <a:cxnLst>
                <a:cxn ang="0">
                  <a:pos x="0" y="1939"/>
                </a:cxn>
                <a:cxn ang="0">
                  <a:pos x="1049" y="1337"/>
                </a:cxn>
                <a:cxn ang="0">
                  <a:pos x="1259" y="0"/>
                </a:cxn>
              </a:cxnLst>
              <a:rect l="0" t="0" r="r" b="b"/>
              <a:pathLst>
                <a:path w="1259" h="1939">
                  <a:moveTo>
                    <a:pt x="0" y="1939"/>
                  </a:moveTo>
                  <a:lnTo>
                    <a:pt x="1049" y="1337"/>
                  </a:lnTo>
                  <a:lnTo>
                    <a:pt x="1259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18166" name="Freeform 22"/>
          <p:cNvSpPr>
            <a:spLocks/>
          </p:cNvSpPr>
          <p:nvPr/>
        </p:nvSpPr>
        <p:spPr bwMode="auto">
          <a:xfrm>
            <a:off x="1695450" y="2570163"/>
            <a:ext cx="1878013" cy="2470150"/>
          </a:xfrm>
          <a:custGeom>
            <a:avLst/>
            <a:gdLst/>
            <a:ahLst/>
            <a:cxnLst>
              <a:cxn ang="0">
                <a:pos x="125" y="1556"/>
              </a:cxn>
              <a:cxn ang="0">
                <a:pos x="0" y="176"/>
              </a:cxn>
              <a:cxn ang="0">
                <a:pos x="1183" y="0"/>
              </a:cxn>
              <a:cxn ang="0">
                <a:pos x="1109" y="1143"/>
              </a:cxn>
              <a:cxn ang="0">
                <a:pos x="125" y="1556"/>
              </a:cxn>
            </a:cxnLst>
            <a:rect l="0" t="0" r="r" b="b"/>
            <a:pathLst>
              <a:path w="1183" h="1556">
                <a:moveTo>
                  <a:pt x="125" y="1556"/>
                </a:moveTo>
                <a:lnTo>
                  <a:pt x="0" y="176"/>
                </a:lnTo>
                <a:lnTo>
                  <a:pt x="1183" y="0"/>
                </a:lnTo>
                <a:lnTo>
                  <a:pt x="1109" y="1143"/>
                </a:lnTo>
                <a:lnTo>
                  <a:pt x="125" y="1556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67" name="Freeform 23"/>
          <p:cNvSpPr>
            <a:spLocks/>
          </p:cNvSpPr>
          <p:nvPr/>
        </p:nvSpPr>
        <p:spPr bwMode="auto">
          <a:xfrm>
            <a:off x="1776413" y="2605088"/>
            <a:ext cx="1892300" cy="2509837"/>
          </a:xfrm>
          <a:custGeom>
            <a:avLst/>
            <a:gdLst/>
            <a:ahLst/>
            <a:cxnLst>
              <a:cxn ang="0">
                <a:pos x="121" y="1581"/>
              </a:cxn>
              <a:cxn ang="0">
                <a:pos x="0" y="179"/>
              </a:cxn>
              <a:cxn ang="0">
                <a:pos x="1192" y="0"/>
              </a:cxn>
              <a:cxn ang="0">
                <a:pos x="1101" y="1160"/>
              </a:cxn>
              <a:cxn ang="0">
                <a:pos x="121" y="1581"/>
              </a:cxn>
            </a:cxnLst>
            <a:rect l="0" t="0" r="r" b="b"/>
            <a:pathLst>
              <a:path w="1192" h="1581">
                <a:moveTo>
                  <a:pt x="121" y="1581"/>
                </a:moveTo>
                <a:lnTo>
                  <a:pt x="0" y="179"/>
                </a:lnTo>
                <a:lnTo>
                  <a:pt x="1192" y="0"/>
                </a:lnTo>
                <a:lnTo>
                  <a:pt x="1101" y="1160"/>
                </a:lnTo>
                <a:lnTo>
                  <a:pt x="121" y="1581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68" name="Freeform 24"/>
          <p:cNvSpPr>
            <a:spLocks/>
          </p:cNvSpPr>
          <p:nvPr/>
        </p:nvSpPr>
        <p:spPr bwMode="auto">
          <a:xfrm>
            <a:off x="1860550" y="2632075"/>
            <a:ext cx="1909763" cy="2571750"/>
          </a:xfrm>
          <a:custGeom>
            <a:avLst/>
            <a:gdLst/>
            <a:ahLst/>
            <a:cxnLst>
              <a:cxn ang="0">
                <a:pos x="107" y="1620"/>
              </a:cxn>
              <a:cxn ang="0">
                <a:pos x="0" y="189"/>
              </a:cxn>
              <a:cxn ang="0">
                <a:pos x="1203" y="0"/>
              </a:cxn>
              <a:cxn ang="0">
                <a:pos x="1103" y="1185"/>
              </a:cxn>
              <a:cxn ang="0">
                <a:pos x="107" y="1620"/>
              </a:cxn>
            </a:cxnLst>
            <a:rect l="0" t="0" r="r" b="b"/>
            <a:pathLst>
              <a:path w="1203" h="1620">
                <a:moveTo>
                  <a:pt x="107" y="1620"/>
                </a:moveTo>
                <a:lnTo>
                  <a:pt x="0" y="189"/>
                </a:lnTo>
                <a:lnTo>
                  <a:pt x="1203" y="0"/>
                </a:lnTo>
                <a:lnTo>
                  <a:pt x="1103" y="1185"/>
                </a:lnTo>
                <a:lnTo>
                  <a:pt x="107" y="162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69" name="Freeform 25"/>
          <p:cNvSpPr>
            <a:spLocks/>
          </p:cNvSpPr>
          <p:nvPr/>
        </p:nvSpPr>
        <p:spPr bwMode="auto">
          <a:xfrm>
            <a:off x="1941513" y="2652713"/>
            <a:ext cx="1938337" cy="2646362"/>
          </a:xfrm>
          <a:custGeom>
            <a:avLst/>
            <a:gdLst/>
            <a:ahLst/>
            <a:cxnLst>
              <a:cxn ang="0">
                <a:pos x="103" y="1667"/>
              </a:cxn>
              <a:cxn ang="0">
                <a:pos x="0" y="206"/>
              </a:cxn>
              <a:cxn ang="0">
                <a:pos x="1221" y="0"/>
              </a:cxn>
              <a:cxn ang="0">
                <a:pos x="1109" y="1199"/>
              </a:cxn>
              <a:cxn ang="0">
                <a:pos x="103" y="1667"/>
              </a:cxn>
            </a:cxnLst>
            <a:rect l="0" t="0" r="r" b="b"/>
            <a:pathLst>
              <a:path w="1221" h="1667">
                <a:moveTo>
                  <a:pt x="103" y="1667"/>
                </a:moveTo>
                <a:lnTo>
                  <a:pt x="0" y="206"/>
                </a:lnTo>
                <a:lnTo>
                  <a:pt x="1221" y="0"/>
                </a:lnTo>
                <a:lnTo>
                  <a:pt x="1109" y="1199"/>
                </a:lnTo>
                <a:lnTo>
                  <a:pt x="103" y="1667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70" name="Freeform 26"/>
          <p:cNvSpPr>
            <a:spLocks/>
          </p:cNvSpPr>
          <p:nvPr/>
        </p:nvSpPr>
        <p:spPr bwMode="auto">
          <a:xfrm>
            <a:off x="2035175" y="2692400"/>
            <a:ext cx="1946275" cy="2682875"/>
          </a:xfrm>
          <a:custGeom>
            <a:avLst/>
            <a:gdLst/>
            <a:ahLst/>
            <a:cxnLst>
              <a:cxn ang="0">
                <a:pos x="96" y="1690"/>
              </a:cxn>
              <a:cxn ang="0">
                <a:pos x="0" y="215"/>
              </a:cxn>
              <a:cxn ang="0">
                <a:pos x="1226" y="0"/>
              </a:cxn>
              <a:cxn ang="0">
                <a:pos x="1109" y="1208"/>
              </a:cxn>
              <a:cxn ang="0">
                <a:pos x="96" y="1690"/>
              </a:cxn>
            </a:cxnLst>
            <a:rect l="0" t="0" r="r" b="b"/>
            <a:pathLst>
              <a:path w="1226" h="1690">
                <a:moveTo>
                  <a:pt x="96" y="1690"/>
                </a:moveTo>
                <a:lnTo>
                  <a:pt x="0" y="215"/>
                </a:lnTo>
                <a:lnTo>
                  <a:pt x="1226" y="0"/>
                </a:lnTo>
                <a:lnTo>
                  <a:pt x="1109" y="1208"/>
                </a:lnTo>
                <a:lnTo>
                  <a:pt x="96" y="169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71" name="Freeform 27"/>
          <p:cNvSpPr>
            <a:spLocks/>
          </p:cNvSpPr>
          <p:nvPr/>
        </p:nvSpPr>
        <p:spPr bwMode="auto">
          <a:xfrm>
            <a:off x="2132013" y="2720975"/>
            <a:ext cx="1979612" cy="2755900"/>
          </a:xfrm>
          <a:custGeom>
            <a:avLst/>
            <a:gdLst/>
            <a:ahLst/>
            <a:cxnLst>
              <a:cxn ang="0">
                <a:pos x="78" y="1736"/>
              </a:cxn>
              <a:cxn ang="0">
                <a:pos x="0" y="235"/>
              </a:cxn>
              <a:cxn ang="0">
                <a:pos x="1247" y="0"/>
              </a:cxn>
              <a:cxn ang="0">
                <a:pos x="1109" y="1228"/>
              </a:cxn>
              <a:cxn ang="0">
                <a:pos x="78" y="1736"/>
              </a:cxn>
            </a:cxnLst>
            <a:rect l="0" t="0" r="r" b="b"/>
            <a:pathLst>
              <a:path w="1247" h="1736">
                <a:moveTo>
                  <a:pt x="78" y="1736"/>
                </a:moveTo>
                <a:lnTo>
                  <a:pt x="0" y="235"/>
                </a:lnTo>
                <a:lnTo>
                  <a:pt x="1247" y="0"/>
                </a:lnTo>
                <a:lnTo>
                  <a:pt x="1109" y="1228"/>
                </a:lnTo>
                <a:lnTo>
                  <a:pt x="78" y="1736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72" name="Freeform 28"/>
          <p:cNvSpPr>
            <a:spLocks/>
          </p:cNvSpPr>
          <p:nvPr/>
        </p:nvSpPr>
        <p:spPr bwMode="auto">
          <a:xfrm>
            <a:off x="2239963" y="2754313"/>
            <a:ext cx="1981200" cy="2838450"/>
          </a:xfrm>
          <a:custGeom>
            <a:avLst/>
            <a:gdLst/>
            <a:ahLst/>
            <a:cxnLst>
              <a:cxn ang="0">
                <a:pos x="62" y="1788"/>
              </a:cxn>
              <a:cxn ang="0">
                <a:pos x="0" y="248"/>
              </a:cxn>
              <a:cxn ang="0">
                <a:pos x="1248" y="0"/>
              </a:cxn>
              <a:cxn ang="0">
                <a:pos x="1097" y="1260"/>
              </a:cxn>
              <a:cxn ang="0">
                <a:pos x="62" y="1788"/>
              </a:cxn>
            </a:cxnLst>
            <a:rect l="0" t="0" r="r" b="b"/>
            <a:pathLst>
              <a:path w="1248" h="1788">
                <a:moveTo>
                  <a:pt x="62" y="1788"/>
                </a:moveTo>
                <a:lnTo>
                  <a:pt x="0" y="248"/>
                </a:lnTo>
                <a:lnTo>
                  <a:pt x="1248" y="0"/>
                </a:lnTo>
                <a:lnTo>
                  <a:pt x="1097" y="1260"/>
                </a:lnTo>
                <a:lnTo>
                  <a:pt x="62" y="1788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73" name="Freeform 29"/>
          <p:cNvSpPr>
            <a:spLocks/>
          </p:cNvSpPr>
          <p:nvPr/>
        </p:nvSpPr>
        <p:spPr bwMode="auto">
          <a:xfrm>
            <a:off x="2355850" y="2789238"/>
            <a:ext cx="1987550" cy="2906712"/>
          </a:xfrm>
          <a:custGeom>
            <a:avLst/>
            <a:gdLst/>
            <a:ahLst/>
            <a:cxnLst>
              <a:cxn ang="0">
                <a:pos x="44" y="1831"/>
              </a:cxn>
              <a:cxn ang="0">
                <a:pos x="0" y="260"/>
              </a:cxn>
              <a:cxn ang="0">
                <a:pos x="1252" y="0"/>
              </a:cxn>
              <a:cxn ang="0">
                <a:pos x="1080" y="1276"/>
              </a:cxn>
              <a:cxn ang="0">
                <a:pos x="44" y="1831"/>
              </a:cxn>
            </a:cxnLst>
            <a:rect l="0" t="0" r="r" b="b"/>
            <a:pathLst>
              <a:path w="1252" h="1831">
                <a:moveTo>
                  <a:pt x="44" y="1831"/>
                </a:moveTo>
                <a:lnTo>
                  <a:pt x="0" y="260"/>
                </a:lnTo>
                <a:lnTo>
                  <a:pt x="1252" y="0"/>
                </a:lnTo>
                <a:lnTo>
                  <a:pt x="1080" y="1276"/>
                </a:lnTo>
                <a:lnTo>
                  <a:pt x="44" y="1831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518174" name="Freeform 30"/>
          <p:cNvSpPr>
            <a:spLocks/>
          </p:cNvSpPr>
          <p:nvPr/>
        </p:nvSpPr>
        <p:spPr bwMode="auto">
          <a:xfrm>
            <a:off x="2466975" y="2816225"/>
            <a:ext cx="2012950" cy="2989263"/>
          </a:xfrm>
          <a:custGeom>
            <a:avLst/>
            <a:gdLst/>
            <a:ahLst/>
            <a:cxnLst>
              <a:cxn ang="0">
                <a:pos x="35" y="1883"/>
              </a:cxn>
              <a:cxn ang="0">
                <a:pos x="0" y="279"/>
              </a:cxn>
              <a:cxn ang="0">
                <a:pos x="1268" y="0"/>
              </a:cxn>
              <a:cxn ang="0">
                <a:pos x="1088" y="1307"/>
              </a:cxn>
              <a:cxn ang="0">
                <a:pos x="35" y="1883"/>
              </a:cxn>
            </a:cxnLst>
            <a:rect l="0" t="0" r="r" b="b"/>
            <a:pathLst>
              <a:path w="1268" h="1883">
                <a:moveTo>
                  <a:pt x="35" y="1883"/>
                </a:moveTo>
                <a:lnTo>
                  <a:pt x="0" y="279"/>
                </a:lnTo>
                <a:lnTo>
                  <a:pt x="1268" y="0"/>
                </a:lnTo>
                <a:lnTo>
                  <a:pt x="1088" y="1307"/>
                </a:lnTo>
                <a:lnTo>
                  <a:pt x="35" y="1883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alpha val="50000"/>
                </a:schemeClr>
              </a:gs>
              <a:gs pos="50000">
                <a:schemeClr val="hlink">
                  <a:gamma/>
                  <a:shade val="76471"/>
                  <a:invGamma/>
                  <a:alpha val="50000"/>
                </a:schemeClr>
              </a:gs>
              <a:gs pos="100000">
                <a:schemeClr val="hlink">
                  <a:alpha val="50000"/>
                </a:schemeClr>
              </a:gs>
            </a:gsLst>
            <a:lin ang="2700000" scaled="1"/>
          </a:gra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de-DE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1616075" y="2546350"/>
            <a:ext cx="3024188" cy="3390900"/>
            <a:chOff x="696" y="1066"/>
            <a:chExt cx="1905" cy="2136"/>
          </a:xfrm>
        </p:grpSpPr>
        <p:sp>
          <p:nvSpPr>
            <p:cNvPr id="518176" name="Freeform 32"/>
            <p:cNvSpPr>
              <a:spLocks/>
            </p:cNvSpPr>
            <p:nvPr/>
          </p:nvSpPr>
          <p:spPr bwMode="auto">
            <a:xfrm>
              <a:off x="696" y="1229"/>
              <a:ext cx="641" cy="1973"/>
            </a:xfrm>
            <a:custGeom>
              <a:avLst/>
              <a:gdLst/>
              <a:ahLst/>
              <a:cxnLst>
                <a:cxn ang="0">
                  <a:pos x="134" y="1363"/>
                </a:cxn>
                <a:cxn ang="0">
                  <a:pos x="0" y="0"/>
                </a:cxn>
                <a:cxn ang="0">
                  <a:pos x="619" y="336"/>
                </a:cxn>
                <a:cxn ang="0">
                  <a:pos x="641" y="1973"/>
                </a:cxn>
                <a:cxn ang="0">
                  <a:pos x="134" y="1363"/>
                </a:cxn>
              </a:cxnLst>
              <a:rect l="0" t="0" r="r" b="b"/>
              <a:pathLst>
                <a:path w="641" h="1973">
                  <a:moveTo>
                    <a:pt x="134" y="1363"/>
                  </a:moveTo>
                  <a:lnTo>
                    <a:pt x="0" y="0"/>
                  </a:lnTo>
                  <a:lnTo>
                    <a:pt x="619" y="336"/>
                  </a:lnTo>
                  <a:lnTo>
                    <a:pt x="641" y="1973"/>
                  </a:lnTo>
                  <a:lnTo>
                    <a:pt x="134" y="1363"/>
                  </a:lnTo>
                  <a:close/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77" name="Freeform 33"/>
            <p:cNvSpPr>
              <a:spLocks/>
            </p:cNvSpPr>
            <p:nvPr/>
          </p:nvSpPr>
          <p:spPr bwMode="auto">
            <a:xfrm>
              <a:off x="696" y="1066"/>
              <a:ext cx="1905" cy="494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1174" y="0"/>
                </a:cxn>
                <a:cxn ang="0">
                  <a:pos x="1905" y="198"/>
                </a:cxn>
                <a:cxn ang="0">
                  <a:pos x="619" y="494"/>
                </a:cxn>
              </a:cxnLst>
              <a:rect l="0" t="0" r="r" b="b"/>
              <a:pathLst>
                <a:path w="1905" h="494">
                  <a:moveTo>
                    <a:pt x="0" y="163"/>
                  </a:moveTo>
                  <a:lnTo>
                    <a:pt x="1174" y="0"/>
                  </a:lnTo>
                  <a:lnTo>
                    <a:pt x="1905" y="198"/>
                  </a:lnTo>
                  <a:lnTo>
                    <a:pt x="619" y="494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18178" name="Freeform 34"/>
            <p:cNvSpPr>
              <a:spLocks/>
            </p:cNvSpPr>
            <p:nvPr/>
          </p:nvSpPr>
          <p:spPr bwMode="auto">
            <a:xfrm>
              <a:off x="1337" y="1259"/>
              <a:ext cx="1259" cy="1939"/>
            </a:xfrm>
            <a:custGeom>
              <a:avLst/>
              <a:gdLst/>
              <a:ahLst/>
              <a:cxnLst>
                <a:cxn ang="0">
                  <a:pos x="0" y="1939"/>
                </a:cxn>
                <a:cxn ang="0">
                  <a:pos x="1049" y="1337"/>
                </a:cxn>
                <a:cxn ang="0">
                  <a:pos x="1259" y="0"/>
                </a:cxn>
              </a:cxnLst>
              <a:rect l="0" t="0" r="r" b="b"/>
              <a:pathLst>
                <a:path w="1259" h="1939">
                  <a:moveTo>
                    <a:pt x="0" y="1939"/>
                  </a:moveTo>
                  <a:lnTo>
                    <a:pt x="1049" y="1337"/>
                  </a:lnTo>
                  <a:lnTo>
                    <a:pt x="1259" y="0"/>
                  </a:ln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18180" name="Text Box 36"/>
          <p:cNvSpPr txBox="1">
            <a:spLocks noChangeArrowheads="1"/>
          </p:cNvSpPr>
          <p:nvPr/>
        </p:nvSpPr>
        <p:spPr bwMode="auto">
          <a:xfrm>
            <a:off x="642910" y="1500174"/>
            <a:ext cx="5097463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SzPct val="75000"/>
            </a:pPr>
            <a:r>
              <a:rPr lang="de-DE" sz="2800" dirty="0"/>
              <a:t>Proxy </a:t>
            </a:r>
            <a:r>
              <a:rPr lang="de-DE" sz="2800" dirty="0" err="1"/>
              <a:t>geometry</a:t>
            </a:r>
            <a:r>
              <a:rPr lang="de-DE" sz="2800" dirty="0"/>
              <a:t> (Polygonal Slices)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8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8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8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8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8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8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8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8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8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8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8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1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8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8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8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66" grpId="0" animBg="1"/>
      <p:bldP spid="518167" grpId="0" animBg="1"/>
      <p:bldP spid="518168" grpId="0" animBg="1"/>
      <p:bldP spid="518169" grpId="0" animBg="1"/>
      <p:bldP spid="518170" grpId="0" animBg="1"/>
      <p:bldP spid="518171" grpId="0" animBg="1"/>
      <p:bldP spid="518172" grpId="0" animBg="1"/>
      <p:bldP spid="518173" grpId="0" animBg="1"/>
      <p:bldP spid="51817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000" dirty="0" err="1" smtClean="0"/>
              <a:t>Examples</a:t>
            </a:r>
            <a:endParaRPr lang="de-DE" sz="4000" dirty="0"/>
          </a:p>
        </p:txBody>
      </p:sp>
      <p:pic>
        <p:nvPicPr>
          <p:cNvPr id="637956" name="Picture 4"/>
          <p:cNvPicPr>
            <a:picLocks noChangeAspect="1" noChangeArrowheads="1"/>
          </p:cNvPicPr>
          <p:nvPr/>
        </p:nvPicPr>
        <p:blipFill>
          <a:blip r:embed="rId2"/>
          <a:srcRect l="42429" t="12500" r="15715" b="5469"/>
          <a:stretch>
            <a:fillRect/>
          </a:stretch>
        </p:blipFill>
        <p:spPr bwMode="auto">
          <a:xfrm>
            <a:off x="4857752" y="1214422"/>
            <a:ext cx="3481410" cy="49914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94130" y="1455083"/>
            <a:ext cx="42017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2400" b="0" i="0" dirty="0" smtClean="0"/>
              <a:t>Different </a:t>
            </a:r>
            <a:r>
              <a:rPr lang="de-DE" sz="2400" b="0" i="0" dirty="0" err="1" smtClean="0"/>
              <a:t>scattering</a:t>
            </a:r>
            <a:r>
              <a:rPr lang="de-DE" sz="2400" b="0" i="0" dirty="0" smtClean="0"/>
              <a:t> </a:t>
            </a:r>
            <a:r>
              <a:rPr lang="de-DE" sz="2400" b="0" i="0" dirty="0" err="1" smtClean="0"/>
              <a:t>cone</a:t>
            </a:r>
            <a:r>
              <a:rPr lang="de-DE" sz="2400" b="0" i="0" dirty="0" smtClean="0"/>
              <a:t> </a:t>
            </a:r>
            <a:br>
              <a:rPr lang="de-DE" sz="2400" b="0" i="0" dirty="0" smtClean="0"/>
            </a:br>
            <a:r>
              <a:rPr lang="de-DE" sz="2400" b="0" i="0" dirty="0" err="1" smtClean="0"/>
              <a:t>angles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„</a:t>
            </a:r>
            <a:r>
              <a:rPr lang="de-DE" sz="2400" dirty="0" err="1" smtClean="0"/>
              <a:t>inward-looking</a:t>
            </a:r>
            <a:r>
              <a:rPr lang="de-DE" sz="2400" dirty="0" smtClean="0"/>
              <a:t>“</a:t>
            </a:r>
            <a:r>
              <a:rPr lang="de-DE" sz="2400" b="0" i="0" dirty="0" smtClean="0"/>
              <a:t/>
            </a:r>
            <a:br>
              <a:rPr lang="de-DE" sz="2400" b="0" i="0" dirty="0" smtClean="0"/>
            </a:br>
            <a:r>
              <a:rPr lang="de-DE" sz="2400" b="0" i="0" dirty="0" smtClean="0"/>
              <a:t>(</a:t>
            </a:r>
            <a:r>
              <a:rPr lang="de-DE" sz="2400" b="0" i="0" dirty="0" err="1" smtClean="0"/>
              <a:t>transmissive</a:t>
            </a:r>
            <a:r>
              <a:rPr lang="de-DE" sz="2400" b="0" i="0" dirty="0" smtClean="0"/>
              <a:t>)</a:t>
            </a:r>
            <a:r>
              <a:rPr lang="de-DE" sz="2400" dirty="0" smtClean="0"/>
              <a:t> </a:t>
            </a:r>
            <a:r>
              <a:rPr lang="de-DE" sz="2400" b="0" i="0" dirty="0" err="1" smtClean="0"/>
              <a:t>Phong</a:t>
            </a:r>
            <a:r>
              <a:rPr lang="de-DE" sz="2400" b="0" i="0" dirty="0" smtClean="0"/>
              <a:t>-lobe</a:t>
            </a:r>
            <a:endParaRPr lang="de-DE" sz="2400" b="0" i="0" dirty="0"/>
          </a:p>
        </p:txBody>
      </p:sp>
      <p:grpSp>
        <p:nvGrpSpPr>
          <p:cNvPr id="2" name="Gruppieren 7"/>
          <p:cNvGrpSpPr/>
          <p:nvPr/>
        </p:nvGrpSpPr>
        <p:grpSpPr>
          <a:xfrm>
            <a:off x="923925" y="2542461"/>
            <a:ext cx="2694071" cy="3193428"/>
            <a:chOff x="5238750" y="3171110"/>
            <a:chExt cx="2694071" cy="3193428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6568908" y="5839076"/>
              <a:ext cx="1147763" cy="396875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42900" indent="-342900"/>
              <a:r>
                <a:rPr lang="de-DE" dirty="0" err="1"/>
                <a:t>refractive</a:t>
              </a:r>
              <a:endParaRPr lang="de-DE" dirty="0"/>
            </a:p>
          </p:txBody>
        </p: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05" t="19704" r="3252" b="13934"/>
            <a:stretch>
              <a:fillRect/>
            </a:stretch>
          </p:blipFill>
          <p:spPr bwMode="auto">
            <a:xfrm>
              <a:off x="5238750" y="3171110"/>
              <a:ext cx="2694071" cy="319342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938" name="Picture 2" descr="slice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666015">
            <a:off x="5278463" y="2373332"/>
            <a:ext cx="2447925" cy="2465387"/>
          </a:xfrm>
          <a:prstGeom prst="rect">
            <a:avLst/>
          </a:prstGeom>
          <a:noFill/>
          <a:ln w="38100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51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3300"/>
              <a:t>Volume Rendering</a:t>
            </a:r>
          </a:p>
        </p:txBody>
      </p:sp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301901" y="2246332"/>
            <a:ext cx="15049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Image Plane</a:t>
            </a:r>
          </a:p>
        </p:txBody>
      </p:sp>
      <p:sp>
        <p:nvSpPr>
          <p:cNvPr id="551941" name="Text Box 5"/>
          <p:cNvSpPr txBox="1">
            <a:spLocks noChangeArrowheads="1"/>
          </p:cNvSpPr>
          <p:nvPr/>
        </p:nvSpPr>
        <p:spPr bwMode="auto">
          <a:xfrm>
            <a:off x="1063651" y="1435119"/>
            <a:ext cx="3609975" cy="519113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5988"/>
            <a:r>
              <a:rPr lang="de-DE" sz="2800" b="1" i="1"/>
              <a:t>Image order approach:</a:t>
            </a:r>
          </a:p>
        </p:txBody>
      </p:sp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1065238" y="5083194"/>
            <a:ext cx="2935258" cy="923330"/>
          </a:xfrm>
          <a:prstGeom prst="rect">
            <a:avLst/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5988"/>
            <a:r>
              <a:rPr lang="de-DE" b="1" i="1"/>
              <a:t>For each pixel {</a:t>
            </a:r>
          </a:p>
          <a:p>
            <a:pPr defTabSz="915988"/>
            <a:r>
              <a:rPr lang="de-DE" b="1" i="1"/>
              <a:t>   calculate color of the pixel</a:t>
            </a:r>
          </a:p>
          <a:p>
            <a:pPr defTabSz="915988"/>
            <a:r>
              <a:rPr lang="de-DE" b="1" i="1"/>
              <a:t>}</a:t>
            </a:r>
          </a:p>
        </p:txBody>
      </p:sp>
      <p:sp>
        <p:nvSpPr>
          <p:cNvPr id="551943" name="Text Box 7"/>
          <p:cNvSpPr txBox="1">
            <a:spLocks noChangeArrowheads="1"/>
          </p:cNvSpPr>
          <p:nvPr/>
        </p:nvSpPr>
        <p:spPr bwMode="auto">
          <a:xfrm>
            <a:off x="4540276" y="2008207"/>
            <a:ext cx="1346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Data Set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rot="-128104">
            <a:off x="2374926" y="1544657"/>
            <a:ext cx="5681662" cy="4516437"/>
            <a:chOff x="1188" y="744"/>
            <a:chExt cx="3579" cy="284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88" y="744"/>
              <a:ext cx="3577" cy="2845"/>
              <a:chOff x="1188" y="744"/>
              <a:chExt cx="3577" cy="2845"/>
            </a:xfrm>
          </p:grpSpPr>
          <p:sp>
            <p:nvSpPr>
              <p:cNvPr id="551946" name="Line 10"/>
              <p:cNvSpPr>
                <a:spLocks noChangeShapeType="1"/>
              </p:cNvSpPr>
              <p:nvPr/>
            </p:nvSpPr>
            <p:spPr bwMode="auto">
              <a:xfrm flipV="1">
                <a:off x="1188" y="1620"/>
                <a:ext cx="3540" cy="456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47" name="Line 11"/>
              <p:cNvSpPr>
                <a:spLocks noChangeShapeType="1"/>
              </p:cNvSpPr>
              <p:nvPr/>
            </p:nvSpPr>
            <p:spPr bwMode="auto">
              <a:xfrm flipV="1">
                <a:off x="1188" y="1308"/>
                <a:ext cx="3492" cy="76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48" name="Line 12"/>
              <p:cNvSpPr>
                <a:spLocks noChangeShapeType="1"/>
              </p:cNvSpPr>
              <p:nvPr/>
            </p:nvSpPr>
            <p:spPr bwMode="auto">
              <a:xfrm flipV="1">
                <a:off x="1188" y="1026"/>
                <a:ext cx="3432" cy="105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49" name="Line 13"/>
              <p:cNvSpPr>
                <a:spLocks noChangeShapeType="1"/>
              </p:cNvSpPr>
              <p:nvPr/>
            </p:nvSpPr>
            <p:spPr bwMode="auto">
              <a:xfrm flipV="1">
                <a:off x="1188" y="744"/>
                <a:ext cx="3324" cy="133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0" name="Line 14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564" cy="37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1" name="Line 15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510" cy="64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2" name="Line 16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456" cy="88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3" name="Line 17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384" cy="1098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4" name="Line 18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312" cy="1314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5" name="Line 19"/>
              <p:cNvSpPr>
                <a:spLocks noChangeShapeType="1"/>
              </p:cNvSpPr>
              <p:nvPr/>
            </p:nvSpPr>
            <p:spPr bwMode="auto">
              <a:xfrm>
                <a:off x="1188" y="2076"/>
                <a:ext cx="3234" cy="1513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6" name="Line 20"/>
              <p:cNvSpPr>
                <a:spLocks noChangeShapeType="1"/>
              </p:cNvSpPr>
              <p:nvPr/>
            </p:nvSpPr>
            <p:spPr bwMode="auto">
              <a:xfrm>
                <a:off x="1200" y="2070"/>
                <a:ext cx="3558" cy="132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551957" name="Line 21"/>
              <p:cNvSpPr>
                <a:spLocks noChangeShapeType="1"/>
              </p:cNvSpPr>
              <p:nvPr/>
            </p:nvSpPr>
            <p:spPr bwMode="auto">
              <a:xfrm flipV="1">
                <a:off x="1188" y="1896"/>
                <a:ext cx="3577" cy="180"/>
              </a:xfrm>
              <a:prstGeom prst="line">
                <a:avLst/>
              </a:prstGeom>
              <a:noFill/>
              <a:ln w="19050">
                <a:solidFill>
                  <a:srgbClr val="FFCC00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sp>
          <p:nvSpPr>
            <p:cNvPr id="551958" name="Arc 22"/>
            <p:cNvSpPr>
              <a:spLocks/>
            </p:cNvSpPr>
            <p:nvPr/>
          </p:nvSpPr>
          <p:spPr bwMode="auto">
            <a:xfrm flipH="1">
              <a:off x="1257" y="750"/>
              <a:ext cx="3510" cy="2836"/>
            </a:xfrm>
            <a:custGeom>
              <a:avLst/>
              <a:gdLst>
                <a:gd name="G0" fmla="+- 21600 0 0"/>
                <a:gd name="G1" fmla="+- 7976 0 0"/>
                <a:gd name="G2" fmla="+- 21600 0 0"/>
                <a:gd name="T0" fmla="*/ 2145 w 21600"/>
                <a:gd name="T1" fmla="*/ 17361 h 17361"/>
                <a:gd name="T2" fmla="*/ 1527 w 21600"/>
                <a:gd name="T3" fmla="*/ 0 h 17361"/>
                <a:gd name="T4" fmla="*/ 21600 w 21600"/>
                <a:gd name="T5" fmla="*/ 7976 h 17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361" fill="none" extrusionOk="0">
                  <a:moveTo>
                    <a:pt x="2145" y="17360"/>
                  </a:moveTo>
                  <a:cubicBezTo>
                    <a:pt x="733" y="14433"/>
                    <a:pt x="0" y="11225"/>
                    <a:pt x="0" y="7976"/>
                  </a:cubicBezTo>
                  <a:cubicBezTo>
                    <a:pt x="-1" y="5244"/>
                    <a:pt x="518" y="2538"/>
                    <a:pt x="1526" y="-1"/>
                  </a:cubicBezTo>
                </a:path>
                <a:path w="21600" h="17361" stroke="0" extrusionOk="0">
                  <a:moveTo>
                    <a:pt x="2145" y="17360"/>
                  </a:moveTo>
                  <a:cubicBezTo>
                    <a:pt x="733" y="14433"/>
                    <a:pt x="0" y="11225"/>
                    <a:pt x="0" y="7976"/>
                  </a:cubicBezTo>
                  <a:cubicBezTo>
                    <a:pt x="-1" y="5244"/>
                    <a:pt x="518" y="2538"/>
                    <a:pt x="1526" y="-1"/>
                  </a:cubicBezTo>
                  <a:lnTo>
                    <a:pt x="21600" y="7976"/>
                  </a:lnTo>
                  <a:close/>
                </a:path>
              </a:pathLst>
            </a:custGeom>
            <a:noFill/>
            <a:ln w="19050">
              <a:solidFill>
                <a:srgbClr val="FFCC00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51959" name="Line 23"/>
          <p:cNvSpPr>
            <a:spLocks noChangeShapeType="1"/>
          </p:cNvSpPr>
          <p:nvPr/>
        </p:nvSpPr>
        <p:spPr bwMode="auto">
          <a:xfrm>
            <a:off x="2500338" y="3756044"/>
            <a:ext cx="5715000" cy="0"/>
          </a:xfrm>
          <a:prstGeom prst="line">
            <a:avLst/>
          </a:prstGeom>
          <a:noFill/>
          <a:ln w="57150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551960" name="Text Box 24"/>
          <p:cNvSpPr txBox="1">
            <a:spLocks noChangeArrowheads="1"/>
          </p:cNvSpPr>
          <p:nvPr/>
        </p:nvSpPr>
        <p:spPr bwMode="auto">
          <a:xfrm>
            <a:off x="1709763" y="3181369"/>
            <a:ext cx="5429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de-DE" sz="2000">
                <a:solidFill>
                  <a:srgbClr val="000040"/>
                </a:solidFill>
              </a:rPr>
              <a:t>Eye</a:t>
            </a:r>
          </a:p>
        </p:txBody>
      </p:sp>
      <p:pic>
        <p:nvPicPr>
          <p:cNvPr id="551961" name="Picture 25" descr="Fig_EyePoi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1701" y="3495694"/>
            <a:ext cx="695325" cy="525463"/>
          </a:xfrm>
          <a:prstGeom prst="rect">
            <a:avLst/>
          </a:prstGeom>
          <a:noFill/>
        </p:spPr>
      </p:pic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224488" y="3708419"/>
            <a:ext cx="2679700" cy="88900"/>
            <a:chOff x="2904" y="2232"/>
            <a:chExt cx="1688" cy="56"/>
          </a:xfrm>
        </p:grpSpPr>
        <p:sp>
          <p:nvSpPr>
            <p:cNvPr id="551963" name="Oval 27"/>
            <p:cNvSpPr>
              <a:spLocks noChangeArrowheads="1"/>
            </p:cNvSpPr>
            <p:nvPr/>
          </p:nvSpPr>
          <p:spPr bwMode="auto">
            <a:xfrm>
              <a:off x="2904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4" name="Oval 28"/>
            <p:cNvSpPr>
              <a:spLocks noChangeArrowheads="1"/>
            </p:cNvSpPr>
            <p:nvPr/>
          </p:nvSpPr>
          <p:spPr bwMode="auto">
            <a:xfrm>
              <a:off x="3000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5" name="Oval 29"/>
            <p:cNvSpPr>
              <a:spLocks noChangeArrowheads="1"/>
            </p:cNvSpPr>
            <p:nvPr/>
          </p:nvSpPr>
          <p:spPr bwMode="auto">
            <a:xfrm>
              <a:off x="3096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6" name="Oval 30"/>
            <p:cNvSpPr>
              <a:spLocks noChangeArrowheads="1"/>
            </p:cNvSpPr>
            <p:nvPr/>
          </p:nvSpPr>
          <p:spPr bwMode="auto">
            <a:xfrm>
              <a:off x="3192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7" name="Oval 31"/>
            <p:cNvSpPr>
              <a:spLocks noChangeArrowheads="1"/>
            </p:cNvSpPr>
            <p:nvPr/>
          </p:nvSpPr>
          <p:spPr bwMode="auto">
            <a:xfrm>
              <a:off x="3288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8" name="Oval 32"/>
            <p:cNvSpPr>
              <a:spLocks noChangeArrowheads="1"/>
            </p:cNvSpPr>
            <p:nvPr/>
          </p:nvSpPr>
          <p:spPr bwMode="auto">
            <a:xfrm>
              <a:off x="3384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69" name="Oval 33"/>
            <p:cNvSpPr>
              <a:spLocks noChangeArrowheads="1"/>
            </p:cNvSpPr>
            <p:nvPr/>
          </p:nvSpPr>
          <p:spPr bwMode="auto">
            <a:xfrm>
              <a:off x="3480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0" name="Oval 34"/>
            <p:cNvSpPr>
              <a:spLocks noChangeArrowheads="1"/>
            </p:cNvSpPr>
            <p:nvPr/>
          </p:nvSpPr>
          <p:spPr bwMode="auto">
            <a:xfrm>
              <a:off x="3576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1" name="Oval 35"/>
            <p:cNvSpPr>
              <a:spLocks noChangeArrowheads="1"/>
            </p:cNvSpPr>
            <p:nvPr/>
          </p:nvSpPr>
          <p:spPr bwMode="auto">
            <a:xfrm>
              <a:off x="3672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2" name="Oval 36"/>
            <p:cNvSpPr>
              <a:spLocks noChangeArrowheads="1"/>
            </p:cNvSpPr>
            <p:nvPr/>
          </p:nvSpPr>
          <p:spPr bwMode="auto">
            <a:xfrm>
              <a:off x="3768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3" name="Oval 37"/>
            <p:cNvSpPr>
              <a:spLocks noChangeArrowheads="1"/>
            </p:cNvSpPr>
            <p:nvPr/>
          </p:nvSpPr>
          <p:spPr bwMode="auto">
            <a:xfrm>
              <a:off x="3864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4" name="Oval 38"/>
            <p:cNvSpPr>
              <a:spLocks noChangeArrowheads="1"/>
            </p:cNvSpPr>
            <p:nvPr/>
          </p:nvSpPr>
          <p:spPr bwMode="auto">
            <a:xfrm>
              <a:off x="3960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5" name="Oval 39"/>
            <p:cNvSpPr>
              <a:spLocks noChangeArrowheads="1"/>
            </p:cNvSpPr>
            <p:nvPr/>
          </p:nvSpPr>
          <p:spPr bwMode="auto">
            <a:xfrm>
              <a:off x="4056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6" name="Oval 40"/>
            <p:cNvSpPr>
              <a:spLocks noChangeArrowheads="1"/>
            </p:cNvSpPr>
            <p:nvPr/>
          </p:nvSpPr>
          <p:spPr bwMode="auto">
            <a:xfrm>
              <a:off x="4152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7" name="Oval 41"/>
            <p:cNvSpPr>
              <a:spLocks noChangeArrowheads="1"/>
            </p:cNvSpPr>
            <p:nvPr/>
          </p:nvSpPr>
          <p:spPr bwMode="auto">
            <a:xfrm>
              <a:off x="4248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8" name="Oval 42"/>
            <p:cNvSpPr>
              <a:spLocks noChangeArrowheads="1"/>
            </p:cNvSpPr>
            <p:nvPr/>
          </p:nvSpPr>
          <p:spPr bwMode="auto">
            <a:xfrm>
              <a:off x="4344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79" name="Oval 43"/>
            <p:cNvSpPr>
              <a:spLocks noChangeArrowheads="1"/>
            </p:cNvSpPr>
            <p:nvPr/>
          </p:nvSpPr>
          <p:spPr bwMode="auto">
            <a:xfrm>
              <a:off x="4440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551980" name="Oval 44"/>
            <p:cNvSpPr>
              <a:spLocks noChangeArrowheads="1"/>
            </p:cNvSpPr>
            <p:nvPr/>
          </p:nvSpPr>
          <p:spPr bwMode="auto">
            <a:xfrm>
              <a:off x="4536" y="2232"/>
              <a:ext cx="56" cy="56"/>
            </a:xfrm>
            <a:prstGeom prst="ellipse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551981" name="Line 45"/>
          <p:cNvSpPr>
            <a:spLocks noChangeShapeType="1"/>
          </p:cNvSpPr>
          <p:nvPr/>
        </p:nvSpPr>
        <p:spPr bwMode="auto">
          <a:xfrm>
            <a:off x="3776688" y="2730519"/>
            <a:ext cx="12700" cy="19431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de-DE"/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3741763" y="2755919"/>
            <a:ext cx="80963" cy="1884363"/>
            <a:chOff x="2006" y="1704"/>
            <a:chExt cx="51" cy="1187"/>
          </a:xfrm>
        </p:grpSpPr>
        <p:sp>
          <p:nvSpPr>
            <p:cNvPr id="551983" name="Rectangle 47"/>
            <p:cNvSpPr>
              <a:spLocks noChangeArrowheads="1"/>
            </p:cNvSpPr>
            <p:nvPr/>
          </p:nvSpPr>
          <p:spPr bwMode="auto">
            <a:xfrm>
              <a:off x="2007" y="2239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4" name="Rectangle 48"/>
            <p:cNvSpPr>
              <a:spLocks noChangeArrowheads="1"/>
            </p:cNvSpPr>
            <p:nvPr/>
          </p:nvSpPr>
          <p:spPr bwMode="auto">
            <a:xfrm>
              <a:off x="2006" y="2172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5" name="Rectangle 49"/>
            <p:cNvSpPr>
              <a:spLocks noChangeArrowheads="1"/>
            </p:cNvSpPr>
            <p:nvPr/>
          </p:nvSpPr>
          <p:spPr bwMode="auto">
            <a:xfrm>
              <a:off x="2007" y="2105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6" name="Rectangle 50"/>
            <p:cNvSpPr>
              <a:spLocks noChangeArrowheads="1"/>
            </p:cNvSpPr>
            <p:nvPr/>
          </p:nvSpPr>
          <p:spPr bwMode="auto">
            <a:xfrm>
              <a:off x="2006" y="2038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7" name="Rectangle 51"/>
            <p:cNvSpPr>
              <a:spLocks noChangeArrowheads="1"/>
            </p:cNvSpPr>
            <p:nvPr/>
          </p:nvSpPr>
          <p:spPr bwMode="auto">
            <a:xfrm>
              <a:off x="2007" y="1971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8" name="Rectangle 52"/>
            <p:cNvSpPr>
              <a:spLocks noChangeArrowheads="1"/>
            </p:cNvSpPr>
            <p:nvPr/>
          </p:nvSpPr>
          <p:spPr bwMode="auto">
            <a:xfrm>
              <a:off x="2006" y="1904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89" name="Rectangle 53"/>
            <p:cNvSpPr>
              <a:spLocks noChangeArrowheads="1"/>
            </p:cNvSpPr>
            <p:nvPr/>
          </p:nvSpPr>
          <p:spPr bwMode="auto">
            <a:xfrm>
              <a:off x="2007" y="1837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0" name="Rectangle 54"/>
            <p:cNvSpPr>
              <a:spLocks noChangeArrowheads="1"/>
            </p:cNvSpPr>
            <p:nvPr/>
          </p:nvSpPr>
          <p:spPr bwMode="auto">
            <a:xfrm>
              <a:off x="2006" y="1770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1" name="Rectangle 55"/>
            <p:cNvSpPr>
              <a:spLocks noChangeArrowheads="1"/>
            </p:cNvSpPr>
            <p:nvPr/>
          </p:nvSpPr>
          <p:spPr bwMode="auto">
            <a:xfrm>
              <a:off x="2007" y="2506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2" name="Rectangle 56"/>
            <p:cNvSpPr>
              <a:spLocks noChangeArrowheads="1"/>
            </p:cNvSpPr>
            <p:nvPr/>
          </p:nvSpPr>
          <p:spPr bwMode="auto">
            <a:xfrm>
              <a:off x="2006" y="2439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3" name="Rectangle 57"/>
            <p:cNvSpPr>
              <a:spLocks noChangeArrowheads="1"/>
            </p:cNvSpPr>
            <p:nvPr/>
          </p:nvSpPr>
          <p:spPr bwMode="auto">
            <a:xfrm>
              <a:off x="2007" y="2372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4" name="Rectangle 58"/>
            <p:cNvSpPr>
              <a:spLocks noChangeArrowheads="1"/>
            </p:cNvSpPr>
            <p:nvPr/>
          </p:nvSpPr>
          <p:spPr bwMode="auto">
            <a:xfrm>
              <a:off x="2006" y="2305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5" name="Rectangle 59"/>
            <p:cNvSpPr>
              <a:spLocks noChangeArrowheads="1"/>
            </p:cNvSpPr>
            <p:nvPr/>
          </p:nvSpPr>
          <p:spPr bwMode="auto">
            <a:xfrm>
              <a:off x="2007" y="2774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6" name="Rectangle 60"/>
            <p:cNvSpPr>
              <a:spLocks noChangeArrowheads="1"/>
            </p:cNvSpPr>
            <p:nvPr/>
          </p:nvSpPr>
          <p:spPr bwMode="auto">
            <a:xfrm>
              <a:off x="2006" y="2707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7" name="Rectangle 61"/>
            <p:cNvSpPr>
              <a:spLocks noChangeArrowheads="1"/>
            </p:cNvSpPr>
            <p:nvPr/>
          </p:nvSpPr>
          <p:spPr bwMode="auto">
            <a:xfrm>
              <a:off x="2007" y="2640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8" name="Rectangle 62"/>
            <p:cNvSpPr>
              <a:spLocks noChangeArrowheads="1"/>
            </p:cNvSpPr>
            <p:nvPr/>
          </p:nvSpPr>
          <p:spPr bwMode="auto">
            <a:xfrm>
              <a:off x="2006" y="2573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1999" name="Rectangle 63"/>
            <p:cNvSpPr>
              <a:spLocks noChangeArrowheads="1"/>
            </p:cNvSpPr>
            <p:nvPr/>
          </p:nvSpPr>
          <p:spPr bwMode="auto">
            <a:xfrm>
              <a:off x="2006" y="1704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552000" name="Rectangle 64"/>
            <p:cNvSpPr>
              <a:spLocks noChangeArrowheads="1"/>
            </p:cNvSpPr>
            <p:nvPr/>
          </p:nvSpPr>
          <p:spPr bwMode="auto">
            <a:xfrm>
              <a:off x="2006" y="2841"/>
              <a:ext cx="50" cy="50"/>
            </a:xfrm>
            <a:prstGeom prst="rect">
              <a:avLst/>
            </a:prstGeom>
            <a:solidFill>
              <a:srgbClr val="FFFFFF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51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1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51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2" grpId="0" animBg="1"/>
      <p:bldP spid="551959" grpId="0" animBg="1"/>
      <p:bldP spid="5519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Easy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implement</a:t>
            </a:r>
            <a:endParaRPr lang="de-DE" dirty="0" smtClean="0"/>
          </a:p>
          <a:p>
            <a:r>
              <a:rPr lang="de-DE" dirty="0" err="1" smtClean="0"/>
              <a:t>Everybody</a:t>
            </a:r>
            <a:r>
              <a:rPr lang="de-DE" dirty="0" smtClean="0"/>
              <a:t> </a:t>
            </a:r>
            <a:r>
              <a:rPr lang="de-DE" dirty="0" err="1" smtClean="0"/>
              <a:t>knows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draw</a:t>
            </a:r>
            <a:r>
              <a:rPr lang="de-DE" dirty="0" smtClean="0"/>
              <a:t> a box: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786050" y="2870200"/>
            <a:ext cx="2928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glBegin</a:t>
            </a:r>
            <a:r>
              <a:rPr lang="de-DE" dirty="0" smtClean="0"/>
              <a:t>(GL_QUADS);</a:t>
            </a:r>
          </a:p>
          <a:p>
            <a:r>
              <a:rPr lang="de-DE" dirty="0" smtClean="0"/>
              <a:t>{</a:t>
            </a:r>
          </a:p>
          <a:p>
            <a:r>
              <a:rPr lang="de-DE" dirty="0" smtClean="0"/>
              <a:t>   glVertex3d(0.0,0.0,0.0);</a:t>
            </a:r>
          </a:p>
          <a:p>
            <a:r>
              <a:rPr lang="de-DE" dirty="0" smtClean="0"/>
              <a:t>   glVertex3d(0.0,0.0,1.0);</a:t>
            </a:r>
          </a:p>
          <a:p>
            <a:r>
              <a:rPr lang="de-DE" dirty="0" smtClean="0"/>
              <a:t>   glVertex3d(0.0,1.0,1.0);</a:t>
            </a:r>
          </a:p>
          <a:p>
            <a:r>
              <a:rPr lang="de-DE" dirty="0" smtClean="0"/>
              <a:t>   glVertex3d(0.0,1.0,0.0);</a:t>
            </a:r>
          </a:p>
          <a:p>
            <a:endParaRPr lang="de-DE" dirty="0" smtClean="0"/>
          </a:p>
          <a:p>
            <a:r>
              <a:rPr lang="de-DE" dirty="0" smtClean="0"/>
              <a:t>   …</a:t>
            </a:r>
          </a:p>
          <a:p>
            <a:r>
              <a:rPr lang="de-DE" dirty="0" smtClean="0"/>
              <a:t>}</a:t>
            </a:r>
          </a:p>
          <a:p>
            <a:r>
              <a:rPr lang="de-DE" dirty="0" err="1" smtClean="0"/>
              <a:t>glEnd</a:t>
            </a:r>
            <a:r>
              <a:rPr lang="de-DE" dirty="0" smtClean="0"/>
              <a:t>();</a:t>
            </a:r>
          </a:p>
          <a:p>
            <a:endParaRPr lang="de-DE" dirty="0" smtClean="0"/>
          </a:p>
          <a:p>
            <a:endParaRPr lang="de-DE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6123071" y="2857496"/>
            <a:ext cx="2878085" cy="2981613"/>
            <a:chOff x="6123071" y="2857496"/>
            <a:chExt cx="2878085" cy="2981613"/>
          </a:xfrm>
        </p:grpSpPr>
        <p:pic>
          <p:nvPicPr>
            <p:cNvPr id="9" name="Grafik 8" descr="cub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23071" y="2857496"/>
              <a:ext cx="2878085" cy="2981613"/>
            </a:xfrm>
            <a:prstGeom prst="rect">
              <a:avLst/>
            </a:prstGeom>
          </p:spPr>
        </p:pic>
        <p:grpSp>
          <p:nvGrpSpPr>
            <p:cNvPr id="17" name="Gruppieren 16"/>
            <p:cNvGrpSpPr/>
            <p:nvPr/>
          </p:nvGrpSpPr>
          <p:grpSpPr>
            <a:xfrm>
              <a:off x="6329884" y="2958618"/>
              <a:ext cx="2581359" cy="2775569"/>
              <a:chOff x="6329884" y="2958618"/>
              <a:chExt cx="2581359" cy="2775569"/>
            </a:xfrm>
          </p:grpSpPr>
          <p:cxnSp>
            <p:nvCxnSpPr>
              <p:cNvPr id="11" name="Gerade Verbindung 10"/>
              <p:cNvCxnSpPr>
                <a:endCxn id="16" idx="2"/>
              </p:cNvCxnSpPr>
              <p:nvPr/>
            </p:nvCxnSpPr>
            <p:spPr bwMode="auto">
              <a:xfrm>
                <a:off x="7947838" y="4464113"/>
                <a:ext cx="833934" cy="87356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Freihandform 11"/>
              <p:cNvSpPr/>
              <p:nvPr/>
            </p:nvSpPr>
            <p:spPr bwMode="auto">
              <a:xfrm>
                <a:off x="6459356" y="2974803"/>
                <a:ext cx="1586039" cy="1764064"/>
              </a:xfrm>
              <a:custGeom>
                <a:avLst/>
                <a:gdLst>
                  <a:gd name="connsiteX0" fmla="*/ 1586039 w 1586039"/>
                  <a:gd name="connsiteY0" fmla="*/ 0 h 1764064"/>
                  <a:gd name="connsiteX1" fmla="*/ 1497026 w 1586039"/>
                  <a:gd name="connsiteY1" fmla="*/ 1488935 h 1764064"/>
                  <a:gd name="connsiteX2" fmla="*/ 0 w 1586039"/>
                  <a:gd name="connsiteY2" fmla="*/ 1764064 h 1764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6039" h="1764064">
                    <a:moveTo>
                      <a:pt x="1586039" y="0"/>
                    </a:moveTo>
                    <a:lnTo>
                      <a:pt x="1497026" y="1488935"/>
                    </a:lnTo>
                    <a:lnTo>
                      <a:pt x="0" y="1764064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1" i="1" u="none" strike="noStrike" cap="none" normalizeH="0" baseline="0" smtClean="0">
                  <a:ln>
                    <a:noFill/>
                  </a:ln>
                  <a:solidFill>
                    <a:srgbClr val="000040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4" name="Freihandform 13"/>
              <p:cNvSpPr/>
              <p:nvPr/>
            </p:nvSpPr>
            <p:spPr bwMode="auto">
              <a:xfrm>
                <a:off x="6337976" y="3152827"/>
                <a:ext cx="566443" cy="2581359"/>
              </a:xfrm>
              <a:custGeom>
                <a:avLst/>
                <a:gdLst>
                  <a:gd name="connsiteX0" fmla="*/ 0 w 2103929"/>
                  <a:gd name="connsiteY0" fmla="*/ 258945 h 2241494"/>
                  <a:gd name="connsiteX1" fmla="*/ 2103929 w 2103929"/>
                  <a:gd name="connsiteY1" fmla="*/ 0 h 2241494"/>
                  <a:gd name="connsiteX2" fmla="*/ 1974457 w 2103929"/>
                  <a:gd name="connsiteY2" fmla="*/ 1844984 h 2241494"/>
                  <a:gd name="connsiteX3" fmla="*/ 97105 w 2103929"/>
                  <a:gd name="connsiteY3" fmla="*/ 2241494 h 2241494"/>
                  <a:gd name="connsiteX4" fmla="*/ 0 w 2103929"/>
                  <a:gd name="connsiteY4" fmla="*/ 258945 h 2241494"/>
                  <a:gd name="connsiteX0" fmla="*/ 469338 w 2443795"/>
                  <a:gd name="connsiteY0" fmla="*/ 598810 h 2581359"/>
                  <a:gd name="connsiteX1" fmla="*/ 0 w 2443795"/>
                  <a:gd name="connsiteY1" fmla="*/ 0 h 2581359"/>
                  <a:gd name="connsiteX2" fmla="*/ 2443795 w 2443795"/>
                  <a:gd name="connsiteY2" fmla="*/ 2184849 h 2581359"/>
                  <a:gd name="connsiteX3" fmla="*/ 566443 w 2443795"/>
                  <a:gd name="connsiteY3" fmla="*/ 2581359 h 2581359"/>
                  <a:gd name="connsiteX4" fmla="*/ 469338 w 2443795"/>
                  <a:gd name="connsiteY4" fmla="*/ 598810 h 2581359"/>
                  <a:gd name="connsiteX0" fmla="*/ 469338 w 566443"/>
                  <a:gd name="connsiteY0" fmla="*/ 598810 h 2581359"/>
                  <a:gd name="connsiteX1" fmla="*/ 0 w 566443"/>
                  <a:gd name="connsiteY1" fmla="*/ 0 h 2581359"/>
                  <a:gd name="connsiteX2" fmla="*/ 113289 w 566443"/>
                  <a:gd name="connsiteY2" fmla="*/ 1602222 h 2581359"/>
                  <a:gd name="connsiteX3" fmla="*/ 566443 w 566443"/>
                  <a:gd name="connsiteY3" fmla="*/ 2581359 h 2581359"/>
                  <a:gd name="connsiteX4" fmla="*/ 469338 w 566443"/>
                  <a:gd name="connsiteY4" fmla="*/ 598810 h 258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6443" h="2581359">
                    <a:moveTo>
                      <a:pt x="469338" y="598810"/>
                    </a:moveTo>
                    <a:lnTo>
                      <a:pt x="0" y="0"/>
                    </a:lnTo>
                    <a:lnTo>
                      <a:pt x="113289" y="1602222"/>
                    </a:lnTo>
                    <a:lnTo>
                      <a:pt x="566443" y="2581359"/>
                    </a:lnTo>
                    <a:lnTo>
                      <a:pt x="469338" y="598810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1" i="1" u="none" strike="noStrike" cap="none" normalizeH="0" baseline="0" smtClean="0">
                  <a:ln>
                    <a:noFill/>
                  </a:ln>
                  <a:solidFill>
                    <a:srgbClr val="000040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5" name="Freihandform 14"/>
              <p:cNvSpPr/>
              <p:nvPr/>
            </p:nvSpPr>
            <p:spPr bwMode="auto">
              <a:xfrm>
                <a:off x="6329884" y="2958618"/>
                <a:ext cx="2581359" cy="793019"/>
              </a:xfrm>
              <a:custGeom>
                <a:avLst/>
                <a:gdLst>
                  <a:gd name="connsiteX0" fmla="*/ 0 w 2103929"/>
                  <a:gd name="connsiteY0" fmla="*/ 258945 h 2241494"/>
                  <a:gd name="connsiteX1" fmla="*/ 2103929 w 2103929"/>
                  <a:gd name="connsiteY1" fmla="*/ 0 h 2241494"/>
                  <a:gd name="connsiteX2" fmla="*/ 1974457 w 2103929"/>
                  <a:gd name="connsiteY2" fmla="*/ 1844984 h 2241494"/>
                  <a:gd name="connsiteX3" fmla="*/ 97105 w 2103929"/>
                  <a:gd name="connsiteY3" fmla="*/ 2241494 h 2241494"/>
                  <a:gd name="connsiteX4" fmla="*/ 0 w 2103929"/>
                  <a:gd name="connsiteY4" fmla="*/ 258945 h 2241494"/>
                  <a:gd name="connsiteX0" fmla="*/ 477430 w 2581359"/>
                  <a:gd name="connsiteY0" fmla="*/ 606903 h 2192942"/>
                  <a:gd name="connsiteX1" fmla="*/ 2581359 w 2581359"/>
                  <a:gd name="connsiteY1" fmla="*/ 347958 h 2192942"/>
                  <a:gd name="connsiteX2" fmla="*/ 2451887 w 2581359"/>
                  <a:gd name="connsiteY2" fmla="*/ 2192942 h 2192942"/>
                  <a:gd name="connsiteX3" fmla="*/ 0 w 2581359"/>
                  <a:gd name="connsiteY3" fmla="*/ 0 h 2192942"/>
                  <a:gd name="connsiteX4" fmla="*/ 477430 w 2581359"/>
                  <a:gd name="connsiteY4" fmla="*/ 606903 h 2192942"/>
                  <a:gd name="connsiteX0" fmla="*/ 477430 w 2581359"/>
                  <a:gd name="connsiteY0" fmla="*/ 793019 h 793019"/>
                  <a:gd name="connsiteX1" fmla="*/ 2581359 w 2581359"/>
                  <a:gd name="connsiteY1" fmla="*/ 534074 h 793019"/>
                  <a:gd name="connsiteX2" fmla="*/ 1723604 w 2581359"/>
                  <a:gd name="connsiteY2" fmla="*/ 0 h 793019"/>
                  <a:gd name="connsiteX3" fmla="*/ 0 w 2581359"/>
                  <a:gd name="connsiteY3" fmla="*/ 186116 h 793019"/>
                  <a:gd name="connsiteX4" fmla="*/ 477430 w 2581359"/>
                  <a:gd name="connsiteY4" fmla="*/ 793019 h 793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1359" h="793019">
                    <a:moveTo>
                      <a:pt x="477430" y="793019"/>
                    </a:moveTo>
                    <a:lnTo>
                      <a:pt x="2581359" y="534074"/>
                    </a:lnTo>
                    <a:lnTo>
                      <a:pt x="1723604" y="0"/>
                    </a:lnTo>
                    <a:lnTo>
                      <a:pt x="0" y="186116"/>
                    </a:lnTo>
                    <a:lnTo>
                      <a:pt x="477430" y="793019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1" i="1" u="none" strike="noStrike" cap="none" normalizeH="0" baseline="0" smtClean="0">
                  <a:ln>
                    <a:noFill/>
                  </a:ln>
                  <a:solidFill>
                    <a:srgbClr val="000040"/>
                  </a:solidFill>
                  <a:effectLst/>
                  <a:latin typeface="Futura Lt BT" pitchFamily="34" charset="0"/>
                </a:endParaRPr>
              </a:p>
            </p:txBody>
          </p:sp>
          <p:sp>
            <p:nvSpPr>
              <p:cNvPr id="16" name="Freihandform 15"/>
              <p:cNvSpPr/>
              <p:nvPr/>
            </p:nvSpPr>
            <p:spPr bwMode="auto">
              <a:xfrm>
                <a:off x="6807314" y="3492693"/>
                <a:ext cx="2103929" cy="2241494"/>
              </a:xfrm>
              <a:custGeom>
                <a:avLst/>
                <a:gdLst>
                  <a:gd name="connsiteX0" fmla="*/ 0 w 2103929"/>
                  <a:gd name="connsiteY0" fmla="*/ 258945 h 2241494"/>
                  <a:gd name="connsiteX1" fmla="*/ 2103929 w 2103929"/>
                  <a:gd name="connsiteY1" fmla="*/ 0 h 2241494"/>
                  <a:gd name="connsiteX2" fmla="*/ 1974457 w 2103929"/>
                  <a:gd name="connsiteY2" fmla="*/ 1844984 h 2241494"/>
                  <a:gd name="connsiteX3" fmla="*/ 97105 w 2103929"/>
                  <a:gd name="connsiteY3" fmla="*/ 2241494 h 2241494"/>
                  <a:gd name="connsiteX4" fmla="*/ 0 w 2103929"/>
                  <a:gd name="connsiteY4" fmla="*/ 258945 h 2241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03929" h="2241494">
                    <a:moveTo>
                      <a:pt x="0" y="258945"/>
                    </a:moveTo>
                    <a:lnTo>
                      <a:pt x="2103929" y="0"/>
                    </a:lnTo>
                    <a:lnTo>
                      <a:pt x="1974457" y="1844984"/>
                    </a:lnTo>
                    <a:lnTo>
                      <a:pt x="97105" y="2241494"/>
                    </a:lnTo>
                    <a:lnTo>
                      <a:pt x="0" y="258945"/>
                    </a:lnTo>
                    <a:close/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342900" marR="0" indent="-342900" algn="ctr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000" b="1" i="1" u="none" strike="noStrike" cap="none" normalizeH="0" baseline="0" smtClean="0">
                  <a:ln>
                    <a:noFill/>
                  </a:ln>
                  <a:solidFill>
                    <a:srgbClr val="000040"/>
                  </a:solidFill>
                  <a:effectLst/>
                  <a:latin typeface="Futura Lt BT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52450" y="2357430"/>
            <a:ext cx="6019814" cy="3970318"/>
          </a:xfrm>
          <a:prstGeom prst="rect">
            <a:avLst/>
          </a:prstGeom>
          <a:solidFill>
            <a:srgbClr val="FFCC00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/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float3</a:t>
            </a:r>
            <a:r>
              <a:rPr lang="de-DE" sz="1400" b="1" i="0" dirty="0" smtClean="0">
                <a:latin typeface="Courier New" pitchFamily="49" charset="0"/>
              </a:rPr>
              <a:t> </a:t>
            </a:r>
            <a:r>
              <a:rPr lang="de-DE" sz="1400" b="1" i="0" dirty="0" err="1" smtClean="0">
                <a:latin typeface="Courier New" pitchFamily="49" charset="0"/>
              </a:rPr>
              <a:t>main</a:t>
            </a:r>
            <a:r>
              <a:rPr lang="de-DE" sz="1400" b="1" i="0" dirty="0" smtClean="0">
                <a:latin typeface="Courier New" pitchFamily="49" charset="0"/>
              </a:rPr>
              <a:t>(	</a:t>
            </a:r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float3</a:t>
            </a:r>
            <a:r>
              <a:rPr lang="de-DE" sz="1400" b="1" i="0" dirty="0" smtClean="0">
                <a:latin typeface="Courier New" pitchFamily="49" charset="0"/>
              </a:rPr>
              <a:t> </a:t>
            </a:r>
            <a:r>
              <a:rPr lang="de-DE" sz="1400" b="1" i="0" dirty="0" err="1" smtClean="0">
                <a:latin typeface="Courier New" pitchFamily="49" charset="0"/>
              </a:rPr>
              <a:t>world</a:t>
            </a:r>
            <a:r>
              <a:rPr lang="de-DE" sz="1400" b="1" dirty="0" err="1" smtClean="0">
                <a:latin typeface="Courier New" pitchFamily="49" charset="0"/>
              </a:rPr>
              <a:t>Pos</a:t>
            </a:r>
            <a:r>
              <a:rPr lang="de-DE" sz="1400" b="1" i="0" dirty="0" smtClean="0">
                <a:latin typeface="Courier New" pitchFamily="49" charset="0"/>
              </a:rPr>
              <a:t> 	: </a:t>
            </a:r>
            <a:r>
              <a:rPr lang="de-DE" sz="1400" b="1" i="0" dirty="0" smtClean="0">
                <a:solidFill>
                  <a:srgbClr val="C00000"/>
                </a:solidFill>
                <a:latin typeface="Courier New" pitchFamily="49" charset="0"/>
              </a:rPr>
              <a:t>TEXCOORD0,</a:t>
            </a:r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 </a:t>
            </a:r>
            <a:b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</a:br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          	float3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viewVec</a:t>
            </a:r>
            <a:r>
              <a:rPr lang="de-DE" sz="1400" b="1" dirty="0" smtClean="0">
                <a:latin typeface="Courier New" pitchFamily="49" charset="0"/>
              </a:rPr>
              <a:t> 	: </a:t>
            </a:r>
            <a:r>
              <a:rPr lang="de-DE" sz="1400" b="1" dirty="0" smtClean="0">
                <a:solidFill>
                  <a:srgbClr val="C00000"/>
                </a:solidFill>
                <a:latin typeface="Courier New" pitchFamily="49" charset="0"/>
              </a:rPr>
              <a:t>TEXCOORD1,</a:t>
            </a:r>
            <a:endParaRPr lang="de-DE" sz="1400" b="1" i="0" dirty="0" smtClean="0">
              <a:solidFill>
                <a:srgbClr val="C00000"/>
              </a:solidFill>
              <a:latin typeface="Courier New" pitchFamily="49" charset="0"/>
            </a:endParaRPr>
          </a:p>
          <a:p>
            <a:pPr marL="342900" indent="-342900"/>
            <a:endParaRPr lang="de-DE" sz="1400" b="1" dirty="0" smtClean="0">
              <a:solidFill>
                <a:srgbClr val="0070C0"/>
              </a:solidFill>
              <a:latin typeface="Courier New" pitchFamily="49" charset="0"/>
            </a:endParaRPr>
          </a:p>
          <a:p>
            <a:pPr marL="342900" indent="-342900"/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          	uniform sampler3D </a:t>
            </a:r>
            <a:r>
              <a:rPr lang="de-DE" sz="1400" b="1" dirty="0" err="1" smtClean="0">
                <a:latin typeface="Courier New" pitchFamily="49" charset="0"/>
              </a:rPr>
              <a:t>volumeTex</a:t>
            </a:r>
            <a:endParaRPr lang="de-DE" sz="1400" b="1" dirty="0" smtClean="0"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latin typeface="Courier New" pitchFamily="49" charset="0"/>
              </a:rPr>
              <a:t>		  ) : </a:t>
            </a:r>
            <a:r>
              <a:rPr lang="de-DE" sz="1400" b="1" i="0" dirty="0" smtClean="0">
                <a:solidFill>
                  <a:srgbClr val="C00000"/>
                </a:solidFill>
                <a:latin typeface="Courier New" pitchFamily="49" charset="0"/>
              </a:rPr>
              <a:t>COLOR</a:t>
            </a:r>
          </a:p>
          <a:p>
            <a:pPr marL="342900" indent="-342900" algn="l"/>
            <a:r>
              <a:rPr lang="de-DE" sz="1400" b="1" i="0" dirty="0" smtClean="0">
                <a:latin typeface="Courier New" pitchFamily="49" charset="0"/>
              </a:rPr>
              <a:t>{</a:t>
            </a:r>
            <a:endParaRPr lang="de-DE" sz="1400" b="1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	 </a:t>
            </a:r>
          </a:p>
          <a:p>
            <a:pPr marL="342900" indent="-342900" algn="l"/>
            <a:endParaRPr lang="de-DE" sz="1400" b="1" i="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    </a:t>
            </a:r>
            <a:endParaRPr lang="de-DE" sz="1400" b="1" i="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</a:t>
            </a:r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latin typeface="Courier New" pitchFamily="49" charset="0"/>
              </a:rPr>
              <a:t> </a:t>
            </a:r>
          </a:p>
          <a:p>
            <a:pPr marL="342900" indent="-342900" algn="l"/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latin typeface="Courier New" pitchFamily="49" charset="0"/>
              </a:rPr>
              <a:t>    </a:t>
            </a:r>
            <a:r>
              <a:rPr lang="de-DE" sz="1400" b="1" i="0" dirty="0" err="1" smtClean="0">
                <a:latin typeface="Courier New" pitchFamily="49" charset="0"/>
              </a:rPr>
              <a:t>return</a:t>
            </a:r>
            <a:r>
              <a:rPr lang="de-DE" sz="1400" b="1" i="0" dirty="0" smtClean="0">
                <a:latin typeface="Courier New" pitchFamily="49" charset="0"/>
              </a:rPr>
              <a:t> </a:t>
            </a:r>
            <a:r>
              <a:rPr lang="de-DE" sz="1400" b="1" i="0" dirty="0" err="1" smtClean="0">
                <a:latin typeface="Courier New" pitchFamily="49" charset="0"/>
              </a:rPr>
              <a:t>color</a:t>
            </a:r>
            <a:r>
              <a:rPr lang="de-DE" sz="1400" b="1" i="0" dirty="0" smtClean="0">
                <a:latin typeface="Courier New" pitchFamily="49" charset="0"/>
              </a:rPr>
              <a:t>;</a:t>
            </a:r>
          </a:p>
          <a:p>
            <a:pPr marL="342900" indent="-342900" algn="l"/>
            <a:endParaRPr lang="de-DE" sz="1400" b="1" i="0" dirty="0" smtClean="0">
              <a:latin typeface="Courier New" pitchFamily="49" charset="0"/>
            </a:endParaRPr>
          </a:p>
          <a:p>
            <a:pPr marL="342900" indent="-342900" algn="l"/>
            <a:r>
              <a:rPr lang="de-DE" sz="1400" b="1" i="0" dirty="0" smtClean="0">
                <a:latin typeface="Courier New" pitchFamily="49" charset="0"/>
              </a:rPr>
              <a:t>}</a:t>
            </a:r>
            <a:endParaRPr lang="de-DE" sz="1400" b="1" i="0" dirty="0">
              <a:latin typeface="Courier New" pitchFamily="49" charset="0"/>
            </a:endParaRPr>
          </a:p>
        </p:txBody>
      </p:sp>
      <p:pic>
        <p:nvPicPr>
          <p:cNvPr id="35" name="Grafik 34" descr="c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071" y="2857496"/>
            <a:ext cx="2878085" cy="29816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GPU Volume </a:t>
            </a:r>
            <a:r>
              <a:rPr lang="de-DE" dirty="0" err="1" smtClean="0"/>
              <a:t>Raycasting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Simple Shader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Texture</a:t>
            </a:r>
            <a:r>
              <a:rPr lang="de-DE" dirty="0" smtClean="0"/>
              <a:t> Mapping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00100" y="3643314"/>
            <a:ext cx="4802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float4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color</a:t>
            </a:r>
            <a:r>
              <a:rPr lang="de-DE" sz="1400" b="1" dirty="0" smtClean="0">
                <a:latin typeface="Courier New" pitchFamily="49" charset="0"/>
              </a:rPr>
              <a:t> = </a:t>
            </a:r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tex3D</a:t>
            </a:r>
            <a:r>
              <a:rPr lang="de-DE" sz="1400" b="1" dirty="0" smtClean="0">
                <a:latin typeface="Courier New" pitchFamily="49" charset="0"/>
              </a:rPr>
              <a:t>(</a:t>
            </a:r>
            <a:r>
              <a:rPr lang="de-DE" sz="1400" b="1" dirty="0" err="1" smtClean="0">
                <a:latin typeface="Courier New" pitchFamily="49" charset="0"/>
              </a:rPr>
              <a:t>volumeTex</a:t>
            </a:r>
            <a:r>
              <a:rPr lang="de-DE" sz="1400" b="1" dirty="0" smtClean="0">
                <a:latin typeface="Courier New" pitchFamily="49" charset="0"/>
              </a:rPr>
              <a:t>, </a:t>
            </a:r>
            <a:r>
              <a:rPr lang="de-DE" sz="1400" b="1" dirty="0" err="1" smtClean="0">
                <a:latin typeface="Courier New" pitchFamily="49" charset="0"/>
              </a:rPr>
              <a:t>worldPos</a:t>
            </a:r>
            <a:r>
              <a:rPr lang="de-DE" sz="1400" b="1" dirty="0" smtClean="0">
                <a:latin typeface="Courier New" pitchFamily="49" charset="0"/>
              </a:rPr>
              <a:t>);</a:t>
            </a:r>
            <a:endParaRPr lang="de-DE" sz="1400" dirty="0"/>
          </a:p>
        </p:txBody>
      </p:sp>
      <p:sp>
        <p:nvSpPr>
          <p:cNvPr id="7" name="Textfeld 6"/>
          <p:cNvSpPr txBox="1"/>
          <p:nvPr/>
        </p:nvSpPr>
        <p:spPr>
          <a:xfrm>
            <a:off x="1000100" y="3907041"/>
            <a:ext cx="41585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 smtClean="0">
                <a:solidFill>
                  <a:srgbClr val="0070C0"/>
                </a:solidFill>
                <a:latin typeface="Courier New" pitchFamily="49" charset="0"/>
              </a:rPr>
              <a:t>for</a:t>
            </a:r>
            <a:r>
              <a:rPr lang="de-DE" sz="1400" b="1" dirty="0" smtClean="0">
                <a:latin typeface="Courier New" pitchFamily="49" charset="0"/>
              </a:rPr>
              <a:t>( </a:t>
            </a:r>
            <a:r>
              <a:rPr lang="de-DE" sz="1400" b="1" dirty="0" err="1" smtClean="0">
                <a:solidFill>
                  <a:srgbClr val="0070C0"/>
                </a:solidFill>
                <a:latin typeface="Courier New" pitchFamily="49" charset="0"/>
              </a:rPr>
              <a:t>int</a:t>
            </a:r>
            <a:r>
              <a:rPr lang="de-DE" sz="1400" b="1" dirty="0" smtClean="0">
                <a:latin typeface="Courier New" pitchFamily="49" charset="0"/>
              </a:rPr>
              <a:t> i = 0; i &lt; NUM_STEPS; i++) {</a:t>
            </a:r>
          </a:p>
          <a:p>
            <a:endParaRPr lang="de-DE" sz="1400" b="1" dirty="0" smtClean="0">
              <a:latin typeface="Courier New" pitchFamily="49" charset="0"/>
            </a:endParaRPr>
          </a:p>
          <a:p>
            <a:endParaRPr lang="de-DE" sz="1400" b="1" dirty="0" smtClean="0">
              <a:latin typeface="Courier New" pitchFamily="49" charset="0"/>
            </a:endParaRPr>
          </a:p>
          <a:p>
            <a:endParaRPr lang="de-DE" sz="1400" b="1" dirty="0" smtClean="0">
              <a:latin typeface="Courier New" pitchFamily="49" charset="0"/>
            </a:endParaRPr>
          </a:p>
          <a:p>
            <a:endParaRPr lang="de-DE" sz="1400" b="1" dirty="0" smtClean="0">
              <a:latin typeface="Courier New" pitchFamily="49" charset="0"/>
            </a:endParaRPr>
          </a:p>
          <a:p>
            <a:endParaRPr lang="de-DE" sz="1400" b="1" dirty="0" smtClean="0">
              <a:latin typeface="Courier New" pitchFamily="49" charset="0"/>
            </a:endParaRPr>
          </a:p>
          <a:p>
            <a:r>
              <a:rPr lang="de-DE" sz="1400" b="1" dirty="0" smtClean="0">
                <a:latin typeface="Courier New" pitchFamily="49" charset="0"/>
              </a:rPr>
              <a:t>}</a:t>
            </a:r>
          </a:p>
          <a:p>
            <a:endParaRPr lang="de-DE" sz="1400" b="1" dirty="0" smtClean="0">
              <a:latin typeface="Courier New" pitchFamily="49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35268" y="4192793"/>
            <a:ext cx="5165558" cy="30777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float4</a:t>
            </a:r>
            <a:r>
              <a:rPr lang="de-DE" sz="1400" b="1" i="0" dirty="0" smtClean="0">
                <a:latin typeface="Courier New" pitchFamily="49" charset="0"/>
              </a:rPr>
              <a:t> sample = </a:t>
            </a:r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tex3D</a:t>
            </a:r>
            <a:r>
              <a:rPr lang="de-DE" sz="1400" b="1" i="0" dirty="0" smtClean="0">
                <a:latin typeface="Courier New" pitchFamily="49" charset="0"/>
              </a:rPr>
              <a:t>(</a:t>
            </a:r>
            <a:r>
              <a:rPr lang="de-DE" sz="1400" b="1" i="0" dirty="0" err="1" smtClean="0">
                <a:latin typeface="Courier New" pitchFamily="49" charset="0"/>
              </a:rPr>
              <a:t>volumeTex</a:t>
            </a:r>
            <a:r>
              <a:rPr lang="de-DE" sz="1400" b="1" i="0" dirty="0" smtClean="0">
                <a:latin typeface="Courier New" pitchFamily="49" charset="0"/>
              </a:rPr>
              <a:t>, </a:t>
            </a:r>
            <a:r>
              <a:rPr lang="de-DE" sz="1400" b="1" i="0" dirty="0" err="1" smtClean="0">
                <a:latin typeface="Courier New" pitchFamily="49" charset="0"/>
              </a:rPr>
              <a:t>worldPos</a:t>
            </a:r>
            <a:r>
              <a:rPr lang="de-DE" sz="1400" b="1" i="0" dirty="0" smtClean="0">
                <a:latin typeface="Courier New" pitchFamily="49" charset="0"/>
              </a:rPr>
              <a:t>);</a:t>
            </a:r>
            <a:endParaRPr lang="de-DE" sz="1400" b="1" i="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335268" y="4978611"/>
            <a:ext cx="5165558" cy="30777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de-DE" sz="1400" b="1" i="0" dirty="0" err="1" smtClean="0">
                <a:latin typeface="Courier New" pitchFamily="49" charset="0"/>
              </a:rPr>
              <a:t>worldPos</a:t>
            </a:r>
            <a:r>
              <a:rPr lang="de-DE" sz="1400" b="1" i="0" dirty="0" smtClean="0">
                <a:latin typeface="Courier New" pitchFamily="49" charset="0"/>
              </a:rPr>
              <a:t> += STEPSIZE * </a:t>
            </a:r>
            <a:r>
              <a:rPr lang="de-DE" sz="1400" b="1" i="0" dirty="0" err="1" smtClean="0">
                <a:latin typeface="Courier New" pitchFamily="49" charset="0"/>
              </a:rPr>
              <a:t>viewVec</a:t>
            </a:r>
            <a:r>
              <a:rPr lang="de-DE" sz="1400" b="1" i="0" dirty="0" smtClean="0">
                <a:latin typeface="Courier New" pitchFamily="49" charset="0"/>
              </a:rPr>
              <a:t>;</a:t>
            </a:r>
            <a:endParaRPr lang="de-DE" sz="1400" b="1" i="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335268" y="4407107"/>
            <a:ext cx="5165558" cy="30777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sz="1400" b="1" dirty="0" err="1" smtClean="0">
                <a:latin typeface="Courier New" pitchFamily="49" charset="0"/>
              </a:rPr>
              <a:t>color</a:t>
            </a:r>
            <a:r>
              <a:rPr lang="de-DE" sz="1400" b="1" dirty="0" smtClean="0">
                <a:latin typeface="Courier New" pitchFamily="49" charset="0"/>
              </a:rPr>
              <a:t> += (1 - </a:t>
            </a:r>
            <a:r>
              <a:rPr lang="de-DE" sz="1400" b="1" dirty="0" err="1" smtClean="0">
                <a:latin typeface="Courier New" pitchFamily="49" charset="0"/>
              </a:rPr>
              <a:t>color.a</a:t>
            </a:r>
            <a:r>
              <a:rPr lang="de-DE" sz="1400" b="1" dirty="0" smtClean="0">
                <a:latin typeface="Courier New" pitchFamily="49" charset="0"/>
              </a:rPr>
              <a:t>) * sample;</a:t>
            </a:r>
            <a:endParaRPr lang="de-DE" sz="14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1335268" y="4692859"/>
            <a:ext cx="2977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i="0" dirty="0" err="1" smtClean="0">
                <a:solidFill>
                  <a:srgbClr val="0070C0"/>
                </a:solidFill>
                <a:latin typeface="Courier New" pitchFamily="49" charset="0"/>
              </a:rPr>
              <a:t>if</a:t>
            </a:r>
            <a:r>
              <a:rPr lang="de-DE" sz="1400" b="1" i="0" dirty="0" smtClean="0">
                <a:latin typeface="Courier New" pitchFamily="49" charset="0"/>
              </a:rPr>
              <a:t> (</a:t>
            </a:r>
            <a:r>
              <a:rPr lang="de-DE" sz="1400" b="1" i="0" dirty="0" err="1" smtClean="0">
                <a:latin typeface="Courier New" pitchFamily="49" charset="0"/>
              </a:rPr>
              <a:t>color.a</a:t>
            </a:r>
            <a:r>
              <a:rPr lang="de-DE" sz="1400" b="1" i="0" dirty="0" smtClean="0">
                <a:latin typeface="Courier New" pitchFamily="49" charset="0"/>
              </a:rPr>
              <a:t> &gt; 0.99) </a:t>
            </a:r>
            <a:r>
              <a:rPr lang="de-DE" sz="1400" b="1" i="0" dirty="0" smtClean="0">
                <a:solidFill>
                  <a:srgbClr val="0070C0"/>
                </a:solidFill>
                <a:latin typeface="Courier New" pitchFamily="49" charset="0"/>
              </a:rPr>
              <a:t>break</a:t>
            </a:r>
            <a:r>
              <a:rPr lang="de-DE" sz="1400" b="1" i="0" dirty="0" smtClean="0">
                <a:latin typeface="Courier New" pitchFamily="49" charset="0"/>
              </a:rPr>
              <a:t>;</a:t>
            </a:r>
            <a:endParaRPr lang="de-DE" sz="1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1000100" y="3643314"/>
            <a:ext cx="4695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float4</a:t>
            </a:r>
            <a:r>
              <a:rPr lang="de-DE" sz="1400" b="1" dirty="0" smtClean="0">
                <a:latin typeface="Courier New" pitchFamily="49" charset="0"/>
              </a:rPr>
              <a:t> </a:t>
            </a:r>
            <a:r>
              <a:rPr lang="de-DE" sz="1400" b="1" dirty="0" err="1" smtClean="0">
                <a:latin typeface="Courier New" pitchFamily="49" charset="0"/>
              </a:rPr>
              <a:t>color</a:t>
            </a:r>
            <a:r>
              <a:rPr lang="de-DE" sz="1400" b="1" dirty="0" smtClean="0">
                <a:latin typeface="Courier New" pitchFamily="49" charset="0"/>
              </a:rPr>
              <a:t> = </a:t>
            </a:r>
            <a:r>
              <a:rPr lang="de-DE" sz="1400" b="1" dirty="0" smtClean="0">
                <a:solidFill>
                  <a:srgbClr val="0070C0"/>
                </a:solidFill>
                <a:latin typeface="Courier New" pitchFamily="49" charset="0"/>
              </a:rPr>
              <a:t>float4</a:t>
            </a:r>
            <a:r>
              <a:rPr lang="de-DE" sz="1400" b="1" dirty="0" smtClean="0">
                <a:latin typeface="Courier New" pitchFamily="49" charset="0"/>
              </a:rPr>
              <a:t>(0.0, 0.0, 0.0, 0.0);</a:t>
            </a:r>
            <a:endParaRPr lang="de-DE" sz="1400" dirty="0"/>
          </a:p>
        </p:txBody>
      </p:sp>
      <p:grpSp>
        <p:nvGrpSpPr>
          <p:cNvPr id="14" name="Gruppieren 40"/>
          <p:cNvGrpSpPr/>
          <p:nvPr/>
        </p:nvGrpSpPr>
        <p:grpSpPr>
          <a:xfrm>
            <a:off x="6329884" y="2958618"/>
            <a:ext cx="2581359" cy="2775569"/>
            <a:chOff x="6028567" y="7323291"/>
            <a:chExt cx="2581359" cy="2775569"/>
          </a:xfrm>
        </p:grpSpPr>
        <p:cxnSp>
          <p:nvCxnSpPr>
            <p:cNvPr id="15" name="Gerade Verbindung 14"/>
            <p:cNvCxnSpPr>
              <a:endCxn id="20" idx="2"/>
            </p:cNvCxnSpPr>
            <p:nvPr/>
          </p:nvCxnSpPr>
          <p:spPr bwMode="auto">
            <a:xfrm>
              <a:off x="7646521" y="8828786"/>
              <a:ext cx="833934" cy="8735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Freihandform 15"/>
            <p:cNvSpPr/>
            <p:nvPr/>
          </p:nvSpPr>
          <p:spPr bwMode="auto">
            <a:xfrm>
              <a:off x="6158039" y="7339476"/>
              <a:ext cx="1586039" cy="1764064"/>
            </a:xfrm>
            <a:custGeom>
              <a:avLst/>
              <a:gdLst>
                <a:gd name="connsiteX0" fmla="*/ 1586039 w 1586039"/>
                <a:gd name="connsiteY0" fmla="*/ 0 h 1764064"/>
                <a:gd name="connsiteX1" fmla="*/ 1497026 w 1586039"/>
                <a:gd name="connsiteY1" fmla="*/ 1488935 h 1764064"/>
                <a:gd name="connsiteX2" fmla="*/ 0 w 1586039"/>
                <a:gd name="connsiteY2" fmla="*/ 1764064 h 176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6039" h="1764064">
                  <a:moveTo>
                    <a:pt x="1586039" y="0"/>
                  </a:moveTo>
                  <a:lnTo>
                    <a:pt x="1497026" y="1488935"/>
                  </a:lnTo>
                  <a:lnTo>
                    <a:pt x="0" y="1764064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pic>
          <p:nvPicPr>
            <p:cNvPr id="17" name="Picture 5" descr="CHHead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8118" y="7489933"/>
              <a:ext cx="2207288" cy="2256924"/>
            </a:xfrm>
            <a:prstGeom prst="rect">
              <a:avLst/>
            </a:prstGeom>
            <a:noFill/>
          </p:spPr>
        </p:pic>
        <p:sp>
          <p:nvSpPr>
            <p:cNvPr id="18" name="Freihandform 17"/>
            <p:cNvSpPr/>
            <p:nvPr/>
          </p:nvSpPr>
          <p:spPr bwMode="auto">
            <a:xfrm>
              <a:off x="6036659" y="7517500"/>
              <a:ext cx="566443" cy="2581359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  <a:gd name="connsiteX0" fmla="*/ 469338 w 2443795"/>
                <a:gd name="connsiteY0" fmla="*/ 598810 h 2581359"/>
                <a:gd name="connsiteX1" fmla="*/ 0 w 2443795"/>
                <a:gd name="connsiteY1" fmla="*/ 0 h 2581359"/>
                <a:gd name="connsiteX2" fmla="*/ 2443795 w 2443795"/>
                <a:gd name="connsiteY2" fmla="*/ 2184849 h 2581359"/>
                <a:gd name="connsiteX3" fmla="*/ 566443 w 2443795"/>
                <a:gd name="connsiteY3" fmla="*/ 2581359 h 2581359"/>
                <a:gd name="connsiteX4" fmla="*/ 469338 w 2443795"/>
                <a:gd name="connsiteY4" fmla="*/ 598810 h 2581359"/>
                <a:gd name="connsiteX0" fmla="*/ 469338 w 566443"/>
                <a:gd name="connsiteY0" fmla="*/ 598810 h 2581359"/>
                <a:gd name="connsiteX1" fmla="*/ 0 w 566443"/>
                <a:gd name="connsiteY1" fmla="*/ 0 h 2581359"/>
                <a:gd name="connsiteX2" fmla="*/ 113289 w 566443"/>
                <a:gd name="connsiteY2" fmla="*/ 1602222 h 2581359"/>
                <a:gd name="connsiteX3" fmla="*/ 566443 w 566443"/>
                <a:gd name="connsiteY3" fmla="*/ 2581359 h 2581359"/>
                <a:gd name="connsiteX4" fmla="*/ 469338 w 566443"/>
                <a:gd name="connsiteY4" fmla="*/ 598810 h 258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443" h="2581359">
                  <a:moveTo>
                    <a:pt x="469338" y="598810"/>
                  </a:moveTo>
                  <a:lnTo>
                    <a:pt x="0" y="0"/>
                  </a:lnTo>
                  <a:lnTo>
                    <a:pt x="113289" y="1602222"/>
                  </a:lnTo>
                  <a:lnTo>
                    <a:pt x="566443" y="2581359"/>
                  </a:lnTo>
                  <a:lnTo>
                    <a:pt x="469338" y="598810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19" name="Freihandform 18"/>
            <p:cNvSpPr/>
            <p:nvPr/>
          </p:nvSpPr>
          <p:spPr bwMode="auto">
            <a:xfrm>
              <a:off x="6028567" y="7323291"/>
              <a:ext cx="2581359" cy="793019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  <a:gd name="connsiteX0" fmla="*/ 477430 w 2581359"/>
                <a:gd name="connsiteY0" fmla="*/ 606903 h 2192942"/>
                <a:gd name="connsiteX1" fmla="*/ 2581359 w 2581359"/>
                <a:gd name="connsiteY1" fmla="*/ 347958 h 2192942"/>
                <a:gd name="connsiteX2" fmla="*/ 2451887 w 2581359"/>
                <a:gd name="connsiteY2" fmla="*/ 2192942 h 2192942"/>
                <a:gd name="connsiteX3" fmla="*/ 0 w 2581359"/>
                <a:gd name="connsiteY3" fmla="*/ 0 h 2192942"/>
                <a:gd name="connsiteX4" fmla="*/ 477430 w 2581359"/>
                <a:gd name="connsiteY4" fmla="*/ 606903 h 2192942"/>
                <a:gd name="connsiteX0" fmla="*/ 477430 w 2581359"/>
                <a:gd name="connsiteY0" fmla="*/ 793019 h 793019"/>
                <a:gd name="connsiteX1" fmla="*/ 2581359 w 2581359"/>
                <a:gd name="connsiteY1" fmla="*/ 534074 h 793019"/>
                <a:gd name="connsiteX2" fmla="*/ 1723604 w 2581359"/>
                <a:gd name="connsiteY2" fmla="*/ 0 h 793019"/>
                <a:gd name="connsiteX3" fmla="*/ 0 w 2581359"/>
                <a:gd name="connsiteY3" fmla="*/ 186116 h 793019"/>
                <a:gd name="connsiteX4" fmla="*/ 477430 w 2581359"/>
                <a:gd name="connsiteY4" fmla="*/ 793019 h 79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1359" h="793019">
                  <a:moveTo>
                    <a:pt x="477430" y="793019"/>
                  </a:moveTo>
                  <a:lnTo>
                    <a:pt x="2581359" y="534074"/>
                  </a:lnTo>
                  <a:lnTo>
                    <a:pt x="1723604" y="0"/>
                  </a:lnTo>
                  <a:lnTo>
                    <a:pt x="0" y="186116"/>
                  </a:lnTo>
                  <a:lnTo>
                    <a:pt x="477430" y="793019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20" name="Freihandform 19"/>
            <p:cNvSpPr/>
            <p:nvPr/>
          </p:nvSpPr>
          <p:spPr bwMode="auto">
            <a:xfrm>
              <a:off x="6505997" y="7857366"/>
              <a:ext cx="2103929" cy="2241494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929" h="2241494">
                  <a:moveTo>
                    <a:pt x="0" y="258945"/>
                  </a:moveTo>
                  <a:lnTo>
                    <a:pt x="2103929" y="0"/>
                  </a:lnTo>
                  <a:lnTo>
                    <a:pt x="1974457" y="1844984"/>
                  </a:lnTo>
                  <a:lnTo>
                    <a:pt x="97105" y="2241494"/>
                  </a:lnTo>
                  <a:lnTo>
                    <a:pt x="0" y="258945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</p:grpSp>
      <p:grpSp>
        <p:nvGrpSpPr>
          <p:cNvPr id="36" name="Gruppieren 16"/>
          <p:cNvGrpSpPr/>
          <p:nvPr/>
        </p:nvGrpSpPr>
        <p:grpSpPr>
          <a:xfrm>
            <a:off x="6329884" y="2958618"/>
            <a:ext cx="2581359" cy="2775569"/>
            <a:chOff x="6329884" y="2958618"/>
            <a:chExt cx="2581359" cy="2775569"/>
          </a:xfrm>
        </p:grpSpPr>
        <p:cxnSp>
          <p:nvCxnSpPr>
            <p:cNvPr id="37" name="Gerade Verbindung 36"/>
            <p:cNvCxnSpPr>
              <a:endCxn id="41" idx="2"/>
            </p:cNvCxnSpPr>
            <p:nvPr/>
          </p:nvCxnSpPr>
          <p:spPr bwMode="auto">
            <a:xfrm>
              <a:off x="7947838" y="4464113"/>
              <a:ext cx="833934" cy="87356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Freihandform 37"/>
            <p:cNvSpPr/>
            <p:nvPr/>
          </p:nvSpPr>
          <p:spPr bwMode="auto">
            <a:xfrm>
              <a:off x="6459356" y="2974803"/>
              <a:ext cx="1586039" cy="1764064"/>
            </a:xfrm>
            <a:custGeom>
              <a:avLst/>
              <a:gdLst>
                <a:gd name="connsiteX0" fmla="*/ 1586039 w 1586039"/>
                <a:gd name="connsiteY0" fmla="*/ 0 h 1764064"/>
                <a:gd name="connsiteX1" fmla="*/ 1497026 w 1586039"/>
                <a:gd name="connsiteY1" fmla="*/ 1488935 h 1764064"/>
                <a:gd name="connsiteX2" fmla="*/ 0 w 1586039"/>
                <a:gd name="connsiteY2" fmla="*/ 1764064 h 176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6039" h="1764064">
                  <a:moveTo>
                    <a:pt x="1586039" y="0"/>
                  </a:moveTo>
                  <a:lnTo>
                    <a:pt x="1497026" y="1488935"/>
                  </a:lnTo>
                  <a:lnTo>
                    <a:pt x="0" y="1764064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39" name="Freihandform 38"/>
            <p:cNvSpPr/>
            <p:nvPr/>
          </p:nvSpPr>
          <p:spPr bwMode="auto">
            <a:xfrm>
              <a:off x="6337976" y="3152827"/>
              <a:ext cx="566443" cy="2581359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  <a:gd name="connsiteX0" fmla="*/ 469338 w 2443795"/>
                <a:gd name="connsiteY0" fmla="*/ 598810 h 2581359"/>
                <a:gd name="connsiteX1" fmla="*/ 0 w 2443795"/>
                <a:gd name="connsiteY1" fmla="*/ 0 h 2581359"/>
                <a:gd name="connsiteX2" fmla="*/ 2443795 w 2443795"/>
                <a:gd name="connsiteY2" fmla="*/ 2184849 h 2581359"/>
                <a:gd name="connsiteX3" fmla="*/ 566443 w 2443795"/>
                <a:gd name="connsiteY3" fmla="*/ 2581359 h 2581359"/>
                <a:gd name="connsiteX4" fmla="*/ 469338 w 2443795"/>
                <a:gd name="connsiteY4" fmla="*/ 598810 h 2581359"/>
                <a:gd name="connsiteX0" fmla="*/ 469338 w 566443"/>
                <a:gd name="connsiteY0" fmla="*/ 598810 h 2581359"/>
                <a:gd name="connsiteX1" fmla="*/ 0 w 566443"/>
                <a:gd name="connsiteY1" fmla="*/ 0 h 2581359"/>
                <a:gd name="connsiteX2" fmla="*/ 113289 w 566443"/>
                <a:gd name="connsiteY2" fmla="*/ 1602222 h 2581359"/>
                <a:gd name="connsiteX3" fmla="*/ 566443 w 566443"/>
                <a:gd name="connsiteY3" fmla="*/ 2581359 h 2581359"/>
                <a:gd name="connsiteX4" fmla="*/ 469338 w 566443"/>
                <a:gd name="connsiteY4" fmla="*/ 598810 h 2581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6443" h="2581359">
                  <a:moveTo>
                    <a:pt x="469338" y="598810"/>
                  </a:moveTo>
                  <a:lnTo>
                    <a:pt x="0" y="0"/>
                  </a:lnTo>
                  <a:lnTo>
                    <a:pt x="113289" y="1602222"/>
                  </a:lnTo>
                  <a:lnTo>
                    <a:pt x="566443" y="2581359"/>
                  </a:lnTo>
                  <a:lnTo>
                    <a:pt x="469338" y="598810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40" name="Freihandform 39"/>
            <p:cNvSpPr/>
            <p:nvPr/>
          </p:nvSpPr>
          <p:spPr bwMode="auto">
            <a:xfrm>
              <a:off x="6329884" y="2958618"/>
              <a:ext cx="2581359" cy="793019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  <a:gd name="connsiteX0" fmla="*/ 477430 w 2581359"/>
                <a:gd name="connsiteY0" fmla="*/ 606903 h 2192942"/>
                <a:gd name="connsiteX1" fmla="*/ 2581359 w 2581359"/>
                <a:gd name="connsiteY1" fmla="*/ 347958 h 2192942"/>
                <a:gd name="connsiteX2" fmla="*/ 2451887 w 2581359"/>
                <a:gd name="connsiteY2" fmla="*/ 2192942 h 2192942"/>
                <a:gd name="connsiteX3" fmla="*/ 0 w 2581359"/>
                <a:gd name="connsiteY3" fmla="*/ 0 h 2192942"/>
                <a:gd name="connsiteX4" fmla="*/ 477430 w 2581359"/>
                <a:gd name="connsiteY4" fmla="*/ 606903 h 2192942"/>
                <a:gd name="connsiteX0" fmla="*/ 477430 w 2581359"/>
                <a:gd name="connsiteY0" fmla="*/ 793019 h 793019"/>
                <a:gd name="connsiteX1" fmla="*/ 2581359 w 2581359"/>
                <a:gd name="connsiteY1" fmla="*/ 534074 h 793019"/>
                <a:gd name="connsiteX2" fmla="*/ 1723604 w 2581359"/>
                <a:gd name="connsiteY2" fmla="*/ 0 h 793019"/>
                <a:gd name="connsiteX3" fmla="*/ 0 w 2581359"/>
                <a:gd name="connsiteY3" fmla="*/ 186116 h 793019"/>
                <a:gd name="connsiteX4" fmla="*/ 477430 w 2581359"/>
                <a:gd name="connsiteY4" fmla="*/ 793019 h 793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1359" h="793019">
                  <a:moveTo>
                    <a:pt x="477430" y="793019"/>
                  </a:moveTo>
                  <a:lnTo>
                    <a:pt x="2581359" y="534074"/>
                  </a:lnTo>
                  <a:lnTo>
                    <a:pt x="1723604" y="0"/>
                  </a:lnTo>
                  <a:lnTo>
                    <a:pt x="0" y="186116"/>
                  </a:lnTo>
                  <a:lnTo>
                    <a:pt x="477430" y="793019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  <p:sp>
          <p:nvSpPr>
            <p:cNvPr id="41" name="Freihandform 40"/>
            <p:cNvSpPr/>
            <p:nvPr/>
          </p:nvSpPr>
          <p:spPr bwMode="auto">
            <a:xfrm>
              <a:off x="6807314" y="3492693"/>
              <a:ext cx="2103929" cy="2241494"/>
            </a:xfrm>
            <a:custGeom>
              <a:avLst/>
              <a:gdLst>
                <a:gd name="connsiteX0" fmla="*/ 0 w 2103929"/>
                <a:gd name="connsiteY0" fmla="*/ 258945 h 2241494"/>
                <a:gd name="connsiteX1" fmla="*/ 2103929 w 2103929"/>
                <a:gd name="connsiteY1" fmla="*/ 0 h 2241494"/>
                <a:gd name="connsiteX2" fmla="*/ 1974457 w 2103929"/>
                <a:gd name="connsiteY2" fmla="*/ 1844984 h 2241494"/>
                <a:gd name="connsiteX3" fmla="*/ 97105 w 2103929"/>
                <a:gd name="connsiteY3" fmla="*/ 2241494 h 2241494"/>
                <a:gd name="connsiteX4" fmla="*/ 0 w 2103929"/>
                <a:gd name="connsiteY4" fmla="*/ 258945 h 224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929" h="2241494">
                  <a:moveTo>
                    <a:pt x="0" y="258945"/>
                  </a:moveTo>
                  <a:lnTo>
                    <a:pt x="2103929" y="0"/>
                  </a:lnTo>
                  <a:lnTo>
                    <a:pt x="1974457" y="1844984"/>
                  </a:lnTo>
                  <a:lnTo>
                    <a:pt x="97105" y="2241494"/>
                  </a:lnTo>
                  <a:lnTo>
                    <a:pt x="0" y="258945"/>
                  </a:lnTo>
                  <a:close/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1" i="1" u="none" strike="noStrike" cap="none" normalizeH="0" baseline="0" smtClean="0">
                <a:ln>
                  <a:noFill/>
                </a:ln>
                <a:solidFill>
                  <a:srgbClr val="000040"/>
                </a:solidFill>
                <a:effectLst/>
                <a:latin typeface="Futura Lt BT" pitchFamily="34" charset="0"/>
              </a:endParaRPr>
            </a:p>
          </p:txBody>
        </p:sp>
      </p:grpSp>
      <p:sp>
        <p:nvSpPr>
          <p:cNvPr id="42" name="Rechteckige Legende 41"/>
          <p:cNvSpPr/>
          <p:nvPr/>
        </p:nvSpPr>
        <p:spPr>
          <a:xfrm>
            <a:off x="6858016" y="2285992"/>
            <a:ext cx="2143140" cy="928694"/>
          </a:xfrm>
          <a:prstGeom prst="wedgeRectCallout">
            <a:avLst>
              <a:gd name="adj1" fmla="val -106087"/>
              <a:gd name="adj2" fmla="val -270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Original Vertex Position in World Space</a:t>
            </a:r>
            <a:endParaRPr lang="de-DE" dirty="0"/>
          </a:p>
        </p:txBody>
      </p:sp>
      <p:sp>
        <p:nvSpPr>
          <p:cNvPr id="43" name="Rechteckige Legende 42"/>
          <p:cNvSpPr/>
          <p:nvPr/>
        </p:nvSpPr>
        <p:spPr>
          <a:xfrm>
            <a:off x="6858016" y="3286124"/>
            <a:ext cx="2143140" cy="928694"/>
          </a:xfrm>
          <a:prstGeom prst="wedgeRectCallout">
            <a:avLst>
              <a:gd name="adj1" fmla="val -107342"/>
              <a:gd name="adj2" fmla="val -1041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 smtClean="0"/>
              <a:t>Viewing</a:t>
            </a:r>
            <a:r>
              <a:rPr lang="de-DE" dirty="0" smtClean="0"/>
              <a:t> </a:t>
            </a:r>
            <a:r>
              <a:rPr lang="de-DE" dirty="0" err="1" smtClean="0"/>
              <a:t>Vector</a:t>
            </a:r>
            <a:r>
              <a:rPr lang="de-DE" dirty="0" smtClean="0"/>
              <a:t> in World Space</a:t>
            </a:r>
            <a:endParaRPr lang="de-DE" dirty="0"/>
          </a:p>
        </p:txBody>
      </p:sp>
      <p:grpSp>
        <p:nvGrpSpPr>
          <p:cNvPr id="45" name="Gruppieren 44"/>
          <p:cNvGrpSpPr/>
          <p:nvPr/>
        </p:nvGrpSpPr>
        <p:grpSpPr>
          <a:xfrm>
            <a:off x="6858016" y="4295780"/>
            <a:ext cx="2143140" cy="1562112"/>
            <a:chOff x="6858016" y="4295780"/>
            <a:chExt cx="2143140" cy="1562112"/>
          </a:xfrm>
        </p:grpSpPr>
        <p:sp>
          <p:nvSpPr>
            <p:cNvPr id="44" name="Rechteckige Legende 43"/>
            <p:cNvSpPr/>
            <p:nvPr/>
          </p:nvSpPr>
          <p:spPr>
            <a:xfrm>
              <a:off x="6858016" y="4295780"/>
              <a:ext cx="2143140" cy="1562112"/>
            </a:xfrm>
            <a:prstGeom prst="wedgeRectCallout">
              <a:avLst>
                <a:gd name="adj1" fmla="val -120895"/>
                <a:gd name="adj2" fmla="val -11268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dirty="0" smtClean="0"/>
                <a:t>3D </a:t>
              </a:r>
              <a:r>
                <a:rPr lang="de-DE" dirty="0" err="1" smtClean="0"/>
                <a:t>Texture</a:t>
              </a:r>
              <a:endParaRPr lang="de-DE" dirty="0" smtClean="0"/>
            </a:p>
            <a:p>
              <a:r>
                <a:rPr lang="de-DE" dirty="0" smtClean="0"/>
                <a:t> </a:t>
              </a:r>
            </a:p>
            <a:p>
              <a:r>
                <a:rPr lang="de-DE" dirty="0" smtClean="0"/>
                <a:t> </a:t>
              </a:r>
            </a:p>
            <a:p>
              <a:r>
                <a:rPr lang="de-DE" dirty="0" smtClean="0"/>
                <a:t> </a:t>
              </a:r>
            </a:p>
            <a:p>
              <a:endParaRPr lang="de-DE" dirty="0"/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7358082" y="4643446"/>
              <a:ext cx="1214446" cy="1174866"/>
              <a:chOff x="1809" y="1362"/>
              <a:chExt cx="1810" cy="1667"/>
            </a:xfrm>
          </p:grpSpPr>
          <p:pic>
            <p:nvPicPr>
              <p:cNvPr id="22" name="Picture 16" descr="neu-10A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809" y="1362"/>
                <a:ext cx="1810" cy="16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1911" y="1590"/>
                <a:ext cx="714" cy="1353"/>
              </a:xfrm>
              <a:custGeom>
                <a:avLst/>
                <a:gdLst/>
                <a:ahLst/>
                <a:cxnLst>
                  <a:cxn ang="0">
                    <a:pos x="111" y="804"/>
                  </a:cxn>
                  <a:cxn ang="0">
                    <a:pos x="0" y="0"/>
                  </a:cxn>
                  <a:cxn ang="0">
                    <a:pos x="714" y="318"/>
                  </a:cxn>
                  <a:cxn ang="0">
                    <a:pos x="699" y="1353"/>
                  </a:cxn>
                  <a:cxn ang="0">
                    <a:pos x="111" y="804"/>
                  </a:cxn>
                </a:cxnLst>
                <a:rect l="0" t="0" r="r" b="b"/>
                <a:pathLst>
                  <a:path w="714" h="1353">
                    <a:moveTo>
                      <a:pt x="111" y="804"/>
                    </a:moveTo>
                    <a:lnTo>
                      <a:pt x="0" y="0"/>
                    </a:lnTo>
                    <a:lnTo>
                      <a:pt x="714" y="318"/>
                    </a:lnTo>
                    <a:lnTo>
                      <a:pt x="699" y="1353"/>
                    </a:lnTo>
                    <a:lnTo>
                      <a:pt x="111" y="80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gamma/>
                      <a:shade val="46275"/>
                      <a:invGamma/>
                    </a:srgbClr>
                  </a:gs>
                  <a:gs pos="50000">
                    <a:srgbClr val="9999FF">
                      <a:alpha val="21001"/>
                    </a:srgbClr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2613" y="1656"/>
                <a:ext cx="864" cy="1281"/>
              </a:xfrm>
              <a:custGeom>
                <a:avLst/>
                <a:gdLst/>
                <a:ahLst/>
                <a:cxnLst>
                  <a:cxn ang="0">
                    <a:pos x="15" y="249"/>
                  </a:cxn>
                  <a:cxn ang="0">
                    <a:pos x="864" y="0"/>
                  </a:cxn>
                  <a:cxn ang="0">
                    <a:pos x="699" y="810"/>
                  </a:cxn>
                  <a:cxn ang="0">
                    <a:pos x="0" y="1281"/>
                  </a:cxn>
                  <a:cxn ang="0">
                    <a:pos x="15" y="249"/>
                  </a:cxn>
                </a:cxnLst>
                <a:rect l="0" t="0" r="r" b="b"/>
                <a:pathLst>
                  <a:path w="864" h="1281">
                    <a:moveTo>
                      <a:pt x="15" y="249"/>
                    </a:moveTo>
                    <a:lnTo>
                      <a:pt x="864" y="0"/>
                    </a:lnTo>
                    <a:lnTo>
                      <a:pt x="699" y="810"/>
                    </a:lnTo>
                    <a:lnTo>
                      <a:pt x="0" y="1281"/>
                    </a:lnTo>
                    <a:lnTo>
                      <a:pt x="15" y="2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alpha val="20000"/>
                    </a:srgbClr>
                  </a:gs>
                  <a:gs pos="100000">
                    <a:srgbClr val="9999FF">
                      <a:gamma/>
                      <a:shade val="66667"/>
                      <a:invGamma/>
                    </a:srgbClr>
                  </a:gs>
                </a:gsLst>
                <a:lin ang="2700000" scaled="1"/>
              </a:gradFill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1917" y="1482"/>
                <a:ext cx="1560" cy="420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798" y="0"/>
                  </a:cxn>
                  <a:cxn ang="0">
                    <a:pos x="1560" y="171"/>
                  </a:cxn>
                  <a:cxn ang="0">
                    <a:pos x="708" y="420"/>
                  </a:cxn>
                  <a:cxn ang="0">
                    <a:pos x="0" y="102"/>
                  </a:cxn>
                </a:cxnLst>
                <a:rect l="0" t="0" r="r" b="b"/>
                <a:pathLst>
                  <a:path w="1560" h="420">
                    <a:moveTo>
                      <a:pt x="0" y="102"/>
                    </a:moveTo>
                    <a:lnTo>
                      <a:pt x="798" y="0"/>
                    </a:lnTo>
                    <a:lnTo>
                      <a:pt x="1560" y="171"/>
                    </a:lnTo>
                    <a:lnTo>
                      <a:pt x="708" y="420"/>
                    </a:lnTo>
                    <a:lnTo>
                      <a:pt x="0" y="10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999FF">
                      <a:alpha val="20000"/>
                    </a:srgbClr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28575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7" grpId="0"/>
      <p:bldP spid="8" grpId="0"/>
      <p:bldP spid="9" grpId="0"/>
      <p:bldP spid="10" grpId="0"/>
      <p:bldP spid="11" grpId="0"/>
      <p:bldP spid="12" grpId="0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GPU </a:t>
            </a:r>
            <a:r>
              <a:rPr lang="de-DE" dirty="0" err="1" smtClean="0"/>
              <a:t>Raycasting</a:t>
            </a:r>
            <a:r>
              <a:rPr lang="de-DE" dirty="0" smtClean="0"/>
              <a:t> vs. </a:t>
            </a:r>
            <a:r>
              <a:rPr lang="de-DE" dirty="0" err="1" smtClean="0"/>
              <a:t>Texture</a:t>
            </a:r>
            <a:r>
              <a:rPr lang="de-DE" dirty="0" smtClean="0"/>
              <a:t> </a:t>
            </a:r>
            <a:r>
              <a:rPr lang="de-DE" dirty="0" err="1" smtClean="0"/>
              <a:t>Slicing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de-DE" dirty="0" smtClean="0"/>
              <a:t>GPU </a:t>
            </a:r>
            <a:r>
              <a:rPr lang="de-DE" dirty="0" err="1" smtClean="0"/>
              <a:t>Raycasting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easier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impoment</a:t>
            </a:r>
            <a:endParaRPr lang="de-DE" dirty="0" smtClean="0"/>
          </a:p>
          <a:p>
            <a:pPr>
              <a:buNone/>
            </a:pPr>
            <a:r>
              <a:rPr lang="de-DE" dirty="0" err="1" smtClean="0"/>
              <a:t>and</a:t>
            </a:r>
            <a:r>
              <a:rPr lang="de-DE" dirty="0" smtClean="0"/>
              <a:t> also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, </a:t>
            </a:r>
            <a:r>
              <a:rPr lang="de-DE" dirty="0" err="1" smtClean="0"/>
              <a:t>because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No</a:t>
            </a:r>
            <a:r>
              <a:rPr lang="de-DE" dirty="0" smtClean="0"/>
              <a:t> Alpha Blending!</a:t>
            </a:r>
            <a:br>
              <a:rPr lang="de-DE" dirty="0" smtClean="0"/>
            </a:br>
            <a:r>
              <a:rPr lang="de-DE" dirty="0" err="1" smtClean="0"/>
              <a:t>avoid</a:t>
            </a:r>
            <a:r>
              <a:rPr lang="de-DE" dirty="0" smtClean="0"/>
              <a:t> </a:t>
            </a:r>
            <a:r>
              <a:rPr lang="de-DE" dirty="0" err="1" smtClean="0"/>
              <a:t>successive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/</a:t>
            </a:r>
            <a:r>
              <a:rPr lang="de-DE" dirty="0" err="1" smtClean="0"/>
              <a:t>write</a:t>
            </a:r>
            <a:r>
              <a:rPr lang="de-DE" dirty="0" smtClean="0"/>
              <a:t> </a:t>
            </a:r>
            <a:r>
              <a:rPr lang="de-DE" dirty="0" err="1" smtClean="0"/>
              <a:t>operations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frame</a:t>
            </a:r>
            <a:r>
              <a:rPr lang="de-DE" dirty="0" smtClean="0"/>
              <a:t> </a:t>
            </a:r>
            <a:r>
              <a:rPr lang="de-DE" dirty="0" err="1" smtClean="0"/>
              <a:t>buffer</a:t>
            </a:r>
            <a:endParaRPr lang="de-DE" dirty="0" smtClean="0"/>
          </a:p>
          <a:p>
            <a:r>
              <a:rPr lang="de-DE" dirty="0" smtClean="0"/>
              <a:t>Early Ray </a:t>
            </a:r>
            <a:r>
              <a:rPr lang="de-DE" dirty="0" err="1" smtClean="0"/>
              <a:t>Termination</a:t>
            </a:r>
            <a:endParaRPr lang="de-DE" dirty="0" smtClean="0"/>
          </a:p>
          <a:p>
            <a:endParaRPr lang="de-DE" dirty="0" smtClean="0"/>
          </a:p>
          <a:p>
            <a:pPr>
              <a:buNone/>
            </a:pPr>
            <a:r>
              <a:rPr lang="de-DE" dirty="0" smtClean="0"/>
              <a:t>…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an </a:t>
            </a:r>
            <a:r>
              <a:rPr lang="de-DE" dirty="0" err="1" smtClean="0"/>
              <a:t>up-to-date</a:t>
            </a:r>
            <a:r>
              <a:rPr lang="de-DE" dirty="0" smtClean="0"/>
              <a:t> GPU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{\Omega^+} f_r(\mathbf{x},\mathbf{\omega}_o \rightarrow \mathbf{\omega}_i) L(\mathbf{x},\mathbf{\omega}_i) \cos\theta_i\, d\mathbf{\omega}_i  template TPT1  env TPENV1  fore 0  back 16777215  eqnno 1"/>
  <p:tag name="FILENAME" val="TP_tmp"/>
  <p:tag name="ORIGWIDTH" val="205"/>
  <p:tag name="PICTUREFILESIZE" val="128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h(\mathbf{x},\mathbf{\omega}_o \rightarrow \mathbf{\omega}_i) \, L(\mathbf{x},\mathbf{\omega}_i)\, d\mathbf{\omega}_i  template TPT1  env TPENV2  fore 0  back 16777215  eqnno 1"/>
  <p:tag name="FILENAME" val="TP_tmp"/>
  <p:tag name="ORIGWIDTH" val="174"/>
  <p:tag name="PICTUREFILESIZE" val="131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f(x_i) \frac{b-a}N  template TPT1  env TPENV2  fore 0  back 16777215  eqnno 4"/>
  <p:tag name="FILENAME" val="TP_tmp"/>
  <p:tag name="ORIGWIDTH" val="73"/>
  <p:tag name="PICTUREFILESIZE" val="933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sum_{i=0}^N f(x_i) \frac{b-a}N  template TPT1  env TPENV2  fore 0  back 16777215  eqnno 4"/>
  <p:tag name="FILENAME" val="TP_tmp"/>
  <p:tag name="ORIGWIDTH" val="73"/>
  <p:tag name="PICTUREFILESIZE" val="93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x)  template TPT1  env TPENV1  fore 0  back 16777215  eqnno 1"/>
  <p:tag name="FILENAME" val="TP_tmp"/>
  <p:tag name="ORIGWIDTH" val="19"/>
  <p:tag name="PICTUREFILESIZE" val="22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pprox \frac1N \sum_{i=0}^N \frac{ f(x_i)}{p(x_i)}  template TPT1  env TPENV2  fore 0  back 16777215  eqnno 4"/>
  <p:tag name="FILENAME" val="TP_tmp"/>
  <p:tag name="ORIGWIDTH" val="64"/>
  <p:tag name="PICTUREFILESIZE" val="1018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t_a^b f(x) dx  template TPT1  env TPENV2  fore 0  back 16777215  eqnno 5"/>
  <p:tag name="FILENAME" val="TP_tmp"/>
  <p:tag name="ORIGWIDTH" val="46"/>
  <p:tag name="PICTUREFILESIZE" val="58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i  template TPT1  env TPENV1  fore 0  back 16777215  eqnno 2"/>
  <p:tag name="FILENAME" val="TP_tmp"/>
  <p:tag name="ORIGWIDTH" val="10"/>
  <p:tag name="PICTUREFILESIZE" val="11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(\varphi) = \cos^s(\varphi) = (\mathbf{r}\cdot\mathbf{v})^s  template TPT1  env TPENV2  fore 0  back 16777215  eqnno 3"/>
  <p:tag name="FILENAME" val="TP_tmp"/>
  <p:tag name="ORIGWIDTH" val="109"/>
  <p:tag name="PICTUREFILESIZE" val="69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r}  template TPT1  env TPENV2  fore 0  back 16777215  eqnno 3"/>
  <p:tag name="FILENAME" val="TP_tmp"/>
  <p:tag name="ORIGWIDTH" val="5"/>
  <p:tag name="PICTUREFILESIZE" val="46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\mathbf{r}\cdot\mathbf{p}) &lt; 0  template TPT1  env TPENV2  fore 0  back 16777215  eqnno 3"/>
  <p:tag name="FILENAME" val="TP_tmp"/>
  <p:tag name="ORIGWIDTH" val="44"/>
  <p:tag name="PICTUREFILESIZE" val="29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s} = \alpha\,\mathbf{r} + (1-\alpha)\mathbf{p}  template TPT1  env TPENV2  fore 0  back 16777215  eqnno 3"/>
  <p:tag name="FILENAME" val="TP_tmp"/>
  <p:tag name="ORIGWIDTH" val="81"/>
  <p:tag name="PICTUREFILESIZE" val="40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r}  template TPT1  env TPENV2  fore 0  back 16777215  eqnno 3"/>
  <p:tag name="FILENAME" val="TP_tmp"/>
  <p:tag name="ORIGWIDTH" val="5"/>
  <p:tag name="PICTUREFILESIZE" val="46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alpha  template TPT1  env TPENV2  fore 0  back 16777215  eqnno 3"/>
  <p:tag name="FILENAME" val="TP_tmp"/>
  <p:tag name="ORIGWIDTH" val="7"/>
  <p:tag name="PICTUREFILESIZE" val="82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  template TPT1  env TPENV2  fore 0  back 16777215  eqnno 3"/>
  <p:tag name="FILENAME" val="TP_tmp"/>
  <p:tag name="ORIGWIDTH" val="5"/>
  <p:tag name="PICTUREFILESIZE" val="70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s}  template TPT1  env TPENV2  fore 0  back 16777215  eqnno 3"/>
  <p:tag name="FILENAME" val="TP_tmp"/>
  <p:tag name="ORIGWIDTH" val="5"/>
  <p:tag name="PICTUREFILESIZE" val="7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\omega}_o  template TPT1  env TPENV1  fore 0  back 16777215  eqnno 3"/>
  <p:tag name="FILENAME" val="TP_tmp"/>
  <p:tag name="ORIGWIDTH" val="11"/>
  <p:tag name="PICTUREFILESIZE" val="118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thbf{p}  template TPT1  env TPENV2  fore 0  back 16777215  eqnno 3"/>
  <p:tag name="FILENAME" val="TP_tmp"/>
  <p:tag name="ORIGWIDTH" val="7"/>
  <p:tag name="PICTUREFILESIZE" val="77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begin{itemize}&#10;\item M. Pharr, G. Humphries: {\bf Physically Based Rendering},\\ Morgan Kauffman (Elsevier), 2004&#10;\item M. Colbert, J. K$\check{\mbox{r}}$iv$\acute{\mbox{a}}$nek, {\bf GPU-Based Importance Sampling} \\ {\it in H.Nguyen (edt.): {\bf GPU Gems 3}, Addison-Wesley, 2008}&#10;\end{itemize}&#10;\end{document}&#10;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292"/>
  <p:tag name="PICTUREFILESIZE" val="6189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L(\mathbf{x},\mathbf{\omega}_i)\, d\mathbf{\omega}_i  template TPT1  env TPENV2  fore 0  back 16777215  eqnno 1"/>
  <p:tag name="FILENAME" val="TP_tmp"/>
  <p:tag name="ORIGWIDTH" val="173"/>
  <p:tag name="PICTUREFILESIZE" val="131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p(\mathbf{x},\mathbf{\omega}_o \rightarrow \mathbf{\omega}_i) \, L(\mathbf{x},\mathbf{\omega}_i)\, d\mathbf{\omega}_i  template TPT1  env TPENV2  fore 0  back 16777215  eqnno 1"/>
  <p:tag name="FILENAME" val="TP_tmp"/>
  <p:tag name="ORIGWIDTH" val="173"/>
  <p:tag name="PICTUREFILESIZE" val="1314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\Omega h(\mathbf{x},\mathbf{\omega}_o \rightarrow \mathbf{\omega}_i) L(\mathbf{x},\mathbf{\omega}_i) \, d\mathbf{\omega}_i  template TPT1  env TPENV1  fore 0  back 16777215  eqnno 1"/>
  <p:tag name="FILENAME" val="TP_tmp"/>
  <p:tag name="ORIGWIDTH" val="171"/>
  <p:tag name="PICTUREFILESIZE" val="104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h_{\mbox{\scriptsize HG}}(\mathbf{x},\omega_i \rightarrow \omega_o) = \frac{1-g^2}{4\pi(1+g^2-2g(\omega_i\cdot\omega_o))^{\frac32}}  template TPT1  env TPENV2  fore 0  back 16777215  eqnno 1"/>
  <p:tag name="FILENAME" val="TP_tmp"/>
  <p:tag name="ORIGWIDTH" val="196"/>
  <p:tag name="PICTUREFILESIZE" val="166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g \in [-1,1]  template TPT1  env TPENV2  fore 0  back 16777215  eqnno 3"/>
  <p:tag name="FILENAME" val="TP_tmp"/>
  <p:tag name="ORIGWIDTH" val="44"/>
  <p:tag name="PICTUREFILESIZE" val="233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L(\mathbf{x},\mathbf{\omega}_o) = \int_{\Omega} f(\mathbf{x},\mathbf{\omega}_o \rightarrow \mathbf{\omega}_i) L(\mathbf{x},\mathbf{\omega}_i) |\cos\theta_i|\, d\mathbf{\omega}_i  template TPT1  env TPENV1  fore 0  back 16777215  eqnno 1"/>
  <p:tag name="FILENAME" val="TP_tmp"/>
  <p:tag name="ORIGWIDTH" val="202"/>
  <p:tag name="PICTUREFILESIZE" val="125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h_{\mbox{\scriptsize BSDF}} (\mathbf{x},\omega_i \rightarrow \omega_o) = f(\mathbf{x},\omega_i \rightarrow \omega_o)\,|\cos\theta_i|  template TPT1  env TPENV2  fore 0  back 16777215  eqnno 1"/>
  <p:tag name="FILENAME" val="TP_tmp"/>
  <p:tag name="ORIGWIDTH" val="185"/>
  <p:tag name="PICTUREFILESIZE" val="106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h(\mathbf{x},\mathbf{\omega}_i, \mathbf{\omega}_o) \,=\, \left\{ \begin{array}{ll}&#10;h_{\mbox{\scriptsize \,BSDF}}(\mathbf{x},\mathbf{\omega}_i, \mathbf{\omega}_o) \quad\mbox{with}\,\; \mathbf{n} = \frac{\nabla s(\mathbf{x})}{|\nabla s(\mathbf{x})|}, &amp;\mbox{if~}|\nabla s(\mathbf{x})| &gt; \psi\\[2mm]&#10;h_{\mbox{\scriptsize \,HG}}(\mathbf{x},\mathbf{\omega}_i, \mathbf{\omega}_o), &amp;\mbox{otherwise}\nonumber&#10;\end{array}\right.  template TPT1  env TPENV2  fore 0  back 16777215  eqnno 2"/>
  <p:tag name="FILENAME" val="TP_tmp"/>
  <p:tag name="ORIGWIDTH" val="305"/>
  <p:tag name="PICTUREFILESIZE" val="32340"/>
</p:tagLst>
</file>

<file path=ppt/theme/theme1.xml><?xml version="1.0" encoding="utf-8"?>
<a:theme xmlns:a="http://schemas.openxmlformats.org/drawingml/2006/main" name="Larissa-Design">
  <a:themeElements>
    <a:clrScheme name="Deimos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</Words>
  <Application>Microsoft Office PowerPoint</Application>
  <PresentationFormat>Bildschirmpräsentation (4:3)</PresentationFormat>
  <Paragraphs>318</Paragraphs>
  <Slides>50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1" baseType="lpstr">
      <vt:lpstr>Larissa-Design</vt:lpstr>
      <vt:lpstr>Interactive Methods in Scientific Visualization</vt:lpstr>
      <vt:lpstr>GPU Volume Raycasting Christof Rezk-Salama University of Siegen, Germany</vt:lpstr>
      <vt:lpstr>Volume Rendering in a Nutshell</vt:lpstr>
      <vt:lpstr>Volume Rendering</vt:lpstr>
      <vt:lpstr>Object Order Approach</vt:lpstr>
      <vt:lpstr>Volume Rendering</vt:lpstr>
      <vt:lpstr>GPU Volume Raycasting</vt:lpstr>
      <vt:lpstr>GPU Volume Raycasting</vt:lpstr>
      <vt:lpstr>GPU Raycasting vs. Texture Slicing</vt:lpstr>
      <vt:lpstr>Local Illumination</vt:lpstr>
      <vt:lpstr>Gradient Estimation</vt:lpstr>
      <vt:lpstr>Finite Differences</vt:lpstr>
      <vt:lpstr>Finite Differences</vt:lpstr>
      <vt:lpstr>On-the-fly Gradient Estimation</vt:lpstr>
      <vt:lpstr>Examples Local Illumination</vt:lpstr>
      <vt:lpstr>On-the-fly Gradient Estimation</vt:lpstr>
      <vt:lpstr>Advanced Illumination</vt:lpstr>
      <vt:lpstr>Translucency</vt:lpstr>
      <vt:lpstr>Scattering Effects</vt:lpstr>
      <vt:lpstr>Surface-Like Reflection: The BRDF</vt:lpstr>
      <vt:lpstr>Volume Scattering: The Phase Function</vt:lpstr>
      <vt:lpstr>The BSDF</vt:lpstr>
      <vt:lpstr>A Practical Model</vt:lpstr>
      <vt:lpstr>A Practical Model</vt:lpstr>
      <vt:lpstr>Math Notation</vt:lpstr>
      <vt:lpstr>Numerical Integration</vt:lpstr>
      <vt:lpstr>Stochastic Sampling</vt:lpstr>
      <vt:lpstr>Blind Monte-Carlo Sampling</vt:lpstr>
      <vt:lpstr>Rendering </vt:lpstr>
      <vt:lpstr>Importance Sampling</vt:lpstr>
      <vt:lpstr>Sampling a Specular Lobe</vt:lpstr>
      <vt:lpstr>Importance Sampling</vt:lpstr>
      <vt:lpstr>GPU Ray-Casting</vt:lpstr>
      <vt:lpstr>First Render Pass</vt:lpstr>
      <vt:lpstr>High Quality Isosurface</vt:lpstr>
      <vt:lpstr>Deferred Shading</vt:lpstr>
      <vt:lpstr>High Quality Isosurface</vt:lpstr>
      <vt:lpstr>Ambient Occlusion</vt:lpstr>
      <vt:lpstr>High Quality Isosurface</vt:lpstr>
      <vt:lpstr>Single Scattering Example</vt:lpstr>
      <vt:lpstr>Single Scattering Example</vt:lpstr>
      <vt:lpstr>Multiple Scattering</vt:lpstr>
      <vt:lpstr>Multiple Scattering</vt:lpstr>
      <vt:lpstr>Phase Function Model</vt:lpstr>
      <vt:lpstr>GPU Ray-Casting</vt:lpstr>
      <vt:lpstr>GPU Ray-Casting</vt:lpstr>
      <vt:lpstr>Scattering Pass</vt:lpstr>
      <vt:lpstr>Final Composite</vt:lpstr>
      <vt:lpstr>Path Tracing</vt:lpstr>
      <vt:lpstr>Examples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Jens Krüger</dc:creator>
  <cp:lastModifiedBy>Dr. Christof Rezk-Salama</cp:lastModifiedBy>
  <cp:revision>33</cp:revision>
  <dcterms:created xsi:type="dcterms:W3CDTF">2009-02-24T07:35:34Z</dcterms:created>
  <dcterms:modified xsi:type="dcterms:W3CDTF">2009-03-06T10:17:12Z</dcterms:modified>
</cp:coreProperties>
</file>