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slides/slide32.xml" ContentType="application/vnd.openxmlformats-officedocument.presentationml.slide+xml"/>
  <Default Extension="fntdata" ContentType="application/x-fontdata"/>
  <Override PartName="/ppt/slideLayouts/slideLayout42.xml" ContentType="application/vnd.openxmlformats-officedocument.presentationml.slideLayout+xml"/>
  <Override PartName="/ppt/tags/tag56.xml" ContentType="application/vnd.openxmlformats-officedocument.presentationml.tags+xml"/>
  <Override PartName="/ppt/tags/tag6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5" r:id="rId1"/>
    <p:sldMasterId id="2147483775" r:id="rId2"/>
    <p:sldMasterId id="2147483764" r:id="rId3"/>
    <p:sldMasterId id="2147483753" r:id="rId4"/>
    <p:sldMasterId id="2147483742" r:id="rId5"/>
  </p:sldMasterIdLst>
  <p:notesMasterIdLst>
    <p:notesMasterId r:id="rId56"/>
  </p:notesMasterIdLst>
  <p:sldIdLst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25" r:id="rId49"/>
    <p:sldId id="326" r:id="rId50"/>
    <p:sldId id="327" r:id="rId51"/>
    <p:sldId id="328" r:id="rId52"/>
    <p:sldId id="329" r:id="rId53"/>
    <p:sldId id="330" r:id="rId54"/>
    <p:sldId id="331" r:id="rId55"/>
  </p:sldIdLst>
  <p:sldSz cx="9144000" cy="6858000" type="screen4x3"/>
  <p:notesSz cx="6645275" cy="9779000"/>
  <p:embeddedFontLst>
    <p:embeddedFont>
      <p:font typeface="Verdana" pitchFamily="34" charset="0"/>
      <p:regular r:id="rId57"/>
      <p:bold r:id="rId58"/>
      <p:italic r:id="rId59"/>
      <p:boldItalic r:id="rId60"/>
    </p:embeddedFont>
    <p:embeddedFont>
      <p:font typeface="Tahoma" pitchFamily="34" charset="0"/>
      <p:regular r:id="rId61"/>
      <p:bold r:id="rId62"/>
    </p:embeddedFont>
    <p:embeddedFont>
      <p:font typeface="Futura Lt BT" pitchFamily="34" charset="0"/>
      <p:regular r:id="rId63"/>
      <p:italic r:id="rId64"/>
    </p:embeddedFont>
    <p:embeddedFont>
      <p:font typeface="Futura Md BT" pitchFamily="34" charset="0"/>
      <p:bold r:id="rId65"/>
      <p:boldItalic r:id="rId66"/>
    </p:embeddedFont>
    <p:embeddedFont>
      <p:font typeface="Calibri" pitchFamily="34" charset="0"/>
      <p:regular r:id="rId67"/>
      <p:bold r:id="rId68"/>
      <p:italic r:id="rId69"/>
      <p:boldItalic r:id="rId70"/>
    </p:embeddedFont>
  </p:embeddedFontLst>
  <p:defaultTextStyle>
    <a:defPPr>
      <a:defRPr lang="de-DE"/>
    </a:defPPr>
    <a:lvl1pPr algn="l" rtl="0" fontAlgn="base">
      <a:spcBef>
        <a:spcPct val="50000"/>
      </a:spcBef>
      <a:spcAft>
        <a:spcPct val="0"/>
      </a:spcAft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2"/>
  <p:clrMru>
    <a:srgbClr val="F5EA0F"/>
    <a:srgbClr val="FFCC00"/>
    <a:srgbClr val="C0C0C0"/>
    <a:srgbClr val="FF6600"/>
    <a:srgbClr val="8C0000"/>
    <a:srgbClr val="780000"/>
    <a:srgbClr val="4D4D4D"/>
    <a:srgbClr val="333333"/>
    <a:srgbClr val="777777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088" autoAdjust="0"/>
    <p:restoredTop sz="94684" autoAdjust="0"/>
  </p:normalViewPr>
  <p:slideViewPr>
    <p:cSldViewPr snapToGrid="0">
      <p:cViewPr varScale="1">
        <p:scale>
          <a:sx n="75" d="100"/>
          <a:sy n="75" d="100"/>
        </p:scale>
        <p:origin x="-1140" y="-84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" Type="http://schemas.openxmlformats.org/officeDocument/2006/relationships/slide" Target="slides/slide2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79619" cy="488950"/>
          </a:xfrm>
          <a:prstGeom prst="rect">
            <a:avLst/>
          </a:prstGeom>
        </p:spPr>
        <p:txBody>
          <a:bodyPr vert="horz" lIns="93848" tIns="46924" rIns="93848" bIns="4692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64119" y="1"/>
            <a:ext cx="2879619" cy="488950"/>
          </a:xfrm>
          <a:prstGeom prst="rect">
            <a:avLst/>
          </a:prstGeom>
        </p:spPr>
        <p:txBody>
          <a:bodyPr vert="horz" lIns="93848" tIns="46924" rIns="93848" bIns="46924" rtlCol="0"/>
          <a:lstStyle>
            <a:lvl1pPr algn="r">
              <a:defRPr sz="1200"/>
            </a:lvl1pPr>
          </a:lstStyle>
          <a:p>
            <a:fld id="{65AB6799-63F8-4ED5-9545-72C2C345DEF1}" type="datetimeFigureOut">
              <a:rPr lang="de-DE" smtClean="0"/>
              <a:pPr/>
              <a:t>01.10.2008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77888" y="733425"/>
            <a:ext cx="4889500" cy="366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848" tIns="46924" rIns="93848" bIns="469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4528" y="4645025"/>
            <a:ext cx="5316220" cy="4400550"/>
          </a:xfrm>
          <a:prstGeom prst="rect">
            <a:avLst/>
          </a:prstGeom>
        </p:spPr>
        <p:txBody>
          <a:bodyPr vert="horz" lIns="93848" tIns="46924" rIns="93848" bIns="46924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288353"/>
            <a:ext cx="2879619" cy="488950"/>
          </a:xfrm>
          <a:prstGeom prst="rect">
            <a:avLst/>
          </a:prstGeom>
        </p:spPr>
        <p:txBody>
          <a:bodyPr vert="horz" lIns="93848" tIns="46924" rIns="93848" bIns="4692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64119" y="9288353"/>
            <a:ext cx="2879619" cy="488950"/>
          </a:xfrm>
          <a:prstGeom prst="rect">
            <a:avLst/>
          </a:prstGeom>
        </p:spPr>
        <p:txBody>
          <a:bodyPr vert="horz" lIns="93848" tIns="46924" rIns="93848" bIns="46924" rtlCol="0" anchor="b"/>
          <a:lstStyle>
            <a:lvl1pPr algn="r">
              <a:defRPr sz="1200"/>
            </a:lvl1pPr>
          </a:lstStyle>
          <a:p>
            <a:fld id="{5A38EC99-421D-4C24-9FDB-D92B712A037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459AD1-5A67-4C23-9C0D-53AFAA57E636}" type="slidenum">
              <a:rPr lang="en-GB"/>
              <a:pPr/>
              <a:t>4</a:t>
            </a:fld>
            <a:endParaRPr lang="en-GB"/>
          </a:p>
        </p:txBody>
      </p:sp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009" y="743611"/>
            <a:ext cx="4431721" cy="3667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4249" y="4644845"/>
            <a:ext cx="5316778" cy="43181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7546" y="733425"/>
            <a:ext cx="4430183" cy="36671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25696-A52A-4998-BB16-FDB001472CF9}" type="slidenum">
              <a:rPr lang="de-DE" smtClean="0"/>
              <a:pPr/>
              <a:t>34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861000-F5D4-422E-B95B-ED34C1F7CE31}" type="slidenum">
              <a:rPr lang="en-GB"/>
              <a:pPr/>
              <a:t>48</a:t>
            </a:fld>
            <a:endParaRPr lang="en-GB"/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009" y="743611"/>
            <a:ext cx="4431721" cy="3667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4249" y="4644844"/>
            <a:ext cx="5316778" cy="4400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>
              <a:defRPr sz="3200" b="1" cap="none" spc="0" baseline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5EA0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grpSp>
        <p:nvGrpSpPr>
          <p:cNvPr id="28" name="Gruppieren 27"/>
          <p:cNvGrpSpPr/>
          <p:nvPr userDrawn="1"/>
        </p:nvGrpSpPr>
        <p:grpSpPr>
          <a:xfrm>
            <a:off x="525463" y="3810000"/>
            <a:ext cx="8094662" cy="1841391"/>
            <a:chOff x="525463" y="3810000"/>
            <a:chExt cx="8094662" cy="1841391"/>
          </a:xfrm>
        </p:grpSpPr>
        <p:grpSp>
          <p:nvGrpSpPr>
            <p:cNvPr id="24" name="Gruppieren 23"/>
            <p:cNvGrpSpPr/>
            <p:nvPr userDrawn="1"/>
          </p:nvGrpSpPr>
          <p:grpSpPr>
            <a:xfrm>
              <a:off x="971098" y="3810000"/>
              <a:ext cx="6477453" cy="723275"/>
              <a:chOff x="971098" y="4886325"/>
              <a:chExt cx="6477453" cy="723275"/>
            </a:xfrm>
          </p:grpSpPr>
          <p:sp>
            <p:nvSpPr>
              <p:cNvPr id="18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4506185" y="4886325"/>
                <a:ext cx="2038250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latin typeface="+mn-lt"/>
                    <a:cs typeface="Tahoma" pitchFamily="34" charset="0"/>
                  </a:rPr>
                  <a:t>Patric </a:t>
                </a:r>
                <a:r>
                  <a:rPr lang="de-DE" b="1" dirty="0" err="1" smtClean="0">
                    <a:latin typeface="+mn-lt"/>
                    <a:cs typeface="Tahoma" pitchFamily="34" charset="0"/>
                  </a:rPr>
                  <a:t>Ljung</a:t>
                </a:r>
                <a:r>
                  <a:rPr lang="de-DE" b="1" dirty="0">
                    <a:latin typeface="+mn-lt"/>
                    <a:cs typeface="Tahoma" pitchFamily="34" charset="0"/>
                  </a:rPr>
                  <a:t/>
                </a:r>
                <a:br>
                  <a:rPr lang="de-DE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Siemens Corporate Research</a:t>
                </a:r>
                <a:br>
                  <a:rPr lang="de-DE" sz="1200" b="1" dirty="0">
                    <a:latin typeface="+mn-lt"/>
                    <a:cs typeface="Tahoma" pitchFamily="34" charset="0"/>
                  </a:rPr>
                </a:br>
                <a:r>
                  <a:rPr lang="de-DE" sz="1200" b="1" dirty="0" err="1" smtClean="0">
                    <a:latin typeface="+mn-lt"/>
                    <a:cs typeface="Tahoma" pitchFamily="34" charset="0"/>
                  </a:rPr>
                  <a:t>Princeton</a:t>
                </a:r>
                <a:r>
                  <a:rPr lang="de-DE" sz="1200" b="1" dirty="0" smtClean="0">
                    <a:latin typeface="+mn-lt"/>
                    <a:cs typeface="Tahoma" pitchFamily="34" charset="0"/>
                  </a:rPr>
                  <a:t>, NJ, USA</a:t>
                </a:r>
                <a:endParaRPr lang="de-DE" b="1" dirty="0" smtClean="0"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19" name="Picture 5" descr="siemens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793773" y="4924425"/>
                <a:ext cx="654778" cy="654776"/>
              </a:xfrm>
              <a:prstGeom prst="rect">
                <a:avLst/>
              </a:prstGeom>
              <a:noFill/>
            </p:spPr>
          </p:pic>
          <p:pic>
            <p:nvPicPr>
              <p:cNvPr id="21" name="Picture 7" descr="vrvis"/>
              <p:cNvPicPr>
                <a:picLocks noChangeAspect="1" noChangeArrowheads="1"/>
              </p:cNvPicPr>
              <p:nvPr userDrawn="1"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54352" y="5000625"/>
                <a:ext cx="1242852" cy="400797"/>
              </a:xfrm>
              <a:prstGeom prst="rect">
                <a:avLst/>
              </a:prstGeom>
              <a:noFill/>
            </p:spPr>
          </p:pic>
          <p:sp>
            <p:nvSpPr>
              <p:cNvPr id="25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971098" y="4886325"/>
                <a:ext cx="1792478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>
                    <a:latin typeface="+mn-lt"/>
                    <a:cs typeface="Tahoma" pitchFamily="34" charset="0"/>
                  </a:rPr>
                  <a:t>Markus Hadwiger</a:t>
                </a:r>
                <a:br>
                  <a:rPr lang="de-DE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VR VIS Research Center</a:t>
                </a:r>
                <a:br>
                  <a:rPr lang="de-DE" sz="1200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Vienna, </a:t>
                </a:r>
                <a:r>
                  <a:rPr lang="de-DE" sz="1200" b="1" dirty="0" smtClean="0">
                    <a:latin typeface="+mn-lt"/>
                    <a:cs typeface="Tahoma" pitchFamily="34" charset="0"/>
                  </a:rPr>
                  <a:t>Austria</a:t>
                </a:r>
                <a:endParaRPr lang="de-DE" b="1" dirty="0">
                  <a:latin typeface="+mn-lt"/>
                  <a:cs typeface="Tahoma" pitchFamily="34" charset="0"/>
                </a:endParaRPr>
              </a:p>
            </p:txBody>
          </p:sp>
        </p:grpSp>
        <p:grpSp>
          <p:nvGrpSpPr>
            <p:cNvPr id="23" name="Gruppieren 22"/>
            <p:cNvGrpSpPr/>
            <p:nvPr userDrawn="1"/>
          </p:nvGrpSpPr>
          <p:grpSpPr>
            <a:xfrm>
              <a:off x="525463" y="4743450"/>
              <a:ext cx="8094662" cy="907941"/>
              <a:chOff x="525463" y="3724275"/>
              <a:chExt cx="8094662" cy="907941"/>
            </a:xfrm>
          </p:grpSpPr>
          <p:sp>
            <p:nvSpPr>
              <p:cNvPr id="17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4506185" y="3724275"/>
                <a:ext cx="2193806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latin typeface="+mn-lt"/>
                    <a:cs typeface="Tahoma" pitchFamily="34" charset="0"/>
                  </a:rPr>
                  <a:t>Timo </a:t>
                </a:r>
                <a:r>
                  <a:rPr lang="de-DE" b="1" dirty="0" err="1" smtClean="0">
                    <a:latin typeface="+mn-lt"/>
                    <a:cs typeface="Tahoma" pitchFamily="34" charset="0"/>
                  </a:rPr>
                  <a:t>Ropinski</a:t>
                </a:r>
                <a:endParaRPr lang="de-DE" b="1" dirty="0" smtClean="0">
                  <a:latin typeface="+mn-lt"/>
                  <a:cs typeface="Tahoma" pitchFamily="34" charset="0"/>
                </a:endParaRPr>
              </a:p>
              <a:p>
                <a:pPr algn="r" defTabSz="915988">
                  <a:spcBef>
                    <a:spcPct val="0"/>
                  </a:spcBef>
                </a:pPr>
                <a:r>
                  <a:rPr lang="en-US" sz="1200" b="1" dirty="0" smtClean="0">
                    <a:latin typeface="+mn-lt"/>
                    <a:cs typeface="Tahoma" pitchFamily="34" charset="0"/>
                  </a:rPr>
                  <a:t>Visualization and Computer </a:t>
                </a:r>
                <a:br>
                  <a:rPr lang="en-US" sz="1200" b="1" dirty="0" smtClean="0"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latin typeface="+mn-lt"/>
                    <a:cs typeface="Tahoma" pitchFamily="34" charset="0"/>
                  </a:rPr>
                  <a:t>Graphics Research Group, </a:t>
                </a:r>
                <a:br>
                  <a:rPr lang="en-US" sz="1200" b="1" dirty="0" smtClean="0"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latin typeface="+mn-lt"/>
                    <a:cs typeface="Tahoma" pitchFamily="34" charset="0"/>
                  </a:rPr>
                  <a:t>University of </a:t>
                </a:r>
                <a:r>
                  <a:rPr lang="en-US" sz="1200" b="1" dirty="0" err="1" smtClean="0">
                    <a:latin typeface="+mn-lt"/>
                    <a:cs typeface="Tahoma" pitchFamily="34" charset="0"/>
                  </a:rPr>
                  <a:t>Münster</a:t>
                </a:r>
                <a:r>
                  <a:rPr lang="en-US" sz="1200" b="1" dirty="0" smtClean="0">
                    <a:latin typeface="+mn-lt"/>
                    <a:cs typeface="Tahoma" pitchFamily="34" charset="0"/>
                  </a:rPr>
                  <a:t>, Germany</a:t>
                </a:r>
                <a:endParaRPr lang="de-DE" b="1" dirty="0">
                  <a:latin typeface="+mn-lt"/>
                  <a:cs typeface="Tahoma" pitchFamily="34" charset="0"/>
                </a:endParaRPr>
              </a:p>
            </p:txBody>
          </p:sp>
          <p:sp>
            <p:nvSpPr>
              <p:cNvPr id="22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525463" y="3724275"/>
                <a:ext cx="2238113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Christof </a:t>
                </a:r>
                <a:r>
                  <a:rPr kumimoji="0" lang="de-DE" sz="17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Rezk</a:t>
                </a: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Salama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</a:t>
                </a:r>
              </a:p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Computer Graphics Group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Institute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for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Vision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and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Graphics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University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of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Siegen, Germany</a:t>
                </a:r>
                <a:endParaRPr lang="de-DE" sz="1400" b="1" dirty="0" smtClean="0"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26" name="Grafik 25" descr="cg2.png"/>
              <p:cNvPicPr>
                <a:picLocks noChangeAspect="1"/>
              </p:cNvPicPr>
              <p:nvPr userDrawn="1"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058637" y="3781425"/>
                <a:ext cx="834283" cy="80427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7" name="Picture 3" descr="D:\SIGGRAPH_Asia_2008\In\viscg-logo.png"/>
              <p:cNvPicPr>
                <a:picLocks noChangeAspect="1" noChangeArrowheads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800850" y="3813175"/>
                <a:ext cx="1819275" cy="749545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9" name="Grafik 28" descr="logo_eurographics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80688" y="1113380"/>
            <a:ext cx="3517461" cy="673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 defTabSz="915988" rtl="0" fontAlgn="base">
              <a:spcBef>
                <a:spcPct val="0"/>
              </a:spcBef>
              <a:spcAft>
                <a:spcPct val="0"/>
              </a:spcAft>
              <a:defRPr lang="de-DE" sz="3200" b="1" cap="none" spc="0" baseline="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5EA0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grpSp>
        <p:nvGrpSpPr>
          <p:cNvPr id="23" name="Gruppieren 22"/>
          <p:cNvGrpSpPr/>
          <p:nvPr userDrawn="1"/>
        </p:nvGrpSpPr>
        <p:grpSpPr>
          <a:xfrm>
            <a:off x="525463" y="3810000"/>
            <a:ext cx="8094662" cy="1841391"/>
            <a:chOff x="525463" y="3810000"/>
            <a:chExt cx="8094662" cy="1841391"/>
          </a:xfrm>
        </p:grpSpPr>
        <p:grpSp>
          <p:nvGrpSpPr>
            <p:cNvPr id="24" name="Gruppieren 23"/>
            <p:cNvGrpSpPr/>
            <p:nvPr userDrawn="1"/>
          </p:nvGrpSpPr>
          <p:grpSpPr>
            <a:xfrm>
              <a:off x="971098" y="3810000"/>
              <a:ext cx="6477453" cy="723275"/>
              <a:chOff x="971098" y="4886325"/>
              <a:chExt cx="6477453" cy="723275"/>
            </a:xfrm>
          </p:grpSpPr>
          <p:sp>
            <p:nvSpPr>
              <p:cNvPr id="33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4506185" y="4886325"/>
                <a:ext cx="2038250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Patric </a:t>
                </a:r>
                <a:r>
                  <a:rPr lang="de-DE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Ljung</a:t>
                </a:r>
                <a: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/>
                </a:r>
                <a:b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Siemens Corporate Research</a:t>
                </a:r>
                <a:b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Princeton</a:t>
                </a:r>
                <a:r>
                  <a:rPr lang="de-DE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, NJ, USA</a:t>
                </a:r>
                <a:endParaRPr lang="de-DE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4" name="Picture 5" descr="siemens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6793773" y="4924425"/>
                <a:ext cx="654778" cy="654776"/>
              </a:xfrm>
              <a:prstGeom prst="rect">
                <a:avLst/>
              </a:prstGeom>
              <a:noFill/>
            </p:spPr>
          </p:pic>
          <p:pic>
            <p:nvPicPr>
              <p:cNvPr id="35" name="Picture 7" descr="vrvis"/>
              <p:cNvPicPr>
                <a:picLocks noChangeAspect="1" noChangeArrowheads="1"/>
              </p:cNvPicPr>
              <p:nvPr userDrawn="1"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54352" y="5000625"/>
                <a:ext cx="1242852" cy="400797"/>
              </a:xfrm>
              <a:prstGeom prst="rect">
                <a:avLst/>
              </a:prstGeom>
              <a:noFill/>
            </p:spPr>
          </p:pic>
          <p:sp>
            <p:nvSpPr>
              <p:cNvPr id="36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971098" y="4886325"/>
                <a:ext cx="1792478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>
                    <a:latin typeface="+mn-lt"/>
                    <a:cs typeface="Tahoma" pitchFamily="34" charset="0"/>
                  </a:rPr>
                  <a:t>Markus Hadwiger</a:t>
                </a:r>
                <a:br>
                  <a:rPr lang="de-DE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VR VIS Research Center</a:t>
                </a:r>
                <a:br>
                  <a:rPr lang="de-DE" sz="1200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Vienna, </a:t>
                </a:r>
                <a:r>
                  <a:rPr lang="de-DE" sz="1200" b="1" dirty="0" smtClean="0">
                    <a:latin typeface="+mn-lt"/>
                    <a:cs typeface="Tahoma" pitchFamily="34" charset="0"/>
                  </a:rPr>
                  <a:t>Austria</a:t>
                </a:r>
                <a:endParaRPr lang="de-DE" b="1" dirty="0">
                  <a:latin typeface="+mn-lt"/>
                  <a:cs typeface="Tahoma" pitchFamily="34" charset="0"/>
                </a:endParaRPr>
              </a:p>
            </p:txBody>
          </p:sp>
        </p:grpSp>
        <p:grpSp>
          <p:nvGrpSpPr>
            <p:cNvPr id="28" name="Gruppieren 22"/>
            <p:cNvGrpSpPr/>
            <p:nvPr userDrawn="1"/>
          </p:nvGrpSpPr>
          <p:grpSpPr>
            <a:xfrm>
              <a:off x="525463" y="4743450"/>
              <a:ext cx="8094662" cy="907941"/>
              <a:chOff x="525463" y="3724275"/>
              <a:chExt cx="8094662" cy="907941"/>
            </a:xfrm>
          </p:grpSpPr>
          <p:sp>
            <p:nvSpPr>
              <p:cNvPr id="29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4506185" y="3724275"/>
                <a:ext cx="2193806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Timo </a:t>
                </a:r>
                <a:r>
                  <a:rPr lang="de-DE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Ropinski</a:t>
                </a:r>
                <a:endParaRPr lang="de-DE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  <a:p>
                <a:pPr algn="r" defTabSz="915988">
                  <a:spcBef>
                    <a:spcPct val="0"/>
                  </a:spcBef>
                </a:pP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Visualization and Computer </a:t>
                </a:r>
                <a:b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Graphics Research Group, </a:t>
                </a:r>
                <a:b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University of </a:t>
                </a:r>
                <a:r>
                  <a:rPr lang="en-US" sz="1200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Münster</a:t>
                </a: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, Germany</a:t>
                </a:r>
                <a:endParaRPr lang="de-DE" b="1" dirty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sp>
            <p:nvSpPr>
              <p:cNvPr id="30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525463" y="3724275"/>
                <a:ext cx="2238113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Christof </a:t>
                </a:r>
                <a:r>
                  <a:rPr kumimoji="0" lang="de-DE" sz="17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Rezk</a:t>
                </a: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Salama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</a:t>
                </a:r>
              </a:p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Computer Graphics Group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Institute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for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Vision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and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Graphics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University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of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Siegen, Germany</a:t>
                </a:r>
                <a:endParaRPr lang="de-DE" sz="14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1" name="Grafik 30" descr="cg2.png"/>
              <p:cNvPicPr>
                <a:picLocks noChangeAspect="1"/>
              </p:cNvPicPr>
              <p:nvPr userDrawn="1"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058637" y="3781425"/>
                <a:ext cx="834283" cy="80427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3" descr="D:\SIGGRAPH_Asia_2008\In\viscg-logo.png"/>
              <p:cNvPicPr>
                <a:picLocks noChangeAspect="1" noChangeArrowheads="1"/>
              </p:cNvPicPr>
              <p:nvPr userDrawn="1"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6800850" y="3813175"/>
                <a:ext cx="1819275" cy="749545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9" name="Grafik 18" descr="logo_eurographics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80688" y="1113380"/>
            <a:ext cx="3517461" cy="673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>
              <a:defRPr lang="de-DE" sz="3700" b="1" cap="none" spc="0" baseline="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5EA0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+mj-ea"/>
                <a:cs typeface="Tahoma" pitchFamily="34" charset="0"/>
              </a:defRPr>
            </a:lvl1pPr>
          </a:lstStyle>
          <a:p>
            <a:pPr lvl="0" algn="l" defTabSz="915988" rtl="0" fontAlgn="base">
              <a:spcBef>
                <a:spcPct val="0"/>
              </a:spcBef>
              <a:spcAft>
                <a:spcPct val="0"/>
              </a:spcAft>
            </a:pP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>
              <a:defRPr lang="de-DE" sz="3700" b="1" cap="none" spc="0" baseline="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5EA0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+mj-ea"/>
                <a:cs typeface="Tahoma" pitchFamily="34" charset="0"/>
              </a:defRPr>
            </a:lvl1pPr>
          </a:lstStyle>
          <a:p>
            <a:pPr lvl="0" algn="l" defTabSz="915988" rtl="0" fontAlgn="base">
              <a:spcBef>
                <a:spcPct val="0"/>
              </a:spcBef>
              <a:spcAft>
                <a:spcPct val="0"/>
              </a:spcAft>
            </a:pP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>
            <a:lvl1pPr algn="l" defTabSz="915988" rtl="0" fontAlgn="base">
              <a:spcBef>
                <a:spcPct val="0"/>
              </a:spcBef>
              <a:spcAft>
                <a:spcPct val="0"/>
              </a:spcAft>
              <a:defRPr lang="de-DE" sz="3700" b="1" cap="none" spc="0" baseline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5EA0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 defTabSz="915988" rtl="0" fontAlgn="base">
              <a:spcBef>
                <a:spcPct val="0"/>
              </a:spcBef>
              <a:spcAft>
                <a:spcPct val="0"/>
              </a:spcAft>
              <a:defRPr lang="de-DE" sz="3200" b="1" cap="none" spc="0" baseline="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5EA0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grpSp>
        <p:nvGrpSpPr>
          <p:cNvPr id="23" name="Gruppieren 22"/>
          <p:cNvGrpSpPr/>
          <p:nvPr userDrawn="1"/>
        </p:nvGrpSpPr>
        <p:grpSpPr>
          <a:xfrm>
            <a:off x="525463" y="3810000"/>
            <a:ext cx="8094662" cy="1841391"/>
            <a:chOff x="525463" y="3810000"/>
            <a:chExt cx="8094662" cy="1841391"/>
          </a:xfrm>
        </p:grpSpPr>
        <p:grpSp>
          <p:nvGrpSpPr>
            <p:cNvPr id="24" name="Gruppieren 23"/>
            <p:cNvGrpSpPr/>
            <p:nvPr userDrawn="1"/>
          </p:nvGrpSpPr>
          <p:grpSpPr>
            <a:xfrm>
              <a:off x="971098" y="3810000"/>
              <a:ext cx="6477453" cy="723275"/>
              <a:chOff x="971098" y="4886325"/>
              <a:chExt cx="6477453" cy="723275"/>
            </a:xfrm>
          </p:grpSpPr>
          <p:sp>
            <p:nvSpPr>
              <p:cNvPr id="33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4506185" y="4886325"/>
                <a:ext cx="2038250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Patric </a:t>
                </a:r>
                <a:r>
                  <a:rPr lang="de-DE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Ljung</a:t>
                </a:r>
                <a: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/>
                </a:r>
                <a:b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Siemens Corporate Research</a:t>
                </a:r>
                <a:b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Princeton</a:t>
                </a:r>
                <a:r>
                  <a:rPr lang="de-DE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, NJ, USA</a:t>
                </a:r>
                <a:endParaRPr lang="de-DE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4" name="Picture 5" descr="siemens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6793773" y="4924425"/>
                <a:ext cx="654778" cy="654776"/>
              </a:xfrm>
              <a:prstGeom prst="rect">
                <a:avLst/>
              </a:prstGeom>
              <a:noFill/>
            </p:spPr>
          </p:pic>
          <p:pic>
            <p:nvPicPr>
              <p:cNvPr id="35" name="Picture 7" descr="vrvis"/>
              <p:cNvPicPr>
                <a:picLocks noChangeAspect="1" noChangeArrowheads="1"/>
              </p:cNvPicPr>
              <p:nvPr userDrawn="1"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2854352" y="5000625"/>
                <a:ext cx="1242852" cy="400797"/>
              </a:xfrm>
              <a:prstGeom prst="rect">
                <a:avLst/>
              </a:prstGeom>
              <a:noFill/>
            </p:spPr>
          </p:pic>
          <p:sp>
            <p:nvSpPr>
              <p:cNvPr id="36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971098" y="4886325"/>
                <a:ext cx="1792478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Markus Hadwiger</a:t>
                </a:r>
                <a:b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VR VIS Research Center</a:t>
                </a:r>
                <a:b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Vienna, </a:t>
                </a:r>
                <a:r>
                  <a:rPr lang="de-DE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Austria</a:t>
                </a:r>
                <a:endParaRPr lang="de-DE" b="1" dirty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</p:grpSp>
        <p:grpSp>
          <p:nvGrpSpPr>
            <p:cNvPr id="28" name="Gruppieren 22"/>
            <p:cNvGrpSpPr/>
            <p:nvPr userDrawn="1"/>
          </p:nvGrpSpPr>
          <p:grpSpPr>
            <a:xfrm>
              <a:off x="525463" y="4743450"/>
              <a:ext cx="8094662" cy="907941"/>
              <a:chOff x="525463" y="3724275"/>
              <a:chExt cx="8094662" cy="907941"/>
            </a:xfrm>
          </p:grpSpPr>
          <p:sp>
            <p:nvSpPr>
              <p:cNvPr id="29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4506185" y="3724275"/>
                <a:ext cx="2193806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latin typeface="+mn-lt"/>
                    <a:cs typeface="Tahoma" pitchFamily="34" charset="0"/>
                  </a:rPr>
                  <a:t>Timo </a:t>
                </a:r>
                <a:r>
                  <a:rPr lang="de-DE" b="1" dirty="0" err="1" smtClean="0">
                    <a:latin typeface="+mn-lt"/>
                    <a:cs typeface="Tahoma" pitchFamily="34" charset="0"/>
                  </a:rPr>
                  <a:t>Ropinski</a:t>
                </a:r>
                <a:endParaRPr lang="de-DE" b="1" dirty="0" smtClean="0">
                  <a:latin typeface="+mn-lt"/>
                  <a:cs typeface="Tahoma" pitchFamily="34" charset="0"/>
                </a:endParaRPr>
              </a:p>
              <a:p>
                <a:pPr algn="r" defTabSz="915988">
                  <a:spcBef>
                    <a:spcPct val="0"/>
                  </a:spcBef>
                </a:pPr>
                <a:r>
                  <a:rPr lang="en-US" sz="1200" b="1" dirty="0" smtClean="0">
                    <a:latin typeface="+mn-lt"/>
                    <a:cs typeface="Tahoma" pitchFamily="34" charset="0"/>
                  </a:rPr>
                  <a:t>Visualization and Computer </a:t>
                </a:r>
                <a:br>
                  <a:rPr lang="en-US" sz="1200" b="1" dirty="0" smtClean="0"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latin typeface="+mn-lt"/>
                    <a:cs typeface="Tahoma" pitchFamily="34" charset="0"/>
                  </a:rPr>
                  <a:t>Graphics Research Group, </a:t>
                </a:r>
                <a:br>
                  <a:rPr lang="en-US" sz="1200" b="1" dirty="0" smtClean="0"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latin typeface="+mn-lt"/>
                    <a:cs typeface="Tahoma" pitchFamily="34" charset="0"/>
                  </a:rPr>
                  <a:t>University of </a:t>
                </a:r>
                <a:r>
                  <a:rPr lang="en-US" sz="1200" b="1" dirty="0" err="1" smtClean="0">
                    <a:latin typeface="+mn-lt"/>
                    <a:cs typeface="Tahoma" pitchFamily="34" charset="0"/>
                  </a:rPr>
                  <a:t>Münster</a:t>
                </a:r>
                <a:r>
                  <a:rPr lang="en-US" sz="1200" b="1" dirty="0" smtClean="0">
                    <a:latin typeface="+mn-lt"/>
                    <a:cs typeface="Tahoma" pitchFamily="34" charset="0"/>
                  </a:rPr>
                  <a:t>, Germany</a:t>
                </a:r>
                <a:endParaRPr lang="de-DE" b="1" dirty="0">
                  <a:latin typeface="+mn-lt"/>
                  <a:cs typeface="Tahoma" pitchFamily="34" charset="0"/>
                </a:endParaRPr>
              </a:p>
            </p:txBody>
          </p:sp>
          <p:sp>
            <p:nvSpPr>
              <p:cNvPr id="30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525463" y="3724275"/>
                <a:ext cx="2238113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Christof </a:t>
                </a:r>
                <a:r>
                  <a:rPr kumimoji="0" lang="de-DE" sz="17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Rezk</a:t>
                </a: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Salama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</a:t>
                </a:r>
              </a:p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Computer Graphics Group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Institute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for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Vision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and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Graphics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University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of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Siegen, Germany</a:t>
                </a:r>
                <a:endParaRPr lang="de-DE" sz="14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1" name="Grafik 30" descr="cg2.png"/>
              <p:cNvPicPr>
                <a:picLocks noChangeAspect="1"/>
              </p:cNvPicPr>
              <p:nvPr userDrawn="1"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058637" y="3781425"/>
                <a:ext cx="834283" cy="80427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3" descr="D:\SIGGRAPH_Asia_2008\In\viscg-logo.png"/>
              <p:cNvPicPr>
                <a:picLocks noChangeAspect="1" noChangeArrowheads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800850" y="3813175"/>
                <a:ext cx="1819275" cy="749545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9" name="Grafik 18" descr="logo_eurographics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80688" y="1113380"/>
            <a:ext cx="3517461" cy="673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 defTabSz="915988" rtl="0" fontAlgn="base">
              <a:spcBef>
                <a:spcPct val="0"/>
              </a:spcBef>
              <a:spcAft>
                <a:spcPct val="0"/>
              </a:spcAft>
              <a:defRPr lang="de-DE" sz="3700" b="1" cap="none" spc="0" baseline="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5EA0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+mj-ea"/>
                <a:cs typeface="Tahom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915988" rtl="0" fontAlgn="base">
              <a:spcBef>
                <a:spcPct val="0"/>
              </a:spcBef>
              <a:spcAft>
                <a:spcPct val="0"/>
              </a:spcAft>
              <a:defRPr lang="de-DE" sz="3700" b="1" cap="none" spc="0" baseline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5EA0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 defTabSz="915988" rtl="0" fontAlgn="base">
              <a:spcBef>
                <a:spcPct val="0"/>
              </a:spcBef>
              <a:spcAft>
                <a:spcPct val="0"/>
              </a:spcAft>
              <a:defRPr lang="de-DE" sz="3700" b="1" cap="none" spc="0" baseline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5EA0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915988" rtl="0" fontAlgn="base">
              <a:spcBef>
                <a:spcPct val="0"/>
              </a:spcBef>
              <a:spcAft>
                <a:spcPct val="0"/>
              </a:spcAft>
              <a:defRPr lang="de-DE" sz="3700" b="1" cap="none" spc="0" baseline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5EA0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1313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60608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 defTabSz="915988" rtl="0" fontAlgn="base">
              <a:spcBef>
                <a:spcPct val="0"/>
              </a:spcBef>
              <a:spcAft>
                <a:spcPct val="0"/>
              </a:spcAft>
              <a:defRPr lang="de-DE" sz="3200" b="1" cap="none" spc="0" baseline="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5EA0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grpSp>
        <p:nvGrpSpPr>
          <p:cNvPr id="17" name="Gruppieren 16"/>
          <p:cNvGrpSpPr/>
          <p:nvPr userDrawn="1"/>
        </p:nvGrpSpPr>
        <p:grpSpPr>
          <a:xfrm>
            <a:off x="525463" y="3810000"/>
            <a:ext cx="8094662" cy="1841391"/>
            <a:chOff x="525463" y="3810000"/>
            <a:chExt cx="8094662" cy="1841391"/>
          </a:xfrm>
        </p:grpSpPr>
        <p:grpSp>
          <p:nvGrpSpPr>
            <p:cNvPr id="18" name="Gruppieren 23"/>
            <p:cNvGrpSpPr/>
            <p:nvPr userDrawn="1"/>
          </p:nvGrpSpPr>
          <p:grpSpPr>
            <a:xfrm>
              <a:off x="971098" y="3810000"/>
              <a:ext cx="6477453" cy="723275"/>
              <a:chOff x="971098" y="4886325"/>
              <a:chExt cx="6477453" cy="723275"/>
            </a:xfrm>
          </p:grpSpPr>
          <p:sp>
            <p:nvSpPr>
              <p:cNvPr id="25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4506185" y="4886325"/>
                <a:ext cx="2038250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latin typeface="+mn-lt"/>
                    <a:cs typeface="Tahoma" pitchFamily="34" charset="0"/>
                  </a:rPr>
                  <a:t>Patric </a:t>
                </a:r>
                <a:r>
                  <a:rPr lang="de-DE" b="1" dirty="0" err="1" smtClean="0">
                    <a:latin typeface="+mn-lt"/>
                    <a:cs typeface="Tahoma" pitchFamily="34" charset="0"/>
                  </a:rPr>
                  <a:t>Ljung</a:t>
                </a:r>
                <a:r>
                  <a:rPr lang="de-DE" b="1" dirty="0">
                    <a:latin typeface="+mn-lt"/>
                    <a:cs typeface="Tahoma" pitchFamily="34" charset="0"/>
                  </a:rPr>
                  <a:t/>
                </a:r>
                <a:br>
                  <a:rPr lang="de-DE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Siemens Corporate Research</a:t>
                </a:r>
                <a:br>
                  <a:rPr lang="de-DE" sz="1200" b="1" dirty="0">
                    <a:latin typeface="+mn-lt"/>
                    <a:cs typeface="Tahoma" pitchFamily="34" charset="0"/>
                  </a:rPr>
                </a:br>
                <a:r>
                  <a:rPr lang="de-DE" sz="1200" b="1" dirty="0" err="1" smtClean="0">
                    <a:latin typeface="+mn-lt"/>
                    <a:cs typeface="Tahoma" pitchFamily="34" charset="0"/>
                  </a:rPr>
                  <a:t>Princeton</a:t>
                </a:r>
                <a:r>
                  <a:rPr lang="de-DE" sz="1200" b="1" dirty="0" smtClean="0">
                    <a:latin typeface="+mn-lt"/>
                    <a:cs typeface="Tahoma" pitchFamily="34" charset="0"/>
                  </a:rPr>
                  <a:t>, NJ, USA</a:t>
                </a:r>
                <a:endParaRPr lang="de-DE" b="1" dirty="0" smtClean="0"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26" name="Picture 5" descr="siemens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793773" y="4924425"/>
                <a:ext cx="654778" cy="654776"/>
              </a:xfrm>
              <a:prstGeom prst="rect">
                <a:avLst/>
              </a:prstGeom>
              <a:noFill/>
            </p:spPr>
          </p:pic>
          <p:pic>
            <p:nvPicPr>
              <p:cNvPr id="27" name="Picture 7" descr="vrvis"/>
              <p:cNvPicPr>
                <a:picLocks noChangeAspect="1" noChangeArrowheads="1"/>
              </p:cNvPicPr>
              <p:nvPr userDrawn="1"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2854352" y="5000625"/>
                <a:ext cx="1242852" cy="400797"/>
              </a:xfrm>
              <a:prstGeom prst="rect">
                <a:avLst/>
              </a:prstGeom>
              <a:noFill/>
            </p:spPr>
          </p:pic>
          <p:sp>
            <p:nvSpPr>
              <p:cNvPr id="30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971098" y="4886325"/>
                <a:ext cx="1792478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Markus Hadwiger</a:t>
                </a:r>
                <a:b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VR VIS Research Center</a:t>
                </a:r>
                <a:b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Vienna, </a:t>
                </a:r>
                <a:r>
                  <a:rPr lang="de-DE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Austria</a:t>
                </a:r>
                <a:endParaRPr lang="de-DE" b="1" dirty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</p:grpSp>
        <p:grpSp>
          <p:nvGrpSpPr>
            <p:cNvPr id="19" name="Gruppieren 22"/>
            <p:cNvGrpSpPr/>
            <p:nvPr userDrawn="1"/>
          </p:nvGrpSpPr>
          <p:grpSpPr>
            <a:xfrm>
              <a:off x="525463" y="4743450"/>
              <a:ext cx="8094662" cy="907941"/>
              <a:chOff x="525463" y="3724275"/>
              <a:chExt cx="8094662" cy="907941"/>
            </a:xfrm>
          </p:grpSpPr>
          <p:sp>
            <p:nvSpPr>
              <p:cNvPr id="21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4506185" y="3724275"/>
                <a:ext cx="2193806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Timo </a:t>
                </a:r>
                <a:r>
                  <a:rPr lang="de-DE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Ropinski</a:t>
                </a:r>
                <a:endParaRPr lang="de-DE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  <a:p>
                <a:pPr algn="r" defTabSz="915988">
                  <a:spcBef>
                    <a:spcPct val="0"/>
                  </a:spcBef>
                </a:pP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Visualization and Computer </a:t>
                </a:r>
                <a:b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Graphics Research Group, </a:t>
                </a:r>
                <a:b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University of </a:t>
                </a:r>
                <a:r>
                  <a:rPr lang="en-US" sz="1200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Münster</a:t>
                </a: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, Germany</a:t>
                </a:r>
                <a:endParaRPr lang="de-DE" b="1" dirty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sp>
            <p:nvSpPr>
              <p:cNvPr id="22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525463" y="3724275"/>
                <a:ext cx="2238113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Christof </a:t>
                </a:r>
                <a:r>
                  <a:rPr kumimoji="0" lang="de-DE" sz="17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Rezk</a:t>
                </a: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Salama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</a:t>
                </a:r>
              </a:p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Computer Graphics Group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Institute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for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Vision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and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Graphics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University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of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Siegen, Germany</a:t>
                </a:r>
                <a:endParaRPr lang="de-DE" sz="14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23" name="Grafik 22" descr="cg2.png"/>
              <p:cNvPicPr>
                <a:picLocks noChangeAspect="1"/>
              </p:cNvPicPr>
              <p:nvPr userDrawn="1"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058637" y="3781425"/>
                <a:ext cx="834283" cy="80427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Picture 3" descr="D:\SIGGRAPH_Asia_2008\In\viscg-logo.png"/>
              <p:cNvPicPr>
                <a:picLocks noChangeAspect="1" noChangeArrowheads="1"/>
              </p:cNvPicPr>
              <p:nvPr userDrawn="1"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6800850" y="3813175"/>
                <a:ext cx="1819275" cy="749545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8" name="Grafik 27" descr="logo_eurographics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80688" y="1113380"/>
            <a:ext cx="3517461" cy="673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 defTabSz="915988" rtl="0" fontAlgn="base">
              <a:spcBef>
                <a:spcPct val="0"/>
              </a:spcBef>
              <a:spcAft>
                <a:spcPct val="0"/>
              </a:spcAft>
              <a:defRPr lang="de-DE" sz="3700" b="1" cap="none" spc="0" baseline="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5EA0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+mj-ea"/>
                <a:cs typeface="Tahom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 defTabSz="915988" rtl="0" fontAlgn="base">
              <a:spcBef>
                <a:spcPct val="0"/>
              </a:spcBef>
              <a:spcAft>
                <a:spcPct val="0"/>
              </a:spcAft>
              <a:defRPr lang="de-DE" sz="3200" b="1" cap="none" spc="0" baseline="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5EA0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grpSp>
        <p:nvGrpSpPr>
          <p:cNvPr id="23" name="Gruppieren 22"/>
          <p:cNvGrpSpPr/>
          <p:nvPr userDrawn="1"/>
        </p:nvGrpSpPr>
        <p:grpSpPr>
          <a:xfrm>
            <a:off x="525463" y="3810000"/>
            <a:ext cx="8094662" cy="1841391"/>
            <a:chOff x="525463" y="3810000"/>
            <a:chExt cx="8094662" cy="1841391"/>
          </a:xfrm>
        </p:grpSpPr>
        <p:grpSp>
          <p:nvGrpSpPr>
            <p:cNvPr id="24" name="Gruppieren 23"/>
            <p:cNvGrpSpPr/>
            <p:nvPr userDrawn="1"/>
          </p:nvGrpSpPr>
          <p:grpSpPr>
            <a:xfrm>
              <a:off x="971098" y="3810000"/>
              <a:ext cx="6477453" cy="723275"/>
              <a:chOff x="971098" y="4886325"/>
              <a:chExt cx="6477453" cy="723275"/>
            </a:xfrm>
          </p:grpSpPr>
          <p:sp>
            <p:nvSpPr>
              <p:cNvPr id="33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4506185" y="4886325"/>
                <a:ext cx="2038250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Patric </a:t>
                </a:r>
                <a:r>
                  <a:rPr lang="de-DE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Ljung</a:t>
                </a:r>
                <a: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/>
                </a:r>
                <a:b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Siemens Corporate Research</a:t>
                </a:r>
                <a:b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Princeton</a:t>
                </a:r>
                <a:r>
                  <a:rPr lang="de-DE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, NJ, USA</a:t>
                </a:r>
                <a:endParaRPr lang="de-DE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4" name="Picture 5" descr="siemens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6793773" y="4924425"/>
                <a:ext cx="654778" cy="654776"/>
              </a:xfrm>
              <a:prstGeom prst="rect">
                <a:avLst/>
              </a:prstGeom>
              <a:noFill/>
            </p:spPr>
          </p:pic>
          <p:pic>
            <p:nvPicPr>
              <p:cNvPr id="35" name="Picture 7" descr="vrvis"/>
              <p:cNvPicPr>
                <a:picLocks noChangeAspect="1" noChangeArrowheads="1"/>
              </p:cNvPicPr>
              <p:nvPr userDrawn="1"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2854352" y="5000625"/>
                <a:ext cx="1242852" cy="400797"/>
              </a:xfrm>
              <a:prstGeom prst="rect">
                <a:avLst/>
              </a:prstGeom>
              <a:noFill/>
            </p:spPr>
          </p:pic>
          <p:sp>
            <p:nvSpPr>
              <p:cNvPr id="36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971098" y="4886325"/>
                <a:ext cx="1792478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Markus Hadwiger</a:t>
                </a:r>
                <a:b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VR VIS Research Center</a:t>
                </a:r>
                <a:b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Vienna, </a:t>
                </a:r>
                <a:r>
                  <a:rPr lang="de-DE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Austria</a:t>
                </a:r>
                <a:endParaRPr lang="de-DE" b="1" dirty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</p:grpSp>
        <p:grpSp>
          <p:nvGrpSpPr>
            <p:cNvPr id="28" name="Gruppieren 22"/>
            <p:cNvGrpSpPr/>
            <p:nvPr userDrawn="1"/>
          </p:nvGrpSpPr>
          <p:grpSpPr>
            <a:xfrm>
              <a:off x="525463" y="4743450"/>
              <a:ext cx="8094662" cy="907941"/>
              <a:chOff x="525463" y="3724275"/>
              <a:chExt cx="8094662" cy="907941"/>
            </a:xfrm>
          </p:grpSpPr>
          <p:sp>
            <p:nvSpPr>
              <p:cNvPr id="29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4506185" y="3724275"/>
                <a:ext cx="2193806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Timo </a:t>
                </a:r>
                <a:r>
                  <a:rPr lang="de-DE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Ropinski</a:t>
                </a:r>
                <a:endParaRPr lang="de-DE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  <a:p>
                <a:pPr algn="r" defTabSz="915988">
                  <a:spcBef>
                    <a:spcPct val="0"/>
                  </a:spcBef>
                </a:pP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Visualization and Computer </a:t>
                </a:r>
                <a:b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Graphics Research Group, </a:t>
                </a:r>
                <a:b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University of </a:t>
                </a:r>
                <a:r>
                  <a:rPr lang="en-US" sz="1200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Münster</a:t>
                </a: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, Germany</a:t>
                </a:r>
                <a:endParaRPr lang="de-DE" b="1" dirty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sp>
            <p:nvSpPr>
              <p:cNvPr id="30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525463" y="3724275"/>
                <a:ext cx="2238113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Christof </a:t>
                </a:r>
                <a:r>
                  <a:rPr kumimoji="0" lang="de-DE" sz="17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Rezk</a:t>
                </a: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Salama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</a:t>
                </a:r>
              </a:p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Computer Graphics Group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Institute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for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Vision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and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Graphics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University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of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Siegen, Germany</a:t>
                </a:r>
                <a:endParaRPr lang="de-DE" sz="1400" b="1" dirty="0" smtClean="0"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1" name="Grafik 30" descr="cg2.png"/>
              <p:cNvPicPr>
                <a:picLocks noChangeAspect="1"/>
              </p:cNvPicPr>
              <p:nvPr userDrawn="1"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058637" y="3781425"/>
                <a:ext cx="834283" cy="80427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3" descr="D:\SIGGRAPH_Asia_2008\In\viscg-logo.png"/>
              <p:cNvPicPr>
                <a:picLocks noChangeAspect="1" noChangeArrowheads="1"/>
              </p:cNvPicPr>
              <p:nvPr userDrawn="1"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6800850" y="3813175"/>
                <a:ext cx="1819275" cy="749545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9" name="Grafik 18" descr="logo_eurographics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80688" y="1113380"/>
            <a:ext cx="3517461" cy="673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>
              <a:defRPr lang="de-DE" sz="3700" b="1" cap="none" spc="0" baseline="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5EA0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+mj-ea"/>
                <a:cs typeface="Tahoma" pitchFamily="34" charset="0"/>
              </a:defRPr>
            </a:lvl1pPr>
          </a:lstStyle>
          <a:p>
            <a:pPr lvl="0" algn="l" defTabSz="915988" rtl="0" fontAlgn="base">
              <a:spcBef>
                <a:spcPct val="0"/>
              </a:spcBef>
              <a:spcAft>
                <a:spcPct val="0"/>
              </a:spcAft>
            </a:pP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logo_eurographics.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887233" y="6298488"/>
            <a:ext cx="2793304" cy="534459"/>
          </a:xfrm>
          <a:prstGeom prst="rect">
            <a:avLst/>
          </a:prstGeom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4" name="Text Box 6"/>
          <p:cNvSpPr txBox="1">
            <a:spLocks noChangeArrowheads="1"/>
          </p:cNvSpPr>
          <p:nvPr userDrawn="1"/>
        </p:nvSpPr>
        <p:spPr bwMode="auto">
          <a:xfrm>
            <a:off x="479425" y="6130925"/>
            <a:ext cx="5352719" cy="246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  <a:endParaRPr lang="de-DE" sz="1000" dirty="0">
              <a:solidFill>
                <a:srgbClr val="A1A1A1"/>
              </a:solidFill>
              <a:latin typeface="Arial" charset="0"/>
            </a:endParaRPr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6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lang="de-DE" sz="3700" b="1" cap="none" spc="0" baseline="0" dirty="0" smtClean="0">
          <a:ln w="3175">
            <a:solidFill>
              <a:schemeClr val="tx1"/>
            </a:solidFill>
            <a:prstDash val="solid"/>
          </a:ln>
          <a:solidFill>
            <a:srgbClr val="F5EA0F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3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3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3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3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3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3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3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3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3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logo_eurographics.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887233" y="6298488"/>
            <a:ext cx="2793304" cy="534459"/>
          </a:xfrm>
          <a:prstGeom prst="rect">
            <a:avLst/>
          </a:prstGeom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3" name="Picture 7" descr="vrvis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73102" y="6191251"/>
            <a:ext cx="1004243" cy="323850"/>
          </a:xfrm>
          <a:prstGeom prst="rect">
            <a:avLst/>
          </a:prstGeom>
          <a:noFill/>
        </p:spPr>
      </p:pic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1441450" y="6159500"/>
            <a:ext cx="5240509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</a:p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MARKUS HADWIGER, VRVIS RESEARCH CENTER, VIENNA, AUSTRIA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lang="de-DE" sz="3700" b="1" cap="none" spc="0" baseline="0" dirty="0" smtClean="0">
          <a:ln w="3175">
            <a:solidFill>
              <a:schemeClr val="tx1"/>
            </a:solidFill>
            <a:prstDash val="solid"/>
          </a:ln>
          <a:solidFill>
            <a:srgbClr val="F5EA0F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logo_eurographics.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887233" y="6298488"/>
            <a:ext cx="2793304" cy="534459"/>
          </a:xfrm>
          <a:prstGeom prst="rect">
            <a:avLst/>
          </a:prstGeom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1831975" y="6159500"/>
            <a:ext cx="5240509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</a:p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TIMO ROPINSKI, </a:t>
            </a:r>
            <a:r>
              <a:rPr lang="de-DE" sz="1000" baseline="0" dirty="0" smtClean="0">
                <a:solidFill>
                  <a:srgbClr val="A1A1A1"/>
                </a:solidFill>
                <a:latin typeface="Arial" charset="0"/>
              </a:rPr>
              <a:t>UNIVERSITY OF MÜNSTER, GERMANY</a:t>
            </a:r>
            <a:endParaRPr lang="de-DE" sz="1000" dirty="0" smtClean="0">
              <a:solidFill>
                <a:srgbClr val="A1A1A1"/>
              </a:solidFill>
              <a:latin typeface="Arial" charset="0"/>
            </a:endParaRPr>
          </a:p>
        </p:txBody>
      </p:sp>
      <p:pic>
        <p:nvPicPr>
          <p:cNvPr id="13" name="Picture 3" descr="D:\SIGGRAPH_Asia_2008\In\viscg-logo.png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85775" y="6136498"/>
            <a:ext cx="1304925" cy="53763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lang="de-DE" sz="3700" b="1" cap="none" spc="0" baseline="0" dirty="0" smtClean="0">
          <a:ln w="3175">
            <a:solidFill>
              <a:schemeClr val="tx1"/>
            </a:solidFill>
            <a:prstDash val="solid"/>
          </a:ln>
          <a:solidFill>
            <a:srgbClr val="F5EA0F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logo_eurographics.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887233" y="6298488"/>
            <a:ext cx="2793304" cy="534459"/>
          </a:xfrm>
          <a:prstGeom prst="rect">
            <a:avLst/>
          </a:prstGeom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1012825" y="6159500"/>
            <a:ext cx="5240509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</a:p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PATRIC LJUNG, SIEMENS CORPORATE RESEARCH, PRINCETON, USA</a:t>
            </a:r>
          </a:p>
        </p:txBody>
      </p:sp>
      <p:pic>
        <p:nvPicPr>
          <p:cNvPr id="13" name="Picture 5" descr="siemens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6798" y="6143625"/>
            <a:ext cx="495302" cy="4953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lang="de-DE" sz="3700" b="1" cap="none" spc="0" baseline="0" dirty="0" smtClean="0">
          <a:ln w="3175">
            <a:solidFill>
              <a:schemeClr val="tx1"/>
            </a:solidFill>
            <a:prstDash val="solid"/>
          </a:ln>
          <a:solidFill>
            <a:srgbClr val="F5EA0F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logo_eurographics.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887233" y="6298488"/>
            <a:ext cx="2793304" cy="534459"/>
          </a:xfrm>
          <a:prstGeom prst="rect">
            <a:avLst/>
          </a:prstGeom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2" name="Grafik 11" descr="cg2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465130" y="6116389"/>
            <a:ext cx="611196" cy="589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 Box 6"/>
          <p:cNvSpPr txBox="1">
            <a:spLocks noChangeArrowheads="1"/>
          </p:cNvSpPr>
          <p:nvPr userDrawn="1"/>
        </p:nvSpPr>
        <p:spPr bwMode="auto">
          <a:xfrm>
            <a:off x="1089025" y="6159500"/>
            <a:ext cx="5240509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</a:p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CHRISTOF REZK-SALAMA, </a:t>
            </a:r>
            <a:r>
              <a:rPr lang="de-DE" sz="1000" baseline="0" dirty="0" smtClean="0">
                <a:solidFill>
                  <a:srgbClr val="A1A1A1"/>
                </a:solidFill>
                <a:latin typeface="Arial" charset="0"/>
              </a:rPr>
              <a:t>UNIVERSITY OF SIEGEN, GERMANY</a:t>
            </a:r>
            <a:endParaRPr lang="de-DE" sz="1000" dirty="0" smtClean="0">
              <a:solidFill>
                <a:srgbClr val="A1A1A1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lang="de-DE" sz="3700" b="1" cap="none" spc="0" baseline="0" dirty="0" smtClean="0">
          <a:ln w="3175">
            <a:solidFill>
              <a:schemeClr val="tx1"/>
            </a:solidFill>
            <a:prstDash val="solid"/>
          </a:ln>
          <a:solidFill>
            <a:srgbClr val="F5EA0F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48.png"/><Relationship Id="rId3" Type="http://schemas.openxmlformats.org/officeDocument/2006/relationships/tags" Target="../tags/tag16.xml"/><Relationship Id="rId21" Type="http://schemas.openxmlformats.org/officeDocument/2006/relationships/image" Target="../media/image23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34.png"/><Relationship Id="rId2" Type="http://schemas.openxmlformats.org/officeDocument/2006/relationships/tags" Target="../tags/tag15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1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38.png"/><Relationship Id="rId24" Type="http://schemas.openxmlformats.org/officeDocument/2006/relationships/image" Target="../media/image33.png"/><Relationship Id="rId5" Type="http://schemas.openxmlformats.org/officeDocument/2006/relationships/tags" Target="../tags/tag18.xml"/><Relationship Id="rId15" Type="http://schemas.openxmlformats.org/officeDocument/2006/relationships/image" Target="../media/image42.png"/><Relationship Id="rId23" Type="http://schemas.openxmlformats.org/officeDocument/2006/relationships/image" Target="../media/image26.png"/><Relationship Id="rId28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31" Type="http://schemas.openxmlformats.org/officeDocument/2006/relationships/image" Target="../media/image52.png"/><Relationship Id="rId4" Type="http://schemas.openxmlformats.org/officeDocument/2006/relationships/tags" Target="../tags/tag17.xml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24.png"/><Relationship Id="rId27" Type="http://schemas.openxmlformats.org/officeDocument/2006/relationships/image" Target="../media/image49.png"/><Relationship Id="rId30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tags" Target="../tags/tag2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6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2.png"/><Relationship Id="rId5" Type="http://schemas.openxmlformats.org/officeDocument/2006/relationships/tags" Target="../tags/tag24.xml"/><Relationship Id="rId10" Type="http://schemas.openxmlformats.org/officeDocument/2006/relationships/image" Target="../media/image55.png"/><Relationship Id="rId4" Type="http://schemas.openxmlformats.org/officeDocument/2006/relationships/tags" Target="../tags/tag23.xml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62.png"/><Relationship Id="rId5" Type="http://schemas.openxmlformats.org/officeDocument/2006/relationships/tags" Target="../tags/tag31.xml"/><Relationship Id="rId10" Type="http://schemas.openxmlformats.org/officeDocument/2006/relationships/image" Target="../media/image61.png"/><Relationship Id="rId4" Type="http://schemas.openxmlformats.org/officeDocument/2006/relationships/tags" Target="../tags/tag30.xml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35.xml"/><Relationship Id="rId7" Type="http://schemas.openxmlformats.org/officeDocument/2006/relationships/image" Target="../media/image68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59.png"/><Relationship Id="rId5" Type="http://schemas.openxmlformats.org/officeDocument/2006/relationships/image" Target="../media/image60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69.png"/><Relationship Id="rId18" Type="http://schemas.openxmlformats.org/officeDocument/2006/relationships/image" Target="../media/image73.png"/><Relationship Id="rId3" Type="http://schemas.openxmlformats.org/officeDocument/2006/relationships/tags" Target="../tags/tag38.xml"/><Relationship Id="rId21" Type="http://schemas.openxmlformats.org/officeDocument/2006/relationships/image" Target="../media/image76.png"/><Relationship Id="rId7" Type="http://schemas.openxmlformats.org/officeDocument/2006/relationships/tags" Target="../tags/tag42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72.png"/><Relationship Id="rId2" Type="http://schemas.openxmlformats.org/officeDocument/2006/relationships/tags" Target="../tags/tag37.xml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70.png"/><Relationship Id="rId10" Type="http://schemas.openxmlformats.org/officeDocument/2006/relationships/tags" Target="../tags/tag45.xml"/><Relationship Id="rId19" Type="http://schemas.openxmlformats.org/officeDocument/2006/relationships/image" Target="../media/image74.png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8.png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image" Target="../media/image62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../media/image68.png"/><Relationship Id="rId5" Type="http://schemas.openxmlformats.org/officeDocument/2006/relationships/tags" Target="../tags/tag51.xml"/><Relationship Id="rId15" Type="http://schemas.openxmlformats.org/officeDocument/2006/relationships/image" Target="../media/image80.png"/><Relationship Id="rId10" Type="http://schemas.openxmlformats.org/officeDocument/2006/relationships/image" Target="../media/image77.png"/><Relationship Id="rId4" Type="http://schemas.openxmlformats.org/officeDocument/2006/relationships/tags" Target="../tags/tag50.xml"/><Relationship Id="rId9" Type="http://schemas.openxmlformats.org/officeDocument/2006/relationships/image" Target="../media/image60.png"/><Relationship Id="rId1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tags" Target="../tags/tag5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5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image" Target="../media/image84.png"/><Relationship Id="rId5" Type="http://schemas.openxmlformats.org/officeDocument/2006/relationships/tags" Target="../tags/tag58.xml"/><Relationship Id="rId10" Type="http://schemas.openxmlformats.org/officeDocument/2006/relationships/image" Target="../media/image83.png"/><Relationship Id="rId4" Type="http://schemas.openxmlformats.org/officeDocument/2006/relationships/tags" Target="../tags/tag57.xml"/><Relationship Id="rId9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18" Type="http://schemas.openxmlformats.org/officeDocument/2006/relationships/image" Target="../media/image90.png"/><Relationship Id="rId26" Type="http://schemas.openxmlformats.org/officeDocument/2006/relationships/image" Target="../media/image98.png"/><Relationship Id="rId3" Type="http://schemas.openxmlformats.org/officeDocument/2006/relationships/tags" Target="../tags/tag62.xml"/><Relationship Id="rId21" Type="http://schemas.openxmlformats.org/officeDocument/2006/relationships/image" Target="../media/image93.png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image" Target="../media/image89.png"/><Relationship Id="rId25" Type="http://schemas.openxmlformats.org/officeDocument/2006/relationships/image" Target="../media/image97.png"/><Relationship Id="rId2" Type="http://schemas.openxmlformats.org/officeDocument/2006/relationships/tags" Target="../tags/tag61.xml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image" Target="../media/image96.png"/><Relationship Id="rId5" Type="http://schemas.openxmlformats.org/officeDocument/2006/relationships/tags" Target="../tags/tag64.xml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10" Type="http://schemas.openxmlformats.org/officeDocument/2006/relationships/tags" Target="../tags/tag69.xml"/><Relationship Id="rId19" Type="http://schemas.openxmlformats.org/officeDocument/2006/relationships/image" Target="../media/image91.png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94.png"/><Relationship Id="rId27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tags" Target="../tags/tag75.xml"/><Relationship Id="rId21" Type="http://schemas.openxmlformats.org/officeDocument/2006/relationships/image" Target="../media/image109.png"/><Relationship Id="rId7" Type="http://schemas.openxmlformats.org/officeDocument/2006/relationships/tags" Target="../tags/tag79.xml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tags" Target="../tags/tag74.xml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77.xml"/><Relationship Id="rId15" Type="http://schemas.openxmlformats.org/officeDocument/2006/relationships/image" Target="../media/image103.png"/><Relationship Id="rId10" Type="http://schemas.openxmlformats.org/officeDocument/2006/relationships/tags" Target="../tags/tag82.xml"/><Relationship Id="rId19" Type="http://schemas.openxmlformats.org/officeDocument/2006/relationships/image" Target="../media/image107.png"/><Relationship Id="rId4" Type="http://schemas.openxmlformats.org/officeDocument/2006/relationships/tags" Target="../tags/tag76.xml"/><Relationship Id="rId9" Type="http://schemas.openxmlformats.org/officeDocument/2006/relationships/tags" Target="../tags/tag81.xml"/><Relationship Id="rId14" Type="http://schemas.openxmlformats.org/officeDocument/2006/relationships/image" Target="../media/image102.png"/><Relationship Id="rId2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Relationship Id="rId5" Type="http://schemas.openxmlformats.org/officeDocument/2006/relationships/image" Target="../media/image2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Relationship Id="rId4" Type="http://schemas.openxmlformats.org/officeDocument/2006/relationships/image" Target="../media/image13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tags" Target="../tags/tag3.xml"/><Relationship Id="rId21" Type="http://schemas.openxmlformats.org/officeDocument/2006/relationships/image" Target="../media/image25.png"/><Relationship Id="rId7" Type="http://schemas.openxmlformats.org/officeDocument/2006/relationships/tags" Target="../tags/tag7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tags" Target="../tags/tag2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tags" Target="../tags/tag5.xml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png"/><Relationship Id="rId3" Type="http://schemas.openxmlformats.org/officeDocument/2006/relationships/tags" Target="../tags/tag11.xml"/><Relationship Id="rId7" Type="http://schemas.openxmlformats.org/officeDocument/2006/relationships/image" Target="../media/image30.png"/><Relationship Id="rId12" Type="http://schemas.openxmlformats.org/officeDocument/2006/relationships/image" Target="../media/image31.png"/><Relationship Id="rId2" Type="http://schemas.openxmlformats.org/officeDocument/2006/relationships/tags" Target="../tags/tag10.xml"/><Relationship Id="rId16" Type="http://schemas.openxmlformats.org/officeDocument/2006/relationships/image" Target="../media/image35.png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6.png"/><Relationship Id="rId5" Type="http://schemas.openxmlformats.org/officeDocument/2006/relationships/tags" Target="../tags/tag13.xml"/><Relationship Id="rId15" Type="http://schemas.openxmlformats.org/officeDocument/2006/relationships/image" Target="../media/image34.png"/><Relationship Id="rId10" Type="http://schemas.openxmlformats.org/officeDocument/2006/relationships/image" Target="../media/image24.png"/><Relationship Id="rId4" Type="http://schemas.openxmlformats.org/officeDocument/2006/relationships/tags" Target="../tags/tag12.xml"/><Relationship Id="rId9" Type="http://schemas.openxmlformats.org/officeDocument/2006/relationships/image" Target="../media/image23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for</a:t>
            </a:r>
            <a:r>
              <a:rPr lang="de-DE" dirty="0" smtClean="0"/>
              <a:t> GPU-</a:t>
            </a:r>
            <a:r>
              <a:rPr lang="de-DE" dirty="0" err="1" smtClean="0"/>
              <a:t>Based</a:t>
            </a:r>
            <a:r>
              <a:rPr lang="de-DE" dirty="0" smtClean="0"/>
              <a:t> Volume </a:t>
            </a:r>
            <a:r>
              <a:rPr lang="de-DE" dirty="0" err="1" smtClean="0"/>
              <a:t>Raycasting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 descr="Sky_inf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2660" y="3271551"/>
            <a:ext cx="3361232" cy="24355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4" descr="F:\SVN_Privat\Maya\projects\Phong\New_Project\images\PhongReflection.13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809625" y="1840706"/>
            <a:ext cx="6048374" cy="4536281"/>
          </a:xfrm>
          <a:prstGeom prst="rect">
            <a:avLst/>
          </a:prstGeom>
          <a:noFill/>
        </p:spPr>
      </p:pic>
      <p:pic>
        <p:nvPicPr>
          <p:cNvPr id="5" name="Picture 15" descr="F:\SVN_Privat\Maya\projects\Phong\New_Project\images\PhongReflection.14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809625" y="1840706"/>
            <a:ext cx="6048374" cy="4536281"/>
          </a:xfrm>
          <a:prstGeom prst="rect">
            <a:avLst/>
          </a:prstGeom>
          <a:noFill/>
        </p:spPr>
      </p:pic>
      <p:pic>
        <p:nvPicPr>
          <p:cNvPr id="6" name="Picture 16" descr="F:\SVN_Privat\Maya\projects\Phong\New_Project\images\PhongReflection.15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809625" y="1840706"/>
            <a:ext cx="6048374" cy="4536281"/>
          </a:xfrm>
          <a:prstGeom prst="rect">
            <a:avLst/>
          </a:prstGeom>
          <a:noFill/>
        </p:spPr>
      </p:pic>
      <p:pic>
        <p:nvPicPr>
          <p:cNvPr id="7" name="Picture 17" descr="F:\SVN_Privat\Maya\projects\Phong\New_Project\images\PhongReflection.16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809625" y="1840706"/>
            <a:ext cx="6048374" cy="4536281"/>
          </a:xfrm>
          <a:prstGeom prst="rect">
            <a:avLst/>
          </a:prstGeom>
          <a:noFill/>
        </p:spPr>
      </p:pic>
      <p:pic>
        <p:nvPicPr>
          <p:cNvPr id="8" name="Picture 18" descr="F:\SVN_Privat\Maya\projects\Phong\New_Project\images\PhongReflection.17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809625" y="1840706"/>
            <a:ext cx="6048374" cy="4536281"/>
          </a:xfrm>
          <a:prstGeom prst="rect">
            <a:avLst/>
          </a:prstGeom>
          <a:noFill/>
        </p:spPr>
      </p:pic>
      <p:pic>
        <p:nvPicPr>
          <p:cNvPr id="9" name="Picture 19" descr="F:\SVN_Privat\Maya\projects\Phong\New_Project\images\PhongReflection.18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809625" y="1840706"/>
            <a:ext cx="6048374" cy="4536281"/>
          </a:xfrm>
          <a:prstGeom prst="rect">
            <a:avLst/>
          </a:prstGeom>
          <a:noFill/>
        </p:spPr>
      </p:pic>
      <p:pic>
        <p:nvPicPr>
          <p:cNvPr id="10" name="Picture 20" descr="F:\SVN_Privat\Maya\projects\Phong\New_Project\images\PhongReflection.19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-809625" y="1840706"/>
            <a:ext cx="6048374" cy="4536281"/>
          </a:xfrm>
          <a:prstGeom prst="rect">
            <a:avLst/>
          </a:prstGeom>
          <a:noFill/>
        </p:spPr>
      </p:pic>
      <p:pic>
        <p:nvPicPr>
          <p:cNvPr id="11" name="Picture 21" descr="F:\SVN_Privat\Maya\projects\Phong\New_Project\images\PhongReflection.20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809625" y="1840706"/>
            <a:ext cx="6048374" cy="4536281"/>
          </a:xfrm>
          <a:prstGeom prst="rect">
            <a:avLst/>
          </a:prstGeom>
          <a:noFill/>
        </p:spPr>
      </p:pic>
      <p:pic>
        <p:nvPicPr>
          <p:cNvPr id="12" name="Picture 22" descr="F:\SVN_Privat\Maya\projects\Phong\New_Project\images\PhongReflection.21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-809625" y="1840706"/>
            <a:ext cx="6048374" cy="4536281"/>
          </a:xfrm>
          <a:prstGeom prst="rect">
            <a:avLst/>
          </a:prstGeom>
          <a:noFill/>
        </p:spPr>
      </p:pic>
      <p:pic>
        <p:nvPicPr>
          <p:cNvPr id="13" name="Picture 23" descr="F:\SVN_Privat\Maya\projects\Phong\New_Project\images\PhongReflection.22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-809625" y="1840706"/>
            <a:ext cx="6048374" cy="4536281"/>
          </a:xfrm>
          <a:prstGeom prst="rect">
            <a:avLst/>
          </a:prstGeom>
          <a:noFill/>
        </p:spPr>
      </p:pic>
      <p:pic>
        <p:nvPicPr>
          <p:cNvPr id="14" name="Picture 24" descr="F:\SVN_Privat\Maya\projects\Phong\New_Project\images\PhongReflection.23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-809625" y="1840706"/>
            <a:ext cx="6048374" cy="4536281"/>
          </a:xfrm>
          <a:prstGeom prst="rect">
            <a:avLst/>
          </a:prstGeom>
          <a:noFill/>
        </p:spPr>
      </p:pic>
      <p:pic>
        <p:nvPicPr>
          <p:cNvPr id="15" name="Picture 25" descr="F:\SVN_Privat\Maya\projects\Phong\New_Project\images\PhongReflection.24.pn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-809625" y="1840706"/>
            <a:ext cx="6048374" cy="4536281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Single </a:t>
            </a:r>
            <a:r>
              <a:rPr lang="de-DE" dirty="0" err="1" smtClean="0"/>
              <a:t>Scattering</a:t>
            </a:r>
            <a:endParaRPr lang="de-DE" dirty="0"/>
          </a:p>
        </p:txBody>
      </p:sp>
      <p:pic>
        <p:nvPicPr>
          <p:cNvPr id="21" name="Grafik 2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539386" y="2134207"/>
            <a:ext cx="459186" cy="521981"/>
          </a:xfrm>
          <a:prstGeom prst="rect">
            <a:avLst/>
          </a:prstGeom>
          <a:noFill/>
          <a:ln/>
          <a:effectLst/>
        </p:spPr>
      </p:pic>
      <p:pic>
        <p:nvPicPr>
          <p:cNvPr id="22" name="Grafik 21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48681" y="2843042"/>
            <a:ext cx="460497" cy="523471"/>
          </a:xfrm>
          <a:prstGeom prst="rect">
            <a:avLst/>
          </a:prstGeom>
          <a:noFill/>
          <a:ln/>
          <a:effectLst/>
        </p:spPr>
      </p:pic>
      <p:pic>
        <p:nvPicPr>
          <p:cNvPr id="23" name="Grafik 2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996392" y="3565538"/>
            <a:ext cx="461811" cy="524965"/>
          </a:xfrm>
          <a:prstGeom prst="rect">
            <a:avLst/>
          </a:prstGeom>
          <a:noFill/>
          <a:ln/>
          <a:effectLst/>
        </p:spPr>
      </p:pic>
      <p:grpSp>
        <p:nvGrpSpPr>
          <p:cNvPr id="3" name="Group 6"/>
          <p:cNvGrpSpPr>
            <a:grpSpLocks/>
          </p:cNvGrpSpPr>
          <p:nvPr/>
        </p:nvGrpSpPr>
        <p:grpSpPr bwMode="auto">
          <a:xfrm rot="4091972">
            <a:off x="539122" y="2233771"/>
            <a:ext cx="616305" cy="418472"/>
            <a:chOff x="462" y="1717"/>
            <a:chExt cx="568" cy="338"/>
          </a:xfrm>
        </p:grpSpPr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475" y="1776"/>
              <a:ext cx="540" cy="271"/>
            </a:xfrm>
            <a:custGeom>
              <a:avLst/>
              <a:gdLst/>
              <a:ahLst/>
              <a:cxnLst>
                <a:cxn ang="0">
                  <a:pos x="393" y="0"/>
                </a:cxn>
                <a:cxn ang="0">
                  <a:pos x="0" y="240"/>
                </a:cxn>
                <a:cxn ang="0">
                  <a:pos x="464" y="271"/>
                </a:cxn>
                <a:cxn ang="0">
                  <a:pos x="393" y="0"/>
                </a:cxn>
              </a:cxnLst>
              <a:rect l="0" t="0" r="r" b="b"/>
              <a:pathLst>
                <a:path w="540" h="271">
                  <a:moveTo>
                    <a:pt x="393" y="0"/>
                  </a:moveTo>
                  <a:cubicBezTo>
                    <a:pt x="317" y="38"/>
                    <a:pt x="306" y="57"/>
                    <a:pt x="0" y="240"/>
                  </a:cubicBezTo>
                  <a:cubicBezTo>
                    <a:pt x="246" y="261"/>
                    <a:pt x="291" y="261"/>
                    <a:pt x="464" y="271"/>
                  </a:cubicBezTo>
                  <a:cubicBezTo>
                    <a:pt x="495" y="225"/>
                    <a:pt x="540" y="96"/>
                    <a:pt x="3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0" scaled="1"/>
            </a:gradFill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462" y="1717"/>
              <a:ext cx="568" cy="338"/>
            </a:xfrm>
            <a:custGeom>
              <a:avLst/>
              <a:gdLst/>
              <a:ahLst/>
              <a:cxnLst>
                <a:cxn ang="0">
                  <a:pos x="502" y="0"/>
                </a:cxn>
                <a:cxn ang="0">
                  <a:pos x="0" y="305"/>
                </a:cxn>
                <a:cxn ang="0">
                  <a:pos x="568" y="338"/>
                </a:cxn>
              </a:cxnLst>
              <a:rect l="0" t="0" r="r" b="b"/>
              <a:pathLst>
                <a:path w="568" h="338">
                  <a:moveTo>
                    <a:pt x="502" y="0"/>
                  </a:moveTo>
                  <a:lnTo>
                    <a:pt x="0" y="305"/>
                  </a:lnTo>
                  <a:lnTo>
                    <a:pt x="568" y="33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7" name="Oval 9"/>
            <p:cNvSpPr>
              <a:spLocks noChangeArrowheads="1"/>
            </p:cNvSpPr>
            <p:nvPr/>
          </p:nvSpPr>
          <p:spPr bwMode="auto">
            <a:xfrm rot="-1055500">
              <a:off x="864" y="1807"/>
              <a:ext cx="100" cy="201"/>
            </a:xfrm>
            <a:prstGeom prst="ellipse">
              <a:avLst/>
            </a:prstGeom>
            <a:solidFill>
              <a:srgbClr val="333333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8" name="Oval 10"/>
            <p:cNvSpPr>
              <a:spLocks noChangeArrowheads="1"/>
            </p:cNvSpPr>
            <p:nvPr/>
          </p:nvSpPr>
          <p:spPr bwMode="auto">
            <a:xfrm rot="-1055500">
              <a:off x="912" y="1849"/>
              <a:ext cx="34" cy="107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pic>
        <p:nvPicPr>
          <p:cNvPr id="30" name="Grafik 29" descr="Sky_diffu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262660" y="583815"/>
            <a:ext cx="3361275" cy="24356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Grafik 3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62660" y="2296316"/>
            <a:ext cx="1269147" cy="423894"/>
          </a:xfrm>
          <a:prstGeom prst="rect">
            <a:avLst/>
          </a:prstGeom>
          <a:noFill/>
          <a:ln/>
          <a:effectLst/>
        </p:spPr>
      </p:pic>
      <p:sp>
        <p:nvSpPr>
          <p:cNvPr id="33" name="Textfeld 32"/>
          <p:cNvSpPr txBox="1"/>
          <p:nvPr/>
        </p:nvSpPr>
        <p:spPr>
          <a:xfrm>
            <a:off x="5262660" y="2765149"/>
            <a:ext cx="158569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err="1" smtClean="0"/>
              <a:t>Irradiance</a:t>
            </a:r>
            <a:r>
              <a:rPr lang="de-DE" b="1" i="1" dirty="0" smtClean="0"/>
              <a:t> </a:t>
            </a:r>
            <a:r>
              <a:rPr lang="de-DE" b="1" i="1" dirty="0" err="1" smtClean="0"/>
              <a:t>Map</a:t>
            </a:r>
            <a:endParaRPr lang="de-DE" b="1" i="1" dirty="0"/>
          </a:p>
        </p:txBody>
      </p:sp>
      <p:pic>
        <p:nvPicPr>
          <p:cNvPr id="16" name="Grafik 15" descr="Sky_spec3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269230" y="3293030"/>
            <a:ext cx="3361274" cy="2429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 descr="Sky_spec0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275795" y="3293031"/>
            <a:ext cx="3354709" cy="24290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rafik 17" descr="Sky_spec1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269229" y="3299595"/>
            <a:ext cx="3361275" cy="24224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 descr="Sky_spec2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269229" y="3286465"/>
            <a:ext cx="3361275" cy="24356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uppieren 35"/>
          <p:cNvGrpSpPr/>
          <p:nvPr/>
        </p:nvGrpSpPr>
        <p:grpSpPr>
          <a:xfrm>
            <a:off x="5262660" y="5014381"/>
            <a:ext cx="1789272" cy="809811"/>
            <a:chOff x="5262660" y="5014381"/>
            <a:chExt cx="1789272" cy="809811"/>
          </a:xfrm>
        </p:grpSpPr>
        <p:pic>
          <p:nvPicPr>
            <p:cNvPr id="32" name="Grafik 31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30"/>
            <a:stretch>
              <a:fillRect/>
            </a:stretch>
          </p:blipFill>
          <p:spPr bwMode="auto">
            <a:xfrm>
              <a:off x="5263081" y="5014381"/>
              <a:ext cx="1099196" cy="423938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4" name="Textfeld 33"/>
            <p:cNvSpPr txBox="1"/>
            <p:nvPr/>
          </p:nvSpPr>
          <p:spPr>
            <a:xfrm>
              <a:off x="5262660" y="5470249"/>
              <a:ext cx="178927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i="1" dirty="0" smtClean="0"/>
                <a:t>Environment </a:t>
              </a:r>
              <a:r>
                <a:rPr lang="de-DE" b="1" i="1" dirty="0" err="1" smtClean="0"/>
                <a:t>Map</a:t>
              </a:r>
              <a:endParaRPr lang="de-DE" b="1" i="1" dirty="0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482065" y="1095375"/>
            <a:ext cx="2816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defTabSz="915988">
              <a:spcBef>
                <a:spcPts val="0"/>
              </a:spcBef>
            </a:pPr>
            <a:r>
              <a:rPr lang="de-DE" sz="2800" b="1" i="1" kern="0" dirty="0" smtClean="0">
                <a:solidFill>
                  <a:srgbClr val="000000"/>
                </a:solidFill>
                <a:latin typeface="Futura Lt BT"/>
              </a:rPr>
              <a:t>Environment Light</a:t>
            </a:r>
            <a:endParaRPr lang="de-DE" dirty="0"/>
          </a:p>
        </p:txBody>
      </p:sp>
      <p:grpSp>
        <p:nvGrpSpPr>
          <p:cNvPr id="24" name="Gruppieren 42"/>
          <p:cNvGrpSpPr/>
          <p:nvPr/>
        </p:nvGrpSpPr>
        <p:grpSpPr bwMode="auto">
          <a:xfrm>
            <a:off x="5262660" y="5014381"/>
            <a:ext cx="1639448" cy="809811"/>
            <a:chOff x="5309365" y="5166781"/>
            <a:chExt cx="1639448" cy="809811"/>
          </a:xfrm>
        </p:grpSpPr>
        <p:pic>
          <p:nvPicPr>
            <p:cNvPr id="41" name="Grafik 40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3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309365" y="5166781"/>
              <a:ext cx="1311428" cy="464199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40" name="Textfeld 39"/>
            <p:cNvSpPr txBox="1"/>
            <p:nvPr/>
          </p:nvSpPr>
          <p:spPr bwMode="auto">
            <a:xfrm>
              <a:off x="5415060" y="5622649"/>
              <a:ext cx="153375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i="1" dirty="0" err="1" smtClean="0"/>
                <a:t>Reflection</a:t>
              </a:r>
              <a:r>
                <a:rPr lang="de-DE" b="1" i="1" dirty="0" smtClean="0"/>
                <a:t> </a:t>
              </a:r>
              <a:r>
                <a:rPr lang="de-DE" b="1" i="1" dirty="0" err="1" smtClean="0"/>
                <a:t>Map</a:t>
              </a:r>
              <a:endParaRPr lang="de-DE" b="1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Math</a:t>
            </a:r>
            <a:r>
              <a:rPr lang="de-DE" dirty="0" smtClean="0"/>
              <a:t> Notation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1963" y="1133475"/>
            <a:ext cx="4170997" cy="549021"/>
          </a:xfrm>
        </p:spPr>
        <p:txBody>
          <a:bodyPr/>
          <a:lstStyle/>
          <a:p>
            <a:r>
              <a:rPr lang="de-DE" dirty="0" err="1" smtClean="0"/>
              <a:t>Surface</a:t>
            </a:r>
            <a:r>
              <a:rPr lang="de-DE" dirty="0" smtClean="0"/>
              <a:t> Illumination</a:t>
            </a:r>
          </a:p>
        </p:txBody>
      </p:sp>
      <p:pic>
        <p:nvPicPr>
          <p:cNvPr id="13" name="Grafik 1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82989" y="1711959"/>
            <a:ext cx="7754887" cy="604674"/>
          </a:xfrm>
          <a:prstGeom prst="rect">
            <a:avLst/>
          </a:prstGeom>
          <a:noFill/>
          <a:ln/>
          <a:effectLst/>
        </p:spPr>
      </p:pic>
      <p:pic>
        <p:nvPicPr>
          <p:cNvPr id="12" name="Grafik 11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46413" y="4570983"/>
            <a:ext cx="6317045" cy="604674"/>
          </a:xfrm>
          <a:prstGeom prst="rect">
            <a:avLst/>
          </a:prstGeom>
          <a:noFill/>
          <a:ln/>
          <a:effectLst/>
        </p:spPr>
      </p:pic>
      <p:sp>
        <p:nvSpPr>
          <p:cNvPr id="15" name="Rechteck 14"/>
          <p:cNvSpPr/>
          <p:nvPr/>
        </p:nvSpPr>
        <p:spPr bwMode="auto">
          <a:xfrm>
            <a:off x="3962400" y="1719072"/>
            <a:ext cx="2816352" cy="54864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14" name="Abgerundete rechteckige Legende 13"/>
          <p:cNvSpPr/>
          <p:nvPr/>
        </p:nvSpPr>
        <p:spPr bwMode="auto">
          <a:xfrm>
            <a:off x="4815840" y="2718816"/>
            <a:ext cx="1694688" cy="560832"/>
          </a:xfrm>
          <a:prstGeom prst="wedgeRoundRectCallout">
            <a:avLst>
              <a:gd name="adj1" fmla="val -72543"/>
              <a:gd name="adj2" fmla="val -130991"/>
              <a:gd name="adj3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rPr>
              <a:t>BRDF</a:t>
            </a:r>
          </a:p>
        </p:txBody>
      </p:sp>
      <p:sp>
        <p:nvSpPr>
          <p:cNvPr id="16" name="Abgerundete rechteckige Legende 15"/>
          <p:cNvSpPr/>
          <p:nvPr/>
        </p:nvSpPr>
        <p:spPr bwMode="auto">
          <a:xfrm>
            <a:off x="6650736" y="2712720"/>
            <a:ext cx="2176272" cy="560832"/>
          </a:xfrm>
          <a:prstGeom prst="wedgeRoundRectCallout">
            <a:avLst>
              <a:gd name="adj1" fmla="val -4137"/>
              <a:gd name="adj2" fmla="val -144035"/>
              <a:gd name="adj3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rPr>
              <a:t>Elevation Angle</a:t>
            </a:r>
          </a:p>
        </p:txBody>
      </p:sp>
      <p:sp>
        <p:nvSpPr>
          <p:cNvPr id="17" name="Abgerundete rechteckige Legende 16"/>
          <p:cNvSpPr/>
          <p:nvPr/>
        </p:nvSpPr>
        <p:spPr bwMode="auto">
          <a:xfrm>
            <a:off x="2956560" y="2724912"/>
            <a:ext cx="1694688" cy="560832"/>
          </a:xfrm>
          <a:prstGeom prst="wedgeRoundRectCallout">
            <a:avLst>
              <a:gd name="adj1" fmla="val -12830"/>
              <a:gd name="adj2" fmla="val -113599"/>
              <a:gd name="adj3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rPr>
              <a:t>Hemisphere</a:t>
            </a:r>
            <a:endParaRPr kumimoji="0" lang="de-DE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pic>
        <p:nvPicPr>
          <p:cNvPr id="18" name="Grafik 17" descr="Hemispher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84064" y="152400"/>
            <a:ext cx="1938528" cy="1453896"/>
          </a:xfrm>
          <a:prstGeom prst="rect">
            <a:avLst/>
          </a:prstGeom>
        </p:spPr>
      </p:pic>
      <p:sp>
        <p:nvSpPr>
          <p:cNvPr id="20" name="Abgerundete rechteckige Legende 19"/>
          <p:cNvSpPr/>
          <p:nvPr/>
        </p:nvSpPr>
        <p:spPr bwMode="auto">
          <a:xfrm>
            <a:off x="4736592" y="5590032"/>
            <a:ext cx="2615184" cy="560832"/>
          </a:xfrm>
          <a:prstGeom prst="wedgeRoundRectCallout">
            <a:avLst>
              <a:gd name="adj1" fmla="val -72543"/>
              <a:gd name="adj2" fmla="val -130991"/>
              <a:gd name="adj3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800" b="1" dirty="0" smtClean="0"/>
              <a:t>Phase </a:t>
            </a:r>
            <a:r>
              <a:rPr lang="de-DE" sz="2800" b="1" dirty="0" err="1" smtClean="0"/>
              <a:t>Function</a:t>
            </a:r>
            <a:endParaRPr kumimoji="0" lang="de-DE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22" name="Abgerundete rechteckige Legende 21"/>
          <p:cNvSpPr/>
          <p:nvPr/>
        </p:nvSpPr>
        <p:spPr bwMode="auto">
          <a:xfrm>
            <a:off x="2877312" y="5596128"/>
            <a:ext cx="1694688" cy="560832"/>
          </a:xfrm>
          <a:prstGeom prst="wedgeRoundRectCallout">
            <a:avLst>
              <a:gd name="adj1" fmla="val -12830"/>
              <a:gd name="adj2" fmla="val -113599"/>
              <a:gd name="adj3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rPr>
              <a:t>Sphere</a:t>
            </a:r>
            <a:endParaRPr kumimoji="0" lang="de-DE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34" name="Inhaltsplatzhalter 2"/>
          <p:cNvSpPr txBox="1">
            <a:spLocks/>
          </p:cNvSpPr>
          <p:nvPr/>
        </p:nvSpPr>
        <p:spPr bwMode="auto">
          <a:xfrm>
            <a:off x="468059" y="3955923"/>
            <a:ext cx="4372165" cy="65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11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Volume Illumination</a:t>
            </a:r>
          </a:p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11"/>
              </a:buBlip>
              <a:tabLst/>
              <a:defRPr/>
            </a:pPr>
            <a:endParaRPr kumimoji="0" lang="de-DE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11"/>
              </a:buBlip>
              <a:tabLst/>
              <a:defRPr/>
            </a:pPr>
            <a:endParaRPr kumimoji="0" lang="de-DE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4" name="Gruppieren 65"/>
          <p:cNvGrpSpPr/>
          <p:nvPr/>
        </p:nvGrpSpPr>
        <p:grpSpPr>
          <a:xfrm>
            <a:off x="6111537" y="3521128"/>
            <a:ext cx="2837391" cy="1172792"/>
            <a:chOff x="6111537" y="3521128"/>
            <a:chExt cx="2837391" cy="1172792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6843424" y="3615801"/>
              <a:ext cx="1759872" cy="1078119"/>
              <a:chOff x="1962" y="2610"/>
              <a:chExt cx="1665" cy="1020"/>
            </a:xfrm>
          </p:grpSpPr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 flipV="1">
                <a:off x="1962" y="3138"/>
                <a:ext cx="1665" cy="492"/>
              </a:xfrm>
              <a:custGeom>
                <a:avLst/>
                <a:gdLst/>
                <a:ahLst/>
                <a:cxnLst>
                  <a:cxn ang="0">
                    <a:pos x="0" y="525"/>
                  </a:cxn>
                  <a:cxn ang="0">
                    <a:pos x="222" y="318"/>
                  </a:cxn>
                  <a:cxn ang="0">
                    <a:pos x="135" y="48"/>
                  </a:cxn>
                  <a:cxn ang="0">
                    <a:pos x="456" y="299"/>
                  </a:cxn>
                  <a:cxn ang="0">
                    <a:pos x="1185" y="63"/>
                  </a:cxn>
                  <a:cxn ang="0">
                    <a:pos x="1665" y="531"/>
                  </a:cxn>
                </a:cxnLst>
                <a:rect l="0" t="0" r="r" b="b"/>
                <a:pathLst>
                  <a:path w="1665" h="531">
                    <a:moveTo>
                      <a:pt x="0" y="525"/>
                    </a:moveTo>
                    <a:cubicBezTo>
                      <a:pt x="0" y="438"/>
                      <a:pt x="51" y="312"/>
                      <a:pt x="222" y="318"/>
                    </a:cubicBezTo>
                    <a:cubicBezTo>
                      <a:pt x="283" y="299"/>
                      <a:pt x="78" y="96"/>
                      <a:pt x="135" y="48"/>
                    </a:cubicBezTo>
                    <a:cubicBezTo>
                      <a:pt x="192" y="0"/>
                      <a:pt x="275" y="284"/>
                      <a:pt x="456" y="299"/>
                    </a:cubicBezTo>
                    <a:cubicBezTo>
                      <a:pt x="637" y="314"/>
                      <a:pt x="987" y="65"/>
                      <a:pt x="1185" y="63"/>
                    </a:cubicBezTo>
                    <a:cubicBezTo>
                      <a:pt x="1491" y="63"/>
                      <a:pt x="1662" y="327"/>
                      <a:pt x="1665" y="531"/>
                    </a:cubicBezTo>
                  </a:path>
                </a:pathLst>
              </a:custGeom>
              <a:solidFill>
                <a:srgbClr val="FFCC00"/>
              </a:solidFill>
              <a:ln w="381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33" name="Freeform 21"/>
              <p:cNvSpPr>
                <a:spLocks/>
              </p:cNvSpPr>
              <p:nvPr/>
            </p:nvSpPr>
            <p:spPr bwMode="auto">
              <a:xfrm>
                <a:off x="1962" y="2610"/>
                <a:ext cx="1665" cy="531"/>
              </a:xfrm>
              <a:custGeom>
                <a:avLst/>
                <a:gdLst/>
                <a:ahLst/>
                <a:cxnLst>
                  <a:cxn ang="0">
                    <a:pos x="0" y="525"/>
                  </a:cxn>
                  <a:cxn ang="0">
                    <a:pos x="222" y="318"/>
                  </a:cxn>
                  <a:cxn ang="0">
                    <a:pos x="135" y="48"/>
                  </a:cxn>
                  <a:cxn ang="0">
                    <a:pos x="456" y="299"/>
                  </a:cxn>
                  <a:cxn ang="0">
                    <a:pos x="1185" y="63"/>
                  </a:cxn>
                  <a:cxn ang="0">
                    <a:pos x="1665" y="531"/>
                  </a:cxn>
                </a:cxnLst>
                <a:rect l="0" t="0" r="r" b="b"/>
                <a:pathLst>
                  <a:path w="1665" h="531">
                    <a:moveTo>
                      <a:pt x="0" y="525"/>
                    </a:moveTo>
                    <a:cubicBezTo>
                      <a:pt x="0" y="438"/>
                      <a:pt x="51" y="312"/>
                      <a:pt x="222" y="318"/>
                    </a:cubicBezTo>
                    <a:cubicBezTo>
                      <a:pt x="283" y="299"/>
                      <a:pt x="78" y="96"/>
                      <a:pt x="135" y="48"/>
                    </a:cubicBezTo>
                    <a:cubicBezTo>
                      <a:pt x="192" y="0"/>
                      <a:pt x="275" y="284"/>
                      <a:pt x="456" y="299"/>
                    </a:cubicBezTo>
                    <a:cubicBezTo>
                      <a:pt x="637" y="314"/>
                      <a:pt x="987" y="65"/>
                      <a:pt x="1185" y="63"/>
                    </a:cubicBezTo>
                    <a:cubicBezTo>
                      <a:pt x="1491" y="63"/>
                      <a:pt x="1662" y="327"/>
                      <a:pt x="1665" y="531"/>
                    </a:cubicBezTo>
                  </a:path>
                </a:pathLst>
              </a:custGeom>
              <a:solidFill>
                <a:srgbClr val="FFCC00"/>
              </a:solidFill>
              <a:ln w="381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sp>
          <p:nvSpPr>
            <p:cNvPr id="25" name="Line 16"/>
            <p:cNvSpPr>
              <a:spLocks noChangeShapeType="1"/>
            </p:cNvSpPr>
            <p:nvPr/>
          </p:nvSpPr>
          <p:spPr bwMode="auto">
            <a:xfrm>
              <a:off x="6415347" y="4173886"/>
              <a:ext cx="8973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6" name="Arc 24"/>
            <p:cNvSpPr>
              <a:spLocks/>
            </p:cNvSpPr>
            <p:nvPr/>
          </p:nvSpPr>
          <p:spPr bwMode="auto">
            <a:xfrm>
              <a:off x="7350774" y="3965661"/>
              <a:ext cx="323436" cy="208225"/>
            </a:xfrm>
            <a:custGeom>
              <a:avLst/>
              <a:gdLst>
                <a:gd name="G0" fmla="+- 0 0 0"/>
                <a:gd name="G1" fmla="+- 13250 0 0"/>
                <a:gd name="G2" fmla="+- 21600 0 0"/>
                <a:gd name="T0" fmla="*/ 17059 w 21600"/>
                <a:gd name="T1" fmla="*/ 0 h 13250"/>
                <a:gd name="T2" fmla="*/ 21600 w 21600"/>
                <a:gd name="T3" fmla="*/ 13250 h 13250"/>
                <a:gd name="T4" fmla="*/ 0 w 21600"/>
                <a:gd name="T5" fmla="*/ 13250 h 13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3250" fill="none" extrusionOk="0">
                  <a:moveTo>
                    <a:pt x="17058" y="0"/>
                  </a:moveTo>
                  <a:cubicBezTo>
                    <a:pt x="20002" y="3789"/>
                    <a:pt x="21600" y="8451"/>
                    <a:pt x="21600" y="13250"/>
                  </a:cubicBezTo>
                </a:path>
                <a:path w="21600" h="13250" stroke="0" extrusionOk="0">
                  <a:moveTo>
                    <a:pt x="17058" y="0"/>
                  </a:moveTo>
                  <a:cubicBezTo>
                    <a:pt x="20002" y="3789"/>
                    <a:pt x="21600" y="8451"/>
                    <a:pt x="21600" y="13250"/>
                  </a:cubicBezTo>
                  <a:lnTo>
                    <a:pt x="0" y="1325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7" name="Line 23"/>
            <p:cNvSpPr>
              <a:spLocks noChangeShapeType="1"/>
            </p:cNvSpPr>
            <p:nvPr/>
          </p:nvSpPr>
          <p:spPr bwMode="auto">
            <a:xfrm flipV="1">
              <a:off x="7359230" y="3738410"/>
              <a:ext cx="532718" cy="4312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8" name="Line 17"/>
            <p:cNvSpPr>
              <a:spLocks noChangeShapeType="1"/>
            </p:cNvSpPr>
            <p:nvPr/>
          </p:nvSpPr>
          <p:spPr bwMode="auto">
            <a:xfrm>
              <a:off x="7350774" y="4177057"/>
              <a:ext cx="159815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9" name="Oval 18"/>
            <p:cNvSpPr>
              <a:spLocks noChangeArrowheads="1"/>
            </p:cNvSpPr>
            <p:nvPr/>
          </p:nvSpPr>
          <p:spPr bwMode="auto">
            <a:xfrm>
              <a:off x="7319065" y="4142176"/>
              <a:ext cx="63419" cy="63419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pic>
          <p:nvPicPr>
            <p:cNvPr id="42" name="Grafik 41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7782048" y="3521128"/>
              <a:ext cx="254508" cy="178308"/>
            </a:xfrm>
            <a:prstGeom prst="rect">
              <a:avLst/>
            </a:prstGeom>
          </p:spPr>
        </p:pic>
        <p:pic>
          <p:nvPicPr>
            <p:cNvPr id="44" name="Grafik 43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111537" y="4089400"/>
              <a:ext cx="278891" cy="178307"/>
            </a:xfrm>
            <a:prstGeom prst="rect">
              <a:avLst/>
            </a:prstGeom>
          </p:spPr>
        </p:pic>
      </p:grpSp>
      <p:grpSp>
        <p:nvGrpSpPr>
          <p:cNvPr id="6" name="Gruppieren 64"/>
          <p:cNvGrpSpPr/>
          <p:nvPr/>
        </p:nvGrpSpPr>
        <p:grpSpPr>
          <a:xfrm>
            <a:off x="6754717" y="348810"/>
            <a:ext cx="1754089" cy="1591767"/>
            <a:chOff x="6754717" y="348810"/>
            <a:chExt cx="1754089" cy="1591767"/>
          </a:xfrm>
        </p:grpSpPr>
        <p:sp>
          <p:nvSpPr>
            <p:cNvPr id="51" name="Torte 50"/>
            <p:cNvSpPr/>
            <p:nvPr/>
          </p:nvSpPr>
          <p:spPr bwMode="auto">
            <a:xfrm>
              <a:off x="7117885" y="719372"/>
              <a:ext cx="1221206" cy="1221205"/>
            </a:xfrm>
            <a:prstGeom prst="pie">
              <a:avLst>
                <a:gd name="adj1" fmla="val 10800000"/>
                <a:gd name="adj2" fmla="val 21599999"/>
              </a:avLst>
            </a:prstGeom>
            <a:noFill/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  <p:grpSp>
          <p:nvGrpSpPr>
            <p:cNvPr id="7" name="Gruppieren 62"/>
            <p:cNvGrpSpPr/>
            <p:nvPr/>
          </p:nvGrpSpPr>
          <p:grpSpPr>
            <a:xfrm>
              <a:off x="6754717" y="348810"/>
              <a:ext cx="1754089" cy="1002085"/>
              <a:chOff x="6754717" y="348810"/>
              <a:chExt cx="1754089" cy="1002085"/>
            </a:xfrm>
          </p:grpSpPr>
          <p:sp>
            <p:nvSpPr>
              <p:cNvPr id="36" name="Freeform 25"/>
              <p:cNvSpPr>
                <a:spLocks/>
              </p:cNvSpPr>
              <p:nvPr/>
            </p:nvSpPr>
            <p:spPr bwMode="auto">
              <a:xfrm>
                <a:off x="7119628" y="614253"/>
                <a:ext cx="1221654" cy="717464"/>
              </a:xfrm>
              <a:custGeom>
                <a:avLst/>
                <a:gdLst>
                  <a:gd name="connsiteX0" fmla="*/ 15 w 1461"/>
                  <a:gd name="connsiteY0" fmla="*/ 876 h 989"/>
                  <a:gd name="connsiteX1" fmla="*/ 141 w 1461"/>
                  <a:gd name="connsiteY1" fmla="*/ 423 h 989"/>
                  <a:gd name="connsiteX2" fmla="*/ 495 w 1461"/>
                  <a:gd name="connsiteY2" fmla="*/ 156 h 989"/>
                  <a:gd name="connsiteX3" fmla="*/ 789 w 1461"/>
                  <a:gd name="connsiteY3" fmla="*/ 114 h 989"/>
                  <a:gd name="connsiteX4" fmla="*/ 1128 w 1461"/>
                  <a:gd name="connsiteY4" fmla="*/ 78 h 989"/>
                  <a:gd name="connsiteX5" fmla="*/ 1377 w 1461"/>
                  <a:gd name="connsiteY5" fmla="*/ 33 h 989"/>
                  <a:gd name="connsiteX6" fmla="*/ 1383 w 1461"/>
                  <a:gd name="connsiteY6" fmla="*/ 243 h 989"/>
                  <a:gd name="connsiteX7" fmla="*/ 1398 w 1461"/>
                  <a:gd name="connsiteY7" fmla="*/ 546 h 989"/>
                  <a:gd name="connsiteX8" fmla="*/ 1461 w 1461"/>
                  <a:gd name="connsiteY8" fmla="*/ 873 h 989"/>
                  <a:gd name="connsiteX9" fmla="*/ 126 w 1461"/>
                  <a:gd name="connsiteY9" fmla="*/ 989 h 989"/>
                  <a:gd name="connsiteX0" fmla="*/ 15 w 1461"/>
                  <a:gd name="connsiteY0" fmla="*/ 876 h 1188"/>
                  <a:gd name="connsiteX1" fmla="*/ 141 w 1461"/>
                  <a:gd name="connsiteY1" fmla="*/ 423 h 1188"/>
                  <a:gd name="connsiteX2" fmla="*/ 495 w 1461"/>
                  <a:gd name="connsiteY2" fmla="*/ 156 h 1188"/>
                  <a:gd name="connsiteX3" fmla="*/ 789 w 1461"/>
                  <a:gd name="connsiteY3" fmla="*/ 114 h 1188"/>
                  <a:gd name="connsiteX4" fmla="*/ 1128 w 1461"/>
                  <a:gd name="connsiteY4" fmla="*/ 78 h 1188"/>
                  <a:gd name="connsiteX5" fmla="*/ 1377 w 1461"/>
                  <a:gd name="connsiteY5" fmla="*/ 33 h 1188"/>
                  <a:gd name="connsiteX6" fmla="*/ 1383 w 1461"/>
                  <a:gd name="connsiteY6" fmla="*/ 243 h 1188"/>
                  <a:gd name="connsiteX7" fmla="*/ 1398 w 1461"/>
                  <a:gd name="connsiteY7" fmla="*/ 546 h 1188"/>
                  <a:gd name="connsiteX8" fmla="*/ 1461 w 1461"/>
                  <a:gd name="connsiteY8" fmla="*/ 873 h 1188"/>
                  <a:gd name="connsiteX9" fmla="*/ 228 w 1461"/>
                  <a:gd name="connsiteY9" fmla="*/ 1188 h 1188"/>
                  <a:gd name="connsiteX0" fmla="*/ 15 w 1461"/>
                  <a:gd name="connsiteY0" fmla="*/ 876 h 876"/>
                  <a:gd name="connsiteX1" fmla="*/ 141 w 1461"/>
                  <a:gd name="connsiteY1" fmla="*/ 423 h 876"/>
                  <a:gd name="connsiteX2" fmla="*/ 495 w 1461"/>
                  <a:gd name="connsiteY2" fmla="*/ 156 h 876"/>
                  <a:gd name="connsiteX3" fmla="*/ 789 w 1461"/>
                  <a:gd name="connsiteY3" fmla="*/ 114 h 876"/>
                  <a:gd name="connsiteX4" fmla="*/ 1128 w 1461"/>
                  <a:gd name="connsiteY4" fmla="*/ 78 h 876"/>
                  <a:gd name="connsiteX5" fmla="*/ 1377 w 1461"/>
                  <a:gd name="connsiteY5" fmla="*/ 33 h 876"/>
                  <a:gd name="connsiteX6" fmla="*/ 1383 w 1461"/>
                  <a:gd name="connsiteY6" fmla="*/ 243 h 876"/>
                  <a:gd name="connsiteX7" fmla="*/ 1398 w 1461"/>
                  <a:gd name="connsiteY7" fmla="*/ 546 h 876"/>
                  <a:gd name="connsiteX8" fmla="*/ 1461 w 1461"/>
                  <a:gd name="connsiteY8" fmla="*/ 873 h 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1" h="876">
                    <a:moveTo>
                      <a:pt x="15" y="876"/>
                    </a:moveTo>
                    <a:cubicBezTo>
                      <a:pt x="0" y="705"/>
                      <a:pt x="61" y="543"/>
                      <a:pt x="141" y="423"/>
                    </a:cubicBezTo>
                    <a:cubicBezTo>
                      <a:pt x="221" y="303"/>
                      <a:pt x="369" y="198"/>
                      <a:pt x="495" y="156"/>
                    </a:cubicBezTo>
                    <a:cubicBezTo>
                      <a:pt x="621" y="114"/>
                      <a:pt x="675" y="111"/>
                      <a:pt x="789" y="114"/>
                    </a:cubicBezTo>
                    <a:cubicBezTo>
                      <a:pt x="903" y="117"/>
                      <a:pt x="1035" y="114"/>
                      <a:pt x="1128" y="78"/>
                    </a:cubicBezTo>
                    <a:cubicBezTo>
                      <a:pt x="1221" y="42"/>
                      <a:pt x="1332" y="0"/>
                      <a:pt x="1377" y="33"/>
                    </a:cubicBezTo>
                    <a:cubicBezTo>
                      <a:pt x="1422" y="66"/>
                      <a:pt x="1401" y="168"/>
                      <a:pt x="1383" y="243"/>
                    </a:cubicBezTo>
                    <a:cubicBezTo>
                      <a:pt x="1365" y="318"/>
                      <a:pt x="1353" y="447"/>
                      <a:pt x="1398" y="546"/>
                    </a:cubicBezTo>
                    <a:cubicBezTo>
                      <a:pt x="1443" y="645"/>
                      <a:pt x="1461" y="675"/>
                      <a:pt x="1461" y="873"/>
                    </a:cubicBezTo>
                  </a:path>
                </a:pathLst>
              </a:custGeom>
              <a:solidFill>
                <a:srgbClr val="FFCC00">
                  <a:alpha val="75000"/>
                </a:srgbClr>
              </a:solidFill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square">
                <a:noAutofit/>
              </a:bodyPr>
              <a:lstStyle/>
              <a:p>
                <a:endParaRPr lang="de-DE"/>
              </a:p>
            </p:txBody>
          </p:sp>
          <p:pic>
            <p:nvPicPr>
              <p:cNvPr id="48" name="Grafik 47" descr="TP_tmp.png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7971873" y="348810"/>
                <a:ext cx="254508" cy="178308"/>
              </a:xfrm>
              <a:prstGeom prst="rect">
                <a:avLst/>
              </a:prstGeom>
            </p:spPr>
          </p:pic>
          <p:pic>
            <p:nvPicPr>
              <p:cNvPr id="49" name="Grafik 48" descr="TP_tmp.png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3"/>
              <a:stretch>
                <a:fillRect/>
              </a:stretch>
            </p:blipFill>
            <p:spPr>
              <a:xfrm>
                <a:off x="6754717" y="599268"/>
                <a:ext cx="278891" cy="178307"/>
              </a:xfrm>
              <a:prstGeom prst="rect">
                <a:avLst/>
              </a:prstGeom>
            </p:spPr>
          </p:pic>
          <p:sp>
            <p:nvSpPr>
              <p:cNvPr id="45" name="Line 16"/>
              <p:cNvSpPr>
                <a:spLocks noChangeShapeType="1"/>
              </p:cNvSpPr>
              <p:nvPr/>
            </p:nvSpPr>
            <p:spPr bwMode="auto">
              <a:xfrm>
                <a:off x="7031064" y="764582"/>
                <a:ext cx="692258" cy="55793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39" name="Line 23"/>
              <p:cNvSpPr>
                <a:spLocks noChangeShapeType="1"/>
              </p:cNvSpPr>
              <p:nvPr/>
            </p:nvSpPr>
            <p:spPr bwMode="auto">
              <a:xfrm flipV="1">
                <a:off x="7720678" y="509550"/>
                <a:ext cx="341398" cy="80375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square">
                <a:spAutoFit/>
              </a:bodyPr>
              <a:lstStyle/>
              <a:p>
                <a:endParaRPr lang="de-DE"/>
              </a:p>
            </p:txBody>
          </p:sp>
          <p:cxnSp>
            <p:nvCxnSpPr>
              <p:cNvPr id="61" name="Gerade Verbindung 60"/>
              <p:cNvCxnSpPr/>
              <p:nvPr/>
            </p:nvCxnSpPr>
            <p:spPr bwMode="auto">
              <a:xfrm>
                <a:off x="6973173" y="1326229"/>
                <a:ext cx="1535633" cy="1588"/>
              </a:xfrm>
              <a:prstGeom prst="lin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2857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Gerade Verbindung mit Pfeil 57"/>
              <p:cNvCxnSpPr/>
              <p:nvPr/>
            </p:nvCxnSpPr>
            <p:spPr bwMode="auto">
              <a:xfrm rot="5400000" flipH="1" flipV="1">
                <a:off x="7322180" y="928360"/>
                <a:ext cx="795738" cy="1588"/>
              </a:xfrm>
              <a:prstGeom prst="straightConnector1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127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7" name="Oval 18"/>
              <p:cNvSpPr>
                <a:spLocks noChangeArrowheads="1"/>
              </p:cNvSpPr>
              <p:nvPr/>
            </p:nvSpPr>
            <p:spPr bwMode="auto">
              <a:xfrm>
                <a:off x="7688442" y="1287476"/>
                <a:ext cx="63419" cy="63419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</p:grpSp>
      <p:sp>
        <p:nvSpPr>
          <p:cNvPr id="64" name="Rechteck 63"/>
          <p:cNvSpPr/>
          <p:nvPr/>
        </p:nvSpPr>
        <p:spPr bwMode="auto">
          <a:xfrm>
            <a:off x="3633216" y="4584192"/>
            <a:ext cx="2816352" cy="54864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4" grpId="0" animBg="1"/>
      <p:bldP spid="16" grpId="0" animBg="1"/>
      <p:bldP spid="17" grpId="0" animBg="1"/>
      <p:bldP spid="20" grpId="0" animBg="1"/>
      <p:bldP spid="22" grpId="0" animBg="1"/>
      <p:bldP spid="34" grpId="0"/>
      <p:bldP spid="64" grpId="0" animBg="1"/>
      <p:bldP spid="6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Scattering</a:t>
            </a:r>
            <a:r>
              <a:rPr lang="de-DE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Effects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Monte-Carlo </a:t>
            </a:r>
            <a:r>
              <a:rPr lang="de-DE" dirty="0" err="1" smtClean="0"/>
              <a:t>Methods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Math</a:t>
            </a:r>
            <a:r>
              <a:rPr lang="de-DE" dirty="0" smtClean="0"/>
              <a:t> Notation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dirty="0" err="1" smtClean="0"/>
              <a:t>Mathematical</a:t>
            </a:r>
            <a:r>
              <a:rPr lang="de-DE" dirty="0" smtClean="0"/>
              <a:t> Model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>
                <a:latin typeface="+mn-lt"/>
              </a:rPr>
              <a:t>integrates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over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the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entire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sphere</a:t>
            </a:r>
            <a:r>
              <a:rPr lang="de-DE" dirty="0" smtClean="0">
                <a:latin typeface="+mn-lt"/>
              </a:rPr>
              <a:t>/</a:t>
            </a:r>
            <a:r>
              <a:rPr lang="de-DE" dirty="0" err="1" smtClean="0">
                <a:latin typeface="+mn-lt"/>
              </a:rPr>
              <a:t>hemisphere</a:t>
            </a:r>
            <a:endParaRPr lang="de-DE" dirty="0" smtClean="0">
              <a:latin typeface="+mn-lt"/>
            </a:endParaRPr>
          </a:p>
        </p:txBody>
      </p:sp>
      <p:pic>
        <p:nvPicPr>
          <p:cNvPr id="4" name="Grafik 3" descr="Hemisphe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5232" y="606552"/>
            <a:ext cx="2588768" cy="1941576"/>
          </a:xfrm>
          <a:prstGeom prst="rect">
            <a:avLst/>
          </a:prstGeom>
        </p:spPr>
      </p:pic>
      <p:sp>
        <p:nvSpPr>
          <p:cNvPr id="102" name="Inhaltsplatzhalter 2"/>
          <p:cNvSpPr txBox="1">
            <a:spLocks/>
          </p:cNvSpPr>
          <p:nvPr/>
        </p:nvSpPr>
        <p:spPr bwMode="auto">
          <a:xfrm>
            <a:off x="483080" y="2924534"/>
            <a:ext cx="5451894" cy="311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marL="342900" lvl="0" indent="-342900" defTabSz="915988">
              <a:spcBef>
                <a:spcPts val="0"/>
              </a:spcBef>
              <a:buBlip>
                <a:blip r:embed="rId4"/>
              </a:buBlip>
            </a:pPr>
            <a:r>
              <a:rPr lang="en-US" sz="2400" kern="0" dirty="0" smtClean="0">
                <a:latin typeface="+mn-lt"/>
              </a:rPr>
              <a:t>Integral must be solved for every intersection point</a:t>
            </a:r>
          </a:p>
          <a:p>
            <a:pPr marL="342900" lvl="0" indent="-342900" defTabSz="915988">
              <a:spcBef>
                <a:spcPts val="0"/>
              </a:spcBef>
              <a:buBlip>
                <a:blip r:embed="rId4"/>
              </a:buBlip>
            </a:pPr>
            <a:r>
              <a:rPr lang="en-US" sz="2400" b="1" i="1" kern="0" dirty="0" err="1" smtClean="0">
                <a:latin typeface="+mn-lt"/>
              </a:rPr>
              <a:t>Fredholm</a:t>
            </a:r>
            <a:r>
              <a:rPr lang="en-US" sz="2400" b="1" i="1" kern="0" dirty="0" smtClean="0">
                <a:latin typeface="+mn-lt"/>
              </a:rPr>
              <a:t> Equation </a:t>
            </a:r>
            <a:r>
              <a:rPr lang="en-US" sz="2400" kern="0" dirty="0" smtClean="0">
                <a:latin typeface="+mn-lt"/>
              </a:rPr>
              <a:t>(cannot be </a:t>
            </a:r>
            <a:br>
              <a:rPr lang="en-US" sz="2400" kern="0" dirty="0" smtClean="0">
                <a:latin typeface="+mn-lt"/>
              </a:rPr>
            </a:br>
            <a:r>
              <a:rPr lang="en-US" sz="2400" kern="0" dirty="0" smtClean="0">
                <a:latin typeface="+mn-lt"/>
              </a:rPr>
              <a:t>solved analytically)</a:t>
            </a:r>
          </a:p>
        </p:txBody>
      </p:sp>
      <p:pic>
        <p:nvPicPr>
          <p:cNvPr id="7" name="Grafik 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538633" y="1629280"/>
            <a:ext cx="6338417" cy="87942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err="1" smtClean="0"/>
              <a:t>Numerical</a:t>
            </a:r>
            <a:r>
              <a:rPr lang="de-DE" sz="4000" dirty="0" smtClean="0"/>
              <a:t> Integration</a:t>
            </a:r>
            <a:endParaRPr lang="de-DE" sz="4000" dirty="0"/>
          </a:p>
        </p:txBody>
      </p:sp>
      <p:sp>
        <p:nvSpPr>
          <p:cNvPr id="336900" name="Freeform 4"/>
          <p:cNvSpPr>
            <a:spLocks/>
          </p:cNvSpPr>
          <p:nvPr/>
        </p:nvSpPr>
        <p:spPr bwMode="auto">
          <a:xfrm>
            <a:off x="820738" y="1627188"/>
            <a:ext cx="2722562" cy="1617662"/>
          </a:xfrm>
          <a:custGeom>
            <a:avLst/>
            <a:gdLst/>
            <a:ahLst/>
            <a:cxnLst>
              <a:cxn ang="0">
                <a:pos x="0" y="629"/>
              </a:cxn>
              <a:cxn ang="0">
                <a:pos x="559" y="2"/>
              </a:cxn>
              <a:cxn ang="0">
                <a:pos x="964" y="484"/>
              </a:cxn>
              <a:cxn ang="0">
                <a:pos x="1264" y="244"/>
              </a:cxn>
              <a:cxn ang="0">
                <a:pos x="1575" y="748"/>
              </a:cxn>
              <a:cxn ang="0">
                <a:pos x="1745" y="519"/>
              </a:cxn>
              <a:cxn ang="0">
                <a:pos x="1745" y="1019"/>
              </a:cxn>
              <a:cxn ang="0">
                <a:pos x="0" y="1019"/>
              </a:cxn>
              <a:cxn ang="0">
                <a:pos x="0" y="629"/>
              </a:cxn>
            </a:cxnLst>
            <a:rect l="0" t="0" r="r" b="b"/>
            <a:pathLst>
              <a:path w="1745" h="1019">
                <a:moveTo>
                  <a:pt x="0" y="629"/>
                </a:moveTo>
                <a:cubicBezTo>
                  <a:pt x="220" y="616"/>
                  <a:pt x="396" y="0"/>
                  <a:pt x="559" y="2"/>
                </a:cubicBezTo>
                <a:cubicBezTo>
                  <a:pt x="754" y="4"/>
                  <a:pt x="849" y="484"/>
                  <a:pt x="964" y="484"/>
                </a:cubicBezTo>
                <a:cubicBezTo>
                  <a:pt x="1132" y="490"/>
                  <a:pt x="1167" y="248"/>
                  <a:pt x="1264" y="244"/>
                </a:cubicBezTo>
                <a:cubicBezTo>
                  <a:pt x="1403" y="244"/>
                  <a:pt x="1438" y="748"/>
                  <a:pt x="1575" y="748"/>
                </a:cubicBezTo>
                <a:cubicBezTo>
                  <a:pt x="1675" y="748"/>
                  <a:pt x="1717" y="474"/>
                  <a:pt x="1745" y="519"/>
                </a:cubicBezTo>
                <a:lnTo>
                  <a:pt x="1745" y="1019"/>
                </a:lnTo>
                <a:lnTo>
                  <a:pt x="0" y="1019"/>
                </a:lnTo>
                <a:lnTo>
                  <a:pt x="0" y="629"/>
                </a:lnTo>
                <a:close/>
              </a:path>
            </a:pathLst>
          </a:custGeom>
          <a:solidFill>
            <a:srgbClr val="FF9900"/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6901" name="Rectangle 5"/>
          <p:cNvSpPr>
            <a:spLocks noChangeArrowheads="1"/>
          </p:cNvSpPr>
          <p:nvPr/>
        </p:nvSpPr>
        <p:spPr bwMode="auto">
          <a:xfrm>
            <a:off x="817563" y="2538413"/>
            <a:ext cx="342900" cy="69532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2" name="Rectangle 6"/>
          <p:cNvSpPr>
            <a:spLocks noChangeArrowheads="1"/>
          </p:cNvSpPr>
          <p:nvPr/>
        </p:nvSpPr>
        <p:spPr bwMode="auto">
          <a:xfrm>
            <a:off x="1160463" y="2024063"/>
            <a:ext cx="342900" cy="120967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3" name="Rectangle 7"/>
          <p:cNvSpPr>
            <a:spLocks noChangeArrowheads="1"/>
          </p:cNvSpPr>
          <p:nvPr/>
        </p:nvSpPr>
        <p:spPr bwMode="auto">
          <a:xfrm>
            <a:off x="1501775" y="1633538"/>
            <a:ext cx="342900" cy="160020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4" name="Rectangle 8"/>
          <p:cNvSpPr>
            <a:spLocks noChangeArrowheads="1"/>
          </p:cNvSpPr>
          <p:nvPr/>
        </p:nvSpPr>
        <p:spPr bwMode="auto">
          <a:xfrm>
            <a:off x="1843088" y="1957388"/>
            <a:ext cx="342900" cy="127635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5" name="Rectangle 9"/>
          <p:cNvSpPr>
            <a:spLocks noChangeArrowheads="1"/>
          </p:cNvSpPr>
          <p:nvPr/>
        </p:nvSpPr>
        <p:spPr bwMode="auto">
          <a:xfrm>
            <a:off x="2184400" y="2398713"/>
            <a:ext cx="342900" cy="83502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6" name="Rectangle 10"/>
          <p:cNvSpPr>
            <a:spLocks noChangeArrowheads="1"/>
          </p:cNvSpPr>
          <p:nvPr/>
        </p:nvSpPr>
        <p:spPr bwMode="auto">
          <a:xfrm>
            <a:off x="2525713" y="2062163"/>
            <a:ext cx="342900" cy="117157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7" name="Rectangle 11"/>
          <p:cNvSpPr>
            <a:spLocks noChangeArrowheads="1"/>
          </p:cNvSpPr>
          <p:nvPr/>
        </p:nvSpPr>
        <p:spPr bwMode="auto">
          <a:xfrm>
            <a:off x="2867025" y="2433638"/>
            <a:ext cx="342900" cy="80010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8" name="Rectangle 12"/>
          <p:cNvSpPr>
            <a:spLocks noChangeArrowheads="1"/>
          </p:cNvSpPr>
          <p:nvPr/>
        </p:nvSpPr>
        <p:spPr bwMode="auto">
          <a:xfrm>
            <a:off x="3208338" y="2738438"/>
            <a:ext cx="342900" cy="49530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9" name="Freeform 13"/>
          <p:cNvSpPr>
            <a:spLocks/>
          </p:cNvSpPr>
          <p:nvPr/>
        </p:nvSpPr>
        <p:spPr bwMode="auto">
          <a:xfrm>
            <a:off x="820738" y="1627188"/>
            <a:ext cx="2722562" cy="1617662"/>
          </a:xfrm>
          <a:custGeom>
            <a:avLst/>
            <a:gdLst/>
            <a:ahLst/>
            <a:cxnLst>
              <a:cxn ang="0">
                <a:pos x="0" y="1019"/>
              </a:cxn>
              <a:cxn ang="0">
                <a:pos x="0" y="629"/>
              </a:cxn>
              <a:cxn ang="0">
                <a:pos x="549" y="2"/>
              </a:cxn>
              <a:cxn ang="0">
                <a:pos x="947" y="484"/>
              </a:cxn>
              <a:cxn ang="0">
                <a:pos x="1242" y="244"/>
              </a:cxn>
              <a:cxn ang="0">
                <a:pos x="1548" y="748"/>
              </a:cxn>
              <a:cxn ang="0">
                <a:pos x="1715" y="519"/>
              </a:cxn>
            </a:cxnLst>
            <a:rect l="0" t="0" r="r" b="b"/>
            <a:pathLst>
              <a:path w="1715" h="1019">
                <a:moveTo>
                  <a:pt x="0" y="1019"/>
                </a:moveTo>
                <a:lnTo>
                  <a:pt x="0" y="629"/>
                </a:lnTo>
                <a:cubicBezTo>
                  <a:pt x="216" y="616"/>
                  <a:pt x="389" y="0"/>
                  <a:pt x="549" y="2"/>
                </a:cubicBezTo>
                <a:cubicBezTo>
                  <a:pt x="741" y="4"/>
                  <a:pt x="834" y="484"/>
                  <a:pt x="947" y="484"/>
                </a:cubicBezTo>
                <a:cubicBezTo>
                  <a:pt x="1113" y="490"/>
                  <a:pt x="1147" y="248"/>
                  <a:pt x="1242" y="244"/>
                </a:cubicBezTo>
                <a:cubicBezTo>
                  <a:pt x="1379" y="244"/>
                  <a:pt x="1413" y="748"/>
                  <a:pt x="1548" y="748"/>
                </a:cubicBezTo>
                <a:cubicBezTo>
                  <a:pt x="1646" y="748"/>
                  <a:pt x="1687" y="557"/>
                  <a:pt x="1715" y="519"/>
                </a:cubicBezTo>
              </a:path>
            </a:pathLst>
          </a:custGeom>
          <a:noFill/>
          <a:ln w="57150" cap="flat" cmpd="sng">
            <a:solidFill>
              <a:srgbClr val="A5002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6923" name="Freeform 27"/>
          <p:cNvSpPr>
            <a:spLocks/>
          </p:cNvSpPr>
          <p:nvPr/>
        </p:nvSpPr>
        <p:spPr bwMode="auto">
          <a:xfrm>
            <a:off x="817563" y="1492250"/>
            <a:ext cx="3011487" cy="1747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1"/>
              </a:cxn>
              <a:cxn ang="0">
                <a:pos x="1897" y="1101"/>
              </a:cxn>
            </a:cxnLst>
            <a:rect l="0" t="0" r="r" b="b"/>
            <a:pathLst>
              <a:path w="1897" h="1101">
                <a:moveTo>
                  <a:pt x="0" y="0"/>
                </a:moveTo>
                <a:lnTo>
                  <a:pt x="0" y="1101"/>
                </a:lnTo>
                <a:lnTo>
                  <a:pt x="1897" y="1101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6913" name="Oval 17"/>
          <p:cNvSpPr>
            <a:spLocks noChangeArrowheads="1"/>
          </p:cNvSpPr>
          <p:nvPr/>
        </p:nvSpPr>
        <p:spPr bwMode="auto">
          <a:xfrm>
            <a:off x="915988" y="24876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14" name="Oval 18"/>
          <p:cNvSpPr>
            <a:spLocks noChangeArrowheads="1"/>
          </p:cNvSpPr>
          <p:nvPr/>
        </p:nvSpPr>
        <p:spPr bwMode="auto">
          <a:xfrm>
            <a:off x="1258888" y="19669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15" name="Oval 19"/>
          <p:cNvSpPr>
            <a:spLocks noChangeArrowheads="1"/>
          </p:cNvSpPr>
          <p:nvPr/>
        </p:nvSpPr>
        <p:spPr bwMode="auto">
          <a:xfrm>
            <a:off x="1601788" y="15605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16" name="Oval 20"/>
          <p:cNvSpPr>
            <a:spLocks noChangeArrowheads="1"/>
          </p:cNvSpPr>
          <p:nvPr/>
        </p:nvSpPr>
        <p:spPr bwMode="auto">
          <a:xfrm>
            <a:off x="1946275" y="18907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17" name="Oval 21"/>
          <p:cNvSpPr>
            <a:spLocks noChangeArrowheads="1"/>
          </p:cNvSpPr>
          <p:nvPr/>
        </p:nvSpPr>
        <p:spPr bwMode="auto">
          <a:xfrm>
            <a:off x="2289175" y="232886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18" name="Oval 22"/>
          <p:cNvSpPr>
            <a:spLocks noChangeArrowheads="1"/>
          </p:cNvSpPr>
          <p:nvPr/>
        </p:nvSpPr>
        <p:spPr bwMode="auto">
          <a:xfrm>
            <a:off x="2633663" y="199866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19" name="Oval 23"/>
          <p:cNvSpPr>
            <a:spLocks noChangeArrowheads="1"/>
          </p:cNvSpPr>
          <p:nvPr/>
        </p:nvSpPr>
        <p:spPr bwMode="auto">
          <a:xfrm>
            <a:off x="2976563" y="23733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20" name="Oval 24"/>
          <p:cNvSpPr>
            <a:spLocks noChangeArrowheads="1"/>
          </p:cNvSpPr>
          <p:nvPr/>
        </p:nvSpPr>
        <p:spPr bwMode="auto">
          <a:xfrm>
            <a:off x="3321050" y="26781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25" name="Line 29"/>
          <p:cNvSpPr>
            <a:spLocks noChangeShapeType="1"/>
          </p:cNvSpPr>
          <p:nvPr/>
        </p:nvSpPr>
        <p:spPr bwMode="auto">
          <a:xfrm flipV="1">
            <a:off x="3402013" y="2924175"/>
            <a:ext cx="1246187" cy="746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de-DE"/>
          </a:p>
        </p:txBody>
      </p:sp>
      <p:sp>
        <p:nvSpPr>
          <p:cNvPr id="336926" name="Freeform 30"/>
          <p:cNvSpPr>
            <a:spLocks/>
          </p:cNvSpPr>
          <p:nvPr/>
        </p:nvSpPr>
        <p:spPr bwMode="auto">
          <a:xfrm>
            <a:off x="820738" y="4248150"/>
            <a:ext cx="2722562" cy="1617663"/>
          </a:xfrm>
          <a:custGeom>
            <a:avLst/>
            <a:gdLst/>
            <a:ahLst/>
            <a:cxnLst>
              <a:cxn ang="0">
                <a:pos x="0" y="629"/>
              </a:cxn>
              <a:cxn ang="0">
                <a:pos x="559" y="2"/>
              </a:cxn>
              <a:cxn ang="0">
                <a:pos x="964" y="484"/>
              </a:cxn>
              <a:cxn ang="0">
                <a:pos x="1264" y="244"/>
              </a:cxn>
              <a:cxn ang="0">
                <a:pos x="1575" y="748"/>
              </a:cxn>
              <a:cxn ang="0">
                <a:pos x="1745" y="519"/>
              </a:cxn>
              <a:cxn ang="0">
                <a:pos x="1745" y="1019"/>
              </a:cxn>
              <a:cxn ang="0">
                <a:pos x="0" y="1019"/>
              </a:cxn>
              <a:cxn ang="0">
                <a:pos x="0" y="629"/>
              </a:cxn>
            </a:cxnLst>
            <a:rect l="0" t="0" r="r" b="b"/>
            <a:pathLst>
              <a:path w="1745" h="1019">
                <a:moveTo>
                  <a:pt x="0" y="629"/>
                </a:moveTo>
                <a:cubicBezTo>
                  <a:pt x="220" y="616"/>
                  <a:pt x="396" y="0"/>
                  <a:pt x="559" y="2"/>
                </a:cubicBezTo>
                <a:cubicBezTo>
                  <a:pt x="754" y="4"/>
                  <a:pt x="849" y="484"/>
                  <a:pt x="964" y="484"/>
                </a:cubicBezTo>
                <a:cubicBezTo>
                  <a:pt x="1132" y="490"/>
                  <a:pt x="1167" y="248"/>
                  <a:pt x="1264" y="244"/>
                </a:cubicBezTo>
                <a:cubicBezTo>
                  <a:pt x="1403" y="244"/>
                  <a:pt x="1438" y="748"/>
                  <a:pt x="1575" y="748"/>
                </a:cubicBezTo>
                <a:cubicBezTo>
                  <a:pt x="1675" y="748"/>
                  <a:pt x="1717" y="474"/>
                  <a:pt x="1745" y="519"/>
                </a:cubicBezTo>
                <a:lnTo>
                  <a:pt x="1745" y="1019"/>
                </a:lnTo>
                <a:lnTo>
                  <a:pt x="0" y="1019"/>
                </a:lnTo>
                <a:lnTo>
                  <a:pt x="0" y="629"/>
                </a:lnTo>
                <a:close/>
              </a:path>
            </a:pathLst>
          </a:custGeom>
          <a:solidFill>
            <a:srgbClr val="FF9900"/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6927" name="Rectangle 31"/>
          <p:cNvSpPr>
            <a:spLocks noChangeArrowheads="1"/>
          </p:cNvSpPr>
          <p:nvPr/>
        </p:nvSpPr>
        <p:spPr bwMode="auto">
          <a:xfrm>
            <a:off x="3089275" y="5426075"/>
            <a:ext cx="342900" cy="42862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28" name="Rectangle 32"/>
          <p:cNvSpPr>
            <a:spLocks noChangeArrowheads="1"/>
          </p:cNvSpPr>
          <p:nvPr/>
        </p:nvSpPr>
        <p:spPr bwMode="auto">
          <a:xfrm>
            <a:off x="2452688" y="4797425"/>
            <a:ext cx="342900" cy="1052513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29" name="Rectangle 33"/>
          <p:cNvSpPr>
            <a:spLocks noChangeArrowheads="1"/>
          </p:cNvSpPr>
          <p:nvPr/>
        </p:nvSpPr>
        <p:spPr bwMode="auto">
          <a:xfrm>
            <a:off x="1501775" y="4254500"/>
            <a:ext cx="342900" cy="160020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0" name="Rectangle 34"/>
          <p:cNvSpPr>
            <a:spLocks noChangeArrowheads="1"/>
          </p:cNvSpPr>
          <p:nvPr/>
        </p:nvSpPr>
        <p:spPr bwMode="auto">
          <a:xfrm>
            <a:off x="1741488" y="4397375"/>
            <a:ext cx="342900" cy="145732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1" name="Rectangle 35"/>
          <p:cNvSpPr>
            <a:spLocks noChangeArrowheads="1"/>
          </p:cNvSpPr>
          <p:nvPr/>
        </p:nvSpPr>
        <p:spPr bwMode="auto">
          <a:xfrm>
            <a:off x="1963738" y="4786313"/>
            <a:ext cx="342900" cy="1068387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2" name="Rectangle 36"/>
          <p:cNvSpPr>
            <a:spLocks noChangeArrowheads="1"/>
          </p:cNvSpPr>
          <p:nvPr/>
        </p:nvSpPr>
        <p:spPr bwMode="auto">
          <a:xfrm>
            <a:off x="1208088" y="4597400"/>
            <a:ext cx="342900" cy="1243013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3" name="Rectangle 37"/>
          <p:cNvSpPr>
            <a:spLocks noChangeArrowheads="1"/>
          </p:cNvSpPr>
          <p:nvPr/>
        </p:nvSpPr>
        <p:spPr bwMode="auto">
          <a:xfrm>
            <a:off x="2771775" y="4754563"/>
            <a:ext cx="342900" cy="1100137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4" name="Rectangle 38"/>
          <p:cNvSpPr>
            <a:spLocks noChangeArrowheads="1"/>
          </p:cNvSpPr>
          <p:nvPr/>
        </p:nvSpPr>
        <p:spPr bwMode="auto">
          <a:xfrm>
            <a:off x="827088" y="5130800"/>
            <a:ext cx="342900" cy="72390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5" name="Freeform 39"/>
          <p:cNvSpPr>
            <a:spLocks/>
          </p:cNvSpPr>
          <p:nvPr/>
        </p:nvSpPr>
        <p:spPr bwMode="auto">
          <a:xfrm>
            <a:off x="820738" y="4248150"/>
            <a:ext cx="2722562" cy="1617663"/>
          </a:xfrm>
          <a:custGeom>
            <a:avLst/>
            <a:gdLst/>
            <a:ahLst/>
            <a:cxnLst>
              <a:cxn ang="0">
                <a:pos x="0" y="1019"/>
              </a:cxn>
              <a:cxn ang="0">
                <a:pos x="0" y="629"/>
              </a:cxn>
              <a:cxn ang="0">
                <a:pos x="549" y="2"/>
              </a:cxn>
              <a:cxn ang="0">
                <a:pos x="947" y="484"/>
              </a:cxn>
              <a:cxn ang="0">
                <a:pos x="1242" y="244"/>
              </a:cxn>
              <a:cxn ang="0">
                <a:pos x="1548" y="748"/>
              </a:cxn>
              <a:cxn ang="0">
                <a:pos x="1715" y="519"/>
              </a:cxn>
            </a:cxnLst>
            <a:rect l="0" t="0" r="r" b="b"/>
            <a:pathLst>
              <a:path w="1715" h="1019">
                <a:moveTo>
                  <a:pt x="0" y="1019"/>
                </a:moveTo>
                <a:lnTo>
                  <a:pt x="0" y="629"/>
                </a:lnTo>
                <a:cubicBezTo>
                  <a:pt x="216" y="616"/>
                  <a:pt x="389" y="0"/>
                  <a:pt x="549" y="2"/>
                </a:cubicBezTo>
                <a:cubicBezTo>
                  <a:pt x="741" y="4"/>
                  <a:pt x="834" y="484"/>
                  <a:pt x="947" y="484"/>
                </a:cubicBezTo>
                <a:cubicBezTo>
                  <a:pt x="1113" y="490"/>
                  <a:pt x="1147" y="248"/>
                  <a:pt x="1242" y="244"/>
                </a:cubicBezTo>
                <a:cubicBezTo>
                  <a:pt x="1379" y="244"/>
                  <a:pt x="1413" y="748"/>
                  <a:pt x="1548" y="748"/>
                </a:cubicBezTo>
                <a:cubicBezTo>
                  <a:pt x="1646" y="748"/>
                  <a:pt x="1687" y="557"/>
                  <a:pt x="1715" y="519"/>
                </a:cubicBezTo>
              </a:path>
            </a:pathLst>
          </a:custGeom>
          <a:noFill/>
          <a:ln w="57150" cap="flat" cmpd="sng">
            <a:solidFill>
              <a:srgbClr val="A5002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6937" name="Freeform 41"/>
          <p:cNvSpPr>
            <a:spLocks/>
          </p:cNvSpPr>
          <p:nvPr/>
        </p:nvSpPr>
        <p:spPr bwMode="auto">
          <a:xfrm>
            <a:off x="817563" y="4113213"/>
            <a:ext cx="3011487" cy="17478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1"/>
              </a:cxn>
              <a:cxn ang="0">
                <a:pos x="1897" y="1101"/>
              </a:cxn>
            </a:cxnLst>
            <a:rect l="0" t="0" r="r" b="b"/>
            <a:pathLst>
              <a:path w="1897" h="1101">
                <a:moveTo>
                  <a:pt x="0" y="0"/>
                </a:moveTo>
                <a:lnTo>
                  <a:pt x="0" y="1101"/>
                </a:lnTo>
                <a:lnTo>
                  <a:pt x="1897" y="1101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6938" name="Oval 42"/>
          <p:cNvSpPr>
            <a:spLocks noChangeArrowheads="1"/>
          </p:cNvSpPr>
          <p:nvPr/>
        </p:nvSpPr>
        <p:spPr bwMode="auto">
          <a:xfrm>
            <a:off x="3219450" y="5375275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9" name="Oval 43"/>
          <p:cNvSpPr>
            <a:spLocks noChangeArrowheads="1"/>
          </p:cNvSpPr>
          <p:nvPr/>
        </p:nvSpPr>
        <p:spPr bwMode="auto">
          <a:xfrm>
            <a:off x="2565400" y="472916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40" name="Oval 44"/>
          <p:cNvSpPr>
            <a:spLocks noChangeArrowheads="1"/>
          </p:cNvSpPr>
          <p:nvPr/>
        </p:nvSpPr>
        <p:spPr bwMode="auto">
          <a:xfrm>
            <a:off x="1624013" y="4186238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41" name="Oval 45"/>
          <p:cNvSpPr>
            <a:spLocks noChangeArrowheads="1"/>
          </p:cNvSpPr>
          <p:nvPr/>
        </p:nvSpPr>
        <p:spPr bwMode="auto">
          <a:xfrm>
            <a:off x="1865313" y="4338638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42" name="Oval 46"/>
          <p:cNvSpPr>
            <a:spLocks noChangeArrowheads="1"/>
          </p:cNvSpPr>
          <p:nvPr/>
        </p:nvSpPr>
        <p:spPr bwMode="auto">
          <a:xfrm>
            <a:off x="2070100" y="4725988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43" name="Oval 47"/>
          <p:cNvSpPr>
            <a:spLocks noChangeArrowheads="1"/>
          </p:cNvSpPr>
          <p:nvPr/>
        </p:nvSpPr>
        <p:spPr bwMode="auto">
          <a:xfrm>
            <a:off x="1311275" y="4527550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44" name="Oval 48"/>
          <p:cNvSpPr>
            <a:spLocks noChangeArrowheads="1"/>
          </p:cNvSpPr>
          <p:nvPr/>
        </p:nvSpPr>
        <p:spPr bwMode="auto">
          <a:xfrm>
            <a:off x="2873375" y="4687888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45" name="Oval 49"/>
          <p:cNvSpPr>
            <a:spLocks noChangeArrowheads="1"/>
          </p:cNvSpPr>
          <p:nvPr/>
        </p:nvSpPr>
        <p:spPr bwMode="auto">
          <a:xfrm>
            <a:off x="949325" y="5067300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50" name="Inhaltsplatzhalter 2"/>
          <p:cNvSpPr txBox="1">
            <a:spLocks/>
          </p:cNvSpPr>
          <p:nvPr/>
        </p:nvSpPr>
        <p:spPr bwMode="auto">
          <a:xfrm>
            <a:off x="4410075" y="3580722"/>
            <a:ext cx="4420416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de-DE" sz="2400" b="1" i="1" kern="0" dirty="0" err="1" smtClean="0">
                <a:solidFill>
                  <a:schemeClr val="tx1"/>
                </a:solidFill>
                <a:latin typeface="+mn-lt"/>
              </a:rPr>
              <a:t>Stochastic</a:t>
            </a:r>
            <a:r>
              <a:rPr lang="de-DE" sz="2400" b="1" i="1" kern="0" dirty="0" smtClean="0">
                <a:solidFill>
                  <a:schemeClr val="tx1"/>
                </a:solidFill>
                <a:latin typeface="+mn-lt"/>
              </a:rPr>
              <a:t> Sampling</a:t>
            </a:r>
            <a:endParaRPr kumimoji="0" lang="de-DE" sz="24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8"/>
              </a:buBlip>
              <a:tabLst/>
              <a:defRPr/>
            </a:pP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Uniformly</a:t>
            </a: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distributed</a:t>
            </a: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samples</a:t>
            </a:r>
            <a:endParaRPr kumimoji="0" lang="de-DE" sz="24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8"/>
              </a:buBlip>
              <a:tabLst/>
              <a:defRPr/>
            </a:pPr>
            <a:r>
              <a:rPr lang="de-DE" sz="2400" b="0" i="0" kern="0" dirty="0" smtClean="0">
                <a:solidFill>
                  <a:schemeClr val="tx1"/>
                </a:solidFill>
                <a:latin typeface="+mn-lt"/>
              </a:rPr>
              <a:t>Approximation </a:t>
            </a:r>
            <a:r>
              <a:rPr lang="de-DE" sz="2400" b="0" i="0" kern="0" dirty="0" err="1" smtClean="0">
                <a:solidFill>
                  <a:schemeClr val="tx1"/>
                </a:solidFill>
                <a:latin typeface="+mn-lt"/>
              </a:rPr>
              <a:t>by</a:t>
            </a:r>
            <a:r>
              <a:rPr lang="de-DE" sz="2400" b="0" i="0" kern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2400" b="0" i="0" kern="0" dirty="0" err="1" smtClean="0">
                <a:solidFill>
                  <a:schemeClr val="tx1"/>
                </a:solidFill>
                <a:latin typeface="+mn-lt"/>
              </a:rPr>
              <a:t>sum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2" name="Grafik 5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736777" y="1450702"/>
            <a:ext cx="835979" cy="482600"/>
          </a:xfrm>
          <a:prstGeom prst="rect">
            <a:avLst/>
          </a:prstGeom>
        </p:spPr>
      </p:pic>
      <p:pic>
        <p:nvPicPr>
          <p:cNvPr id="54" name="Grafik 53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736777" y="4031977"/>
            <a:ext cx="835979" cy="482600"/>
          </a:xfrm>
          <a:prstGeom prst="rect">
            <a:avLst/>
          </a:prstGeom>
        </p:spPr>
      </p:pic>
      <p:pic>
        <p:nvPicPr>
          <p:cNvPr id="60" name="Grafik 59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5593" y="2482667"/>
            <a:ext cx="2272830" cy="933785"/>
          </a:xfrm>
          <a:prstGeom prst="rect">
            <a:avLst/>
          </a:prstGeom>
        </p:spPr>
      </p:pic>
      <p:pic>
        <p:nvPicPr>
          <p:cNvPr id="63" name="Grafik 62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9059" y="2521856"/>
            <a:ext cx="1432425" cy="808658"/>
          </a:xfrm>
          <a:prstGeom prst="rect">
            <a:avLst/>
          </a:prstGeom>
        </p:spPr>
      </p:pic>
      <p:pic>
        <p:nvPicPr>
          <p:cNvPr id="64" name="Grafik 63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6736" y="5012508"/>
            <a:ext cx="2272830" cy="933785"/>
          </a:xfrm>
          <a:prstGeom prst="rect">
            <a:avLst/>
          </a:prstGeom>
        </p:spPr>
      </p:pic>
      <p:pic>
        <p:nvPicPr>
          <p:cNvPr id="65" name="Grafik 64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0202" y="5051697"/>
            <a:ext cx="1432425" cy="808658"/>
          </a:xfrm>
          <a:prstGeom prst="rect">
            <a:avLst/>
          </a:prstGeom>
        </p:spPr>
      </p:pic>
      <p:sp>
        <p:nvSpPr>
          <p:cNvPr id="66" name="Inhaltsplatzhalter 2"/>
          <p:cNvSpPr txBox="1">
            <a:spLocks/>
          </p:cNvSpPr>
          <p:nvPr/>
        </p:nvSpPr>
        <p:spPr bwMode="auto">
          <a:xfrm>
            <a:off x="4410075" y="1177155"/>
            <a:ext cx="4420416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de-DE" sz="2400" b="1" i="1" kern="0" dirty="0" err="1" smtClean="0">
                <a:latin typeface="+mn-lt"/>
              </a:rPr>
              <a:t>Equidistant</a:t>
            </a:r>
            <a:r>
              <a:rPr lang="de-DE" sz="2400" b="1" i="1" kern="0" dirty="0" smtClean="0">
                <a:latin typeface="+mn-lt"/>
              </a:rPr>
              <a:t> </a:t>
            </a:r>
            <a:r>
              <a:rPr lang="de-DE" sz="2400" b="1" i="1" kern="0" dirty="0" smtClean="0">
                <a:solidFill>
                  <a:schemeClr val="tx1"/>
                </a:solidFill>
                <a:latin typeface="+mn-lt"/>
              </a:rPr>
              <a:t>Sampling</a:t>
            </a:r>
            <a:endParaRPr kumimoji="0" lang="de-DE" sz="24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8"/>
              </a:buBlip>
              <a:tabLst/>
              <a:defRPr/>
            </a:pPr>
            <a:r>
              <a:rPr lang="de-DE" sz="2400" b="0" i="0" kern="0" dirty="0" smtClean="0">
                <a:solidFill>
                  <a:schemeClr val="tx1"/>
                </a:solidFill>
                <a:latin typeface="+mn-lt"/>
              </a:rPr>
              <a:t>Approximation integral </a:t>
            </a:r>
            <a:br>
              <a:rPr lang="de-DE" sz="2400" b="0" i="0" kern="0" dirty="0" smtClean="0">
                <a:solidFill>
                  <a:schemeClr val="tx1"/>
                </a:solidFill>
                <a:latin typeface="+mn-lt"/>
              </a:rPr>
            </a:br>
            <a:r>
              <a:rPr lang="de-DE" sz="2400" b="0" i="0" kern="0" dirty="0" err="1" smtClean="0">
                <a:solidFill>
                  <a:schemeClr val="tx1"/>
                </a:solidFill>
                <a:latin typeface="+mn-lt"/>
              </a:rPr>
              <a:t>by</a:t>
            </a:r>
            <a:r>
              <a:rPr lang="de-DE" sz="2400" b="0" i="0" kern="0" dirty="0" smtClean="0">
                <a:solidFill>
                  <a:schemeClr val="tx1"/>
                </a:solidFill>
                <a:latin typeface="+mn-lt"/>
              </a:rPr>
              <a:t> a Riemann </a:t>
            </a:r>
            <a:r>
              <a:rPr lang="de-DE" sz="2400" b="0" i="0" kern="0" dirty="0" err="1" smtClean="0">
                <a:solidFill>
                  <a:schemeClr val="tx1"/>
                </a:solidFill>
                <a:latin typeface="+mn-lt"/>
              </a:rPr>
              <a:t>sum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" name="Line 29"/>
          <p:cNvSpPr>
            <a:spLocks noChangeShapeType="1"/>
          </p:cNvSpPr>
          <p:nvPr/>
        </p:nvSpPr>
        <p:spPr bwMode="auto">
          <a:xfrm flipV="1">
            <a:off x="3371850" y="5467348"/>
            <a:ext cx="1209676" cy="22860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6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6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6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6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6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36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6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36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36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36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36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36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6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336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6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36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36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36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36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36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36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36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36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336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36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336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336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336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336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000"/>
                            </p:stCondLst>
                            <p:childTnLst>
                              <p:par>
                                <p:cTn id="1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336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500"/>
                            </p:stCondLst>
                            <p:childTnLst>
                              <p:par>
                                <p:cTn id="1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336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0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500"/>
                            </p:stCondLst>
                            <p:childTnLst>
                              <p:par>
                                <p:cTn id="2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900" grpId="0" animBg="1"/>
      <p:bldP spid="336901" grpId="0" animBg="1"/>
      <p:bldP spid="336902" grpId="0" animBg="1"/>
      <p:bldP spid="336903" grpId="0" animBg="1"/>
      <p:bldP spid="336904" grpId="0" animBg="1"/>
      <p:bldP spid="336905" grpId="0" animBg="1"/>
      <p:bldP spid="336906" grpId="0" animBg="1"/>
      <p:bldP spid="336907" grpId="0" animBg="1"/>
      <p:bldP spid="336908" grpId="0" animBg="1"/>
      <p:bldP spid="336909" grpId="0" animBg="1"/>
      <p:bldP spid="336923" grpId="0" animBg="1"/>
      <p:bldP spid="336913" grpId="0" animBg="1"/>
      <p:bldP spid="336914" grpId="0" animBg="1"/>
      <p:bldP spid="336915" grpId="0" animBg="1"/>
      <p:bldP spid="336916" grpId="0" animBg="1"/>
      <p:bldP spid="336917" grpId="0" animBg="1"/>
      <p:bldP spid="336918" grpId="0" animBg="1"/>
      <p:bldP spid="336919" grpId="0" animBg="1"/>
      <p:bldP spid="336920" grpId="0" animBg="1"/>
      <p:bldP spid="336925" grpId="0" animBg="1"/>
      <p:bldP spid="336926" grpId="0" animBg="1"/>
      <p:bldP spid="336927" grpId="0" animBg="1"/>
      <p:bldP spid="336928" grpId="0" animBg="1"/>
      <p:bldP spid="336929" grpId="0" animBg="1"/>
      <p:bldP spid="336930" grpId="0" animBg="1"/>
      <p:bldP spid="336931" grpId="0" animBg="1"/>
      <p:bldP spid="336932" grpId="0" animBg="1"/>
      <p:bldP spid="336933" grpId="0" animBg="1"/>
      <p:bldP spid="336934" grpId="0" animBg="1"/>
      <p:bldP spid="336935" grpId="0" animBg="1"/>
      <p:bldP spid="336937" grpId="0" animBg="1"/>
      <p:bldP spid="336938" grpId="0" animBg="1"/>
      <p:bldP spid="336939" grpId="0" animBg="1"/>
      <p:bldP spid="336940" grpId="0" animBg="1"/>
      <p:bldP spid="336941" grpId="0" animBg="1"/>
      <p:bldP spid="336942" grpId="0" animBg="1"/>
      <p:bldP spid="336943" grpId="0" animBg="1"/>
      <p:bldP spid="336944" grpId="0" animBg="1"/>
      <p:bldP spid="336945" grpId="0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Stochastic</a:t>
            </a:r>
            <a:r>
              <a:rPr lang="de-DE" dirty="0" smtClean="0"/>
              <a:t> Sampling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1025" y="1176338"/>
            <a:ext cx="7981950" cy="5110162"/>
          </a:xfrm>
        </p:spPr>
        <p:txBody>
          <a:bodyPr/>
          <a:lstStyle/>
          <a:p>
            <a:pPr>
              <a:buNone/>
            </a:pPr>
            <a:r>
              <a:rPr lang="de-DE" b="1" dirty="0" err="1" smtClean="0">
                <a:solidFill>
                  <a:srgbClr val="FF0000"/>
                </a:solidFill>
              </a:rPr>
              <a:t>Cons</a:t>
            </a:r>
            <a:r>
              <a:rPr lang="de-DE" b="1" dirty="0" smtClean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de-DE" sz="2400" dirty="0" err="1" smtClean="0">
                <a:latin typeface="+mn-lt"/>
              </a:rPr>
              <a:t>Slower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convergence</a:t>
            </a:r>
            <a:r>
              <a:rPr lang="de-DE" sz="2400" dirty="0" smtClean="0">
                <a:latin typeface="+mn-lt"/>
              </a:rPr>
              <a:t/>
            </a:r>
            <a:br>
              <a:rPr lang="de-DE" sz="2400" dirty="0" smtClean="0">
                <a:latin typeface="+mn-lt"/>
              </a:rPr>
            </a:br>
            <a:r>
              <a:rPr lang="de-DE" sz="2400" dirty="0" err="1" smtClean="0">
                <a:latin typeface="+mn-lt"/>
              </a:rPr>
              <a:t>than</a:t>
            </a:r>
            <a:r>
              <a:rPr lang="de-DE" sz="2400" dirty="0" smtClean="0">
                <a:latin typeface="+mn-lt"/>
              </a:rPr>
              <a:t> Riemann </a:t>
            </a:r>
            <a:r>
              <a:rPr lang="de-DE" sz="2400" dirty="0" err="1" smtClean="0">
                <a:latin typeface="+mn-lt"/>
              </a:rPr>
              <a:t>sum</a:t>
            </a:r>
            <a:endParaRPr lang="de-DE" sz="2400" dirty="0" smtClean="0">
              <a:latin typeface="+mn-lt"/>
            </a:endParaRPr>
          </a:p>
          <a:p>
            <a:pPr lvl="1"/>
            <a:endParaRPr lang="de-DE" sz="2400" dirty="0" smtClean="0">
              <a:latin typeface="+mn-lt"/>
            </a:endParaRPr>
          </a:p>
          <a:p>
            <a:pPr>
              <a:buNone/>
            </a:pPr>
            <a:r>
              <a:rPr lang="de-DE" b="1" dirty="0" smtClean="0">
                <a:solidFill>
                  <a:srgbClr val="00B050"/>
                </a:solidFill>
              </a:rPr>
              <a:t>Pros:</a:t>
            </a:r>
          </a:p>
          <a:p>
            <a:pPr lvl="1"/>
            <a:r>
              <a:rPr lang="de-DE" sz="2400" b="1" i="1" dirty="0" err="1" smtClean="0">
                <a:latin typeface="+mn-lt"/>
              </a:rPr>
              <a:t>Better</a:t>
            </a:r>
            <a:r>
              <a:rPr lang="de-DE" sz="2400" b="1" i="1" dirty="0" smtClean="0">
                <a:latin typeface="+mn-lt"/>
              </a:rPr>
              <a:t> </a:t>
            </a:r>
            <a:r>
              <a:rPr lang="de-DE" sz="2400" b="1" i="1" dirty="0" err="1" smtClean="0">
                <a:latin typeface="+mn-lt"/>
              </a:rPr>
              <a:t>Scalability</a:t>
            </a:r>
            <a:r>
              <a:rPr lang="de-DE" sz="2400" b="1" i="1" dirty="0" smtClean="0">
                <a:latin typeface="+mn-lt"/>
              </a:rPr>
              <a:t> </a:t>
            </a:r>
            <a:r>
              <a:rPr lang="de-DE" sz="2400" b="1" i="1" dirty="0" err="1" smtClean="0">
                <a:latin typeface="+mn-lt"/>
              </a:rPr>
              <a:t>for</a:t>
            </a:r>
            <a:r>
              <a:rPr lang="de-DE" sz="2400" b="1" i="1" dirty="0" smtClean="0">
                <a:latin typeface="+mn-lt"/>
              </a:rPr>
              <a:t> multidimensional </a:t>
            </a:r>
            <a:r>
              <a:rPr lang="de-DE" sz="2400" b="1" i="1" dirty="0" err="1" smtClean="0">
                <a:latin typeface="+mn-lt"/>
              </a:rPr>
              <a:t>functions</a:t>
            </a:r>
            <a:r>
              <a:rPr lang="de-DE" sz="2400" b="1" i="1" dirty="0" smtClean="0">
                <a:latin typeface="+mn-lt"/>
              </a:rPr>
              <a:t>: </a:t>
            </a:r>
            <a:br>
              <a:rPr lang="de-DE" sz="2400" b="1" i="1" dirty="0" smtClean="0">
                <a:latin typeface="+mn-lt"/>
              </a:rPr>
            </a:br>
            <a:r>
              <a:rPr lang="de-DE" sz="2400" dirty="0" err="1" smtClean="0">
                <a:latin typeface="+mn-lt"/>
              </a:rPr>
              <a:t>increase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number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of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samples</a:t>
            </a:r>
            <a:r>
              <a:rPr lang="de-DE" sz="2400" dirty="0" smtClean="0">
                <a:latin typeface="+mn-lt"/>
              </a:rPr>
              <a:t> in </a:t>
            </a:r>
            <a:r>
              <a:rPr lang="de-DE" sz="2400" dirty="0" err="1" smtClean="0">
                <a:latin typeface="+mn-lt"/>
              </a:rPr>
              <a:t>arbitrary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steps</a:t>
            </a:r>
            <a:endParaRPr lang="de-DE" sz="2400" dirty="0" smtClean="0">
              <a:latin typeface="+mn-lt"/>
            </a:endParaRPr>
          </a:p>
          <a:p>
            <a:pPr lvl="1"/>
            <a:r>
              <a:rPr lang="de-DE" sz="2400" b="1" i="1" dirty="0" smtClean="0">
                <a:latin typeface="+mn-lt"/>
              </a:rPr>
              <a:t>Noise</a:t>
            </a:r>
            <a:r>
              <a:rPr lang="de-DE" sz="2400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instead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of</a:t>
            </a:r>
            <a:r>
              <a:rPr lang="de-DE" dirty="0" smtClean="0">
                <a:latin typeface="+mn-lt"/>
              </a:rPr>
              <a:t> </a:t>
            </a:r>
            <a:r>
              <a:rPr lang="de-DE" sz="2400" dirty="0" smtClean="0">
                <a:latin typeface="+mn-lt"/>
              </a:rPr>
              <a:t>Aliasing</a:t>
            </a:r>
          </a:p>
          <a:p>
            <a:pPr lvl="1"/>
            <a:r>
              <a:rPr lang="de-DE" sz="2400" b="1" i="1" dirty="0" smtClean="0">
                <a:latin typeface="+mn-lt"/>
              </a:rPr>
              <a:t>Independent </a:t>
            </a:r>
            <a:r>
              <a:rPr lang="de-DE" sz="2400" b="1" i="1" dirty="0" err="1" smtClean="0">
                <a:latin typeface="+mn-lt"/>
              </a:rPr>
              <a:t>of</a:t>
            </a:r>
            <a:r>
              <a:rPr lang="de-DE" sz="2400" b="1" i="1" dirty="0" smtClean="0">
                <a:latin typeface="+mn-lt"/>
              </a:rPr>
              <a:t> </a:t>
            </a:r>
            <a:r>
              <a:rPr lang="de-DE" sz="2400" b="1" i="1" dirty="0" err="1" smtClean="0">
                <a:latin typeface="+mn-lt"/>
              </a:rPr>
              <a:t>sampling</a:t>
            </a:r>
            <a:r>
              <a:rPr lang="de-DE" sz="2400" b="1" i="1" dirty="0" smtClean="0">
                <a:latin typeface="+mn-lt"/>
              </a:rPr>
              <a:t> </a:t>
            </a:r>
            <a:r>
              <a:rPr lang="de-DE" sz="2400" b="1" i="1" dirty="0" err="1" smtClean="0">
                <a:latin typeface="+mn-lt"/>
              </a:rPr>
              <a:t>grid</a:t>
            </a:r>
            <a:r>
              <a:rPr lang="de-DE" sz="2400" b="1" i="1" dirty="0" smtClean="0">
                <a:latin typeface="+mn-lt"/>
              </a:rPr>
              <a:t>:</a:t>
            </a:r>
            <a:r>
              <a:rPr lang="de-DE" sz="2400" dirty="0" smtClean="0">
                <a:latin typeface="+mn-lt"/>
              </a:rPr>
              <a:t/>
            </a:r>
            <a:br>
              <a:rPr lang="de-DE" sz="2400" dirty="0" smtClean="0">
                <a:latin typeface="+mn-lt"/>
              </a:rPr>
            </a:br>
            <a:r>
              <a:rPr lang="de-DE" sz="2400" dirty="0" smtClean="0">
                <a:latin typeface="+mn-lt"/>
              </a:rPr>
              <a:t>Clever </a:t>
            </a:r>
            <a:r>
              <a:rPr lang="de-DE" sz="2400" dirty="0" err="1" smtClean="0">
                <a:latin typeface="+mn-lt"/>
              </a:rPr>
              <a:t>placement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of</a:t>
            </a:r>
            <a:r>
              <a:rPr lang="de-DE" dirty="0" smtClean="0">
                <a:latin typeface="+mn-lt"/>
              </a:rPr>
              <a:t> </a:t>
            </a:r>
            <a:br>
              <a:rPr lang="de-DE" dirty="0" smtClean="0">
                <a:latin typeface="+mn-lt"/>
              </a:rPr>
            </a:br>
            <a:r>
              <a:rPr lang="de-DE" dirty="0" err="1" smtClean="0">
                <a:latin typeface="+mn-lt"/>
              </a:rPr>
              <a:t>samples</a:t>
            </a:r>
            <a:r>
              <a:rPr lang="de-DE" sz="2400" dirty="0" smtClean="0">
                <a:latin typeface="+mn-lt"/>
              </a:rPr>
              <a:t> will </a:t>
            </a:r>
            <a:r>
              <a:rPr lang="de-DE" sz="2400" dirty="0" err="1" smtClean="0">
                <a:latin typeface="+mn-lt"/>
              </a:rPr>
              <a:t>improve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the</a:t>
            </a:r>
            <a:r>
              <a:rPr lang="de-DE" sz="2400" dirty="0" smtClean="0">
                <a:latin typeface="+mn-lt"/>
              </a:rPr>
              <a:t/>
            </a:r>
            <a:br>
              <a:rPr lang="de-DE" sz="2400" dirty="0" smtClean="0">
                <a:latin typeface="+mn-lt"/>
              </a:rPr>
            </a:br>
            <a:r>
              <a:rPr lang="de-DE" sz="2400" dirty="0" err="1" smtClean="0">
                <a:latin typeface="+mn-lt"/>
              </a:rPr>
              <a:t>convergence</a:t>
            </a:r>
            <a:r>
              <a:rPr lang="de-DE" sz="2400" dirty="0" smtClean="0">
                <a:latin typeface="+mn-lt"/>
              </a:rPr>
              <a:t>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863" y="1152796"/>
            <a:ext cx="19050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37688" y="1152796"/>
            <a:ext cx="19050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ruppieren 77"/>
          <p:cNvGrpSpPr/>
          <p:nvPr/>
        </p:nvGrpSpPr>
        <p:grpSpPr>
          <a:xfrm>
            <a:off x="4653326" y="1297259"/>
            <a:ext cx="1590675" cy="1581150"/>
            <a:chOff x="4640263" y="1401763"/>
            <a:chExt cx="1590675" cy="1581150"/>
          </a:xfrm>
        </p:grpSpPr>
        <p:sp>
          <p:nvSpPr>
            <p:cNvPr id="10" name="Oval 17"/>
            <p:cNvSpPr>
              <a:spLocks noChangeArrowheads="1"/>
            </p:cNvSpPr>
            <p:nvPr/>
          </p:nvSpPr>
          <p:spPr bwMode="auto">
            <a:xfrm>
              <a:off x="5129213" y="1401763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5618163" y="1401763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2" name="Oval 17"/>
            <p:cNvSpPr>
              <a:spLocks noChangeArrowheads="1"/>
            </p:cNvSpPr>
            <p:nvPr/>
          </p:nvSpPr>
          <p:spPr bwMode="auto">
            <a:xfrm>
              <a:off x="4640263" y="1401763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3" name="Oval 17"/>
            <p:cNvSpPr>
              <a:spLocks noChangeArrowheads="1"/>
            </p:cNvSpPr>
            <p:nvPr/>
          </p:nvSpPr>
          <p:spPr bwMode="auto">
            <a:xfrm>
              <a:off x="6107113" y="1401763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5129213" y="2859088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5618163" y="2859088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4640263" y="2859088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20" name="Oval 17"/>
            <p:cNvSpPr>
              <a:spLocks noChangeArrowheads="1"/>
            </p:cNvSpPr>
            <p:nvPr/>
          </p:nvSpPr>
          <p:spPr bwMode="auto">
            <a:xfrm>
              <a:off x="6107113" y="2859088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24" name="Oval 17"/>
            <p:cNvSpPr>
              <a:spLocks noChangeArrowheads="1"/>
            </p:cNvSpPr>
            <p:nvPr/>
          </p:nvSpPr>
          <p:spPr bwMode="auto">
            <a:xfrm>
              <a:off x="5129213" y="1887538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25" name="Oval 17"/>
            <p:cNvSpPr>
              <a:spLocks noChangeArrowheads="1"/>
            </p:cNvSpPr>
            <p:nvPr/>
          </p:nvSpPr>
          <p:spPr bwMode="auto">
            <a:xfrm>
              <a:off x="5618163" y="1887538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26" name="Oval 17"/>
            <p:cNvSpPr>
              <a:spLocks noChangeArrowheads="1"/>
            </p:cNvSpPr>
            <p:nvPr/>
          </p:nvSpPr>
          <p:spPr bwMode="auto">
            <a:xfrm>
              <a:off x="4640263" y="1887538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27" name="Oval 17"/>
            <p:cNvSpPr>
              <a:spLocks noChangeArrowheads="1"/>
            </p:cNvSpPr>
            <p:nvPr/>
          </p:nvSpPr>
          <p:spPr bwMode="auto">
            <a:xfrm>
              <a:off x="6107113" y="1887538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29" name="Oval 17"/>
            <p:cNvSpPr>
              <a:spLocks noChangeArrowheads="1"/>
            </p:cNvSpPr>
            <p:nvPr/>
          </p:nvSpPr>
          <p:spPr bwMode="auto">
            <a:xfrm>
              <a:off x="5129213" y="2373313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0" name="Oval 17"/>
            <p:cNvSpPr>
              <a:spLocks noChangeArrowheads="1"/>
            </p:cNvSpPr>
            <p:nvPr/>
          </p:nvSpPr>
          <p:spPr bwMode="auto">
            <a:xfrm>
              <a:off x="5618163" y="2373313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1" name="Oval 17"/>
            <p:cNvSpPr>
              <a:spLocks noChangeArrowheads="1"/>
            </p:cNvSpPr>
            <p:nvPr/>
          </p:nvSpPr>
          <p:spPr bwMode="auto">
            <a:xfrm>
              <a:off x="4640263" y="2373313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2" name="Oval 17"/>
            <p:cNvSpPr>
              <a:spLocks noChangeArrowheads="1"/>
            </p:cNvSpPr>
            <p:nvPr/>
          </p:nvSpPr>
          <p:spPr bwMode="auto">
            <a:xfrm>
              <a:off x="6107113" y="2373313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5" name="Gruppieren 62"/>
          <p:cNvGrpSpPr/>
          <p:nvPr/>
        </p:nvGrpSpPr>
        <p:grpSpPr>
          <a:xfrm>
            <a:off x="4691426" y="1325834"/>
            <a:ext cx="1533525" cy="1504950"/>
            <a:chOff x="6707188" y="1430338"/>
            <a:chExt cx="1533525" cy="1504950"/>
          </a:xfrm>
        </p:grpSpPr>
        <p:grpSp>
          <p:nvGrpSpPr>
            <p:cNvPr id="6" name="Gruppieren 53"/>
            <p:cNvGrpSpPr/>
            <p:nvPr/>
          </p:nvGrpSpPr>
          <p:grpSpPr>
            <a:xfrm>
              <a:off x="6707188" y="1430338"/>
              <a:ext cx="1533525" cy="123825"/>
              <a:chOff x="6707188" y="1430338"/>
              <a:chExt cx="1533525" cy="123825"/>
            </a:xfrm>
          </p:grpSpPr>
          <p:sp>
            <p:nvSpPr>
              <p:cNvPr id="35" name="Oval 17"/>
              <p:cNvSpPr>
                <a:spLocks noChangeArrowheads="1"/>
              </p:cNvSpPr>
              <p:nvPr/>
            </p:nvSpPr>
            <p:spPr bwMode="auto">
              <a:xfrm>
                <a:off x="7412038" y="1430338"/>
                <a:ext cx="123825" cy="123825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rgbClr val="00206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37" name="Oval 17"/>
              <p:cNvSpPr>
                <a:spLocks noChangeArrowheads="1"/>
              </p:cNvSpPr>
              <p:nvPr/>
            </p:nvSpPr>
            <p:spPr bwMode="auto">
              <a:xfrm>
                <a:off x="6707188" y="1430338"/>
                <a:ext cx="123825" cy="123825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rgbClr val="00206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38" name="Oval 17"/>
              <p:cNvSpPr>
                <a:spLocks noChangeArrowheads="1"/>
              </p:cNvSpPr>
              <p:nvPr/>
            </p:nvSpPr>
            <p:spPr bwMode="auto">
              <a:xfrm>
                <a:off x="8116888" y="1430338"/>
                <a:ext cx="123825" cy="123825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rgbClr val="00206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7" name="Gruppieren 54"/>
            <p:cNvGrpSpPr/>
            <p:nvPr/>
          </p:nvGrpSpPr>
          <p:grpSpPr>
            <a:xfrm>
              <a:off x="6707188" y="2811463"/>
              <a:ext cx="1533525" cy="123825"/>
              <a:chOff x="6707188" y="1430338"/>
              <a:chExt cx="1533525" cy="123825"/>
            </a:xfrm>
          </p:grpSpPr>
          <p:sp>
            <p:nvSpPr>
              <p:cNvPr id="56" name="Oval 17"/>
              <p:cNvSpPr>
                <a:spLocks noChangeArrowheads="1"/>
              </p:cNvSpPr>
              <p:nvPr/>
            </p:nvSpPr>
            <p:spPr bwMode="auto">
              <a:xfrm>
                <a:off x="7412038" y="1430338"/>
                <a:ext cx="123825" cy="123825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rgbClr val="00206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7" name="Oval 17"/>
              <p:cNvSpPr>
                <a:spLocks noChangeArrowheads="1"/>
              </p:cNvSpPr>
              <p:nvPr/>
            </p:nvSpPr>
            <p:spPr bwMode="auto">
              <a:xfrm>
                <a:off x="6707188" y="1430338"/>
                <a:ext cx="123825" cy="123825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rgbClr val="00206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8" name="Oval 17"/>
              <p:cNvSpPr>
                <a:spLocks noChangeArrowheads="1"/>
              </p:cNvSpPr>
              <p:nvPr/>
            </p:nvSpPr>
            <p:spPr bwMode="auto">
              <a:xfrm>
                <a:off x="8116888" y="1430338"/>
                <a:ext cx="123825" cy="123825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rgbClr val="00206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8" name="Gruppieren 58"/>
            <p:cNvGrpSpPr/>
            <p:nvPr/>
          </p:nvGrpSpPr>
          <p:grpSpPr>
            <a:xfrm>
              <a:off x="6707188" y="2120901"/>
              <a:ext cx="1533525" cy="123825"/>
              <a:chOff x="6707188" y="1430338"/>
              <a:chExt cx="1533525" cy="123825"/>
            </a:xfrm>
          </p:grpSpPr>
          <p:sp>
            <p:nvSpPr>
              <p:cNvPr id="60" name="Oval 17"/>
              <p:cNvSpPr>
                <a:spLocks noChangeArrowheads="1"/>
              </p:cNvSpPr>
              <p:nvPr/>
            </p:nvSpPr>
            <p:spPr bwMode="auto">
              <a:xfrm>
                <a:off x="7412038" y="1430338"/>
                <a:ext cx="123825" cy="123825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rgbClr val="00206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1" name="Oval 17"/>
              <p:cNvSpPr>
                <a:spLocks noChangeArrowheads="1"/>
              </p:cNvSpPr>
              <p:nvPr/>
            </p:nvSpPr>
            <p:spPr bwMode="auto">
              <a:xfrm>
                <a:off x="6707188" y="1430338"/>
                <a:ext cx="123825" cy="123825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rgbClr val="00206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2" name="Oval 17"/>
              <p:cNvSpPr>
                <a:spLocks noChangeArrowheads="1"/>
              </p:cNvSpPr>
              <p:nvPr/>
            </p:nvSpPr>
            <p:spPr bwMode="auto">
              <a:xfrm>
                <a:off x="8116888" y="1430338"/>
                <a:ext cx="123825" cy="123825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rgbClr val="00206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</p:grpSp>
      <p:sp>
        <p:nvSpPr>
          <p:cNvPr id="74" name="Oval 17"/>
          <p:cNvSpPr>
            <a:spLocks noChangeArrowheads="1"/>
          </p:cNvSpPr>
          <p:nvPr/>
        </p:nvSpPr>
        <p:spPr bwMode="auto">
          <a:xfrm>
            <a:off x="6967901" y="2687909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5" name="Oval 17"/>
          <p:cNvSpPr>
            <a:spLocks noChangeArrowheads="1"/>
          </p:cNvSpPr>
          <p:nvPr/>
        </p:nvSpPr>
        <p:spPr bwMode="auto">
          <a:xfrm>
            <a:off x="6834551" y="1554434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6" name="Oval 17"/>
          <p:cNvSpPr>
            <a:spLocks noChangeArrowheads="1"/>
          </p:cNvSpPr>
          <p:nvPr/>
        </p:nvSpPr>
        <p:spPr bwMode="auto">
          <a:xfrm>
            <a:off x="7110776" y="2268809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1" name="Oval 17"/>
          <p:cNvSpPr>
            <a:spLocks noChangeArrowheads="1"/>
          </p:cNvSpPr>
          <p:nvPr/>
        </p:nvSpPr>
        <p:spPr bwMode="auto">
          <a:xfrm>
            <a:off x="7748951" y="2316434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2" name="Oval 17"/>
          <p:cNvSpPr>
            <a:spLocks noChangeArrowheads="1"/>
          </p:cNvSpPr>
          <p:nvPr/>
        </p:nvSpPr>
        <p:spPr bwMode="auto">
          <a:xfrm>
            <a:off x="8015651" y="2535509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3" name="Oval 17"/>
          <p:cNvSpPr>
            <a:spLocks noChangeArrowheads="1"/>
          </p:cNvSpPr>
          <p:nvPr/>
        </p:nvSpPr>
        <p:spPr bwMode="auto">
          <a:xfrm>
            <a:off x="7282226" y="1373459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8" name="Oval 17"/>
          <p:cNvSpPr>
            <a:spLocks noChangeArrowheads="1"/>
          </p:cNvSpPr>
          <p:nvPr/>
        </p:nvSpPr>
        <p:spPr bwMode="auto">
          <a:xfrm>
            <a:off x="7301276" y="1778272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9" name="Oval 17"/>
          <p:cNvSpPr>
            <a:spLocks noChangeArrowheads="1"/>
          </p:cNvSpPr>
          <p:nvPr/>
        </p:nvSpPr>
        <p:spPr bwMode="auto">
          <a:xfrm>
            <a:off x="8025176" y="1435372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0" name="Oval 17"/>
          <p:cNvSpPr>
            <a:spLocks noChangeArrowheads="1"/>
          </p:cNvSpPr>
          <p:nvPr/>
        </p:nvSpPr>
        <p:spPr bwMode="auto">
          <a:xfrm>
            <a:off x="7853726" y="1730647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7" name="Oval 17"/>
          <p:cNvSpPr>
            <a:spLocks noChangeArrowheads="1"/>
          </p:cNvSpPr>
          <p:nvPr/>
        </p:nvSpPr>
        <p:spPr bwMode="auto">
          <a:xfrm>
            <a:off x="7558451" y="2064022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C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grpSp>
        <p:nvGrpSpPr>
          <p:cNvPr id="14" name="Gruppieren 78"/>
          <p:cNvGrpSpPr/>
          <p:nvPr/>
        </p:nvGrpSpPr>
        <p:grpSpPr>
          <a:xfrm>
            <a:off x="5352008" y="4049486"/>
            <a:ext cx="3297237" cy="2105025"/>
            <a:chOff x="1408113" y="1685925"/>
            <a:chExt cx="3297237" cy="2105025"/>
          </a:xfrm>
        </p:grpSpPr>
        <p:grpSp>
          <p:nvGrpSpPr>
            <p:cNvPr id="15" name="Gruppieren 193"/>
            <p:cNvGrpSpPr/>
            <p:nvPr/>
          </p:nvGrpSpPr>
          <p:grpSpPr>
            <a:xfrm>
              <a:off x="1570038" y="1685925"/>
              <a:ext cx="3001962" cy="619125"/>
              <a:chOff x="1331913" y="1735138"/>
              <a:chExt cx="6372225" cy="1674812"/>
            </a:xfrm>
          </p:grpSpPr>
          <p:sp>
            <p:nvSpPr>
              <p:cNvPr id="87" name="Freeform 3"/>
              <p:cNvSpPr>
                <a:spLocks/>
              </p:cNvSpPr>
              <p:nvPr/>
            </p:nvSpPr>
            <p:spPr bwMode="auto">
              <a:xfrm>
                <a:off x="1354138" y="1866900"/>
                <a:ext cx="6324600" cy="1530350"/>
              </a:xfrm>
              <a:custGeom>
                <a:avLst/>
                <a:gdLst/>
                <a:ahLst/>
                <a:cxnLst>
                  <a:cxn ang="0">
                    <a:pos x="0" y="964"/>
                  </a:cxn>
                  <a:cxn ang="0">
                    <a:pos x="90" y="0"/>
                  </a:cxn>
                  <a:cxn ang="0">
                    <a:pos x="181" y="964"/>
                  </a:cxn>
                  <a:cxn ang="0">
                    <a:pos x="271" y="0"/>
                  </a:cxn>
                  <a:cxn ang="0">
                    <a:pos x="362" y="964"/>
                  </a:cxn>
                  <a:cxn ang="0">
                    <a:pos x="452" y="0"/>
                  </a:cxn>
                  <a:cxn ang="0">
                    <a:pos x="543" y="964"/>
                  </a:cxn>
                  <a:cxn ang="0">
                    <a:pos x="633" y="0"/>
                  </a:cxn>
                  <a:cxn ang="0">
                    <a:pos x="724" y="964"/>
                  </a:cxn>
                  <a:cxn ang="0">
                    <a:pos x="814" y="0"/>
                  </a:cxn>
                  <a:cxn ang="0">
                    <a:pos x="905" y="964"/>
                  </a:cxn>
                  <a:cxn ang="0">
                    <a:pos x="995" y="0"/>
                  </a:cxn>
                  <a:cxn ang="0">
                    <a:pos x="1086" y="964"/>
                  </a:cxn>
                  <a:cxn ang="0">
                    <a:pos x="1176" y="0"/>
                  </a:cxn>
                  <a:cxn ang="0">
                    <a:pos x="1267" y="964"/>
                  </a:cxn>
                  <a:cxn ang="0">
                    <a:pos x="1357" y="0"/>
                  </a:cxn>
                  <a:cxn ang="0">
                    <a:pos x="1448" y="964"/>
                  </a:cxn>
                  <a:cxn ang="0">
                    <a:pos x="1538" y="0"/>
                  </a:cxn>
                  <a:cxn ang="0">
                    <a:pos x="1630" y="964"/>
                  </a:cxn>
                  <a:cxn ang="0">
                    <a:pos x="1721" y="0"/>
                  </a:cxn>
                  <a:cxn ang="0">
                    <a:pos x="1811" y="964"/>
                  </a:cxn>
                  <a:cxn ang="0">
                    <a:pos x="1902" y="0"/>
                  </a:cxn>
                  <a:cxn ang="0">
                    <a:pos x="1992" y="964"/>
                  </a:cxn>
                  <a:cxn ang="0">
                    <a:pos x="2082" y="0"/>
                  </a:cxn>
                  <a:cxn ang="0">
                    <a:pos x="2173" y="964"/>
                  </a:cxn>
                  <a:cxn ang="0">
                    <a:pos x="2263" y="0"/>
                  </a:cxn>
                  <a:cxn ang="0">
                    <a:pos x="2354" y="964"/>
                  </a:cxn>
                  <a:cxn ang="0">
                    <a:pos x="2444" y="0"/>
                  </a:cxn>
                  <a:cxn ang="0">
                    <a:pos x="2535" y="964"/>
                  </a:cxn>
                  <a:cxn ang="0">
                    <a:pos x="2625" y="0"/>
                  </a:cxn>
                  <a:cxn ang="0">
                    <a:pos x="2716" y="964"/>
                  </a:cxn>
                  <a:cxn ang="0">
                    <a:pos x="2806" y="0"/>
                  </a:cxn>
                  <a:cxn ang="0">
                    <a:pos x="2897" y="964"/>
                  </a:cxn>
                  <a:cxn ang="0">
                    <a:pos x="2987" y="0"/>
                  </a:cxn>
                  <a:cxn ang="0">
                    <a:pos x="3078" y="964"/>
                  </a:cxn>
                  <a:cxn ang="0">
                    <a:pos x="3168" y="0"/>
                  </a:cxn>
                  <a:cxn ang="0">
                    <a:pos x="3259" y="964"/>
                  </a:cxn>
                  <a:cxn ang="0">
                    <a:pos x="3349" y="0"/>
                  </a:cxn>
                  <a:cxn ang="0">
                    <a:pos x="3440" y="964"/>
                  </a:cxn>
                  <a:cxn ang="0">
                    <a:pos x="3530" y="0"/>
                  </a:cxn>
                  <a:cxn ang="0">
                    <a:pos x="3621" y="964"/>
                  </a:cxn>
                  <a:cxn ang="0">
                    <a:pos x="3711" y="0"/>
                  </a:cxn>
                  <a:cxn ang="0">
                    <a:pos x="3802" y="964"/>
                  </a:cxn>
                  <a:cxn ang="0">
                    <a:pos x="3894" y="0"/>
                  </a:cxn>
                  <a:cxn ang="0">
                    <a:pos x="3984" y="964"/>
                  </a:cxn>
                  <a:cxn ang="0">
                    <a:pos x="0" y="964"/>
                  </a:cxn>
                </a:cxnLst>
                <a:rect l="0" t="0" r="r" b="b"/>
                <a:pathLst>
                  <a:path w="3984" h="964">
                    <a:moveTo>
                      <a:pt x="0" y="964"/>
                    </a:moveTo>
                    <a:lnTo>
                      <a:pt x="90" y="0"/>
                    </a:lnTo>
                    <a:lnTo>
                      <a:pt x="181" y="964"/>
                    </a:lnTo>
                    <a:lnTo>
                      <a:pt x="271" y="0"/>
                    </a:lnTo>
                    <a:lnTo>
                      <a:pt x="362" y="964"/>
                    </a:lnTo>
                    <a:lnTo>
                      <a:pt x="452" y="0"/>
                    </a:lnTo>
                    <a:lnTo>
                      <a:pt x="543" y="964"/>
                    </a:lnTo>
                    <a:lnTo>
                      <a:pt x="633" y="0"/>
                    </a:lnTo>
                    <a:lnTo>
                      <a:pt x="724" y="964"/>
                    </a:lnTo>
                    <a:lnTo>
                      <a:pt x="814" y="0"/>
                    </a:lnTo>
                    <a:lnTo>
                      <a:pt x="905" y="964"/>
                    </a:lnTo>
                    <a:lnTo>
                      <a:pt x="995" y="0"/>
                    </a:lnTo>
                    <a:lnTo>
                      <a:pt x="1086" y="964"/>
                    </a:lnTo>
                    <a:lnTo>
                      <a:pt x="1176" y="0"/>
                    </a:lnTo>
                    <a:lnTo>
                      <a:pt x="1267" y="964"/>
                    </a:lnTo>
                    <a:lnTo>
                      <a:pt x="1357" y="0"/>
                    </a:lnTo>
                    <a:lnTo>
                      <a:pt x="1448" y="964"/>
                    </a:lnTo>
                    <a:lnTo>
                      <a:pt x="1538" y="0"/>
                    </a:lnTo>
                    <a:lnTo>
                      <a:pt x="1630" y="964"/>
                    </a:lnTo>
                    <a:lnTo>
                      <a:pt x="1721" y="0"/>
                    </a:lnTo>
                    <a:lnTo>
                      <a:pt x="1811" y="964"/>
                    </a:lnTo>
                    <a:lnTo>
                      <a:pt x="1902" y="0"/>
                    </a:lnTo>
                    <a:lnTo>
                      <a:pt x="1992" y="964"/>
                    </a:lnTo>
                    <a:lnTo>
                      <a:pt x="2082" y="0"/>
                    </a:lnTo>
                    <a:lnTo>
                      <a:pt x="2173" y="964"/>
                    </a:lnTo>
                    <a:lnTo>
                      <a:pt x="2263" y="0"/>
                    </a:lnTo>
                    <a:lnTo>
                      <a:pt x="2354" y="964"/>
                    </a:lnTo>
                    <a:lnTo>
                      <a:pt x="2444" y="0"/>
                    </a:lnTo>
                    <a:lnTo>
                      <a:pt x="2535" y="964"/>
                    </a:lnTo>
                    <a:lnTo>
                      <a:pt x="2625" y="0"/>
                    </a:lnTo>
                    <a:lnTo>
                      <a:pt x="2716" y="964"/>
                    </a:lnTo>
                    <a:lnTo>
                      <a:pt x="2806" y="0"/>
                    </a:lnTo>
                    <a:lnTo>
                      <a:pt x="2897" y="964"/>
                    </a:lnTo>
                    <a:lnTo>
                      <a:pt x="2987" y="0"/>
                    </a:lnTo>
                    <a:lnTo>
                      <a:pt x="3078" y="964"/>
                    </a:lnTo>
                    <a:lnTo>
                      <a:pt x="3168" y="0"/>
                    </a:lnTo>
                    <a:lnTo>
                      <a:pt x="3259" y="964"/>
                    </a:lnTo>
                    <a:lnTo>
                      <a:pt x="3349" y="0"/>
                    </a:lnTo>
                    <a:lnTo>
                      <a:pt x="3440" y="964"/>
                    </a:lnTo>
                    <a:lnTo>
                      <a:pt x="3530" y="0"/>
                    </a:lnTo>
                    <a:lnTo>
                      <a:pt x="3621" y="964"/>
                    </a:lnTo>
                    <a:lnTo>
                      <a:pt x="3711" y="0"/>
                    </a:lnTo>
                    <a:lnTo>
                      <a:pt x="3802" y="964"/>
                    </a:lnTo>
                    <a:lnTo>
                      <a:pt x="3894" y="0"/>
                    </a:lnTo>
                    <a:lnTo>
                      <a:pt x="3984" y="964"/>
                    </a:lnTo>
                    <a:lnTo>
                      <a:pt x="0" y="964"/>
                    </a:lnTo>
                    <a:close/>
                  </a:path>
                </a:pathLst>
              </a:custGeom>
              <a:solidFill>
                <a:schemeClr val="bg2"/>
              </a:solidFill>
              <a:ln w="285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88" name="Rectangle 175"/>
              <p:cNvSpPr>
                <a:spLocks noChangeArrowheads="1"/>
              </p:cNvSpPr>
              <p:nvPr/>
            </p:nvSpPr>
            <p:spPr bwMode="auto">
              <a:xfrm>
                <a:off x="1331913" y="1735138"/>
                <a:ext cx="6372225" cy="1674812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16" name="Group 185"/>
            <p:cNvGrpSpPr>
              <a:grpSpLocks/>
            </p:cNvGrpSpPr>
            <p:nvPr/>
          </p:nvGrpSpPr>
          <p:grpSpPr bwMode="auto">
            <a:xfrm>
              <a:off x="1408113" y="2035175"/>
              <a:ext cx="3297237" cy="1152525"/>
              <a:chOff x="694" y="3264"/>
              <a:chExt cx="2077" cy="726"/>
            </a:xfrm>
          </p:grpSpPr>
          <p:pic>
            <p:nvPicPr>
              <p:cNvPr id="85" name="Picture 186" descr="AA"/>
              <p:cNvPicPr>
                <a:picLocks noChangeAspect="1" noChangeArrowheads="1"/>
              </p:cNvPicPr>
              <p:nvPr/>
            </p:nvPicPr>
            <p:blipFill>
              <a:blip r:embed="rId3"/>
              <a:srcRect t="73483" r="49855"/>
              <a:stretch>
                <a:fillRect/>
              </a:stretch>
            </p:blipFill>
            <p:spPr bwMode="auto">
              <a:xfrm rot="10800000">
                <a:off x="694" y="3264"/>
                <a:ext cx="2077" cy="726"/>
              </a:xfrm>
              <a:prstGeom prst="rect">
                <a:avLst/>
              </a:prstGeom>
              <a:noFill/>
            </p:spPr>
          </p:pic>
          <p:sp>
            <p:nvSpPr>
              <p:cNvPr id="86" name="Rectangle 187"/>
              <p:cNvSpPr>
                <a:spLocks noChangeArrowheads="1"/>
              </p:cNvSpPr>
              <p:nvPr/>
            </p:nvSpPr>
            <p:spPr bwMode="auto">
              <a:xfrm>
                <a:off x="796" y="3483"/>
                <a:ext cx="1887" cy="390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1" name="Group 213"/>
            <p:cNvGrpSpPr>
              <a:grpSpLocks/>
            </p:cNvGrpSpPr>
            <p:nvPr/>
          </p:nvGrpSpPr>
          <p:grpSpPr bwMode="auto">
            <a:xfrm>
              <a:off x="1419225" y="3046413"/>
              <a:ext cx="3227388" cy="744537"/>
              <a:chOff x="703" y="3458"/>
              <a:chExt cx="2033" cy="469"/>
            </a:xfrm>
          </p:grpSpPr>
          <p:pic>
            <p:nvPicPr>
              <p:cNvPr id="83" name="Picture 209" descr="AA"/>
              <p:cNvPicPr>
                <a:picLocks noChangeAspect="1" noChangeArrowheads="1"/>
              </p:cNvPicPr>
              <p:nvPr/>
            </p:nvPicPr>
            <p:blipFill>
              <a:blip r:embed="rId3"/>
              <a:srcRect l="50917" t="76077" b="6793"/>
              <a:stretch>
                <a:fillRect/>
              </a:stretch>
            </p:blipFill>
            <p:spPr bwMode="auto">
              <a:xfrm rot="10800000">
                <a:off x="703" y="3458"/>
                <a:ext cx="2033" cy="469"/>
              </a:xfrm>
              <a:prstGeom prst="rect">
                <a:avLst/>
              </a:prstGeom>
              <a:noFill/>
            </p:spPr>
          </p:pic>
          <p:sp>
            <p:nvSpPr>
              <p:cNvPr id="84" name="Rectangle 210"/>
              <p:cNvSpPr>
                <a:spLocks noChangeArrowheads="1"/>
              </p:cNvSpPr>
              <p:nvPr/>
            </p:nvSpPr>
            <p:spPr bwMode="auto">
              <a:xfrm rot="10800000">
                <a:off x="796" y="3483"/>
                <a:ext cx="1887" cy="390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</p:grp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37688" y="1152796"/>
            <a:ext cx="19050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1" name="Oval 17"/>
          <p:cNvSpPr>
            <a:spLocks noChangeArrowheads="1"/>
          </p:cNvSpPr>
          <p:nvPr/>
        </p:nvSpPr>
        <p:spPr bwMode="auto">
          <a:xfrm>
            <a:off x="7482251" y="1478234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92" name="Oval 17"/>
          <p:cNvSpPr>
            <a:spLocks noChangeArrowheads="1"/>
          </p:cNvSpPr>
          <p:nvPr/>
        </p:nvSpPr>
        <p:spPr bwMode="auto">
          <a:xfrm>
            <a:off x="6918688" y="1535384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93" name="Oval 17"/>
          <p:cNvSpPr>
            <a:spLocks noChangeArrowheads="1"/>
          </p:cNvSpPr>
          <p:nvPr/>
        </p:nvSpPr>
        <p:spPr bwMode="auto">
          <a:xfrm>
            <a:off x="7110776" y="2259284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94" name="Oval 17"/>
          <p:cNvSpPr>
            <a:spLocks noChangeArrowheads="1"/>
          </p:cNvSpPr>
          <p:nvPr/>
        </p:nvSpPr>
        <p:spPr bwMode="auto">
          <a:xfrm>
            <a:off x="7853726" y="1849709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95" name="Oval 17"/>
          <p:cNvSpPr>
            <a:spLocks noChangeArrowheads="1"/>
          </p:cNvSpPr>
          <p:nvPr/>
        </p:nvSpPr>
        <p:spPr bwMode="auto">
          <a:xfrm>
            <a:off x="7910876" y="2640284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96" name="Oval 17"/>
          <p:cNvSpPr>
            <a:spLocks noChangeArrowheads="1"/>
          </p:cNvSpPr>
          <p:nvPr/>
        </p:nvSpPr>
        <p:spPr bwMode="auto">
          <a:xfrm>
            <a:off x="7272701" y="1287734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97" name="Oval 17"/>
          <p:cNvSpPr>
            <a:spLocks noChangeArrowheads="1"/>
          </p:cNvSpPr>
          <p:nvPr/>
        </p:nvSpPr>
        <p:spPr bwMode="auto">
          <a:xfrm>
            <a:off x="7301276" y="1768747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98" name="Oval 17"/>
          <p:cNvSpPr>
            <a:spLocks noChangeArrowheads="1"/>
          </p:cNvSpPr>
          <p:nvPr/>
        </p:nvSpPr>
        <p:spPr bwMode="auto">
          <a:xfrm>
            <a:off x="8120426" y="1311547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99" name="Oval 17"/>
          <p:cNvSpPr>
            <a:spLocks noChangeArrowheads="1"/>
          </p:cNvSpPr>
          <p:nvPr/>
        </p:nvSpPr>
        <p:spPr bwMode="auto">
          <a:xfrm>
            <a:off x="8225201" y="1482997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00" name="Oval 17"/>
          <p:cNvSpPr>
            <a:spLocks noChangeArrowheads="1"/>
          </p:cNvSpPr>
          <p:nvPr/>
        </p:nvSpPr>
        <p:spPr bwMode="auto">
          <a:xfrm>
            <a:off x="7615601" y="1321072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accent6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1" grpId="0" animBg="1"/>
      <p:bldP spid="72" grpId="0" animBg="1"/>
      <p:bldP spid="73" grpId="0" animBg="1"/>
      <p:bldP spid="68" grpId="0" animBg="1"/>
      <p:bldP spid="69" grpId="0" animBg="1"/>
      <p:bldP spid="70" grpId="0" animBg="1"/>
      <p:bldP spid="77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963" y="274638"/>
            <a:ext cx="8159523" cy="755650"/>
          </a:xfrm>
        </p:spPr>
        <p:txBody>
          <a:bodyPr/>
          <a:lstStyle/>
          <a:p>
            <a:r>
              <a:rPr lang="de-DE" dirty="0" smtClean="0"/>
              <a:t>Blind Monte-Carlo Sampling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b="1" dirty="0" err="1" smtClean="0"/>
              <a:t>Example</a:t>
            </a:r>
            <a:r>
              <a:rPr lang="de-DE" sz="2800" b="1" dirty="0" smtClean="0"/>
              <a:t>: </a:t>
            </a:r>
            <a:r>
              <a:rPr lang="de-DE" sz="2800" b="1" dirty="0" err="1" smtClean="0"/>
              <a:t>Filtering</a:t>
            </a:r>
            <a:r>
              <a:rPr lang="de-DE" sz="2800" b="1" dirty="0" smtClean="0"/>
              <a:t> an Environment </a:t>
            </a:r>
            <a:r>
              <a:rPr lang="de-DE" sz="2800" b="1" dirty="0" err="1" smtClean="0"/>
              <a:t>Map</a:t>
            </a:r>
            <a:endParaRPr lang="de-DE" sz="2800" b="1" dirty="0"/>
          </a:p>
        </p:txBody>
      </p:sp>
      <p:pic>
        <p:nvPicPr>
          <p:cNvPr id="4" name="Grafik 3" descr="Sky_diffus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535" y="3979050"/>
            <a:ext cx="3017120" cy="2186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 descr="Sky_in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60" y="3979050"/>
            <a:ext cx="3017120" cy="2186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733425" y="1781176"/>
            <a:ext cx="3004349" cy="100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Given</a:t>
            </a:r>
            <a:r>
              <a:rPr lang="de-D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an Environment </a:t>
            </a:r>
            <a:r>
              <a:rPr lang="de-D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Map</a:t>
            </a:r>
            <a:endParaRPr lang="de-DE" dirty="0" smtClean="0"/>
          </a:p>
          <a:p>
            <a:pPr algn="l"/>
            <a:r>
              <a:rPr lang="de-DE" b="0" i="0" dirty="0" smtClean="0"/>
              <a:t>(i.e. </a:t>
            </a:r>
            <a:r>
              <a:rPr lang="de-DE" b="0" i="0" dirty="0" err="1" smtClean="0"/>
              <a:t>photograph</a:t>
            </a:r>
            <a:r>
              <a:rPr lang="de-DE" b="0" i="0" dirty="0" smtClean="0"/>
              <a:t>: </a:t>
            </a:r>
            <a:r>
              <a:rPr lang="de-DE" b="0" i="0" dirty="0" err="1" smtClean="0"/>
              <a:t>fisheye</a:t>
            </a:r>
            <a:r>
              <a:rPr lang="de-DE" b="0" i="0" dirty="0" smtClean="0"/>
              <a:t> </a:t>
            </a:r>
            <a:r>
              <a:rPr lang="de-DE" b="0" i="0" dirty="0" err="1" smtClean="0"/>
              <a:t>or</a:t>
            </a:r>
            <a:r>
              <a:rPr lang="de-DE" b="0" i="0" dirty="0" smtClean="0"/>
              <a:t> </a:t>
            </a:r>
            <a:r>
              <a:rPr lang="de-DE" dirty="0" err="1" smtClean="0"/>
              <a:t>m</a:t>
            </a:r>
            <a:r>
              <a:rPr lang="de-DE" b="0" i="0" dirty="0" err="1" smtClean="0"/>
              <a:t>irror</a:t>
            </a:r>
            <a:r>
              <a:rPr lang="de-DE" b="0" i="0" dirty="0" smtClean="0"/>
              <a:t> ball)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3981450" y="1781176"/>
            <a:ext cx="3876675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de-D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Calculate</a:t>
            </a:r>
            <a:r>
              <a:rPr lang="de-D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an </a:t>
            </a:r>
            <a:r>
              <a:rPr lang="de-D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Irradiance</a:t>
            </a:r>
            <a:r>
              <a:rPr lang="de-D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Map</a:t>
            </a:r>
            <a:endParaRPr lang="de-DE" dirty="0" smtClean="0"/>
          </a:p>
          <a:p>
            <a:pPr algn="l"/>
            <a:r>
              <a:rPr lang="de-DE" sz="1600" b="0" i="0" dirty="0" err="1" smtClean="0"/>
              <a:t>For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each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pixel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of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the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irradiance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map</a:t>
            </a:r>
            <a:r>
              <a:rPr lang="de-DE" sz="1600" b="0" i="0" dirty="0" smtClean="0"/>
              <a:t>: </a:t>
            </a:r>
          </a:p>
          <a:p>
            <a:pPr marL="342900" indent="-342900" algn="l">
              <a:buBlip>
                <a:blip r:embed="rId4"/>
              </a:buBlip>
            </a:pPr>
            <a:r>
              <a:rPr lang="de-DE" sz="1600" b="0" i="0" dirty="0" err="1" smtClean="0"/>
              <a:t>Determine</a:t>
            </a:r>
            <a:r>
              <a:rPr lang="de-DE" sz="1600" b="0" i="0" dirty="0" smtClean="0"/>
              <a:t> </a:t>
            </a:r>
            <a:r>
              <a:rPr lang="de-DE" sz="1600" b="0" dirty="0" smtClean="0"/>
              <a:t>n </a:t>
            </a:r>
            <a:r>
              <a:rPr lang="de-DE" sz="1600" b="0" dirty="0" err="1" smtClean="0"/>
              <a:t>random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directions</a:t>
            </a:r>
            <a:r>
              <a:rPr lang="de-DE" sz="1600" b="0" i="0" dirty="0" smtClean="0"/>
              <a:t/>
            </a:r>
            <a:br>
              <a:rPr lang="de-DE" sz="1600" b="0" i="0" dirty="0" smtClean="0"/>
            </a:br>
            <a:r>
              <a:rPr lang="de-DE" sz="1600" b="0" i="0" dirty="0" smtClean="0"/>
              <a:t>on </a:t>
            </a:r>
            <a:r>
              <a:rPr lang="de-DE" sz="1600" b="0" i="0" dirty="0" err="1" smtClean="0"/>
              <a:t>the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hemisphere</a:t>
            </a:r>
            <a:endParaRPr lang="de-DE" sz="1600" b="0" i="0" dirty="0" smtClean="0"/>
          </a:p>
          <a:p>
            <a:pPr marL="342900" indent="-342900" algn="l">
              <a:buBlip>
                <a:blip r:embed="rId4"/>
              </a:buBlip>
            </a:pPr>
            <a:r>
              <a:rPr lang="de-DE" sz="1600" b="0" i="0" dirty="0" smtClean="0"/>
              <a:t>Sample </a:t>
            </a:r>
            <a:r>
              <a:rPr lang="de-DE" sz="1600" b="0" i="0" dirty="0" err="1" smtClean="0"/>
              <a:t>the</a:t>
            </a:r>
            <a:r>
              <a:rPr lang="de-DE" sz="1600" b="0" i="0" dirty="0" smtClean="0"/>
              <a:t> Environment </a:t>
            </a:r>
            <a:r>
              <a:rPr lang="de-DE" sz="1600" b="0" i="0" dirty="0" err="1" smtClean="0"/>
              <a:t>Map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and</a:t>
            </a:r>
            <a:endParaRPr lang="de-DE" sz="1600" b="0" i="0" dirty="0" smtClean="0"/>
          </a:p>
          <a:p>
            <a:pPr marL="342900" indent="-342900" algn="l">
              <a:buBlip>
                <a:blip r:embed="rId4"/>
              </a:buBlip>
            </a:pPr>
            <a:r>
              <a:rPr lang="de-DE" sz="1600" b="0" i="0" dirty="0" err="1" smtClean="0"/>
              <a:t>Average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the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results</a:t>
            </a:r>
            <a:r>
              <a:rPr lang="de-DE" sz="1600" b="0" i="0" dirty="0" smtClean="0"/>
              <a:t/>
            </a:r>
            <a:br>
              <a:rPr lang="de-DE" sz="1600" b="0" i="0" dirty="0" smtClean="0"/>
            </a:br>
            <a:r>
              <a:rPr lang="de-DE" sz="1600" b="0" dirty="0" smtClean="0"/>
              <a:t>(incl. cos-</a:t>
            </a:r>
            <a:r>
              <a:rPr lang="de-DE" sz="1600" b="0" dirty="0" err="1" smtClean="0"/>
              <a:t>term</a:t>
            </a:r>
            <a:r>
              <a:rPr lang="de-DE" sz="1600" b="0" dirty="0" smtClean="0"/>
              <a:t>)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4"/>
              </a:buBlip>
              <a:tabLst/>
              <a:defRPr/>
            </a:pPr>
            <a:endParaRPr kumimoji="0" lang="de-DE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990409" y="5778681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LDR Sample</a:t>
            </a:r>
            <a:endParaRPr lang="de-D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Rendering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>
                <a:latin typeface="+mn-lt"/>
              </a:rPr>
              <a:t>Calculate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the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radiance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from</a:t>
            </a:r>
            <a:r>
              <a:rPr lang="de-DE" dirty="0" smtClean="0">
                <a:latin typeface="+mn-lt"/>
              </a:rPr>
              <a:t> a </a:t>
            </a:r>
            <a:r>
              <a:rPr lang="de-DE" dirty="0" err="1" smtClean="0">
                <a:latin typeface="+mn-lt"/>
              </a:rPr>
              <a:t>point</a:t>
            </a:r>
            <a:endParaRPr lang="de-DE" dirty="0" smtClean="0">
              <a:latin typeface="+mn-lt"/>
            </a:endParaRPr>
          </a:p>
          <a:p>
            <a:pPr lvl="1"/>
            <a:r>
              <a:rPr lang="de-DE" sz="2000" dirty="0" err="1" smtClean="0">
                <a:latin typeface="+mn-lt"/>
              </a:rPr>
              <a:t>depending</a:t>
            </a:r>
            <a:r>
              <a:rPr lang="de-DE" sz="2000" dirty="0" smtClean="0">
                <a:latin typeface="+mn-lt"/>
              </a:rPr>
              <a:t> on </a:t>
            </a:r>
            <a:r>
              <a:rPr lang="de-DE" sz="2000" dirty="0" err="1" smtClean="0">
                <a:latin typeface="+mn-lt"/>
              </a:rPr>
              <a:t>the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incoming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light</a:t>
            </a:r>
            <a:r>
              <a:rPr lang="de-DE" sz="2000" dirty="0" smtClean="0">
                <a:latin typeface="+mn-lt"/>
              </a:rPr>
              <a:t> on </a:t>
            </a:r>
            <a:r>
              <a:rPr lang="de-DE" sz="2000" dirty="0" err="1" smtClean="0">
                <a:latin typeface="+mn-lt"/>
              </a:rPr>
              <a:t>the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sphere</a:t>
            </a:r>
            <a:r>
              <a:rPr lang="de-DE" sz="2000" dirty="0" smtClean="0">
                <a:latin typeface="+mn-lt"/>
              </a:rPr>
              <a:t>/</a:t>
            </a:r>
            <a:r>
              <a:rPr lang="de-DE" sz="2000" dirty="0" err="1" smtClean="0">
                <a:latin typeface="+mn-lt"/>
              </a:rPr>
              <a:t>hemisphere</a:t>
            </a:r>
            <a:endParaRPr lang="de-DE" sz="2000" dirty="0" smtClean="0">
              <a:latin typeface="+mn-lt"/>
            </a:endParaRPr>
          </a:p>
          <a:p>
            <a:pPr lvl="1"/>
            <a:r>
              <a:rPr lang="de-DE" sz="2000" dirty="0" err="1" smtClean="0">
                <a:latin typeface="+mn-lt"/>
              </a:rPr>
              <a:t>depending</a:t>
            </a:r>
            <a:r>
              <a:rPr lang="de-DE" sz="2000" dirty="0" smtClean="0">
                <a:latin typeface="+mn-lt"/>
              </a:rPr>
              <a:t> on </a:t>
            </a:r>
            <a:r>
              <a:rPr lang="de-DE" sz="2000" dirty="0" err="1" smtClean="0">
                <a:latin typeface="+mn-lt"/>
              </a:rPr>
              <a:t>the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phase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function</a:t>
            </a:r>
            <a:r>
              <a:rPr lang="de-DE" sz="2000" dirty="0" smtClean="0">
                <a:latin typeface="+mn-lt"/>
              </a:rPr>
              <a:t>/BRDF</a:t>
            </a:r>
            <a:endParaRPr lang="de-DE" sz="2000" dirty="0">
              <a:latin typeface="+mn-lt"/>
            </a:endParaRPr>
          </a:p>
        </p:txBody>
      </p:sp>
      <p:pic>
        <p:nvPicPr>
          <p:cNvPr id="4" name="Grafik 3" descr="Hemisphe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134" y="2325189"/>
            <a:ext cx="2909963" cy="2182472"/>
          </a:xfrm>
          <a:prstGeom prst="rect">
            <a:avLst/>
          </a:prstGeom>
        </p:spPr>
      </p:pic>
      <p:pic>
        <p:nvPicPr>
          <p:cNvPr id="5" name="Grafik 4" descr="Hemisphere_stochastis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68809" y="2325189"/>
            <a:ext cx="2909963" cy="2182472"/>
          </a:xfrm>
          <a:prstGeom prst="rect">
            <a:avLst/>
          </a:prstGeom>
        </p:spPr>
      </p:pic>
      <p:pic>
        <p:nvPicPr>
          <p:cNvPr id="6" name="Grafik 5" descr="Hemisphere_stochastisch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92959" y="2325189"/>
            <a:ext cx="2909963" cy="218247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33400" y="4505049"/>
            <a:ext cx="23711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b="1" i="1" dirty="0" err="1" smtClean="0"/>
              <a:t>Deterministic</a:t>
            </a:r>
            <a:endParaRPr lang="de-DE" sz="1600" b="1" i="1" dirty="0" smtClean="0"/>
          </a:p>
          <a:p>
            <a:pPr algn="l"/>
            <a:r>
              <a:rPr lang="de-DE" sz="1600" dirty="0" smtClean="0"/>
              <a:t>Uniform </a:t>
            </a:r>
            <a:r>
              <a:rPr lang="de-DE" sz="1600" dirty="0" err="1" smtClean="0"/>
              <a:t>sampling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br>
              <a:rPr lang="de-DE" sz="1600" dirty="0" smtClean="0"/>
            </a:br>
            <a:r>
              <a:rPr lang="de-DE" sz="1600" dirty="0" err="1" smtClean="0"/>
              <a:t>sphere</a:t>
            </a:r>
            <a:r>
              <a:rPr lang="de-DE" sz="1600" dirty="0" smtClean="0"/>
              <a:t>/</a:t>
            </a:r>
            <a:r>
              <a:rPr lang="de-DE" sz="1600" dirty="0" err="1" smtClean="0"/>
              <a:t>hemisphere</a:t>
            </a:r>
            <a:r>
              <a:rPr lang="de-DE" sz="1600" dirty="0" smtClean="0"/>
              <a:t>.</a:t>
            </a:r>
          </a:p>
          <a:p>
            <a:pPr algn="l"/>
            <a:r>
              <a:rPr lang="en-US" sz="1600" b="0" i="0" dirty="0" smtClean="0"/>
              <a:t>High computational load</a:t>
            </a:r>
            <a:br>
              <a:rPr lang="en-US" sz="1600" b="0" i="0" dirty="0" smtClean="0"/>
            </a:br>
            <a:r>
              <a:rPr lang="en-US" sz="1600" b="0" i="0" dirty="0" smtClean="0"/>
              <a:t>good approximation</a:t>
            </a:r>
            <a:endParaRPr lang="de-DE" sz="1600" b="0" i="0" dirty="0"/>
          </a:p>
        </p:txBody>
      </p:sp>
      <p:sp>
        <p:nvSpPr>
          <p:cNvPr id="8" name="Textfeld 7"/>
          <p:cNvSpPr txBox="1"/>
          <p:nvPr/>
        </p:nvSpPr>
        <p:spPr>
          <a:xfrm>
            <a:off x="3067050" y="4505049"/>
            <a:ext cx="30235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b="1" i="1" dirty="0" smtClean="0"/>
              <a:t>Blind Monte-Carlo</a:t>
            </a:r>
          </a:p>
          <a:p>
            <a:pPr algn="l"/>
            <a:r>
              <a:rPr lang="de-DE" sz="1600" b="0" i="0" dirty="0" err="1" smtClean="0"/>
              <a:t>Randomized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sampling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of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the</a:t>
            </a:r>
            <a:r>
              <a:rPr lang="de-DE" sz="1600" b="0" i="0" dirty="0" smtClean="0"/>
              <a:t/>
            </a:r>
            <a:br>
              <a:rPr lang="de-DE" sz="1600" b="0" i="0" dirty="0" smtClean="0"/>
            </a:br>
            <a:r>
              <a:rPr lang="de-DE" sz="1600" b="0" i="0" dirty="0" err="1" smtClean="0"/>
              <a:t>sphere</a:t>
            </a:r>
            <a:r>
              <a:rPr lang="de-DE" sz="1600" b="0" i="0" dirty="0" smtClean="0"/>
              <a:t>/</a:t>
            </a:r>
            <a:r>
              <a:rPr lang="de-DE" sz="1600" b="0" i="0" dirty="0" err="1" smtClean="0"/>
              <a:t>hemisphere</a:t>
            </a:r>
            <a:r>
              <a:rPr lang="de-DE" sz="1600" b="0" i="0" dirty="0" smtClean="0"/>
              <a:t>.</a:t>
            </a:r>
          </a:p>
          <a:p>
            <a:pPr algn="l"/>
            <a:r>
              <a:rPr lang="en-US" sz="1600" dirty="0" smtClean="0"/>
              <a:t>Visually better </a:t>
            </a:r>
            <a:r>
              <a:rPr lang="en-US" sz="1600" b="0" i="0" dirty="0" smtClean="0"/>
              <a:t>images for </a:t>
            </a:r>
            <a:br>
              <a:rPr lang="en-US" sz="1600" b="0" i="0" dirty="0" smtClean="0"/>
            </a:br>
            <a:r>
              <a:rPr lang="en-US" sz="1600" b="0" i="0" dirty="0" smtClean="0"/>
              <a:t>fewer samples, slow convergence</a:t>
            </a:r>
            <a:endParaRPr lang="de-DE" sz="1600" b="0" i="0" dirty="0"/>
          </a:p>
        </p:txBody>
      </p:sp>
      <p:sp>
        <p:nvSpPr>
          <p:cNvPr id="10" name="Textfeld 9"/>
          <p:cNvSpPr txBox="1"/>
          <p:nvPr/>
        </p:nvSpPr>
        <p:spPr>
          <a:xfrm>
            <a:off x="6324600" y="4505049"/>
            <a:ext cx="20056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b="1" i="1" dirty="0" err="1" smtClean="0"/>
              <a:t>Importance</a:t>
            </a:r>
            <a:r>
              <a:rPr lang="de-DE" sz="1600" b="1" i="1" dirty="0" smtClean="0"/>
              <a:t> Sampling</a:t>
            </a:r>
          </a:p>
          <a:p>
            <a:pPr algn="l"/>
            <a:r>
              <a:rPr lang="de-DE" sz="1600" b="1" i="1" dirty="0" smtClean="0"/>
              <a:t>Place </a:t>
            </a:r>
            <a:r>
              <a:rPr lang="de-DE" sz="1600" b="1" i="1" dirty="0" err="1" smtClean="0"/>
              <a:t>samples</a:t>
            </a:r>
            <a:r>
              <a:rPr lang="de-DE" sz="1600" b="1" i="1" dirty="0" smtClean="0"/>
              <a:t> </a:t>
            </a:r>
            <a:r>
              <a:rPr lang="de-DE" sz="1600" b="1" i="1" dirty="0" err="1" smtClean="0"/>
              <a:t>where</a:t>
            </a:r>
            <a:r>
              <a:rPr lang="de-DE" sz="1600" b="1" i="1" dirty="0" smtClean="0"/>
              <a:t/>
            </a:r>
            <a:br>
              <a:rPr lang="de-DE" sz="1600" b="1" i="1" dirty="0" smtClean="0"/>
            </a:br>
            <a:r>
              <a:rPr lang="de-DE" sz="1600" dirty="0" err="1" smtClean="0"/>
              <a:t>contribution</a:t>
            </a:r>
            <a:r>
              <a:rPr lang="de-DE" sz="1600" dirty="0" smtClean="0"/>
              <a:t> </a:t>
            </a:r>
            <a:r>
              <a:rPr lang="de-DE" sz="1600" dirty="0" err="1" smtClean="0"/>
              <a:t>is</a:t>
            </a:r>
            <a:r>
              <a:rPr lang="de-DE" sz="1600" dirty="0" smtClean="0"/>
              <a:t> </a:t>
            </a:r>
            <a:r>
              <a:rPr lang="de-DE" sz="1600" dirty="0" err="1" smtClean="0"/>
              <a:t>high</a:t>
            </a:r>
            <a:endParaRPr lang="en-US" sz="1600" b="0" i="0" dirty="0" smtClean="0"/>
          </a:p>
          <a:p>
            <a:pPr algn="l"/>
            <a:r>
              <a:rPr lang="en-US" sz="1600" i="0" dirty="0" smtClean="0">
                <a:solidFill>
                  <a:srgbClr val="0070C0"/>
                </a:solidFill>
              </a:rPr>
              <a:t>Faster!</a:t>
            </a:r>
            <a:endParaRPr lang="de-DE" sz="1600" i="0" dirty="0">
              <a:solidFill>
                <a:srgbClr val="0070C0"/>
              </a:solidFill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970461" y="1921057"/>
            <a:ext cx="7172325" cy="31432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3"/>
          <p:cNvSpPr>
            <a:spLocks/>
          </p:cNvSpPr>
          <p:nvPr/>
        </p:nvSpPr>
        <p:spPr bwMode="auto">
          <a:xfrm>
            <a:off x="820738" y="1490663"/>
            <a:ext cx="2846387" cy="1833562"/>
          </a:xfrm>
          <a:custGeom>
            <a:avLst/>
            <a:gdLst>
              <a:gd name="connsiteX0" fmla="*/ 0 w 1715"/>
              <a:gd name="connsiteY0" fmla="*/ 1019 h 1019"/>
              <a:gd name="connsiteX1" fmla="*/ 0 w 1715"/>
              <a:gd name="connsiteY1" fmla="*/ 1001 h 1019"/>
              <a:gd name="connsiteX2" fmla="*/ 549 w 1715"/>
              <a:gd name="connsiteY2" fmla="*/ 2 h 1019"/>
              <a:gd name="connsiteX3" fmla="*/ 947 w 1715"/>
              <a:gd name="connsiteY3" fmla="*/ 484 h 1019"/>
              <a:gd name="connsiteX4" fmla="*/ 1242 w 1715"/>
              <a:gd name="connsiteY4" fmla="*/ 244 h 1019"/>
              <a:gd name="connsiteX5" fmla="*/ 1548 w 1715"/>
              <a:gd name="connsiteY5" fmla="*/ 748 h 1019"/>
              <a:gd name="connsiteX6" fmla="*/ 1715 w 1715"/>
              <a:gd name="connsiteY6" fmla="*/ 519 h 1019"/>
              <a:gd name="connsiteX0" fmla="*/ 0 w 1715"/>
              <a:gd name="connsiteY0" fmla="*/ 1017 h 1077"/>
              <a:gd name="connsiteX1" fmla="*/ 0 w 1715"/>
              <a:gd name="connsiteY1" fmla="*/ 999 h 1077"/>
              <a:gd name="connsiteX2" fmla="*/ 323 w 1715"/>
              <a:gd name="connsiteY2" fmla="*/ 911 h 1077"/>
              <a:gd name="connsiteX3" fmla="*/ 549 w 1715"/>
              <a:gd name="connsiteY3" fmla="*/ 0 h 1077"/>
              <a:gd name="connsiteX4" fmla="*/ 947 w 1715"/>
              <a:gd name="connsiteY4" fmla="*/ 482 h 1077"/>
              <a:gd name="connsiteX5" fmla="*/ 1242 w 1715"/>
              <a:gd name="connsiteY5" fmla="*/ 242 h 1077"/>
              <a:gd name="connsiteX6" fmla="*/ 1548 w 1715"/>
              <a:gd name="connsiteY6" fmla="*/ 746 h 1077"/>
              <a:gd name="connsiteX7" fmla="*/ 1715 w 1715"/>
              <a:gd name="connsiteY7" fmla="*/ 517 h 1077"/>
              <a:gd name="connsiteX0" fmla="*/ 0 w 1715"/>
              <a:gd name="connsiteY0" fmla="*/ 1017 h 1077"/>
              <a:gd name="connsiteX1" fmla="*/ 0 w 1715"/>
              <a:gd name="connsiteY1" fmla="*/ 999 h 1077"/>
              <a:gd name="connsiteX2" fmla="*/ 323 w 1715"/>
              <a:gd name="connsiteY2" fmla="*/ 911 h 1077"/>
              <a:gd name="connsiteX3" fmla="*/ 549 w 1715"/>
              <a:gd name="connsiteY3" fmla="*/ 0 h 1077"/>
              <a:gd name="connsiteX4" fmla="*/ 947 w 1715"/>
              <a:gd name="connsiteY4" fmla="*/ 482 h 1077"/>
              <a:gd name="connsiteX5" fmla="*/ 1242 w 1715"/>
              <a:gd name="connsiteY5" fmla="*/ 242 h 1077"/>
              <a:gd name="connsiteX6" fmla="*/ 1548 w 1715"/>
              <a:gd name="connsiteY6" fmla="*/ 746 h 1077"/>
              <a:gd name="connsiteX7" fmla="*/ 1715 w 1715"/>
              <a:gd name="connsiteY7" fmla="*/ 517 h 1077"/>
              <a:gd name="connsiteX0" fmla="*/ 0 w 1715"/>
              <a:gd name="connsiteY0" fmla="*/ 1017 h 1077"/>
              <a:gd name="connsiteX1" fmla="*/ 0 w 1715"/>
              <a:gd name="connsiteY1" fmla="*/ 999 h 1077"/>
              <a:gd name="connsiteX2" fmla="*/ 323 w 1715"/>
              <a:gd name="connsiteY2" fmla="*/ 911 h 1077"/>
              <a:gd name="connsiteX3" fmla="*/ 549 w 1715"/>
              <a:gd name="connsiteY3" fmla="*/ 0 h 1077"/>
              <a:gd name="connsiteX4" fmla="*/ 947 w 1715"/>
              <a:gd name="connsiteY4" fmla="*/ 482 h 1077"/>
              <a:gd name="connsiteX5" fmla="*/ 1242 w 1715"/>
              <a:gd name="connsiteY5" fmla="*/ 242 h 1077"/>
              <a:gd name="connsiteX6" fmla="*/ 1548 w 1715"/>
              <a:gd name="connsiteY6" fmla="*/ 746 h 1077"/>
              <a:gd name="connsiteX7" fmla="*/ 1715 w 1715"/>
              <a:gd name="connsiteY7" fmla="*/ 517 h 1077"/>
              <a:gd name="connsiteX0" fmla="*/ 0 w 1715"/>
              <a:gd name="connsiteY0" fmla="*/ 1017 h 1017"/>
              <a:gd name="connsiteX1" fmla="*/ 0 w 1715"/>
              <a:gd name="connsiteY1" fmla="*/ 999 h 1017"/>
              <a:gd name="connsiteX2" fmla="*/ 323 w 1715"/>
              <a:gd name="connsiteY2" fmla="*/ 839 h 1017"/>
              <a:gd name="connsiteX3" fmla="*/ 549 w 1715"/>
              <a:gd name="connsiteY3" fmla="*/ 0 h 1017"/>
              <a:gd name="connsiteX4" fmla="*/ 947 w 1715"/>
              <a:gd name="connsiteY4" fmla="*/ 482 h 1017"/>
              <a:gd name="connsiteX5" fmla="*/ 1242 w 1715"/>
              <a:gd name="connsiteY5" fmla="*/ 242 h 1017"/>
              <a:gd name="connsiteX6" fmla="*/ 1548 w 1715"/>
              <a:gd name="connsiteY6" fmla="*/ 746 h 1017"/>
              <a:gd name="connsiteX7" fmla="*/ 1715 w 1715"/>
              <a:gd name="connsiteY7" fmla="*/ 517 h 1017"/>
              <a:gd name="connsiteX0" fmla="*/ 0 w 1715"/>
              <a:gd name="connsiteY0" fmla="*/ 1017 h 1017"/>
              <a:gd name="connsiteX1" fmla="*/ 0 w 1715"/>
              <a:gd name="connsiteY1" fmla="*/ 999 h 1017"/>
              <a:gd name="connsiteX2" fmla="*/ 323 w 1715"/>
              <a:gd name="connsiteY2" fmla="*/ 839 h 1017"/>
              <a:gd name="connsiteX3" fmla="*/ 549 w 1715"/>
              <a:gd name="connsiteY3" fmla="*/ 0 h 1017"/>
              <a:gd name="connsiteX4" fmla="*/ 827 w 1715"/>
              <a:gd name="connsiteY4" fmla="*/ 974 h 1017"/>
              <a:gd name="connsiteX5" fmla="*/ 1242 w 1715"/>
              <a:gd name="connsiteY5" fmla="*/ 242 h 1017"/>
              <a:gd name="connsiteX6" fmla="*/ 1548 w 1715"/>
              <a:gd name="connsiteY6" fmla="*/ 746 h 1017"/>
              <a:gd name="connsiteX7" fmla="*/ 1715 w 1715"/>
              <a:gd name="connsiteY7" fmla="*/ 517 h 1017"/>
              <a:gd name="connsiteX0" fmla="*/ 0 w 1715"/>
              <a:gd name="connsiteY0" fmla="*/ 1017 h 1017"/>
              <a:gd name="connsiteX1" fmla="*/ 0 w 1715"/>
              <a:gd name="connsiteY1" fmla="*/ 999 h 1017"/>
              <a:gd name="connsiteX2" fmla="*/ 323 w 1715"/>
              <a:gd name="connsiteY2" fmla="*/ 839 h 1017"/>
              <a:gd name="connsiteX3" fmla="*/ 549 w 1715"/>
              <a:gd name="connsiteY3" fmla="*/ 0 h 1017"/>
              <a:gd name="connsiteX4" fmla="*/ 827 w 1715"/>
              <a:gd name="connsiteY4" fmla="*/ 974 h 1017"/>
              <a:gd name="connsiteX5" fmla="*/ 1242 w 1715"/>
              <a:gd name="connsiteY5" fmla="*/ 914 h 1017"/>
              <a:gd name="connsiteX6" fmla="*/ 1548 w 1715"/>
              <a:gd name="connsiteY6" fmla="*/ 746 h 1017"/>
              <a:gd name="connsiteX7" fmla="*/ 1715 w 1715"/>
              <a:gd name="connsiteY7" fmla="*/ 517 h 1017"/>
              <a:gd name="connsiteX0" fmla="*/ 0 w 1715"/>
              <a:gd name="connsiteY0" fmla="*/ 1017 h 1017"/>
              <a:gd name="connsiteX1" fmla="*/ 0 w 1715"/>
              <a:gd name="connsiteY1" fmla="*/ 999 h 1017"/>
              <a:gd name="connsiteX2" fmla="*/ 323 w 1715"/>
              <a:gd name="connsiteY2" fmla="*/ 839 h 1017"/>
              <a:gd name="connsiteX3" fmla="*/ 549 w 1715"/>
              <a:gd name="connsiteY3" fmla="*/ 0 h 1017"/>
              <a:gd name="connsiteX4" fmla="*/ 827 w 1715"/>
              <a:gd name="connsiteY4" fmla="*/ 974 h 1017"/>
              <a:gd name="connsiteX5" fmla="*/ 1242 w 1715"/>
              <a:gd name="connsiteY5" fmla="*/ 914 h 1017"/>
              <a:gd name="connsiteX6" fmla="*/ 1548 w 1715"/>
              <a:gd name="connsiteY6" fmla="*/ 968 h 1017"/>
              <a:gd name="connsiteX7" fmla="*/ 1715 w 1715"/>
              <a:gd name="connsiteY7" fmla="*/ 517 h 1017"/>
              <a:gd name="connsiteX0" fmla="*/ 0 w 1793"/>
              <a:gd name="connsiteY0" fmla="*/ 1017 h 1017"/>
              <a:gd name="connsiteX1" fmla="*/ 0 w 1793"/>
              <a:gd name="connsiteY1" fmla="*/ 999 h 1017"/>
              <a:gd name="connsiteX2" fmla="*/ 323 w 1793"/>
              <a:gd name="connsiteY2" fmla="*/ 839 h 1017"/>
              <a:gd name="connsiteX3" fmla="*/ 549 w 1793"/>
              <a:gd name="connsiteY3" fmla="*/ 0 h 1017"/>
              <a:gd name="connsiteX4" fmla="*/ 827 w 1793"/>
              <a:gd name="connsiteY4" fmla="*/ 974 h 1017"/>
              <a:gd name="connsiteX5" fmla="*/ 1242 w 1793"/>
              <a:gd name="connsiteY5" fmla="*/ 914 h 1017"/>
              <a:gd name="connsiteX6" fmla="*/ 1548 w 1793"/>
              <a:gd name="connsiteY6" fmla="*/ 968 h 1017"/>
              <a:gd name="connsiteX7" fmla="*/ 1793 w 1793"/>
              <a:gd name="connsiteY7" fmla="*/ 973 h 1017"/>
              <a:gd name="connsiteX0" fmla="*/ 0 w 1793"/>
              <a:gd name="connsiteY0" fmla="*/ 1017 h 1017"/>
              <a:gd name="connsiteX1" fmla="*/ 0 w 1793"/>
              <a:gd name="connsiteY1" fmla="*/ 999 h 1017"/>
              <a:gd name="connsiteX2" fmla="*/ 323 w 1793"/>
              <a:gd name="connsiteY2" fmla="*/ 839 h 1017"/>
              <a:gd name="connsiteX3" fmla="*/ 549 w 1793"/>
              <a:gd name="connsiteY3" fmla="*/ 0 h 1017"/>
              <a:gd name="connsiteX4" fmla="*/ 827 w 1793"/>
              <a:gd name="connsiteY4" fmla="*/ 902 h 1017"/>
              <a:gd name="connsiteX5" fmla="*/ 1242 w 1793"/>
              <a:gd name="connsiteY5" fmla="*/ 914 h 1017"/>
              <a:gd name="connsiteX6" fmla="*/ 1548 w 1793"/>
              <a:gd name="connsiteY6" fmla="*/ 968 h 1017"/>
              <a:gd name="connsiteX7" fmla="*/ 1793 w 1793"/>
              <a:gd name="connsiteY7" fmla="*/ 973 h 1017"/>
              <a:gd name="connsiteX0" fmla="*/ 0 w 1793"/>
              <a:gd name="connsiteY0" fmla="*/ 1095 h 1097"/>
              <a:gd name="connsiteX1" fmla="*/ 0 w 1793"/>
              <a:gd name="connsiteY1" fmla="*/ 1077 h 1097"/>
              <a:gd name="connsiteX2" fmla="*/ 323 w 1793"/>
              <a:gd name="connsiteY2" fmla="*/ 917 h 1097"/>
              <a:gd name="connsiteX3" fmla="*/ 549 w 1793"/>
              <a:gd name="connsiteY3" fmla="*/ 0 h 1097"/>
              <a:gd name="connsiteX4" fmla="*/ 827 w 1793"/>
              <a:gd name="connsiteY4" fmla="*/ 980 h 1097"/>
              <a:gd name="connsiteX5" fmla="*/ 1242 w 1793"/>
              <a:gd name="connsiteY5" fmla="*/ 992 h 1097"/>
              <a:gd name="connsiteX6" fmla="*/ 1548 w 1793"/>
              <a:gd name="connsiteY6" fmla="*/ 1046 h 1097"/>
              <a:gd name="connsiteX7" fmla="*/ 1793 w 1793"/>
              <a:gd name="connsiteY7" fmla="*/ 1051 h 1097"/>
              <a:gd name="connsiteX0" fmla="*/ 0 w 1793"/>
              <a:gd name="connsiteY0" fmla="*/ 1097 h 1099"/>
              <a:gd name="connsiteX1" fmla="*/ 0 w 1793"/>
              <a:gd name="connsiteY1" fmla="*/ 1079 h 1099"/>
              <a:gd name="connsiteX2" fmla="*/ 323 w 1793"/>
              <a:gd name="connsiteY2" fmla="*/ 919 h 1099"/>
              <a:gd name="connsiteX3" fmla="*/ 549 w 1793"/>
              <a:gd name="connsiteY3" fmla="*/ 2 h 1099"/>
              <a:gd name="connsiteX4" fmla="*/ 827 w 1793"/>
              <a:gd name="connsiteY4" fmla="*/ 982 h 1099"/>
              <a:gd name="connsiteX5" fmla="*/ 1242 w 1793"/>
              <a:gd name="connsiteY5" fmla="*/ 994 h 1099"/>
              <a:gd name="connsiteX6" fmla="*/ 1548 w 1793"/>
              <a:gd name="connsiteY6" fmla="*/ 1048 h 1099"/>
              <a:gd name="connsiteX7" fmla="*/ 1793 w 1793"/>
              <a:gd name="connsiteY7" fmla="*/ 1053 h 1099"/>
              <a:gd name="connsiteX0" fmla="*/ 0 w 1793"/>
              <a:gd name="connsiteY0" fmla="*/ 1106 h 1108"/>
              <a:gd name="connsiteX1" fmla="*/ 0 w 1793"/>
              <a:gd name="connsiteY1" fmla="*/ 1088 h 1108"/>
              <a:gd name="connsiteX2" fmla="*/ 323 w 1793"/>
              <a:gd name="connsiteY2" fmla="*/ 928 h 1108"/>
              <a:gd name="connsiteX3" fmla="*/ 549 w 1793"/>
              <a:gd name="connsiteY3" fmla="*/ 11 h 1108"/>
              <a:gd name="connsiteX4" fmla="*/ 827 w 1793"/>
              <a:gd name="connsiteY4" fmla="*/ 991 h 1108"/>
              <a:gd name="connsiteX5" fmla="*/ 1242 w 1793"/>
              <a:gd name="connsiteY5" fmla="*/ 1003 h 1108"/>
              <a:gd name="connsiteX6" fmla="*/ 1548 w 1793"/>
              <a:gd name="connsiteY6" fmla="*/ 1057 h 1108"/>
              <a:gd name="connsiteX7" fmla="*/ 1793 w 1793"/>
              <a:gd name="connsiteY7" fmla="*/ 1062 h 1108"/>
              <a:gd name="connsiteX0" fmla="*/ 0 w 1793"/>
              <a:gd name="connsiteY0" fmla="*/ 1106 h 1108"/>
              <a:gd name="connsiteX1" fmla="*/ 0 w 1793"/>
              <a:gd name="connsiteY1" fmla="*/ 1088 h 1108"/>
              <a:gd name="connsiteX2" fmla="*/ 323 w 1793"/>
              <a:gd name="connsiteY2" fmla="*/ 928 h 1108"/>
              <a:gd name="connsiteX3" fmla="*/ 549 w 1793"/>
              <a:gd name="connsiteY3" fmla="*/ 11 h 1108"/>
              <a:gd name="connsiteX4" fmla="*/ 827 w 1793"/>
              <a:gd name="connsiteY4" fmla="*/ 991 h 1108"/>
              <a:gd name="connsiteX5" fmla="*/ 1242 w 1793"/>
              <a:gd name="connsiteY5" fmla="*/ 1003 h 1108"/>
              <a:gd name="connsiteX6" fmla="*/ 1548 w 1793"/>
              <a:gd name="connsiteY6" fmla="*/ 1057 h 1108"/>
              <a:gd name="connsiteX7" fmla="*/ 1793 w 1793"/>
              <a:gd name="connsiteY7" fmla="*/ 1062 h 1108"/>
              <a:gd name="connsiteX0" fmla="*/ 0 w 1793"/>
              <a:gd name="connsiteY0" fmla="*/ 1106 h 1108"/>
              <a:gd name="connsiteX1" fmla="*/ 0 w 1793"/>
              <a:gd name="connsiteY1" fmla="*/ 1088 h 1108"/>
              <a:gd name="connsiteX2" fmla="*/ 323 w 1793"/>
              <a:gd name="connsiteY2" fmla="*/ 928 h 1108"/>
              <a:gd name="connsiteX3" fmla="*/ 549 w 1793"/>
              <a:gd name="connsiteY3" fmla="*/ 11 h 1108"/>
              <a:gd name="connsiteX4" fmla="*/ 827 w 1793"/>
              <a:gd name="connsiteY4" fmla="*/ 991 h 1108"/>
              <a:gd name="connsiteX5" fmla="*/ 1242 w 1793"/>
              <a:gd name="connsiteY5" fmla="*/ 1003 h 1108"/>
              <a:gd name="connsiteX6" fmla="*/ 1548 w 1793"/>
              <a:gd name="connsiteY6" fmla="*/ 1057 h 1108"/>
              <a:gd name="connsiteX7" fmla="*/ 1793 w 1793"/>
              <a:gd name="connsiteY7" fmla="*/ 1062 h 1108"/>
              <a:gd name="connsiteX0" fmla="*/ 0 w 1793"/>
              <a:gd name="connsiteY0" fmla="*/ 1106 h 1108"/>
              <a:gd name="connsiteX1" fmla="*/ 0 w 1793"/>
              <a:gd name="connsiteY1" fmla="*/ 1088 h 1108"/>
              <a:gd name="connsiteX2" fmla="*/ 323 w 1793"/>
              <a:gd name="connsiteY2" fmla="*/ 928 h 1108"/>
              <a:gd name="connsiteX3" fmla="*/ 549 w 1793"/>
              <a:gd name="connsiteY3" fmla="*/ 11 h 1108"/>
              <a:gd name="connsiteX4" fmla="*/ 827 w 1793"/>
              <a:gd name="connsiteY4" fmla="*/ 991 h 1108"/>
              <a:gd name="connsiteX5" fmla="*/ 1242 w 1793"/>
              <a:gd name="connsiteY5" fmla="*/ 1003 h 1108"/>
              <a:gd name="connsiteX6" fmla="*/ 1548 w 1793"/>
              <a:gd name="connsiteY6" fmla="*/ 1057 h 1108"/>
              <a:gd name="connsiteX7" fmla="*/ 1793 w 1793"/>
              <a:gd name="connsiteY7" fmla="*/ 1062 h 1108"/>
              <a:gd name="connsiteX0" fmla="*/ 0 w 1793"/>
              <a:gd name="connsiteY0" fmla="*/ 1105 h 1107"/>
              <a:gd name="connsiteX1" fmla="*/ 0 w 1793"/>
              <a:gd name="connsiteY1" fmla="*/ 1087 h 1107"/>
              <a:gd name="connsiteX2" fmla="*/ 323 w 1793"/>
              <a:gd name="connsiteY2" fmla="*/ 927 h 1107"/>
              <a:gd name="connsiteX3" fmla="*/ 549 w 1793"/>
              <a:gd name="connsiteY3" fmla="*/ 10 h 1107"/>
              <a:gd name="connsiteX4" fmla="*/ 671 w 1793"/>
              <a:gd name="connsiteY4" fmla="*/ 990 h 1107"/>
              <a:gd name="connsiteX5" fmla="*/ 1242 w 1793"/>
              <a:gd name="connsiteY5" fmla="*/ 1002 h 1107"/>
              <a:gd name="connsiteX6" fmla="*/ 1548 w 1793"/>
              <a:gd name="connsiteY6" fmla="*/ 1056 h 1107"/>
              <a:gd name="connsiteX7" fmla="*/ 1793 w 1793"/>
              <a:gd name="connsiteY7" fmla="*/ 1061 h 1107"/>
              <a:gd name="connsiteX0" fmla="*/ 0 w 1793"/>
              <a:gd name="connsiteY0" fmla="*/ 1105 h 1155"/>
              <a:gd name="connsiteX1" fmla="*/ 0 w 1793"/>
              <a:gd name="connsiteY1" fmla="*/ 1087 h 1155"/>
              <a:gd name="connsiteX2" fmla="*/ 323 w 1793"/>
              <a:gd name="connsiteY2" fmla="*/ 927 h 1155"/>
              <a:gd name="connsiteX3" fmla="*/ 459 w 1793"/>
              <a:gd name="connsiteY3" fmla="*/ 10 h 1155"/>
              <a:gd name="connsiteX4" fmla="*/ 671 w 1793"/>
              <a:gd name="connsiteY4" fmla="*/ 990 h 1155"/>
              <a:gd name="connsiteX5" fmla="*/ 1242 w 1793"/>
              <a:gd name="connsiteY5" fmla="*/ 1002 h 1155"/>
              <a:gd name="connsiteX6" fmla="*/ 1548 w 1793"/>
              <a:gd name="connsiteY6" fmla="*/ 1056 h 1155"/>
              <a:gd name="connsiteX7" fmla="*/ 1793 w 1793"/>
              <a:gd name="connsiteY7" fmla="*/ 1061 h 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3" h="1155">
                <a:moveTo>
                  <a:pt x="0" y="1105"/>
                </a:moveTo>
                <a:lnTo>
                  <a:pt x="0" y="1087"/>
                </a:lnTo>
                <a:cubicBezTo>
                  <a:pt x="134" y="1080"/>
                  <a:pt x="247" y="1107"/>
                  <a:pt x="323" y="927"/>
                </a:cubicBezTo>
                <a:cubicBezTo>
                  <a:pt x="400" y="748"/>
                  <a:pt x="401" y="0"/>
                  <a:pt x="459" y="10"/>
                </a:cubicBezTo>
                <a:cubicBezTo>
                  <a:pt x="517" y="20"/>
                  <a:pt x="541" y="825"/>
                  <a:pt x="671" y="990"/>
                </a:cubicBezTo>
                <a:cubicBezTo>
                  <a:pt x="801" y="1155"/>
                  <a:pt x="1147" y="1006"/>
                  <a:pt x="1242" y="1002"/>
                </a:cubicBezTo>
                <a:cubicBezTo>
                  <a:pt x="1379" y="1002"/>
                  <a:pt x="1413" y="1056"/>
                  <a:pt x="1548" y="1056"/>
                </a:cubicBezTo>
                <a:cubicBezTo>
                  <a:pt x="1646" y="1056"/>
                  <a:pt x="1765" y="1099"/>
                  <a:pt x="1793" y="1061"/>
                </a:cubicBezTo>
              </a:path>
            </a:pathLst>
          </a:custGeom>
          <a:solidFill>
            <a:srgbClr val="FFFF00"/>
          </a:solidFill>
          <a:ln w="31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1733551" y="3038476"/>
            <a:ext cx="304800" cy="209549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de-DE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1066801" y="3095626"/>
            <a:ext cx="304800" cy="15240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de-DE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352478" y="2381612"/>
            <a:ext cx="128641" cy="83791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Importance</a:t>
            </a:r>
            <a:r>
              <a:rPr lang="de-DE" dirty="0" smtClean="0"/>
              <a:t> Sampling</a:t>
            </a:r>
            <a:endParaRPr lang="de-DE" dirty="0"/>
          </a:p>
        </p:txBody>
      </p:sp>
      <p:pic>
        <p:nvPicPr>
          <p:cNvPr id="6" name="Grafik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36777" y="1450702"/>
            <a:ext cx="835979" cy="482600"/>
          </a:xfrm>
          <a:prstGeom prst="rect">
            <a:avLst/>
          </a:prstGeom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425490" y="1846746"/>
            <a:ext cx="97351" cy="1372776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de-DE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1485900" y="1509713"/>
            <a:ext cx="85726" cy="1728787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de-DE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657349" y="2152650"/>
            <a:ext cx="76201" cy="1081088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de-DE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571624" y="1704975"/>
            <a:ext cx="85726" cy="154305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de-DE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2105025" y="3095625"/>
            <a:ext cx="1514475" cy="14287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de-DE"/>
          </a:p>
        </p:txBody>
      </p:sp>
      <p:sp>
        <p:nvSpPr>
          <p:cNvPr id="4" name="Freeform 13"/>
          <p:cNvSpPr>
            <a:spLocks/>
          </p:cNvSpPr>
          <p:nvPr/>
        </p:nvSpPr>
        <p:spPr bwMode="auto">
          <a:xfrm>
            <a:off x="820738" y="1490663"/>
            <a:ext cx="2846387" cy="1833562"/>
          </a:xfrm>
          <a:custGeom>
            <a:avLst/>
            <a:gdLst>
              <a:gd name="connsiteX0" fmla="*/ 0 w 1715"/>
              <a:gd name="connsiteY0" fmla="*/ 1019 h 1019"/>
              <a:gd name="connsiteX1" fmla="*/ 0 w 1715"/>
              <a:gd name="connsiteY1" fmla="*/ 1001 h 1019"/>
              <a:gd name="connsiteX2" fmla="*/ 549 w 1715"/>
              <a:gd name="connsiteY2" fmla="*/ 2 h 1019"/>
              <a:gd name="connsiteX3" fmla="*/ 947 w 1715"/>
              <a:gd name="connsiteY3" fmla="*/ 484 h 1019"/>
              <a:gd name="connsiteX4" fmla="*/ 1242 w 1715"/>
              <a:gd name="connsiteY4" fmla="*/ 244 h 1019"/>
              <a:gd name="connsiteX5" fmla="*/ 1548 w 1715"/>
              <a:gd name="connsiteY5" fmla="*/ 748 h 1019"/>
              <a:gd name="connsiteX6" fmla="*/ 1715 w 1715"/>
              <a:gd name="connsiteY6" fmla="*/ 519 h 1019"/>
              <a:gd name="connsiteX0" fmla="*/ 0 w 1715"/>
              <a:gd name="connsiteY0" fmla="*/ 1017 h 1077"/>
              <a:gd name="connsiteX1" fmla="*/ 0 w 1715"/>
              <a:gd name="connsiteY1" fmla="*/ 999 h 1077"/>
              <a:gd name="connsiteX2" fmla="*/ 323 w 1715"/>
              <a:gd name="connsiteY2" fmla="*/ 911 h 1077"/>
              <a:gd name="connsiteX3" fmla="*/ 549 w 1715"/>
              <a:gd name="connsiteY3" fmla="*/ 0 h 1077"/>
              <a:gd name="connsiteX4" fmla="*/ 947 w 1715"/>
              <a:gd name="connsiteY4" fmla="*/ 482 h 1077"/>
              <a:gd name="connsiteX5" fmla="*/ 1242 w 1715"/>
              <a:gd name="connsiteY5" fmla="*/ 242 h 1077"/>
              <a:gd name="connsiteX6" fmla="*/ 1548 w 1715"/>
              <a:gd name="connsiteY6" fmla="*/ 746 h 1077"/>
              <a:gd name="connsiteX7" fmla="*/ 1715 w 1715"/>
              <a:gd name="connsiteY7" fmla="*/ 517 h 1077"/>
              <a:gd name="connsiteX0" fmla="*/ 0 w 1715"/>
              <a:gd name="connsiteY0" fmla="*/ 1017 h 1077"/>
              <a:gd name="connsiteX1" fmla="*/ 0 w 1715"/>
              <a:gd name="connsiteY1" fmla="*/ 999 h 1077"/>
              <a:gd name="connsiteX2" fmla="*/ 323 w 1715"/>
              <a:gd name="connsiteY2" fmla="*/ 911 h 1077"/>
              <a:gd name="connsiteX3" fmla="*/ 549 w 1715"/>
              <a:gd name="connsiteY3" fmla="*/ 0 h 1077"/>
              <a:gd name="connsiteX4" fmla="*/ 947 w 1715"/>
              <a:gd name="connsiteY4" fmla="*/ 482 h 1077"/>
              <a:gd name="connsiteX5" fmla="*/ 1242 w 1715"/>
              <a:gd name="connsiteY5" fmla="*/ 242 h 1077"/>
              <a:gd name="connsiteX6" fmla="*/ 1548 w 1715"/>
              <a:gd name="connsiteY6" fmla="*/ 746 h 1077"/>
              <a:gd name="connsiteX7" fmla="*/ 1715 w 1715"/>
              <a:gd name="connsiteY7" fmla="*/ 517 h 1077"/>
              <a:gd name="connsiteX0" fmla="*/ 0 w 1715"/>
              <a:gd name="connsiteY0" fmla="*/ 1017 h 1077"/>
              <a:gd name="connsiteX1" fmla="*/ 0 w 1715"/>
              <a:gd name="connsiteY1" fmla="*/ 999 h 1077"/>
              <a:gd name="connsiteX2" fmla="*/ 323 w 1715"/>
              <a:gd name="connsiteY2" fmla="*/ 911 h 1077"/>
              <a:gd name="connsiteX3" fmla="*/ 549 w 1715"/>
              <a:gd name="connsiteY3" fmla="*/ 0 h 1077"/>
              <a:gd name="connsiteX4" fmla="*/ 947 w 1715"/>
              <a:gd name="connsiteY4" fmla="*/ 482 h 1077"/>
              <a:gd name="connsiteX5" fmla="*/ 1242 w 1715"/>
              <a:gd name="connsiteY5" fmla="*/ 242 h 1077"/>
              <a:gd name="connsiteX6" fmla="*/ 1548 w 1715"/>
              <a:gd name="connsiteY6" fmla="*/ 746 h 1077"/>
              <a:gd name="connsiteX7" fmla="*/ 1715 w 1715"/>
              <a:gd name="connsiteY7" fmla="*/ 517 h 1077"/>
              <a:gd name="connsiteX0" fmla="*/ 0 w 1715"/>
              <a:gd name="connsiteY0" fmla="*/ 1017 h 1017"/>
              <a:gd name="connsiteX1" fmla="*/ 0 w 1715"/>
              <a:gd name="connsiteY1" fmla="*/ 999 h 1017"/>
              <a:gd name="connsiteX2" fmla="*/ 323 w 1715"/>
              <a:gd name="connsiteY2" fmla="*/ 839 h 1017"/>
              <a:gd name="connsiteX3" fmla="*/ 549 w 1715"/>
              <a:gd name="connsiteY3" fmla="*/ 0 h 1017"/>
              <a:gd name="connsiteX4" fmla="*/ 947 w 1715"/>
              <a:gd name="connsiteY4" fmla="*/ 482 h 1017"/>
              <a:gd name="connsiteX5" fmla="*/ 1242 w 1715"/>
              <a:gd name="connsiteY5" fmla="*/ 242 h 1017"/>
              <a:gd name="connsiteX6" fmla="*/ 1548 w 1715"/>
              <a:gd name="connsiteY6" fmla="*/ 746 h 1017"/>
              <a:gd name="connsiteX7" fmla="*/ 1715 w 1715"/>
              <a:gd name="connsiteY7" fmla="*/ 517 h 1017"/>
              <a:gd name="connsiteX0" fmla="*/ 0 w 1715"/>
              <a:gd name="connsiteY0" fmla="*/ 1017 h 1017"/>
              <a:gd name="connsiteX1" fmla="*/ 0 w 1715"/>
              <a:gd name="connsiteY1" fmla="*/ 999 h 1017"/>
              <a:gd name="connsiteX2" fmla="*/ 323 w 1715"/>
              <a:gd name="connsiteY2" fmla="*/ 839 h 1017"/>
              <a:gd name="connsiteX3" fmla="*/ 549 w 1715"/>
              <a:gd name="connsiteY3" fmla="*/ 0 h 1017"/>
              <a:gd name="connsiteX4" fmla="*/ 827 w 1715"/>
              <a:gd name="connsiteY4" fmla="*/ 974 h 1017"/>
              <a:gd name="connsiteX5" fmla="*/ 1242 w 1715"/>
              <a:gd name="connsiteY5" fmla="*/ 242 h 1017"/>
              <a:gd name="connsiteX6" fmla="*/ 1548 w 1715"/>
              <a:gd name="connsiteY6" fmla="*/ 746 h 1017"/>
              <a:gd name="connsiteX7" fmla="*/ 1715 w 1715"/>
              <a:gd name="connsiteY7" fmla="*/ 517 h 1017"/>
              <a:gd name="connsiteX0" fmla="*/ 0 w 1715"/>
              <a:gd name="connsiteY0" fmla="*/ 1017 h 1017"/>
              <a:gd name="connsiteX1" fmla="*/ 0 w 1715"/>
              <a:gd name="connsiteY1" fmla="*/ 999 h 1017"/>
              <a:gd name="connsiteX2" fmla="*/ 323 w 1715"/>
              <a:gd name="connsiteY2" fmla="*/ 839 h 1017"/>
              <a:gd name="connsiteX3" fmla="*/ 549 w 1715"/>
              <a:gd name="connsiteY3" fmla="*/ 0 h 1017"/>
              <a:gd name="connsiteX4" fmla="*/ 827 w 1715"/>
              <a:gd name="connsiteY4" fmla="*/ 974 h 1017"/>
              <a:gd name="connsiteX5" fmla="*/ 1242 w 1715"/>
              <a:gd name="connsiteY5" fmla="*/ 914 h 1017"/>
              <a:gd name="connsiteX6" fmla="*/ 1548 w 1715"/>
              <a:gd name="connsiteY6" fmla="*/ 746 h 1017"/>
              <a:gd name="connsiteX7" fmla="*/ 1715 w 1715"/>
              <a:gd name="connsiteY7" fmla="*/ 517 h 1017"/>
              <a:gd name="connsiteX0" fmla="*/ 0 w 1715"/>
              <a:gd name="connsiteY0" fmla="*/ 1017 h 1017"/>
              <a:gd name="connsiteX1" fmla="*/ 0 w 1715"/>
              <a:gd name="connsiteY1" fmla="*/ 999 h 1017"/>
              <a:gd name="connsiteX2" fmla="*/ 323 w 1715"/>
              <a:gd name="connsiteY2" fmla="*/ 839 h 1017"/>
              <a:gd name="connsiteX3" fmla="*/ 549 w 1715"/>
              <a:gd name="connsiteY3" fmla="*/ 0 h 1017"/>
              <a:gd name="connsiteX4" fmla="*/ 827 w 1715"/>
              <a:gd name="connsiteY4" fmla="*/ 974 h 1017"/>
              <a:gd name="connsiteX5" fmla="*/ 1242 w 1715"/>
              <a:gd name="connsiteY5" fmla="*/ 914 h 1017"/>
              <a:gd name="connsiteX6" fmla="*/ 1548 w 1715"/>
              <a:gd name="connsiteY6" fmla="*/ 968 h 1017"/>
              <a:gd name="connsiteX7" fmla="*/ 1715 w 1715"/>
              <a:gd name="connsiteY7" fmla="*/ 517 h 1017"/>
              <a:gd name="connsiteX0" fmla="*/ 0 w 1793"/>
              <a:gd name="connsiteY0" fmla="*/ 1017 h 1017"/>
              <a:gd name="connsiteX1" fmla="*/ 0 w 1793"/>
              <a:gd name="connsiteY1" fmla="*/ 999 h 1017"/>
              <a:gd name="connsiteX2" fmla="*/ 323 w 1793"/>
              <a:gd name="connsiteY2" fmla="*/ 839 h 1017"/>
              <a:gd name="connsiteX3" fmla="*/ 549 w 1793"/>
              <a:gd name="connsiteY3" fmla="*/ 0 h 1017"/>
              <a:gd name="connsiteX4" fmla="*/ 827 w 1793"/>
              <a:gd name="connsiteY4" fmla="*/ 974 h 1017"/>
              <a:gd name="connsiteX5" fmla="*/ 1242 w 1793"/>
              <a:gd name="connsiteY5" fmla="*/ 914 h 1017"/>
              <a:gd name="connsiteX6" fmla="*/ 1548 w 1793"/>
              <a:gd name="connsiteY6" fmla="*/ 968 h 1017"/>
              <a:gd name="connsiteX7" fmla="*/ 1793 w 1793"/>
              <a:gd name="connsiteY7" fmla="*/ 973 h 1017"/>
              <a:gd name="connsiteX0" fmla="*/ 0 w 1793"/>
              <a:gd name="connsiteY0" fmla="*/ 1017 h 1017"/>
              <a:gd name="connsiteX1" fmla="*/ 0 w 1793"/>
              <a:gd name="connsiteY1" fmla="*/ 999 h 1017"/>
              <a:gd name="connsiteX2" fmla="*/ 323 w 1793"/>
              <a:gd name="connsiteY2" fmla="*/ 839 h 1017"/>
              <a:gd name="connsiteX3" fmla="*/ 549 w 1793"/>
              <a:gd name="connsiteY3" fmla="*/ 0 h 1017"/>
              <a:gd name="connsiteX4" fmla="*/ 827 w 1793"/>
              <a:gd name="connsiteY4" fmla="*/ 902 h 1017"/>
              <a:gd name="connsiteX5" fmla="*/ 1242 w 1793"/>
              <a:gd name="connsiteY5" fmla="*/ 914 h 1017"/>
              <a:gd name="connsiteX6" fmla="*/ 1548 w 1793"/>
              <a:gd name="connsiteY6" fmla="*/ 968 h 1017"/>
              <a:gd name="connsiteX7" fmla="*/ 1793 w 1793"/>
              <a:gd name="connsiteY7" fmla="*/ 973 h 1017"/>
              <a:gd name="connsiteX0" fmla="*/ 0 w 1793"/>
              <a:gd name="connsiteY0" fmla="*/ 1095 h 1097"/>
              <a:gd name="connsiteX1" fmla="*/ 0 w 1793"/>
              <a:gd name="connsiteY1" fmla="*/ 1077 h 1097"/>
              <a:gd name="connsiteX2" fmla="*/ 323 w 1793"/>
              <a:gd name="connsiteY2" fmla="*/ 917 h 1097"/>
              <a:gd name="connsiteX3" fmla="*/ 549 w 1793"/>
              <a:gd name="connsiteY3" fmla="*/ 0 h 1097"/>
              <a:gd name="connsiteX4" fmla="*/ 827 w 1793"/>
              <a:gd name="connsiteY4" fmla="*/ 980 h 1097"/>
              <a:gd name="connsiteX5" fmla="*/ 1242 w 1793"/>
              <a:gd name="connsiteY5" fmla="*/ 992 h 1097"/>
              <a:gd name="connsiteX6" fmla="*/ 1548 w 1793"/>
              <a:gd name="connsiteY6" fmla="*/ 1046 h 1097"/>
              <a:gd name="connsiteX7" fmla="*/ 1793 w 1793"/>
              <a:gd name="connsiteY7" fmla="*/ 1051 h 1097"/>
              <a:gd name="connsiteX0" fmla="*/ 0 w 1793"/>
              <a:gd name="connsiteY0" fmla="*/ 1097 h 1099"/>
              <a:gd name="connsiteX1" fmla="*/ 0 w 1793"/>
              <a:gd name="connsiteY1" fmla="*/ 1079 h 1099"/>
              <a:gd name="connsiteX2" fmla="*/ 323 w 1793"/>
              <a:gd name="connsiteY2" fmla="*/ 919 h 1099"/>
              <a:gd name="connsiteX3" fmla="*/ 549 w 1793"/>
              <a:gd name="connsiteY3" fmla="*/ 2 h 1099"/>
              <a:gd name="connsiteX4" fmla="*/ 827 w 1793"/>
              <a:gd name="connsiteY4" fmla="*/ 982 h 1099"/>
              <a:gd name="connsiteX5" fmla="*/ 1242 w 1793"/>
              <a:gd name="connsiteY5" fmla="*/ 994 h 1099"/>
              <a:gd name="connsiteX6" fmla="*/ 1548 w 1793"/>
              <a:gd name="connsiteY6" fmla="*/ 1048 h 1099"/>
              <a:gd name="connsiteX7" fmla="*/ 1793 w 1793"/>
              <a:gd name="connsiteY7" fmla="*/ 1053 h 1099"/>
              <a:gd name="connsiteX0" fmla="*/ 0 w 1793"/>
              <a:gd name="connsiteY0" fmla="*/ 1106 h 1108"/>
              <a:gd name="connsiteX1" fmla="*/ 0 w 1793"/>
              <a:gd name="connsiteY1" fmla="*/ 1088 h 1108"/>
              <a:gd name="connsiteX2" fmla="*/ 323 w 1793"/>
              <a:gd name="connsiteY2" fmla="*/ 928 h 1108"/>
              <a:gd name="connsiteX3" fmla="*/ 549 w 1793"/>
              <a:gd name="connsiteY3" fmla="*/ 11 h 1108"/>
              <a:gd name="connsiteX4" fmla="*/ 827 w 1793"/>
              <a:gd name="connsiteY4" fmla="*/ 991 h 1108"/>
              <a:gd name="connsiteX5" fmla="*/ 1242 w 1793"/>
              <a:gd name="connsiteY5" fmla="*/ 1003 h 1108"/>
              <a:gd name="connsiteX6" fmla="*/ 1548 w 1793"/>
              <a:gd name="connsiteY6" fmla="*/ 1057 h 1108"/>
              <a:gd name="connsiteX7" fmla="*/ 1793 w 1793"/>
              <a:gd name="connsiteY7" fmla="*/ 1062 h 1108"/>
              <a:gd name="connsiteX0" fmla="*/ 0 w 1793"/>
              <a:gd name="connsiteY0" fmla="*/ 1106 h 1108"/>
              <a:gd name="connsiteX1" fmla="*/ 0 w 1793"/>
              <a:gd name="connsiteY1" fmla="*/ 1088 h 1108"/>
              <a:gd name="connsiteX2" fmla="*/ 323 w 1793"/>
              <a:gd name="connsiteY2" fmla="*/ 928 h 1108"/>
              <a:gd name="connsiteX3" fmla="*/ 549 w 1793"/>
              <a:gd name="connsiteY3" fmla="*/ 11 h 1108"/>
              <a:gd name="connsiteX4" fmla="*/ 827 w 1793"/>
              <a:gd name="connsiteY4" fmla="*/ 991 h 1108"/>
              <a:gd name="connsiteX5" fmla="*/ 1242 w 1793"/>
              <a:gd name="connsiteY5" fmla="*/ 1003 h 1108"/>
              <a:gd name="connsiteX6" fmla="*/ 1548 w 1793"/>
              <a:gd name="connsiteY6" fmla="*/ 1057 h 1108"/>
              <a:gd name="connsiteX7" fmla="*/ 1793 w 1793"/>
              <a:gd name="connsiteY7" fmla="*/ 1062 h 1108"/>
              <a:gd name="connsiteX0" fmla="*/ 0 w 1793"/>
              <a:gd name="connsiteY0" fmla="*/ 1106 h 1108"/>
              <a:gd name="connsiteX1" fmla="*/ 0 w 1793"/>
              <a:gd name="connsiteY1" fmla="*/ 1088 h 1108"/>
              <a:gd name="connsiteX2" fmla="*/ 323 w 1793"/>
              <a:gd name="connsiteY2" fmla="*/ 928 h 1108"/>
              <a:gd name="connsiteX3" fmla="*/ 549 w 1793"/>
              <a:gd name="connsiteY3" fmla="*/ 11 h 1108"/>
              <a:gd name="connsiteX4" fmla="*/ 827 w 1793"/>
              <a:gd name="connsiteY4" fmla="*/ 991 h 1108"/>
              <a:gd name="connsiteX5" fmla="*/ 1242 w 1793"/>
              <a:gd name="connsiteY5" fmla="*/ 1003 h 1108"/>
              <a:gd name="connsiteX6" fmla="*/ 1548 w 1793"/>
              <a:gd name="connsiteY6" fmla="*/ 1057 h 1108"/>
              <a:gd name="connsiteX7" fmla="*/ 1793 w 1793"/>
              <a:gd name="connsiteY7" fmla="*/ 1062 h 1108"/>
              <a:gd name="connsiteX0" fmla="*/ 0 w 1793"/>
              <a:gd name="connsiteY0" fmla="*/ 1106 h 1108"/>
              <a:gd name="connsiteX1" fmla="*/ 0 w 1793"/>
              <a:gd name="connsiteY1" fmla="*/ 1088 h 1108"/>
              <a:gd name="connsiteX2" fmla="*/ 323 w 1793"/>
              <a:gd name="connsiteY2" fmla="*/ 928 h 1108"/>
              <a:gd name="connsiteX3" fmla="*/ 549 w 1793"/>
              <a:gd name="connsiteY3" fmla="*/ 11 h 1108"/>
              <a:gd name="connsiteX4" fmla="*/ 827 w 1793"/>
              <a:gd name="connsiteY4" fmla="*/ 991 h 1108"/>
              <a:gd name="connsiteX5" fmla="*/ 1242 w 1793"/>
              <a:gd name="connsiteY5" fmla="*/ 1003 h 1108"/>
              <a:gd name="connsiteX6" fmla="*/ 1548 w 1793"/>
              <a:gd name="connsiteY6" fmla="*/ 1057 h 1108"/>
              <a:gd name="connsiteX7" fmla="*/ 1793 w 1793"/>
              <a:gd name="connsiteY7" fmla="*/ 1062 h 1108"/>
              <a:gd name="connsiteX0" fmla="*/ 0 w 1793"/>
              <a:gd name="connsiteY0" fmla="*/ 1105 h 1107"/>
              <a:gd name="connsiteX1" fmla="*/ 0 w 1793"/>
              <a:gd name="connsiteY1" fmla="*/ 1087 h 1107"/>
              <a:gd name="connsiteX2" fmla="*/ 323 w 1793"/>
              <a:gd name="connsiteY2" fmla="*/ 927 h 1107"/>
              <a:gd name="connsiteX3" fmla="*/ 549 w 1793"/>
              <a:gd name="connsiteY3" fmla="*/ 10 h 1107"/>
              <a:gd name="connsiteX4" fmla="*/ 671 w 1793"/>
              <a:gd name="connsiteY4" fmla="*/ 990 h 1107"/>
              <a:gd name="connsiteX5" fmla="*/ 1242 w 1793"/>
              <a:gd name="connsiteY5" fmla="*/ 1002 h 1107"/>
              <a:gd name="connsiteX6" fmla="*/ 1548 w 1793"/>
              <a:gd name="connsiteY6" fmla="*/ 1056 h 1107"/>
              <a:gd name="connsiteX7" fmla="*/ 1793 w 1793"/>
              <a:gd name="connsiteY7" fmla="*/ 1061 h 1107"/>
              <a:gd name="connsiteX0" fmla="*/ 0 w 1793"/>
              <a:gd name="connsiteY0" fmla="*/ 1105 h 1155"/>
              <a:gd name="connsiteX1" fmla="*/ 0 w 1793"/>
              <a:gd name="connsiteY1" fmla="*/ 1087 h 1155"/>
              <a:gd name="connsiteX2" fmla="*/ 323 w 1793"/>
              <a:gd name="connsiteY2" fmla="*/ 927 h 1155"/>
              <a:gd name="connsiteX3" fmla="*/ 459 w 1793"/>
              <a:gd name="connsiteY3" fmla="*/ 10 h 1155"/>
              <a:gd name="connsiteX4" fmla="*/ 671 w 1793"/>
              <a:gd name="connsiteY4" fmla="*/ 990 h 1155"/>
              <a:gd name="connsiteX5" fmla="*/ 1242 w 1793"/>
              <a:gd name="connsiteY5" fmla="*/ 1002 h 1155"/>
              <a:gd name="connsiteX6" fmla="*/ 1548 w 1793"/>
              <a:gd name="connsiteY6" fmla="*/ 1056 h 1155"/>
              <a:gd name="connsiteX7" fmla="*/ 1793 w 1793"/>
              <a:gd name="connsiteY7" fmla="*/ 1061 h 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3" h="1155">
                <a:moveTo>
                  <a:pt x="0" y="1105"/>
                </a:moveTo>
                <a:lnTo>
                  <a:pt x="0" y="1087"/>
                </a:lnTo>
                <a:cubicBezTo>
                  <a:pt x="134" y="1080"/>
                  <a:pt x="247" y="1107"/>
                  <a:pt x="323" y="927"/>
                </a:cubicBezTo>
                <a:cubicBezTo>
                  <a:pt x="400" y="748"/>
                  <a:pt x="401" y="0"/>
                  <a:pt x="459" y="10"/>
                </a:cubicBezTo>
                <a:cubicBezTo>
                  <a:pt x="517" y="20"/>
                  <a:pt x="541" y="825"/>
                  <a:pt x="671" y="990"/>
                </a:cubicBezTo>
                <a:cubicBezTo>
                  <a:pt x="801" y="1155"/>
                  <a:pt x="1147" y="1006"/>
                  <a:pt x="1242" y="1002"/>
                </a:cubicBezTo>
                <a:cubicBezTo>
                  <a:pt x="1379" y="1002"/>
                  <a:pt x="1413" y="1056"/>
                  <a:pt x="1548" y="1056"/>
                </a:cubicBezTo>
                <a:cubicBezTo>
                  <a:pt x="1646" y="1056"/>
                  <a:pt x="1765" y="1099"/>
                  <a:pt x="1793" y="1061"/>
                </a:cubicBezTo>
              </a:path>
            </a:pathLst>
          </a:custGeom>
          <a:noFill/>
          <a:ln w="57150" cap="flat" cmpd="sng">
            <a:solidFill>
              <a:srgbClr val="A5002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8" name="Oval 18"/>
          <p:cNvSpPr>
            <a:spLocks noChangeArrowheads="1"/>
          </p:cNvSpPr>
          <p:nvPr/>
        </p:nvSpPr>
        <p:spPr bwMode="auto">
          <a:xfrm>
            <a:off x="1401763" y="17764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9" name="Oval 18"/>
          <p:cNvSpPr>
            <a:spLocks noChangeArrowheads="1"/>
          </p:cNvSpPr>
          <p:nvPr/>
        </p:nvSpPr>
        <p:spPr bwMode="auto">
          <a:xfrm>
            <a:off x="1544638" y="16240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0" name="Oval 18"/>
          <p:cNvSpPr>
            <a:spLocks noChangeArrowheads="1"/>
          </p:cNvSpPr>
          <p:nvPr/>
        </p:nvSpPr>
        <p:spPr bwMode="auto">
          <a:xfrm>
            <a:off x="1620838" y="20812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1354138" y="23098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2" name="Oval 18"/>
          <p:cNvSpPr>
            <a:spLocks noChangeArrowheads="1"/>
          </p:cNvSpPr>
          <p:nvPr/>
        </p:nvSpPr>
        <p:spPr bwMode="auto">
          <a:xfrm>
            <a:off x="1487488" y="145256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3" name="Oval 18"/>
          <p:cNvSpPr>
            <a:spLocks noChangeArrowheads="1"/>
          </p:cNvSpPr>
          <p:nvPr/>
        </p:nvSpPr>
        <p:spPr bwMode="auto">
          <a:xfrm>
            <a:off x="2773363" y="3024188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5" name="Freeform 27"/>
          <p:cNvSpPr>
            <a:spLocks/>
          </p:cNvSpPr>
          <p:nvPr/>
        </p:nvSpPr>
        <p:spPr bwMode="auto">
          <a:xfrm>
            <a:off x="817563" y="1492250"/>
            <a:ext cx="3011487" cy="1747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1"/>
              </a:cxn>
              <a:cxn ang="0">
                <a:pos x="1897" y="1101"/>
              </a:cxn>
            </a:cxnLst>
            <a:rect l="0" t="0" r="r" b="b"/>
            <a:pathLst>
              <a:path w="1897" h="1101">
                <a:moveTo>
                  <a:pt x="0" y="0"/>
                </a:moveTo>
                <a:lnTo>
                  <a:pt x="0" y="1101"/>
                </a:lnTo>
                <a:lnTo>
                  <a:pt x="1897" y="1101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1830388" y="2978374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1154113" y="303552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5" name="Inhaltsplatzhalter 2"/>
          <p:cNvSpPr txBox="1">
            <a:spLocks/>
          </p:cNvSpPr>
          <p:nvPr/>
        </p:nvSpPr>
        <p:spPr bwMode="auto">
          <a:xfrm>
            <a:off x="4171950" y="1208997"/>
            <a:ext cx="4420416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de-DE" sz="2400" b="1" i="1" kern="0" dirty="0" err="1" smtClean="0">
                <a:solidFill>
                  <a:schemeClr val="tx1"/>
                </a:solidFill>
                <a:latin typeface="+mn-lt"/>
              </a:rPr>
              <a:t>Stochastic</a:t>
            </a:r>
            <a:r>
              <a:rPr lang="de-DE" sz="2400" b="1" i="1" kern="0" dirty="0" smtClean="0">
                <a:solidFill>
                  <a:schemeClr val="tx1"/>
                </a:solidFill>
                <a:latin typeface="+mn-lt"/>
              </a:rPr>
              <a:t> Sampling</a:t>
            </a:r>
            <a:endParaRPr kumimoji="0" lang="de-DE" sz="24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6"/>
              </a:buBlip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Non-</a:t>
            </a: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uniformly</a:t>
            </a: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distributed</a:t>
            </a: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samples</a:t>
            </a:r>
            <a:endParaRPr kumimoji="0" lang="de-DE" sz="24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6"/>
              </a:buBlip>
              <a:tabLst/>
              <a:defRPr/>
            </a:pPr>
            <a:r>
              <a:rPr lang="de-DE" sz="2400" b="0" i="0" kern="0" dirty="0" smtClean="0">
                <a:solidFill>
                  <a:schemeClr val="tx1"/>
                </a:solidFill>
                <a:latin typeface="+mn-lt"/>
              </a:rPr>
              <a:t>Approximation </a:t>
            </a:r>
            <a:r>
              <a:rPr lang="de-DE" sz="2400" b="0" i="0" kern="0" dirty="0" err="1" smtClean="0">
                <a:solidFill>
                  <a:schemeClr val="tx1"/>
                </a:solidFill>
                <a:latin typeface="+mn-lt"/>
              </a:rPr>
              <a:t>by</a:t>
            </a:r>
            <a:r>
              <a:rPr lang="de-DE" sz="2400" b="0" i="0" kern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2400" b="0" i="0" kern="0" dirty="0" err="1" smtClean="0">
                <a:solidFill>
                  <a:schemeClr val="tx1"/>
                </a:solidFill>
                <a:latin typeface="+mn-lt"/>
              </a:rPr>
              <a:t>sum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" name="Grafik 2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6016763" y="3002732"/>
            <a:ext cx="1587872" cy="934043"/>
          </a:xfrm>
          <a:prstGeom prst="rect">
            <a:avLst/>
          </a:prstGeom>
          <a:noFill/>
          <a:ln/>
          <a:effectLst/>
        </p:spPr>
      </p:pic>
      <p:pic>
        <p:nvPicPr>
          <p:cNvPr id="27" name="Grafik 2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2077" y="3051447"/>
            <a:ext cx="1432425" cy="808658"/>
          </a:xfrm>
          <a:prstGeom prst="rect">
            <a:avLst/>
          </a:prstGeom>
        </p:spPr>
      </p:pic>
      <p:sp>
        <p:nvSpPr>
          <p:cNvPr id="30" name="Abgerundete rechteckige Legende 29"/>
          <p:cNvSpPr/>
          <p:nvPr/>
        </p:nvSpPr>
        <p:spPr bwMode="auto">
          <a:xfrm>
            <a:off x="6600825" y="4582286"/>
            <a:ext cx="1869948" cy="1094613"/>
          </a:xfrm>
          <a:prstGeom prst="wedgeRoundRectCallout">
            <a:avLst>
              <a:gd name="adj1" fmla="val -24755"/>
              <a:gd name="adj2" fmla="val -111398"/>
              <a:gd name="adj3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rPr>
              <a:t>Probability</a:t>
            </a: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de-DE" sz="2000" b="1" dirty="0" smtClean="0"/>
              <a:t>Distribution </a:t>
            </a:r>
            <a:r>
              <a:rPr lang="de-DE" sz="2000" b="1" dirty="0" err="1" smtClean="0"/>
              <a:t>Function</a:t>
            </a:r>
            <a:r>
              <a:rPr lang="de-DE" sz="2000" b="1" dirty="0" smtClean="0"/>
              <a:t> (PDF)</a:t>
            </a:r>
            <a:endParaRPr kumimoji="0" lang="de-DE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31" name="Inhaltsplatzhalter 2"/>
          <p:cNvSpPr txBox="1">
            <a:spLocks/>
          </p:cNvSpPr>
          <p:nvPr/>
        </p:nvSpPr>
        <p:spPr bwMode="auto">
          <a:xfrm>
            <a:off x="609599" y="4018872"/>
            <a:ext cx="5572125" cy="180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de-DE" sz="2400" b="1" i="1" kern="0" dirty="0" smtClean="0">
                <a:latin typeface="+mn-lt"/>
              </a:rPr>
              <a:t>Clever </a:t>
            </a:r>
            <a:r>
              <a:rPr lang="de-DE" sz="2400" b="1" i="1" kern="0" dirty="0" err="1" smtClean="0">
                <a:latin typeface="+mn-lt"/>
              </a:rPr>
              <a:t>placement</a:t>
            </a:r>
            <a:r>
              <a:rPr lang="de-DE" sz="2400" b="1" i="1" kern="0" dirty="0" smtClean="0">
                <a:latin typeface="+mn-lt"/>
              </a:rPr>
              <a:t> </a:t>
            </a:r>
            <a:r>
              <a:rPr lang="de-DE" sz="2400" b="1" i="1" kern="0" dirty="0" err="1" smtClean="0">
                <a:latin typeface="+mn-lt"/>
              </a:rPr>
              <a:t>of</a:t>
            </a:r>
            <a:r>
              <a:rPr lang="de-DE" sz="2400" b="1" i="1" kern="0" dirty="0" smtClean="0">
                <a:latin typeface="+mn-lt"/>
              </a:rPr>
              <a:t> </a:t>
            </a:r>
            <a:r>
              <a:rPr lang="de-DE" sz="2400" b="1" i="1" kern="0" dirty="0" err="1" smtClean="0">
                <a:latin typeface="+mn-lt"/>
              </a:rPr>
              <a:t>samples</a:t>
            </a:r>
            <a:endParaRPr kumimoji="0" lang="de-DE" sz="24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6"/>
              </a:buBlip>
              <a:tabLst/>
              <a:defRPr/>
            </a:pP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Many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samples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where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2400" kern="0" dirty="0" smtClean="0">
                <a:latin typeface="+mn-lt"/>
              </a:rPr>
              <a:t>f</a:t>
            </a: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unction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</a:t>
            </a: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</a:t>
            </a:r>
            <a:endParaRPr kumimoji="0" lang="de-DE" sz="24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6"/>
              </a:buBlip>
              <a:tabLst/>
              <a:defRPr/>
            </a:pPr>
            <a:r>
              <a:rPr lang="de-DE" sz="2400" kern="0" noProof="0" dirty="0" err="1" smtClean="0">
                <a:latin typeface="+mn-lt"/>
              </a:rPr>
              <a:t>Few</a:t>
            </a:r>
            <a:r>
              <a:rPr lang="de-DE" sz="2400" kern="0" noProof="0" dirty="0" smtClean="0">
                <a:latin typeface="+mn-lt"/>
              </a:rPr>
              <a:t> </a:t>
            </a:r>
            <a:r>
              <a:rPr lang="de-DE" sz="2400" kern="0" noProof="0" dirty="0" err="1" smtClean="0">
                <a:latin typeface="+mn-lt"/>
              </a:rPr>
              <a:t>samples</a:t>
            </a:r>
            <a:r>
              <a:rPr lang="de-DE" sz="2400" kern="0" noProof="0" dirty="0" smtClean="0">
                <a:latin typeface="+mn-lt"/>
              </a:rPr>
              <a:t> </a:t>
            </a:r>
            <a:r>
              <a:rPr lang="de-DE" sz="2400" kern="0" noProof="0" dirty="0" err="1" smtClean="0">
                <a:latin typeface="+mn-lt"/>
              </a:rPr>
              <a:t>where</a:t>
            </a:r>
            <a:r>
              <a:rPr lang="de-DE" sz="2400" kern="0" noProof="0" dirty="0" smtClean="0">
                <a:latin typeface="+mn-lt"/>
              </a:rPr>
              <a:t> </a:t>
            </a:r>
            <a:r>
              <a:rPr lang="de-DE" sz="2400" kern="0" dirty="0" err="1" smtClean="0">
                <a:latin typeface="+mn-lt"/>
              </a:rPr>
              <a:t>function</a:t>
            </a:r>
            <a:r>
              <a:rPr lang="de-DE" sz="2400" kern="0" dirty="0" smtClean="0">
                <a:latin typeface="+mn-lt"/>
              </a:rPr>
              <a:t> </a:t>
            </a:r>
            <a:r>
              <a:rPr lang="de-DE" sz="2400" kern="0" dirty="0" err="1" smtClean="0">
                <a:latin typeface="+mn-lt"/>
              </a:rPr>
              <a:t>is</a:t>
            </a:r>
            <a:r>
              <a:rPr lang="de-DE" sz="2400" kern="0" dirty="0" smtClean="0">
                <a:latin typeface="+mn-lt"/>
              </a:rPr>
              <a:t> </a:t>
            </a:r>
            <a:r>
              <a:rPr lang="de-DE" sz="2400" kern="0" dirty="0" err="1" smtClean="0">
                <a:latin typeface="+mn-lt"/>
              </a:rPr>
              <a:t>low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2" grpId="0" animBg="1"/>
      <p:bldP spid="24" grpId="0" animBg="1"/>
      <p:bldP spid="15" grpId="0" animBg="1"/>
      <p:bldP spid="16" grpId="0" animBg="1"/>
      <p:bldP spid="17" grpId="0" animBg="1"/>
      <p:bldP spid="18" grpId="0" animBg="1"/>
      <p:bldP spid="23" grpId="0" animBg="1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5" grpId="0" animBg="1"/>
      <p:bldP spid="19" grpId="0" animBg="1"/>
      <p:bldP spid="20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ihandform 23"/>
          <p:cNvSpPr/>
          <p:nvPr/>
        </p:nvSpPr>
        <p:spPr bwMode="auto">
          <a:xfrm>
            <a:off x="6419852" y="3009900"/>
            <a:ext cx="1047750" cy="1552575"/>
          </a:xfrm>
          <a:custGeom>
            <a:avLst/>
            <a:gdLst>
              <a:gd name="connsiteX0" fmla="*/ 0 w 962025"/>
              <a:gd name="connsiteY0" fmla="*/ 0 h 1533525"/>
              <a:gd name="connsiteX1" fmla="*/ 371475 w 962025"/>
              <a:gd name="connsiteY1" fmla="*/ 1533525 h 1533525"/>
              <a:gd name="connsiteX2" fmla="*/ 962025 w 962025"/>
              <a:gd name="connsiteY2" fmla="*/ 238125 h 1533525"/>
              <a:gd name="connsiteX0" fmla="*/ 0 w 962025"/>
              <a:gd name="connsiteY0" fmla="*/ 0 h 1533525"/>
              <a:gd name="connsiteX1" fmla="*/ 371475 w 962025"/>
              <a:gd name="connsiteY1" fmla="*/ 1533525 h 1533525"/>
              <a:gd name="connsiteX2" fmla="*/ 962025 w 962025"/>
              <a:gd name="connsiteY2" fmla="*/ 238125 h 1533525"/>
              <a:gd name="connsiteX0" fmla="*/ 0 w 2533650"/>
              <a:gd name="connsiteY0" fmla="*/ 0 h 1533525"/>
              <a:gd name="connsiteX1" fmla="*/ 2533650 w 2533650"/>
              <a:gd name="connsiteY1" fmla="*/ 1533525 h 1533525"/>
              <a:gd name="connsiteX2" fmla="*/ 962025 w 2533650"/>
              <a:gd name="connsiteY2" fmla="*/ 238125 h 1533525"/>
              <a:gd name="connsiteX0" fmla="*/ 0 w 3057525"/>
              <a:gd name="connsiteY0" fmla="*/ 19050 h 1552575"/>
              <a:gd name="connsiteX1" fmla="*/ 2533650 w 3057525"/>
              <a:gd name="connsiteY1" fmla="*/ 1552575 h 1552575"/>
              <a:gd name="connsiteX2" fmla="*/ 3057525 w 3057525"/>
              <a:gd name="connsiteY2" fmla="*/ 0 h 1552575"/>
              <a:gd name="connsiteX0" fmla="*/ 0 w 1047750"/>
              <a:gd name="connsiteY0" fmla="*/ 19050 h 1552575"/>
              <a:gd name="connsiteX1" fmla="*/ 523875 w 1047750"/>
              <a:gd name="connsiteY1" fmla="*/ 1552575 h 1552575"/>
              <a:gd name="connsiteX2" fmla="*/ 1047750 w 1047750"/>
              <a:gd name="connsiteY2" fmla="*/ 0 h 155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750" h="1552575">
                <a:moveTo>
                  <a:pt x="0" y="19050"/>
                </a:moveTo>
                <a:lnTo>
                  <a:pt x="523875" y="1552575"/>
                </a:lnTo>
                <a:lnTo>
                  <a:pt x="1047750" y="0"/>
                </a:lnTo>
              </a:path>
            </a:pathLst>
          </a:custGeom>
          <a:solidFill>
            <a:srgbClr val="92D050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Sampling a </a:t>
            </a:r>
            <a:r>
              <a:rPr lang="de-DE" dirty="0" err="1" smtClean="0"/>
              <a:t>Specular</a:t>
            </a:r>
            <a:r>
              <a:rPr lang="de-DE" dirty="0" smtClean="0"/>
              <a:t> Lobe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Simple Approach</a:t>
            </a:r>
            <a:br>
              <a:rPr lang="de-DE" dirty="0" smtClean="0"/>
            </a:br>
            <a:r>
              <a:rPr lang="de-DE" dirty="0" err="1" smtClean="0">
                <a:latin typeface="+mn-lt"/>
              </a:rPr>
              <a:t>Specular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term</a:t>
            </a:r>
            <a:endParaRPr lang="de-DE" dirty="0" smtClean="0">
              <a:latin typeface="+mn-lt"/>
            </a:endParaRPr>
          </a:p>
          <a:p>
            <a:pPr>
              <a:buNone/>
            </a:pPr>
            <a:r>
              <a:rPr lang="de-DE" sz="2400" dirty="0" smtClean="0">
                <a:latin typeface="+mn-lt"/>
              </a:rPr>
              <a:t>	Non-optimal, but easy </a:t>
            </a:r>
            <a:r>
              <a:rPr lang="de-DE" sz="2400" dirty="0" err="1" smtClean="0">
                <a:latin typeface="+mn-lt"/>
              </a:rPr>
              <a:t>to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implement</a:t>
            </a:r>
            <a:endParaRPr lang="de-DE" sz="2400" dirty="0" smtClean="0">
              <a:latin typeface="+mn-lt"/>
            </a:endParaRPr>
          </a:p>
          <a:p>
            <a:pPr lvl="0">
              <a:buNone/>
            </a:pPr>
            <a:r>
              <a:rPr lang="de-DE" sz="2400" b="1" i="1" dirty="0" smtClean="0">
                <a:solidFill>
                  <a:srgbClr val="000000"/>
                </a:solidFill>
                <a:latin typeface="Futura Lt BT"/>
              </a:rPr>
              <a:t>	</a:t>
            </a:r>
            <a:r>
              <a:rPr lang="de-DE" sz="2400" b="1" i="1" dirty="0" err="1" smtClean="0">
                <a:solidFill>
                  <a:srgbClr val="000000"/>
                </a:solidFill>
                <a:latin typeface="Futura Lt BT"/>
              </a:rPr>
              <a:t>Idea</a:t>
            </a:r>
            <a:r>
              <a:rPr lang="de-DE" sz="2400" b="1" i="1" dirty="0" smtClean="0">
                <a:solidFill>
                  <a:srgbClr val="000000"/>
                </a:solidFill>
                <a:latin typeface="Futura Lt BT"/>
              </a:rPr>
              <a:t>: </a:t>
            </a:r>
            <a:r>
              <a:rPr lang="de-DE" sz="2400" dirty="0" smtClean="0">
                <a:solidFill>
                  <a:srgbClr val="000000"/>
                </a:solidFill>
                <a:latin typeface="Futura Lt BT"/>
              </a:rPr>
              <a:t>uniform </a:t>
            </a:r>
            <a:r>
              <a:rPr lang="de-DE" sz="2400" dirty="0" err="1" smtClean="0">
                <a:solidFill>
                  <a:srgbClr val="000000"/>
                </a:solidFill>
                <a:latin typeface="Futura Lt BT"/>
              </a:rPr>
              <a:t>distribution</a:t>
            </a:r>
            <a:r>
              <a:rPr lang="de-DE" sz="2400" dirty="0" smtClean="0">
                <a:solidFill>
                  <a:srgbClr val="000000"/>
                </a:solidFill>
                <a:latin typeface="Futura Lt BT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Futura Lt BT"/>
              </a:rPr>
              <a:t>of</a:t>
            </a:r>
            <a:r>
              <a:rPr lang="de-DE" sz="2400" dirty="0" smtClean="0">
                <a:solidFill>
                  <a:srgbClr val="000000"/>
                </a:solidFill>
                <a:latin typeface="Futura Lt BT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Futura Lt BT"/>
              </a:rPr>
              <a:t>directions</a:t>
            </a:r>
            <a:r>
              <a:rPr lang="de-DE" sz="2400" dirty="0" smtClean="0">
                <a:solidFill>
                  <a:srgbClr val="000000"/>
                </a:solidFill>
                <a:latin typeface="Futura Lt BT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Futura Lt BT"/>
              </a:rPr>
              <a:t>restricted</a:t>
            </a:r>
            <a:r>
              <a:rPr lang="de-DE" sz="2400" dirty="0" smtClean="0">
                <a:solidFill>
                  <a:srgbClr val="000000"/>
                </a:solidFill>
                <a:latin typeface="Futura Lt BT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Futura Lt BT"/>
              </a:rPr>
              <a:t>to</a:t>
            </a:r>
            <a:r>
              <a:rPr lang="de-DE" sz="2400" dirty="0" smtClean="0">
                <a:solidFill>
                  <a:srgbClr val="000000"/>
                </a:solidFill>
                <a:latin typeface="Futura Lt BT"/>
              </a:rPr>
              <a:t> a </a:t>
            </a:r>
            <a:r>
              <a:rPr lang="de-DE" sz="2400" dirty="0" err="1" smtClean="0">
                <a:solidFill>
                  <a:srgbClr val="000000"/>
                </a:solidFill>
                <a:latin typeface="Futura Lt BT"/>
              </a:rPr>
              <a:t>cone</a:t>
            </a:r>
            <a:endParaRPr lang="de-DE" sz="2400" dirty="0" smtClean="0">
              <a:solidFill>
                <a:srgbClr val="000000"/>
              </a:solidFill>
              <a:latin typeface="Futura Lt BT"/>
            </a:endParaRPr>
          </a:p>
          <a:p>
            <a:endParaRPr lang="de-DE" sz="2400" dirty="0" smtClean="0">
              <a:latin typeface="+mn-lt"/>
            </a:endParaRPr>
          </a:p>
          <a:p>
            <a:pPr>
              <a:buNone/>
            </a:pPr>
            <a:r>
              <a:rPr lang="de-DE" dirty="0" smtClean="0">
                <a:latin typeface="+mn-lt"/>
              </a:rPr>
              <a:t> </a:t>
            </a:r>
          </a:p>
        </p:txBody>
      </p:sp>
      <p:sp>
        <p:nvSpPr>
          <p:cNvPr id="10" name="Freihandform 9"/>
          <p:cNvSpPr/>
          <p:nvPr/>
        </p:nvSpPr>
        <p:spPr bwMode="auto">
          <a:xfrm>
            <a:off x="6583362" y="3129201"/>
            <a:ext cx="731838" cy="1418748"/>
          </a:xfrm>
          <a:custGeom>
            <a:avLst/>
            <a:gdLst>
              <a:gd name="connsiteX0" fmla="*/ 466725 w 962025"/>
              <a:gd name="connsiteY0" fmla="*/ 1362075 h 1362075"/>
              <a:gd name="connsiteX1" fmla="*/ 0 w 962025"/>
              <a:gd name="connsiteY1" fmla="*/ 0 h 1362075"/>
              <a:gd name="connsiteX2" fmla="*/ 962025 w 962025"/>
              <a:gd name="connsiteY2" fmla="*/ 9525 h 1362075"/>
              <a:gd name="connsiteX3" fmla="*/ 466725 w 962025"/>
              <a:gd name="connsiteY3" fmla="*/ 1362075 h 1362075"/>
              <a:gd name="connsiteX0" fmla="*/ 466725 w 962025"/>
              <a:gd name="connsiteY0" fmla="*/ 1587500 h 1587500"/>
              <a:gd name="connsiteX1" fmla="*/ 0 w 962025"/>
              <a:gd name="connsiteY1" fmla="*/ 225425 h 1587500"/>
              <a:gd name="connsiteX2" fmla="*/ 962025 w 962025"/>
              <a:gd name="connsiteY2" fmla="*/ 234950 h 1587500"/>
              <a:gd name="connsiteX3" fmla="*/ 466725 w 962025"/>
              <a:gd name="connsiteY3" fmla="*/ 1587500 h 1587500"/>
              <a:gd name="connsiteX0" fmla="*/ 466725 w 1039812"/>
              <a:gd name="connsiteY0" fmla="*/ 1587500 h 1589087"/>
              <a:gd name="connsiteX1" fmla="*/ 0 w 1039812"/>
              <a:gd name="connsiteY1" fmla="*/ 225425 h 1589087"/>
              <a:gd name="connsiteX2" fmla="*/ 962025 w 1039812"/>
              <a:gd name="connsiteY2" fmla="*/ 234950 h 1589087"/>
              <a:gd name="connsiteX3" fmla="*/ 466725 w 1039812"/>
              <a:gd name="connsiteY3" fmla="*/ 1587500 h 1589087"/>
              <a:gd name="connsiteX0" fmla="*/ 549275 w 1122362"/>
              <a:gd name="connsiteY0" fmla="*/ 1587500 h 1589087"/>
              <a:gd name="connsiteX1" fmla="*/ 82550 w 1122362"/>
              <a:gd name="connsiteY1" fmla="*/ 225425 h 1589087"/>
              <a:gd name="connsiteX2" fmla="*/ 1044575 w 1122362"/>
              <a:gd name="connsiteY2" fmla="*/ 234950 h 1589087"/>
              <a:gd name="connsiteX3" fmla="*/ 549275 w 1122362"/>
              <a:gd name="connsiteY3" fmla="*/ 1587500 h 1589087"/>
              <a:gd name="connsiteX0" fmla="*/ 555625 w 1128712"/>
              <a:gd name="connsiteY0" fmla="*/ 1758950 h 1760537"/>
              <a:gd name="connsiteX1" fmla="*/ 88900 w 1128712"/>
              <a:gd name="connsiteY1" fmla="*/ 396875 h 1760537"/>
              <a:gd name="connsiteX2" fmla="*/ 1050925 w 1128712"/>
              <a:gd name="connsiteY2" fmla="*/ 406400 h 1760537"/>
              <a:gd name="connsiteX3" fmla="*/ 555625 w 1128712"/>
              <a:gd name="connsiteY3" fmla="*/ 1758950 h 1760537"/>
              <a:gd name="connsiteX0" fmla="*/ 555625 w 1128712"/>
              <a:gd name="connsiteY0" fmla="*/ 1758950 h 1760537"/>
              <a:gd name="connsiteX1" fmla="*/ 88900 w 1128712"/>
              <a:gd name="connsiteY1" fmla="*/ 396875 h 1760537"/>
              <a:gd name="connsiteX2" fmla="*/ 1050925 w 1128712"/>
              <a:gd name="connsiteY2" fmla="*/ 406400 h 1760537"/>
              <a:gd name="connsiteX3" fmla="*/ 555625 w 1128712"/>
              <a:gd name="connsiteY3" fmla="*/ 1758950 h 1760537"/>
              <a:gd name="connsiteX0" fmla="*/ 555625 w 1128712"/>
              <a:gd name="connsiteY0" fmla="*/ 1758950 h 1760537"/>
              <a:gd name="connsiteX1" fmla="*/ 88900 w 1128712"/>
              <a:gd name="connsiteY1" fmla="*/ 396875 h 1760537"/>
              <a:gd name="connsiteX2" fmla="*/ 1050925 w 1128712"/>
              <a:gd name="connsiteY2" fmla="*/ 406400 h 1760537"/>
              <a:gd name="connsiteX3" fmla="*/ 555625 w 1128712"/>
              <a:gd name="connsiteY3" fmla="*/ 1758950 h 1760537"/>
              <a:gd name="connsiteX0" fmla="*/ 555625 w 1050925"/>
              <a:gd name="connsiteY0" fmla="*/ 1758950 h 1760537"/>
              <a:gd name="connsiteX1" fmla="*/ 88900 w 1050925"/>
              <a:gd name="connsiteY1" fmla="*/ 396875 h 1760537"/>
              <a:gd name="connsiteX2" fmla="*/ 1050925 w 1050925"/>
              <a:gd name="connsiteY2" fmla="*/ 406400 h 1760537"/>
              <a:gd name="connsiteX3" fmla="*/ 555625 w 1050925"/>
              <a:gd name="connsiteY3" fmla="*/ 1758950 h 1760537"/>
              <a:gd name="connsiteX0" fmla="*/ 555625 w 1154113"/>
              <a:gd name="connsiteY0" fmla="*/ 1760537 h 1762124"/>
              <a:gd name="connsiteX1" fmla="*/ 88900 w 1154113"/>
              <a:gd name="connsiteY1" fmla="*/ 398462 h 1762124"/>
              <a:gd name="connsiteX2" fmla="*/ 1050925 w 1154113"/>
              <a:gd name="connsiteY2" fmla="*/ 407987 h 1762124"/>
              <a:gd name="connsiteX3" fmla="*/ 555625 w 1154113"/>
              <a:gd name="connsiteY3" fmla="*/ 1760537 h 1762124"/>
              <a:gd name="connsiteX0" fmla="*/ 555625 w 1120322"/>
              <a:gd name="connsiteY0" fmla="*/ 1767622 h 1769209"/>
              <a:gd name="connsiteX1" fmla="*/ 88900 w 1120322"/>
              <a:gd name="connsiteY1" fmla="*/ 405547 h 1769209"/>
              <a:gd name="connsiteX2" fmla="*/ 1050925 w 1120322"/>
              <a:gd name="connsiteY2" fmla="*/ 415072 h 1769209"/>
              <a:gd name="connsiteX3" fmla="*/ 555625 w 1120322"/>
              <a:gd name="connsiteY3" fmla="*/ 1767622 h 1769209"/>
              <a:gd name="connsiteX0" fmla="*/ 466725 w 962025"/>
              <a:gd name="connsiteY0" fmla="*/ 1906586 h 1908173"/>
              <a:gd name="connsiteX1" fmla="*/ 0 w 962025"/>
              <a:gd name="connsiteY1" fmla="*/ 544511 h 1908173"/>
              <a:gd name="connsiteX2" fmla="*/ 466725 w 962025"/>
              <a:gd name="connsiteY2" fmla="*/ 1587 h 1908173"/>
              <a:gd name="connsiteX3" fmla="*/ 962025 w 962025"/>
              <a:gd name="connsiteY3" fmla="*/ 554036 h 1908173"/>
              <a:gd name="connsiteX4" fmla="*/ 466725 w 962025"/>
              <a:gd name="connsiteY4" fmla="*/ 1906586 h 1908173"/>
              <a:gd name="connsiteX0" fmla="*/ 466725 w 962025"/>
              <a:gd name="connsiteY0" fmla="*/ 1906586 h 1908173"/>
              <a:gd name="connsiteX1" fmla="*/ 0 w 962025"/>
              <a:gd name="connsiteY1" fmla="*/ 544511 h 1908173"/>
              <a:gd name="connsiteX2" fmla="*/ 466725 w 962025"/>
              <a:gd name="connsiteY2" fmla="*/ 1587 h 1908173"/>
              <a:gd name="connsiteX3" fmla="*/ 962025 w 962025"/>
              <a:gd name="connsiteY3" fmla="*/ 554036 h 1908173"/>
              <a:gd name="connsiteX4" fmla="*/ 466725 w 962025"/>
              <a:gd name="connsiteY4" fmla="*/ 1906586 h 1908173"/>
              <a:gd name="connsiteX0" fmla="*/ 466725 w 962025"/>
              <a:gd name="connsiteY0" fmla="*/ 1904999 h 1906586"/>
              <a:gd name="connsiteX1" fmla="*/ 0 w 962025"/>
              <a:gd name="connsiteY1" fmla="*/ 542924 h 1906586"/>
              <a:gd name="connsiteX2" fmla="*/ 466725 w 962025"/>
              <a:gd name="connsiteY2" fmla="*/ 0 h 1906586"/>
              <a:gd name="connsiteX3" fmla="*/ 962025 w 962025"/>
              <a:gd name="connsiteY3" fmla="*/ 552449 h 1906586"/>
              <a:gd name="connsiteX4" fmla="*/ 466725 w 962025"/>
              <a:gd name="connsiteY4" fmla="*/ 1904999 h 1906586"/>
              <a:gd name="connsiteX0" fmla="*/ 466725 w 962025"/>
              <a:gd name="connsiteY0" fmla="*/ 1904999 h 1906586"/>
              <a:gd name="connsiteX1" fmla="*/ 0 w 962025"/>
              <a:gd name="connsiteY1" fmla="*/ 542924 h 1906586"/>
              <a:gd name="connsiteX2" fmla="*/ 466725 w 962025"/>
              <a:gd name="connsiteY2" fmla="*/ 0 h 1906586"/>
              <a:gd name="connsiteX3" fmla="*/ 962025 w 962025"/>
              <a:gd name="connsiteY3" fmla="*/ 552449 h 1906586"/>
              <a:gd name="connsiteX4" fmla="*/ 466725 w 962025"/>
              <a:gd name="connsiteY4" fmla="*/ 1904999 h 1906586"/>
              <a:gd name="connsiteX0" fmla="*/ 466725 w 962025"/>
              <a:gd name="connsiteY0" fmla="*/ 1904999 h 1904999"/>
              <a:gd name="connsiteX1" fmla="*/ 0 w 962025"/>
              <a:gd name="connsiteY1" fmla="*/ 542924 h 1904999"/>
              <a:gd name="connsiteX2" fmla="*/ 466725 w 962025"/>
              <a:gd name="connsiteY2" fmla="*/ 0 h 1904999"/>
              <a:gd name="connsiteX3" fmla="*/ 962025 w 962025"/>
              <a:gd name="connsiteY3" fmla="*/ 552449 h 1904999"/>
              <a:gd name="connsiteX4" fmla="*/ 466725 w 962025"/>
              <a:gd name="connsiteY4" fmla="*/ 1904999 h 1904999"/>
              <a:gd name="connsiteX0" fmla="*/ 466725 w 962025"/>
              <a:gd name="connsiteY0" fmla="*/ 1904999 h 1904999"/>
              <a:gd name="connsiteX1" fmla="*/ 0 w 962025"/>
              <a:gd name="connsiteY1" fmla="*/ 542924 h 1904999"/>
              <a:gd name="connsiteX2" fmla="*/ 466725 w 962025"/>
              <a:gd name="connsiteY2" fmla="*/ 0 h 1904999"/>
              <a:gd name="connsiteX3" fmla="*/ 962025 w 962025"/>
              <a:gd name="connsiteY3" fmla="*/ 552449 h 1904999"/>
              <a:gd name="connsiteX4" fmla="*/ 466725 w 962025"/>
              <a:gd name="connsiteY4" fmla="*/ 1904999 h 1904999"/>
              <a:gd name="connsiteX0" fmla="*/ 466725 w 962025"/>
              <a:gd name="connsiteY0" fmla="*/ 1904999 h 1904999"/>
              <a:gd name="connsiteX1" fmla="*/ 0 w 962025"/>
              <a:gd name="connsiteY1" fmla="*/ 542924 h 1904999"/>
              <a:gd name="connsiteX2" fmla="*/ 466725 w 962025"/>
              <a:gd name="connsiteY2" fmla="*/ 0 h 1904999"/>
              <a:gd name="connsiteX3" fmla="*/ 962025 w 962025"/>
              <a:gd name="connsiteY3" fmla="*/ 552449 h 1904999"/>
              <a:gd name="connsiteX4" fmla="*/ 466725 w 962025"/>
              <a:gd name="connsiteY4" fmla="*/ 1904999 h 1904999"/>
              <a:gd name="connsiteX0" fmla="*/ 466725 w 1007837"/>
              <a:gd name="connsiteY0" fmla="*/ 1904999 h 1904999"/>
              <a:gd name="connsiteX1" fmla="*/ 0 w 1007837"/>
              <a:gd name="connsiteY1" fmla="*/ 542924 h 1904999"/>
              <a:gd name="connsiteX2" fmla="*/ 466725 w 1007837"/>
              <a:gd name="connsiteY2" fmla="*/ 0 h 1904999"/>
              <a:gd name="connsiteX3" fmla="*/ 962025 w 1007837"/>
              <a:gd name="connsiteY3" fmla="*/ 552449 h 1904999"/>
              <a:gd name="connsiteX4" fmla="*/ 466725 w 1007837"/>
              <a:gd name="connsiteY4" fmla="*/ 1904999 h 1904999"/>
              <a:gd name="connsiteX0" fmla="*/ 466725 w 1007837"/>
              <a:gd name="connsiteY0" fmla="*/ 1904999 h 1904999"/>
              <a:gd name="connsiteX1" fmla="*/ 0 w 1007837"/>
              <a:gd name="connsiteY1" fmla="*/ 542924 h 1904999"/>
              <a:gd name="connsiteX2" fmla="*/ 466725 w 1007837"/>
              <a:gd name="connsiteY2" fmla="*/ 0 h 1904999"/>
              <a:gd name="connsiteX3" fmla="*/ 962025 w 1007837"/>
              <a:gd name="connsiteY3" fmla="*/ 552449 h 1904999"/>
              <a:gd name="connsiteX4" fmla="*/ 466725 w 1007837"/>
              <a:gd name="connsiteY4" fmla="*/ 1904999 h 1904999"/>
              <a:gd name="connsiteX0" fmla="*/ 466725 w 973137"/>
              <a:gd name="connsiteY0" fmla="*/ 1904999 h 1904999"/>
              <a:gd name="connsiteX1" fmla="*/ 0 w 973137"/>
              <a:gd name="connsiteY1" fmla="*/ 542924 h 1904999"/>
              <a:gd name="connsiteX2" fmla="*/ 466725 w 973137"/>
              <a:gd name="connsiteY2" fmla="*/ 0 h 1904999"/>
              <a:gd name="connsiteX3" fmla="*/ 962025 w 973137"/>
              <a:gd name="connsiteY3" fmla="*/ 552449 h 1904999"/>
              <a:gd name="connsiteX4" fmla="*/ 466725 w 973137"/>
              <a:gd name="connsiteY4" fmla="*/ 1904999 h 1904999"/>
              <a:gd name="connsiteX0" fmla="*/ 466725 w 982662"/>
              <a:gd name="connsiteY0" fmla="*/ 1904999 h 1904999"/>
              <a:gd name="connsiteX1" fmla="*/ 0 w 982662"/>
              <a:gd name="connsiteY1" fmla="*/ 542924 h 1904999"/>
              <a:gd name="connsiteX2" fmla="*/ 466725 w 982662"/>
              <a:gd name="connsiteY2" fmla="*/ 0 h 1904999"/>
              <a:gd name="connsiteX3" fmla="*/ 962025 w 982662"/>
              <a:gd name="connsiteY3" fmla="*/ 552449 h 1904999"/>
              <a:gd name="connsiteX4" fmla="*/ 466725 w 982662"/>
              <a:gd name="connsiteY4" fmla="*/ 1904999 h 1904999"/>
              <a:gd name="connsiteX0" fmla="*/ 466725 w 982662"/>
              <a:gd name="connsiteY0" fmla="*/ 1904999 h 1904999"/>
              <a:gd name="connsiteX1" fmla="*/ 0 w 982662"/>
              <a:gd name="connsiteY1" fmla="*/ 542924 h 1904999"/>
              <a:gd name="connsiteX2" fmla="*/ 466725 w 982662"/>
              <a:gd name="connsiteY2" fmla="*/ 0 h 1904999"/>
              <a:gd name="connsiteX3" fmla="*/ 962025 w 982662"/>
              <a:gd name="connsiteY3" fmla="*/ 552449 h 1904999"/>
              <a:gd name="connsiteX4" fmla="*/ 466725 w 982662"/>
              <a:gd name="connsiteY4" fmla="*/ 1904999 h 190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2662" h="1904999">
                <a:moveTo>
                  <a:pt x="466725" y="1904999"/>
                </a:moveTo>
                <a:cubicBezTo>
                  <a:pt x="268288" y="1446212"/>
                  <a:pt x="0" y="949634"/>
                  <a:pt x="0" y="542924"/>
                </a:cubicBezTo>
                <a:cubicBezTo>
                  <a:pt x="0" y="265112"/>
                  <a:pt x="58738" y="36513"/>
                  <a:pt x="466725" y="0"/>
                </a:cubicBezTo>
                <a:cubicBezTo>
                  <a:pt x="855662" y="20637"/>
                  <a:pt x="944271" y="275205"/>
                  <a:pt x="962025" y="552449"/>
                </a:cubicBezTo>
                <a:cubicBezTo>
                  <a:pt x="982662" y="874711"/>
                  <a:pt x="693737" y="1458911"/>
                  <a:pt x="466725" y="1904999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cxnSp>
        <p:nvCxnSpPr>
          <p:cNvPr id="5" name="Gerade Verbindung 4"/>
          <p:cNvCxnSpPr>
            <a:stCxn id="14" idx="2"/>
            <a:endCxn id="14" idx="6"/>
          </p:cNvCxnSpPr>
          <p:nvPr/>
        </p:nvCxnSpPr>
        <p:spPr bwMode="auto">
          <a:xfrm rot="10800000" flipH="1">
            <a:off x="5514975" y="4543425"/>
            <a:ext cx="2819400" cy="1588"/>
          </a:xfrm>
          <a:prstGeom prst="line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Gerade Verbindung mit Pfeil 7"/>
          <p:cNvCxnSpPr/>
          <p:nvPr/>
        </p:nvCxnSpPr>
        <p:spPr bwMode="auto">
          <a:xfrm rot="5400000" flipH="1" flipV="1">
            <a:off x="6249194" y="3825082"/>
            <a:ext cx="1366838" cy="3174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13" name="Grafik 1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825" y="1660525"/>
            <a:ext cx="3678604" cy="370492"/>
          </a:xfrm>
          <a:prstGeom prst="rect">
            <a:avLst/>
          </a:prstGeom>
        </p:spPr>
      </p:pic>
      <p:sp>
        <p:nvSpPr>
          <p:cNvPr id="14" name="Ellipse 13"/>
          <p:cNvSpPr/>
          <p:nvPr/>
        </p:nvSpPr>
        <p:spPr bwMode="auto">
          <a:xfrm>
            <a:off x="5514975" y="3133725"/>
            <a:ext cx="2819400" cy="28194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23" name="Freihandform 22"/>
          <p:cNvSpPr/>
          <p:nvPr/>
        </p:nvSpPr>
        <p:spPr bwMode="auto">
          <a:xfrm>
            <a:off x="6419852" y="3009900"/>
            <a:ext cx="1047750" cy="1552575"/>
          </a:xfrm>
          <a:custGeom>
            <a:avLst/>
            <a:gdLst>
              <a:gd name="connsiteX0" fmla="*/ 0 w 962025"/>
              <a:gd name="connsiteY0" fmla="*/ 0 h 1533525"/>
              <a:gd name="connsiteX1" fmla="*/ 371475 w 962025"/>
              <a:gd name="connsiteY1" fmla="*/ 1533525 h 1533525"/>
              <a:gd name="connsiteX2" fmla="*/ 962025 w 962025"/>
              <a:gd name="connsiteY2" fmla="*/ 238125 h 1533525"/>
              <a:gd name="connsiteX0" fmla="*/ 0 w 962025"/>
              <a:gd name="connsiteY0" fmla="*/ 0 h 1533525"/>
              <a:gd name="connsiteX1" fmla="*/ 371475 w 962025"/>
              <a:gd name="connsiteY1" fmla="*/ 1533525 h 1533525"/>
              <a:gd name="connsiteX2" fmla="*/ 962025 w 962025"/>
              <a:gd name="connsiteY2" fmla="*/ 238125 h 1533525"/>
              <a:gd name="connsiteX0" fmla="*/ 0 w 2533650"/>
              <a:gd name="connsiteY0" fmla="*/ 0 h 1533525"/>
              <a:gd name="connsiteX1" fmla="*/ 2533650 w 2533650"/>
              <a:gd name="connsiteY1" fmla="*/ 1533525 h 1533525"/>
              <a:gd name="connsiteX2" fmla="*/ 962025 w 2533650"/>
              <a:gd name="connsiteY2" fmla="*/ 238125 h 1533525"/>
              <a:gd name="connsiteX0" fmla="*/ 0 w 3057525"/>
              <a:gd name="connsiteY0" fmla="*/ 19050 h 1552575"/>
              <a:gd name="connsiteX1" fmla="*/ 2533650 w 3057525"/>
              <a:gd name="connsiteY1" fmla="*/ 1552575 h 1552575"/>
              <a:gd name="connsiteX2" fmla="*/ 3057525 w 3057525"/>
              <a:gd name="connsiteY2" fmla="*/ 0 h 1552575"/>
              <a:gd name="connsiteX0" fmla="*/ 0 w 1047750"/>
              <a:gd name="connsiteY0" fmla="*/ 19050 h 1552575"/>
              <a:gd name="connsiteX1" fmla="*/ 523875 w 1047750"/>
              <a:gd name="connsiteY1" fmla="*/ 1552575 h 1552575"/>
              <a:gd name="connsiteX2" fmla="*/ 1047750 w 1047750"/>
              <a:gd name="connsiteY2" fmla="*/ 0 h 155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750" h="1552575">
                <a:moveTo>
                  <a:pt x="0" y="19050"/>
                </a:moveTo>
                <a:lnTo>
                  <a:pt x="523875" y="1552575"/>
                </a:lnTo>
                <a:lnTo>
                  <a:pt x="1047750" y="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26" name="Inhaltsplatzhalter 2"/>
          <p:cNvSpPr txBox="1">
            <a:spLocks/>
          </p:cNvSpPr>
          <p:nvPr/>
        </p:nvSpPr>
        <p:spPr bwMode="auto">
          <a:xfrm>
            <a:off x="561975" y="2891655"/>
            <a:ext cx="4420416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14"/>
              </a:buBlip>
              <a:tabLst/>
              <a:defRPr/>
            </a:pPr>
            <a:r>
              <a:rPr lang="de-DE" sz="2000" kern="0" noProof="0" dirty="0" err="1" smtClean="0">
                <a:latin typeface="+mn-lt"/>
              </a:rPr>
              <a:t>Precompute</a:t>
            </a:r>
            <a:r>
              <a:rPr lang="de-DE" sz="2000" kern="0" noProof="0" dirty="0" smtClean="0">
                <a:latin typeface="+mn-lt"/>
              </a:rPr>
              <a:t> </a:t>
            </a:r>
            <a:r>
              <a:rPr lang="de-DE" sz="2000" kern="0" noProof="0" dirty="0" err="1" smtClean="0">
                <a:latin typeface="+mn-lt"/>
              </a:rPr>
              <a:t>random</a:t>
            </a:r>
            <a:r>
              <a:rPr lang="de-DE" sz="2000" kern="0" noProof="0" dirty="0" smtClean="0">
                <a:latin typeface="+mn-lt"/>
              </a:rPr>
              <a:t> </a:t>
            </a:r>
            <a:r>
              <a:rPr lang="de-DE" sz="2000" kern="0" noProof="0" dirty="0" err="1" smtClean="0">
                <a:latin typeface="+mn-lt"/>
              </a:rPr>
              <a:t>unit</a:t>
            </a:r>
            <a:r>
              <a:rPr lang="de-DE" sz="2000" kern="0" noProof="0" dirty="0" smtClean="0">
                <a:latin typeface="+mn-lt"/>
              </a:rPr>
              <a:t> </a:t>
            </a:r>
            <a:r>
              <a:rPr lang="de-DE" sz="2000" kern="0" noProof="0" dirty="0" err="1" smtClean="0">
                <a:latin typeface="+mn-lt"/>
              </a:rPr>
              <a:t>vectors</a:t>
            </a:r>
            <a:r>
              <a:rPr lang="de-DE" sz="2000" kern="0" noProof="0" dirty="0" smtClean="0">
                <a:latin typeface="+mn-lt"/>
              </a:rPr>
              <a:t> </a:t>
            </a:r>
            <a:r>
              <a:rPr lang="de-DE" sz="2000" kern="0" noProof="0" dirty="0" err="1" smtClean="0">
                <a:latin typeface="+mn-lt"/>
              </a:rPr>
              <a:t>with</a:t>
            </a:r>
            <a:r>
              <a:rPr lang="de-DE" sz="2000" kern="0" noProof="0" dirty="0" smtClean="0">
                <a:latin typeface="+mn-lt"/>
              </a:rPr>
              <a:t> uniform PDF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14"/>
              </a:buBlip>
              <a:tabLst/>
              <a:defRPr/>
            </a:pPr>
            <a:r>
              <a:rPr lang="de-DE" sz="2000" kern="0" noProof="0" dirty="0" err="1" smtClean="0">
                <a:latin typeface="+mn-lt"/>
              </a:rPr>
              <a:t>Randomly</a:t>
            </a:r>
            <a:r>
              <a:rPr lang="de-DE" sz="2000" kern="0" noProof="0" dirty="0" smtClean="0">
                <a:latin typeface="+mn-lt"/>
              </a:rPr>
              <a:t> pick </a:t>
            </a:r>
            <a:r>
              <a:rPr lang="de-DE" sz="2000" kern="0" noProof="0" dirty="0" err="1" smtClean="0">
                <a:latin typeface="+mn-lt"/>
              </a:rPr>
              <a:t>one</a:t>
            </a:r>
            <a:r>
              <a:rPr lang="de-DE" sz="2000" kern="0" noProof="0" dirty="0" smtClean="0">
                <a:latin typeface="+mn-lt"/>
              </a:rPr>
              <a:t> </a:t>
            </a:r>
            <a:r>
              <a:rPr lang="de-DE" sz="2000" kern="0" noProof="0" dirty="0" err="1" smtClean="0">
                <a:latin typeface="+mn-lt"/>
              </a:rPr>
              <a:t>vector</a:t>
            </a:r>
            <a:endParaRPr lang="de-DE" sz="2000" kern="0" noProof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14"/>
              </a:buBlip>
              <a:tabLst/>
              <a:defRPr/>
            </a:pPr>
            <a:r>
              <a:rPr kumimoji="0" lang="de-DE" sz="2000" b="0" i="0" u="none" strike="noStrike" kern="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Negate</a:t>
            </a:r>
            <a:r>
              <a:rPr kumimoji="0" lang="de-DE" sz="20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000" b="0" i="0" u="none" strike="noStrike" kern="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vector</a:t>
            </a:r>
            <a:r>
              <a:rPr kumimoji="0" lang="de-DE" sz="20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de-DE" sz="2000" b="0" i="0" u="none" strike="noStrike" kern="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</a:t>
            </a:r>
            <a:r>
              <a:rPr kumimoji="0" lang="de-DE" sz="20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14"/>
              </a:buBlip>
              <a:tabLst/>
              <a:defRPr/>
            </a:pPr>
            <a:r>
              <a:rPr lang="de-DE" sz="2000" kern="0" dirty="0" err="1" smtClean="0">
                <a:latin typeface="+mn-lt"/>
              </a:rPr>
              <a:t>Blend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with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vector</a:t>
            </a:r>
            <a:r>
              <a:rPr lang="de-DE" sz="2000" kern="0" dirty="0" smtClean="0">
                <a:latin typeface="+mn-lt"/>
              </a:rPr>
              <a:t>    </a:t>
            </a:r>
            <a:r>
              <a:rPr lang="de-DE" sz="2000" kern="0" dirty="0" err="1" smtClean="0">
                <a:latin typeface="+mn-lt"/>
              </a:rPr>
              <a:t>and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normalize</a:t>
            </a:r>
            <a:endParaRPr lang="de-DE" sz="2000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14"/>
              </a:buBlip>
              <a:tabLst/>
              <a:defRPr/>
            </a:pP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14"/>
              </a:buBlip>
              <a:tabLst/>
              <a:defRPr/>
            </a:pPr>
            <a:r>
              <a:rPr lang="de-DE" sz="2000" kern="0" dirty="0" err="1" smtClean="0">
                <a:latin typeface="+mn-lt"/>
              </a:rPr>
              <a:t>Blend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weight</a:t>
            </a:r>
            <a:r>
              <a:rPr lang="de-DE" sz="2000" kern="0" dirty="0" smtClean="0">
                <a:latin typeface="+mn-lt"/>
              </a:rPr>
              <a:t>     </a:t>
            </a:r>
            <a:r>
              <a:rPr lang="de-DE" sz="2000" kern="0" dirty="0" err="1" smtClean="0">
                <a:latin typeface="+mn-lt"/>
              </a:rPr>
              <a:t>controls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the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size</a:t>
            </a:r>
            <a:r>
              <a:rPr lang="de-DE" sz="2000" kern="0" dirty="0" smtClean="0">
                <a:latin typeface="+mn-lt"/>
              </a:rPr>
              <a:t> </a:t>
            </a:r>
            <a:br>
              <a:rPr lang="de-DE" sz="2000" kern="0" dirty="0" smtClean="0">
                <a:latin typeface="+mn-lt"/>
              </a:rPr>
            </a:br>
            <a:r>
              <a:rPr lang="de-DE" sz="2000" kern="0" dirty="0" err="1" smtClean="0">
                <a:latin typeface="+mn-lt"/>
              </a:rPr>
              <a:t>of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the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specular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highlight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and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can</a:t>
            </a:r>
            <a:r>
              <a:rPr lang="de-DE" sz="2000" kern="0" dirty="0" smtClean="0">
                <a:latin typeface="+mn-lt"/>
              </a:rPr>
              <a:t> </a:t>
            </a:r>
            <a:br>
              <a:rPr lang="de-DE" sz="2000" kern="0" dirty="0" smtClean="0">
                <a:latin typeface="+mn-lt"/>
              </a:rPr>
            </a:br>
            <a:r>
              <a:rPr lang="de-DE" sz="2000" kern="0" dirty="0" err="1" smtClean="0">
                <a:latin typeface="+mn-lt"/>
              </a:rPr>
              <a:t>be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calculated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from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shininess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8" name="Grafik 27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870193" y="2879725"/>
            <a:ext cx="168068" cy="168068"/>
          </a:xfrm>
          <a:prstGeom prst="rect">
            <a:avLst/>
          </a:prstGeom>
          <a:noFill/>
          <a:ln/>
          <a:effectLst/>
        </p:spPr>
      </p:pic>
      <p:pic>
        <p:nvPicPr>
          <p:cNvPr id="33" name="Grafik 3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840603" y="3994150"/>
            <a:ext cx="1283722" cy="320492"/>
          </a:xfrm>
          <a:prstGeom prst="rect">
            <a:avLst/>
          </a:prstGeom>
          <a:noFill/>
          <a:ln/>
          <a:effectLst/>
        </p:spPr>
      </p:pic>
      <p:pic>
        <p:nvPicPr>
          <p:cNvPr id="35" name="Grafik 34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780108" y="3727450"/>
            <a:ext cx="204812" cy="204812"/>
          </a:xfrm>
          <a:prstGeom prst="rect">
            <a:avLst/>
          </a:prstGeom>
          <a:noFill/>
          <a:ln/>
          <a:effectLst/>
        </p:spPr>
      </p:pic>
      <p:grpSp>
        <p:nvGrpSpPr>
          <p:cNvPr id="4" name="Gruppieren 85"/>
          <p:cNvGrpSpPr/>
          <p:nvPr/>
        </p:nvGrpSpPr>
        <p:grpSpPr>
          <a:xfrm>
            <a:off x="6943727" y="4562475"/>
            <a:ext cx="1395782" cy="1202115"/>
            <a:chOff x="6934202" y="4572000"/>
            <a:chExt cx="1395782" cy="1202115"/>
          </a:xfrm>
        </p:grpSpPr>
        <p:cxnSp>
          <p:nvCxnSpPr>
            <p:cNvPr id="37" name="Gerade Verbindung mit Pfeil 36"/>
            <p:cNvCxnSpPr/>
            <p:nvPr/>
          </p:nvCxnSpPr>
          <p:spPr bwMode="auto">
            <a:xfrm>
              <a:off x="6934202" y="4572000"/>
              <a:ext cx="1095373" cy="866775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pic>
          <p:nvPicPr>
            <p:cNvPr id="31" name="Grafik 30" descr="TP_tmp.pn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093069" y="5537200"/>
              <a:ext cx="236915" cy="236915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6" name="Oval 18"/>
            <p:cNvSpPr>
              <a:spLocks noChangeArrowheads="1"/>
            </p:cNvSpPr>
            <p:nvPr/>
          </p:nvSpPr>
          <p:spPr bwMode="auto">
            <a:xfrm>
              <a:off x="7954963" y="5367338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7" name="Gruppieren 57"/>
          <p:cNvGrpSpPr/>
          <p:nvPr/>
        </p:nvGrpSpPr>
        <p:grpSpPr>
          <a:xfrm>
            <a:off x="5445119" y="3548063"/>
            <a:ext cx="1539210" cy="1029616"/>
            <a:chOff x="5445119" y="3548063"/>
            <a:chExt cx="1539210" cy="1029616"/>
          </a:xfrm>
        </p:grpSpPr>
        <p:cxnSp>
          <p:nvCxnSpPr>
            <p:cNvPr id="44" name="Gerade Verbindung mit Pfeil 43"/>
            <p:cNvCxnSpPr>
              <a:stCxn id="6" idx="5"/>
            </p:cNvCxnSpPr>
            <p:nvPr/>
          </p:nvCxnSpPr>
          <p:spPr bwMode="auto">
            <a:xfrm rot="5400000" flipH="1">
              <a:off x="5937251" y="3530601"/>
              <a:ext cx="948652" cy="1145504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pic>
          <p:nvPicPr>
            <p:cNvPr id="48" name="Grafik 47" descr="TP_tmp.pn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445119" y="3603625"/>
              <a:ext cx="236915" cy="236915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49" name="Oval 18"/>
            <p:cNvSpPr>
              <a:spLocks noChangeArrowheads="1"/>
            </p:cNvSpPr>
            <p:nvPr/>
          </p:nvSpPr>
          <p:spPr bwMode="auto">
            <a:xfrm>
              <a:off x="5745163" y="3548063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pic>
        <p:nvPicPr>
          <p:cNvPr id="62" name="Grafik 61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 bwMode="auto">
          <a:xfrm>
            <a:off x="1453128" y="4708525"/>
            <a:ext cx="2363220" cy="320347"/>
          </a:xfrm>
          <a:prstGeom prst="rect">
            <a:avLst/>
          </a:prstGeom>
          <a:noFill/>
          <a:ln/>
          <a:effectLst/>
        </p:spPr>
      </p:pic>
      <p:pic>
        <p:nvPicPr>
          <p:cNvPr id="61" name="Grafik 60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 bwMode="auto">
          <a:xfrm>
            <a:off x="2847842" y="4451350"/>
            <a:ext cx="145293" cy="145293"/>
          </a:xfrm>
          <a:prstGeom prst="rect">
            <a:avLst/>
          </a:prstGeom>
          <a:noFill/>
          <a:ln/>
          <a:effectLst/>
        </p:spPr>
      </p:pic>
      <p:pic>
        <p:nvPicPr>
          <p:cNvPr id="64" name="Grafik 63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 bwMode="auto">
          <a:xfrm>
            <a:off x="2418443" y="5184775"/>
            <a:ext cx="203991" cy="144712"/>
          </a:xfrm>
          <a:prstGeom prst="rect">
            <a:avLst/>
          </a:prstGeom>
          <a:noFill/>
          <a:ln/>
          <a:effectLst/>
        </p:spPr>
      </p:pic>
      <p:pic>
        <p:nvPicPr>
          <p:cNvPr id="66" name="Grafik 65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 bwMode="auto">
          <a:xfrm>
            <a:off x="4043313" y="5794375"/>
            <a:ext cx="145125" cy="145125"/>
          </a:xfrm>
          <a:prstGeom prst="rect">
            <a:avLst/>
          </a:prstGeom>
          <a:noFill/>
          <a:ln/>
          <a:effectLst/>
        </p:spPr>
      </p:pic>
      <p:cxnSp>
        <p:nvCxnSpPr>
          <p:cNvPr id="68" name="Gerade Verbindung 67"/>
          <p:cNvCxnSpPr>
            <a:stCxn id="49" idx="7"/>
            <a:endCxn id="10" idx="2"/>
          </p:cNvCxnSpPr>
          <p:nvPr/>
        </p:nvCxnSpPr>
        <p:spPr bwMode="auto">
          <a:xfrm rot="5400000" flipH="1" flipV="1">
            <a:off x="6172407" y="2807648"/>
            <a:ext cx="436996" cy="1080102"/>
          </a:xfrm>
          <a:prstGeom prst="line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Gerade Verbindung mit Pfeil 75"/>
          <p:cNvCxnSpPr>
            <a:stCxn id="6" idx="4"/>
          </p:cNvCxnSpPr>
          <p:nvPr/>
        </p:nvCxnSpPr>
        <p:spPr bwMode="auto">
          <a:xfrm rot="5400000" flipH="1">
            <a:off x="6077744" y="3733006"/>
            <a:ext cx="1443038" cy="282576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79" name="Grafik 78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546101" y="2889250"/>
            <a:ext cx="168548" cy="168548"/>
          </a:xfrm>
          <a:prstGeom prst="rect">
            <a:avLst/>
          </a:prstGeom>
          <a:noFill/>
          <a:ln/>
          <a:effectLst/>
        </p:spPr>
      </p:pic>
      <p:sp>
        <p:nvSpPr>
          <p:cNvPr id="78" name="Oval 18"/>
          <p:cNvSpPr>
            <a:spLocks noChangeArrowheads="1"/>
          </p:cNvSpPr>
          <p:nvPr/>
        </p:nvSpPr>
        <p:spPr bwMode="auto">
          <a:xfrm>
            <a:off x="6602413" y="31861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" name="Oval 18"/>
          <p:cNvSpPr>
            <a:spLocks noChangeArrowheads="1"/>
          </p:cNvSpPr>
          <p:nvPr/>
        </p:nvSpPr>
        <p:spPr bwMode="auto">
          <a:xfrm>
            <a:off x="6878638" y="4471988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23" grpId="0" animBg="1"/>
      <p:bldP spid="7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Scattering</a:t>
            </a:r>
            <a:r>
              <a:rPr lang="de-DE" dirty="0" smtClean="0"/>
              <a:t> </a:t>
            </a:r>
            <a:r>
              <a:rPr lang="de-DE" dirty="0" err="1" smtClean="0"/>
              <a:t>Effects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/>
        </p:nvSpPr>
        <p:spPr bwMode="auto">
          <a:xfrm>
            <a:off x="5448300" y="4667250"/>
            <a:ext cx="1676400" cy="533400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2571750" y="1233296"/>
            <a:ext cx="1619250" cy="1014603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Stochastic</a:t>
            </a:r>
            <a:r>
              <a:rPr lang="de-DE" dirty="0" smtClean="0"/>
              <a:t> Sampling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1963" y="2324100"/>
            <a:ext cx="8169275" cy="4846638"/>
          </a:xfrm>
        </p:spPr>
        <p:txBody>
          <a:bodyPr/>
          <a:lstStyle/>
          <a:p>
            <a:r>
              <a:rPr lang="de-DE" sz="2400" dirty="0" err="1" smtClean="0">
                <a:latin typeface="+mn-lt"/>
              </a:rPr>
              <a:t>What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is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the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b="1" i="1" dirty="0" smtClean="0">
                <a:latin typeface="+mn-lt"/>
              </a:rPr>
              <a:t>ideal PDF </a:t>
            </a:r>
            <a:r>
              <a:rPr lang="de-DE" sz="2400" dirty="0" err="1" smtClean="0">
                <a:latin typeface="+mn-lt"/>
              </a:rPr>
              <a:t>for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sampling</a:t>
            </a:r>
            <a:r>
              <a:rPr lang="de-DE" sz="2400" dirty="0" smtClean="0">
                <a:latin typeface="+mn-lt"/>
              </a:rPr>
              <a:t> a </a:t>
            </a:r>
            <a:r>
              <a:rPr lang="de-DE" sz="2400" dirty="0" err="1" smtClean="0">
                <a:latin typeface="+mn-lt"/>
              </a:rPr>
              <a:t>given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function</a:t>
            </a:r>
            <a:r>
              <a:rPr lang="de-DE" sz="2400" dirty="0" smtClean="0">
                <a:latin typeface="+mn-lt"/>
              </a:rPr>
              <a:t>        ?</a:t>
            </a:r>
          </a:p>
          <a:p>
            <a:r>
              <a:rPr lang="de-DE" sz="2400" dirty="0" err="1" smtClean="0">
                <a:latin typeface="+mn-lt"/>
              </a:rPr>
              <a:t>Variance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is</a:t>
            </a:r>
            <a:r>
              <a:rPr lang="de-DE" sz="2400" dirty="0" smtClean="0">
                <a:latin typeface="+mn-lt"/>
              </a:rPr>
              <a:t> minimal, </a:t>
            </a:r>
            <a:r>
              <a:rPr lang="de-DE" sz="2400" dirty="0" err="1" smtClean="0">
                <a:latin typeface="+mn-lt"/>
              </a:rPr>
              <a:t>if</a:t>
            </a:r>
            <a:endParaRPr lang="de-DE" sz="2400" dirty="0" smtClean="0">
              <a:latin typeface="+mn-lt"/>
            </a:endParaRPr>
          </a:p>
          <a:p>
            <a:endParaRPr lang="de-DE" sz="2400" dirty="0" smtClean="0">
              <a:latin typeface="+mn-lt"/>
            </a:endParaRPr>
          </a:p>
          <a:p>
            <a:r>
              <a:rPr lang="de-DE" sz="2400" dirty="0" smtClean="0">
                <a:latin typeface="+mn-lt"/>
              </a:rPr>
              <a:t>    must </a:t>
            </a:r>
            <a:r>
              <a:rPr lang="de-DE" sz="2400" dirty="0" err="1" smtClean="0">
                <a:latin typeface="+mn-lt"/>
              </a:rPr>
              <a:t>be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chosen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to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normalize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the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distribution</a:t>
            </a:r>
            <a:endParaRPr lang="de-DE" sz="2400" dirty="0" smtClean="0">
              <a:latin typeface="+mn-lt"/>
            </a:endParaRPr>
          </a:p>
          <a:p>
            <a:r>
              <a:rPr lang="de-DE" sz="2400" dirty="0" smtClean="0">
                <a:latin typeface="+mn-lt"/>
              </a:rPr>
              <a:t>Problem:</a:t>
            </a:r>
          </a:p>
          <a:p>
            <a:endParaRPr lang="de-DE" sz="2400" dirty="0" smtClean="0">
              <a:latin typeface="+mn-lt"/>
            </a:endParaRPr>
          </a:p>
          <a:p>
            <a:endParaRPr lang="de-DE" sz="2400" dirty="0" smtClean="0">
              <a:latin typeface="+mn-lt"/>
            </a:endParaRPr>
          </a:p>
          <a:p>
            <a:endParaRPr lang="de-DE" sz="2400" dirty="0" smtClean="0">
              <a:latin typeface="+mn-lt"/>
            </a:endParaRPr>
          </a:p>
          <a:p>
            <a:r>
              <a:rPr lang="de-DE" sz="2400" dirty="0" smtClean="0">
                <a:latin typeface="+mn-lt"/>
              </a:rPr>
              <a:t>The ideal PDF </a:t>
            </a:r>
            <a:r>
              <a:rPr lang="de-DE" sz="2400" dirty="0" err="1" smtClean="0">
                <a:latin typeface="+mn-lt"/>
              </a:rPr>
              <a:t>requires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knowing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the</a:t>
            </a:r>
            <a:r>
              <a:rPr lang="de-DE" sz="2400" dirty="0" smtClean="0">
                <a:latin typeface="+mn-lt"/>
              </a:rPr>
              <a:t> integral </a:t>
            </a:r>
            <a:r>
              <a:rPr lang="de-DE" sz="2400" dirty="0" err="1" smtClean="0">
                <a:latin typeface="+mn-lt"/>
              </a:rPr>
              <a:t>beforehand</a:t>
            </a:r>
            <a:r>
              <a:rPr lang="de-DE" sz="2400" dirty="0" smtClean="0">
                <a:latin typeface="+mn-lt"/>
              </a:rPr>
              <a:t>!</a:t>
            </a:r>
            <a:endParaRPr lang="de-DE" sz="2400" dirty="0">
              <a:latin typeface="+mn-lt"/>
            </a:endParaRPr>
          </a:p>
        </p:txBody>
      </p:sp>
      <p:pic>
        <p:nvPicPr>
          <p:cNvPr id="5" name="Grafik 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92745" y="2409825"/>
            <a:ext cx="604105" cy="348742"/>
          </a:xfrm>
          <a:prstGeom prst="rect">
            <a:avLst/>
          </a:prstGeom>
        </p:spPr>
      </p:pic>
      <p:pic>
        <p:nvPicPr>
          <p:cNvPr id="7" name="Grafik 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3148012" y="3152775"/>
            <a:ext cx="2035520" cy="349109"/>
          </a:xfrm>
          <a:prstGeom prst="rect">
            <a:avLst/>
          </a:prstGeom>
          <a:noFill/>
          <a:ln/>
          <a:effectLst/>
        </p:spPr>
      </p:pic>
      <p:pic>
        <p:nvPicPr>
          <p:cNvPr id="8" name="Grafik 7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 bwMode="auto">
          <a:xfrm>
            <a:off x="4330838" y="1259657"/>
            <a:ext cx="1587872" cy="934043"/>
          </a:xfrm>
          <a:prstGeom prst="rect">
            <a:avLst/>
          </a:prstGeom>
          <a:noFill/>
          <a:ln/>
          <a:effectLst/>
        </p:spPr>
      </p:pic>
      <p:pic>
        <p:nvPicPr>
          <p:cNvPr id="9" name="Grafik 8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6152" y="1308372"/>
            <a:ext cx="1432425" cy="808658"/>
          </a:xfrm>
          <a:prstGeom prst="rect">
            <a:avLst/>
          </a:prstGeom>
        </p:spPr>
      </p:pic>
      <p:pic>
        <p:nvPicPr>
          <p:cNvPr id="13" name="Grafik 12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697562" y="4242072"/>
            <a:ext cx="1961804" cy="809011"/>
          </a:xfrm>
          <a:prstGeom prst="rect">
            <a:avLst/>
          </a:prstGeom>
          <a:noFill/>
          <a:ln/>
          <a:effectLst/>
        </p:spPr>
      </p:pic>
      <p:pic>
        <p:nvPicPr>
          <p:cNvPr id="15" name="Grafik 14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118792" y="4261122"/>
            <a:ext cx="2834344" cy="872538"/>
          </a:xfrm>
          <a:prstGeom prst="rect">
            <a:avLst/>
          </a:prstGeom>
          <a:noFill/>
          <a:ln/>
          <a:effectLst/>
        </p:spPr>
      </p:pic>
      <p:pic>
        <p:nvPicPr>
          <p:cNvPr id="17" name="Grafik 16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 bwMode="auto">
          <a:xfrm>
            <a:off x="936632" y="3486150"/>
            <a:ext cx="205152" cy="27285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048" y="4238625"/>
            <a:ext cx="4614850" cy="415404"/>
          </a:xfrm>
          <a:prstGeom prst="rect">
            <a:avLst/>
          </a:prstGeom>
          <a:noFill/>
          <a:ln/>
          <a:effectLst/>
        </p:spPr>
      </p:pic>
      <p:pic>
        <p:nvPicPr>
          <p:cNvPr id="29" name="Grafik 2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84536" y="4238625"/>
            <a:ext cx="1287073" cy="415404"/>
          </a:xfrm>
          <a:prstGeom prst="rect">
            <a:avLst/>
          </a:prstGeom>
          <a:noFill/>
          <a:ln/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Stochastic</a:t>
            </a:r>
            <a:r>
              <a:rPr lang="de-DE" dirty="0" smtClean="0"/>
              <a:t> Sampling</a:t>
            </a:r>
            <a:endParaRPr lang="de-DE" dirty="0"/>
          </a:p>
        </p:txBody>
      </p:sp>
      <p:grpSp>
        <p:nvGrpSpPr>
          <p:cNvPr id="3" name="Gruppieren 21"/>
          <p:cNvGrpSpPr/>
          <p:nvPr/>
        </p:nvGrpSpPr>
        <p:grpSpPr>
          <a:xfrm>
            <a:off x="3038474" y="1838325"/>
            <a:ext cx="4676775" cy="1077843"/>
            <a:chOff x="3038474" y="1838325"/>
            <a:chExt cx="4676775" cy="1077843"/>
          </a:xfrm>
        </p:grpSpPr>
        <p:sp>
          <p:nvSpPr>
            <p:cNvPr id="10" name="Rechteck 9"/>
            <p:cNvSpPr/>
            <p:nvPr/>
          </p:nvSpPr>
          <p:spPr bwMode="auto">
            <a:xfrm>
              <a:off x="3038474" y="1838325"/>
              <a:ext cx="2371725" cy="542924"/>
            </a:xfrm>
            <a:prstGeom prst="rect">
              <a:avLst/>
            </a:prstGeom>
            <a:solidFill>
              <a:srgbClr val="92D05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  <p:sp>
          <p:nvSpPr>
            <p:cNvPr id="11" name="Rechteck 10"/>
            <p:cNvSpPr/>
            <p:nvPr/>
          </p:nvSpPr>
          <p:spPr bwMode="auto">
            <a:xfrm>
              <a:off x="6762750" y="1838325"/>
              <a:ext cx="952499" cy="542924"/>
            </a:xfrm>
            <a:prstGeom prst="rect">
              <a:avLst/>
            </a:prstGeom>
            <a:solidFill>
              <a:srgbClr val="92D05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  <p:sp>
          <p:nvSpPr>
            <p:cNvPr id="19" name="Freihandform 18"/>
            <p:cNvSpPr/>
            <p:nvPr/>
          </p:nvSpPr>
          <p:spPr bwMode="auto">
            <a:xfrm>
              <a:off x="4114800" y="2381250"/>
              <a:ext cx="3209925" cy="333375"/>
            </a:xfrm>
            <a:custGeom>
              <a:avLst/>
              <a:gdLst>
                <a:gd name="connsiteX0" fmla="*/ 0 w 3209925"/>
                <a:gd name="connsiteY0" fmla="*/ 0 h 333375"/>
                <a:gd name="connsiteX1" fmla="*/ 0 w 3209925"/>
                <a:gd name="connsiteY1" fmla="*/ 333375 h 333375"/>
                <a:gd name="connsiteX2" fmla="*/ 3209925 w 3209925"/>
                <a:gd name="connsiteY2" fmla="*/ 333375 h 333375"/>
                <a:gd name="connsiteX3" fmla="*/ 3209925 w 3209925"/>
                <a:gd name="connsiteY3" fmla="*/ 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9925" h="333375">
                  <a:moveTo>
                    <a:pt x="0" y="0"/>
                  </a:moveTo>
                  <a:lnTo>
                    <a:pt x="0" y="333375"/>
                  </a:lnTo>
                  <a:lnTo>
                    <a:pt x="3209925" y="333375"/>
                  </a:lnTo>
                  <a:lnTo>
                    <a:pt x="3209925" y="0"/>
                  </a:ln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5372100" y="2562225"/>
              <a:ext cx="774571" cy="35394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b="1" i="1" dirty="0" err="1" smtClean="0"/>
                <a:t>known</a:t>
              </a:r>
              <a:endParaRPr lang="de-DE" b="1" i="1" dirty="0"/>
            </a:p>
          </p:txBody>
        </p:sp>
      </p:grpSp>
      <p:grpSp>
        <p:nvGrpSpPr>
          <p:cNvPr id="5" name="Gruppieren 20"/>
          <p:cNvGrpSpPr/>
          <p:nvPr/>
        </p:nvGrpSpPr>
        <p:grpSpPr>
          <a:xfrm>
            <a:off x="714375" y="1276350"/>
            <a:ext cx="6000750" cy="1104899"/>
            <a:chOff x="714375" y="1276350"/>
            <a:chExt cx="6000750" cy="1104899"/>
          </a:xfrm>
        </p:grpSpPr>
        <p:sp>
          <p:nvSpPr>
            <p:cNvPr id="12" name="Rechteck 11"/>
            <p:cNvSpPr/>
            <p:nvPr/>
          </p:nvSpPr>
          <p:spPr bwMode="auto">
            <a:xfrm>
              <a:off x="5448300" y="1838325"/>
              <a:ext cx="1266825" cy="542924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  <p:sp>
          <p:nvSpPr>
            <p:cNvPr id="13" name="Rechteck 12"/>
            <p:cNvSpPr/>
            <p:nvPr/>
          </p:nvSpPr>
          <p:spPr bwMode="auto">
            <a:xfrm>
              <a:off x="714375" y="1838325"/>
              <a:ext cx="1447800" cy="542924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  <p:sp>
          <p:nvSpPr>
            <p:cNvPr id="20" name="Freihandform 19"/>
            <p:cNvSpPr/>
            <p:nvPr/>
          </p:nvSpPr>
          <p:spPr bwMode="auto">
            <a:xfrm flipV="1">
              <a:off x="1266826" y="1476374"/>
              <a:ext cx="4876799" cy="353943"/>
            </a:xfrm>
            <a:custGeom>
              <a:avLst/>
              <a:gdLst>
                <a:gd name="connsiteX0" fmla="*/ 0 w 3209925"/>
                <a:gd name="connsiteY0" fmla="*/ 0 h 333375"/>
                <a:gd name="connsiteX1" fmla="*/ 0 w 3209925"/>
                <a:gd name="connsiteY1" fmla="*/ 333375 h 333375"/>
                <a:gd name="connsiteX2" fmla="*/ 3209925 w 3209925"/>
                <a:gd name="connsiteY2" fmla="*/ 333375 h 333375"/>
                <a:gd name="connsiteX3" fmla="*/ 3209925 w 3209925"/>
                <a:gd name="connsiteY3" fmla="*/ 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9925" h="333375">
                  <a:moveTo>
                    <a:pt x="0" y="0"/>
                  </a:moveTo>
                  <a:lnTo>
                    <a:pt x="0" y="333375"/>
                  </a:lnTo>
                  <a:lnTo>
                    <a:pt x="3209925" y="333375"/>
                  </a:lnTo>
                  <a:lnTo>
                    <a:pt x="3209925" y="0"/>
                  </a:ln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3048000" y="1276350"/>
              <a:ext cx="990977" cy="35394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b="1" i="1" dirty="0" err="1" smtClean="0"/>
                <a:t>unknown</a:t>
              </a:r>
              <a:endParaRPr lang="de-DE" b="1" i="1" dirty="0"/>
            </a:p>
          </p:txBody>
        </p:sp>
      </p:grpSp>
      <p:pic>
        <p:nvPicPr>
          <p:cNvPr id="4" name="Grafik 3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57953" y="1676400"/>
            <a:ext cx="7531241" cy="908200"/>
          </a:xfrm>
          <a:prstGeom prst="rect">
            <a:avLst/>
          </a:prstGeom>
          <a:noFill/>
          <a:ln/>
          <a:effectLst/>
        </p:spPr>
      </p:pic>
      <p:pic>
        <p:nvPicPr>
          <p:cNvPr id="31" name="Grafik 3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 bwMode="auto">
          <a:xfrm>
            <a:off x="1800092" y="4819650"/>
            <a:ext cx="3103811" cy="983139"/>
          </a:xfrm>
          <a:prstGeom prst="rect">
            <a:avLst/>
          </a:prstGeom>
          <a:noFill/>
          <a:ln/>
          <a:effectLst/>
        </p:spPr>
      </p:pic>
      <p:pic>
        <p:nvPicPr>
          <p:cNvPr id="8" name="Grafik 7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131284" y="1924050"/>
            <a:ext cx="2232129" cy="415543"/>
          </a:xfrm>
          <a:prstGeom prst="rect">
            <a:avLst/>
          </a:prstGeom>
          <a:noFill/>
          <a:ln/>
          <a:effectLst/>
        </p:spPr>
      </p:pic>
      <p:sp>
        <p:nvSpPr>
          <p:cNvPr id="27" name="Textfeld 26"/>
          <p:cNvSpPr txBox="1"/>
          <p:nvPr/>
        </p:nvSpPr>
        <p:spPr>
          <a:xfrm>
            <a:off x="714375" y="3124200"/>
            <a:ext cx="6592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Although</a:t>
            </a:r>
            <a:r>
              <a:rPr lang="de-DE" sz="2400" dirty="0" smtClean="0"/>
              <a:t> </a:t>
            </a:r>
            <a:r>
              <a:rPr lang="de-DE" sz="2400" dirty="0" err="1" smtClean="0"/>
              <a:t>we</a:t>
            </a:r>
            <a:r>
              <a:rPr lang="de-DE" sz="2400" dirty="0" smtClean="0"/>
              <a:t> do not </a:t>
            </a:r>
            <a:r>
              <a:rPr lang="de-DE" sz="2400" dirty="0" err="1" smtClean="0"/>
              <a:t>know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integral </a:t>
            </a:r>
            <a:r>
              <a:rPr lang="de-DE" sz="2400" dirty="0" err="1" smtClean="0"/>
              <a:t>completely</a:t>
            </a:r>
            <a:r>
              <a:rPr lang="de-DE" sz="2400" dirty="0" smtClean="0"/>
              <a:t>, </a:t>
            </a:r>
            <a:br>
              <a:rPr lang="de-DE" sz="2400" dirty="0" smtClean="0"/>
            </a:br>
            <a:r>
              <a:rPr lang="de-DE" sz="2400" dirty="0" err="1" smtClean="0"/>
              <a:t>we</a:t>
            </a:r>
            <a:r>
              <a:rPr lang="de-DE" sz="2400" dirty="0" smtClean="0"/>
              <a:t> still </a:t>
            </a:r>
            <a:r>
              <a:rPr lang="de-DE" sz="2400" dirty="0" err="1" smtClean="0"/>
              <a:t>know</a:t>
            </a:r>
            <a:r>
              <a:rPr lang="de-DE" sz="2400" dirty="0" smtClean="0"/>
              <a:t> </a:t>
            </a:r>
            <a:r>
              <a:rPr lang="de-DE" sz="2400" dirty="0" err="1" smtClean="0"/>
              <a:t>parts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it</a:t>
            </a:r>
            <a:endParaRPr lang="de-DE" sz="2400" dirty="0"/>
          </a:p>
        </p:txBody>
      </p:sp>
      <p:pic>
        <p:nvPicPr>
          <p:cNvPr id="7" name="Grafik 6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803352" y="1924050"/>
            <a:ext cx="869691" cy="37921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0.00521 0.3347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16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85185E-6 L -0.1375 0.337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1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13" name="Freeform 9"/>
          <p:cNvSpPr>
            <a:spLocks/>
          </p:cNvSpPr>
          <p:nvPr/>
        </p:nvSpPr>
        <p:spPr bwMode="auto">
          <a:xfrm>
            <a:off x="3956050" y="2751138"/>
            <a:ext cx="4546600" cy="2640012"/>
          </a:xfrm>
          <a:custGeom>
            <a:avLst/>
            <a:gdLst/>
            <a:ahLst/>
            <a:cxnLst>
              <a:cxn ang="0">
                <a:pos x="0" y="504"/>
              </a:cxn>
              <a:cxn ang="0">
                <a:pos x="2598" y="2004"/>
              </a:cxn>
              <a:cxn ang="0">
                <a:pos x="2580" y="492"/>
              </a:cxn>
              <a:cxn ang="0">
                <a:pos x="0" y="504"/>
              </a:cxn>
            </a:cxnLst>
            <a:rect l="0" t="0" r="r" b="b"/>
            <a:pathLst>
              <a:path w="3450" h="2004">
                <a:moveTo>
                  <a:pt x="0" y="504"/>
                </a:moveTo>
                <a:cubicBezTo>
                  <a:pt x="1299" y="1254"/>
                  <a:pt x="2598" y="2004"/>
                  <a:pt x="2598" y="2004"/>
                </a:cubicBezTo>
                <a:cubicBezTo>
                  <a:pt x="3078" y="1674"/>
                  <a:pt x="3450" y="984"/>
                  <a:pt x="2580" y="492"/>
                </a:cubicBezTo>
                <a:cubicBezTo>
                  <a:pt x="1710" y="0"/>
                  <a:pt x="552" y="144"/>
                  <a:pt x="0" y="504"/>
                </a:cubicBezTo>
                <a:close/>
              </a:path>
            </a:pathLst>
          </a:custGeom>
          <a:solidFill>
            <a:srgbClr val="FF9900">
              <a:alpha val="50000"/>
            </a:srgbClr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Solid Angle</a:t>
            </a:r>
            <a:endParaRPr lang="de-DE" sz="3600" i="1" dirty="0"/>
          </a:p>
        </p:txBody>
      </p:sp>
      <p:sp>
        <p:nvSpPr>
          <p:cNvPr id="328710" name="Freeform 6"/>
          <p:cNvSpPr>
            <a:spLocks/>
          </p:cNvSpPr>
          <p:nvPr/>
        </p:nvSpPr>
        <p:spPr bwMode="auto">
          <a:xfrm>
            <a:off x="3941763" y="1762125"/>
            <a:ext cx="4137025" cy="3629025"/>
          </a:xfrm>
          <a:custGeom>
            <a:avLst/>
            <a:gdLst/>
            <a:ahLst/>
            <a:cxnLst>
              <a:cxn ang="0">
                <a:pos x="12" y="1260"/>
              </a:cxn>
              <a:cxn ang="0">
                <a:pos x="1914" y="270"/>
              </a:cxn>
              <a:cxn ang="0">
                <a:pos x="3126" y="1908"/>
              </a:cxn>
              <a:cxn ang="0">
                <a:pos x="2610" y="2754"/>
              </a:cxn>
            </a:cxnLst>
            <a:rect l="0" t="0" r="r" b="b"/>
            <a:pathLst>
              <a:path w="3138" h="2754">
                <a:moveTo>
                  <a:pt x="12" y="1260"/>
                </a:moveTo>
                <a:cubicBezTo>
                  <a:pt x="0" y="192"/>
                  <a:pt x="1110" y="0"/>
                  <a:pt x="1914" y="270"/>
                </a:cubicBezTo>
                <a:cubicBezTo>
                  <a:pt x="2718" y="540"/>
                  <a:pt x="3114" y="1422"/>
                  <a:pt x="3126" y="1908"/>
                </a:cubicBezTo>
                <a:cubicBezTo>
                  <a:pt x="3138" y="2394"/>
                  <a:pt x="2796" y="2604"/>
                  <a:pt x="2610" y="2754"/>
                </a:cubicBezTo>
              </a:path>
            </a:pathLst>
          </a:custGeom>
          <a:solidFill>
            <a:srgbClr val="3333FF">
              <a:alpha val="50000"/>
            </a:srgbClr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28709" name="Freeform 5"/>
          <p:cNvSpPr>
            <a:spLocks/>
          </p:cNvSpPr>
          <p:nvPr/>
        </p:nvSpPr>
        <p:spPr bwMode="auto">
          <a:xfrm>
            <a:off x="3941763" y="2141538"/>
            <a:ext cx="1724025" cy="2238375"/>
          </a:xfrm>
          <a:custGeom>
            <a:avLst/>
            <a:gdLst/>
            <a:ahLst/>
            <a:cxnLst>
              <a:cxn ang="0">
                <a:pos x="18" y="972"/>
              </a:cxn>
              <a:cxn ang="0">
                <a:pos x="414" y="138"/>
              </a:cxn>
              <a:cxn ang="0">
                <a:pos x="1290" y="216"/>
              </a:cxn>
              <a:cxn ang="0">
                <a:pos x="1296" y="1698"/>
              </a:cxn>
              <a:cxn ang="0">
                <a:pos x="18" y="972"/>
              </a:cxn>
            </a:cxnLst>
            <a:rect l="0" t="0" r="r" b="b"/>
            <a:pathLst>
              <a:path w="1308" h="1698">
                <a:moveTo>
                  <a:pt x="18" y="972"/>
                </a:moveTo>
                <a:cubicBezTo>
                  <a:pt x="0" y="420"/>
                  <a:pt x="270" y="246"/>
                  <a:pt x="414" y="138"/>
                </a:cubicBezTo>
                <a:cubicBezTo>
                  <a:pt x="558" y="30"/>
                  <a:pt x="960" y="0"/>
                  <a:pt x="1290" y="216"/>
                </a:cubicBezTo>
                <a:cubicBezTo>
                  <a:pt x="1290" y="969"/>
                  <a:pt x="1308" y="1416"/>
                  <a:pt x="1296" y="1698"/>
                </a:cubicBezTo>
                <a:cubicBezTo>
                  <a:pt x="1098" y="1608"/>
                  <a:pt x="284" y="1123"/>
                  <a:pt x="18" y="972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28711" name="Freeform 7"/>
          <p:cNvSpPr>
            <a:spLocks/>
          </p:cNvSpPr>
          <p:nvPr/>
        </p:nvSpPr>
        <p:spPr bwMode="auto">
          <a:xfrm>
            <a:off x="5649913" y="2425700"/>
            <a:ext cx="2405062" cy="23256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1506"/>
              </a:cxn>
              <a:cxn ang="0">
                <a:pos x="1758" y="1764"/>
              </a:cxn>
              <a:cxn ang="0">
                <a:pos x="0" y="0"/>
              </a:cxn>
            </a:cxnLst>
            <a:rect l="0" t="0" r="r" b="b"/>
            <a:pathLst>
              <a:path w="1824" h="1764">
                <a:moveTo>
                  <a:pt x="0" y="0"/>
                </a:moveTo>
                <a:cubicBezTo>
                  <a:pt x="3" y="753"/>
                  <a:pt x="6" y="1506"/>
                  <a:pt x="6" y="1506"/>
                </a:cubicBezTo>
                <a:cubicBezTo>
                  <a:pt x="6" y="1506"/>
                  <a:pt x="882" y="1635"/>
                  <a:pt x="1758" y="1764"/>
                </a:cubicBezTo>
                <a:cubicBezTo>
                  <a:pt x="1824" y="1218"/>
                  <a:pt x="1122" y="114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28712" name="Freeform 8"/>
          <p:cNvSpPr>
            <a:spLocks/>
          </p:cNvSpPr>
          <p:nvPr/>
        </p:nvSpPr>
        <p:spPr bwMode="auto">
          <a:xfrm>
            <a:off x="5643563" y="2427288"/>
            <a:ext cx="2228850" cy="25685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1506"/>
              </a:cxn>
              <a:cxn ang="0">
                <a:pos x="1655" y="1949"/>
              </a:cxn>
              <a:cxn ang="0">
                <a:pos x="0" y="0"/>
              </a:cxn>
            </a:cxnLst>
            <a:rect l="0" t="0" r="r" b="b"/>
            <a:pathLst>
              <a:path w="1691" h="1949">
                <a:moveTo>
                  <a:pt x="0" y="0"/>
                </a:moveTo>
                <a:cubicBezTo>
                  <a:pt x="3" y="753"/>
                  <a:pt x="6" y="1506"/>
                  <a:pt x="6" y="1506"/>
                </a:cubicBezTo>
                <a:cubicBezTo>
                  <a:pt x="503" y="1631"/>
                  <a:pt x="1337" y="1853"/>
                  <a:pt x="1655" y="1949"/>
                </a:cubicBezTo>
                <a:cubicBezTo>
                  <a:pt x="1691" y="1385"/>
                  <a:pt x="1067" y="275"/>
                  <a:pt x="0" y="0"/>
                </a:cubicBezTo>
                <a:close/>
              </a:path>
            </a:pathLst>
          </a:custGeom>
          <a:solidFill>
            <a:srgbClr val="FF9900">
              <a:alpha val="50000"/>
            </a:srgbClr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28717" name="Freeform 13"/>
          <p:cNvSpPr>
            <a:spLocks/>
          </p:cNvSpPr>
          <p:nvPr/>
        </p:nvSpPr>
        <p:spPr bwMode="auto">
          <a:xfrm>
            <a:off x="7200900" y="2560638"/>
            <a:ext cx="244475" cy="9731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4" y="432"/>
              </a:cxn>
              <a:cxn ang="0">
                <a:pos x="42" y="738"/>
              </a:cxn>
            </a:cxnLst>
            <a:rect l="0" t="0" r="r" b="b"/>
            <a:pathLst>
              <a:path w="186" h="738">
                <a:moveTo>
                  <a:pt x="0" y="0"/>
                </a:moveTo>
                <a:cubicBezTo>
                  <a:pt x="60" y="66"/>
                  <a:pt x="186" y="222"/>
                  <a:pt x="174" y="432"/>
                </a:cubicBezTo>
                <a:cubicBezTo>
                  <a:pt x="170" y="555"/>
                  <a:pt x="114" y="672"/>
                  <a:pt x="42" y="738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28719" name="Freeform 15"/>
          <p:cNvSpPr>
            <a:spLocks/>
          </p:cNvSpPr>
          <p:nvPr/>
        </p:nvSpPr>
        <p:spPr bwMode="auto">
          <a:xfrm>
            <a:off x="5668963" y="2822575"/>
            <a:ext cx="1295400" cy="8604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49" y="186"/>
              </a:cxn>
              <a:cxn ang="0">
                <a:pos x="827" y="550"/>
              </a:cxn>
            </a:cxnLst>
            <a:rect l="0" t="0" r="r" b="b"/>
            <a:pathLst>
              <a:path w="827" h="550">
                <a:moveTo>
                  <a:pt x="0" y="0"/>
                </a:moveTo>
                <a:cubicBezTo>
                  <a:pt x="119" y="17"/>
                  <a:pt x="311" y="94"/>
                  <a:pt x="449" y="186"/>
                </a:cubicBezTo>
                <a:cubicBezTo>
                  <a:pt x="587" y="277"/>
                  <a:pt x="771" y="457"/>
                  <a:pt x="827" y="55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28725" name="Line 21"/>
          <p:cNvSpPr>
            <a:spLocks noChangeShapeType="1"/>
          </p:cNvSpPr>
          <p:nvPr/>
        </p:nvSpPr>
        <p:spPr bwMode="auto">
          <a:xfrm>
            <a:off x="3765550" y="3302000"/>
            <a:ext cx="3930650" cy="22780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28724" name="Line 20"/>
          <p:cNvSpPr>
            <a:spLocks noChangeShapeType="1"/>
          </p:cNvSpPr>
          <p:nvPr/>
        </p:nvSpPr>
        <p:spPr bwMode="auto">
          <a:xfrm flipV="1">
            <a:off x="5651500" y="2432050"/>
            <a:ext cx="0" cy="1943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28739" name="Line 35"/>
          <p:cNvSpPr>
            <a:spLocks noChangeShapeType="1"/>
          </p:cNvSpPr>
          <p:nvPr/>
        </p:nvSpPr>
        <p:spPr bwMode="auto">
          <a:xfrm flipH="1">
            <a:off x="5629275" y="3548063"/>
            <a:ext cx="1633538" cy="8620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28716" name="Freeform 12"/>
          <p:cNvSpPr>
            <a:spLocks/>
          </p:cNvSpPr>
          <p:nvPr/>
        </p:nvSpPr>
        <p:spPr bwMode="auto">
          <a:xfrm>
            <a:off x="7264400" y="3355975"/>
            <a:ext cx="292100" cy="411163"/>
          </a:xfrm>
          <a:custGeom>
            <a:avLst/>
            <a:gdLst/>
            <a:ahLst/>
            <a:cxnLst>
              <a:cxn ang="0">
                <a:pos x="123" y="312"/>
              </a:cxn>
              <a:cxn ang="0">
                <a:pos x="0" y="141"/>
              </a:cxn>
              <a:cxn ang="0">
                <a:pos x="90" y="0"/>
              </a:cxn>
              <a:cxn ang="0">
                <a:pos x="222" y="174"/>
              </a:cxn>
              <a:cxn ang="0">
                <a:pos x="123" y="312"/>
              </a:cxn>
            </a:cxnLst>
            <a:rect l="0" t="0" r="r" b="b"/>
            <a:pathLst>
              <a:path w="222" h="312">
                <a:moveTo>
                  <a:pt x="123" y="312"/>
                </a:moveTo>
                <a:lnTo>
                  <a:pt x="0" y="141"/>
                </a:lnTo>
                <a:lnTo>
                  <a:pt x="90" y="0"/>
                </a:lnTo>
                <a:lnTo>
                  <a:pt x="222" y="174"/>
                </a:lnTo>
                <a:lnTo>
                  <a:pt x="123" y="312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28741" name="Line 37"/>
          <p:cNvSpPr>
            <a:spLocks noChangeShapeType="1"/>
          </p:cNvSpPr>
          <p:nvPr/>
        </p:nvSpPr>
        <p:spPr bwMode="auto">
          <a:xfrm flipH="1">
            <a:off x="7369175" y="2298700"/>
            <a:ext cx="484188" cy="129222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28743" name="Line 39"/>
          <p:cNvSpPr>
            <a:spLocks noChangeShapeType="1"/>
          </p:cNvSpPr>
          <p:nvPr/>
        </p:nvSpPr>
        <p:spPr bwMode="auto">
          <a:xfrm>
            <a:off x="4478338" y="2354263"/>
            <a:ext cx="1155700" cy="204311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triangle" w="lg" len="lg"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28744" name="Line 40"/>
          <p:cNvSpPr>
            <a:spLocks noChangeShapeType="1"/>
          </p:cNvSpPr>
          <p:nvPr/>
        </p:nvSpPr>
        <p:spPr bwMode="auto">
          <a:xfrm flipH="1">
            <a:off x="7262813" y="3357563"/>
            <a:ext cx="119062" cy="18097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28745" name="Line 41"/>
          <p:cNvSpPr>
            <a:spLocks noChangeShapeType="1"/>
          </p:cNvSpPr>
          <p:nvPr/>
        </p:nvSpPr>
        <p:spPr bwMode="auto">
          <a:xfrm>
            <a:off x="6978650" y="1933575"/>
            <a:ext cx="296863" cy="143986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28746" name="Text Box 42"/>
          <p:cNvSpPr txBox="1">
            <a:spLocks noChangeArrowheads="1"/>
          </p:cNvSpPr>
          <p:nvPr/>
        </p:nvSpPr>
        <p:spPr bwMode="auto">
          <a:xfrm>
            <a:off x="584200" y="3152775"/>
            <a:ext cx="1922321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/>
            <a:r>
              <a:rPr lang="de-DE" sz="2400" dirty="0" smtClean="0"/>
              <a:t>Area (</a:t>
            </a:r>
            <a:r>
              <a:rPr lang="de-DE" sz="2400" dirty="0" err="1" smtClean="0"/>
              <a:t>yellow</a:t>
            </a:r>
            <a:r>
              <a:rPr lang="de-DE" sz="2400" dirty="0" smtClean="0"/>
              <a:t>):</a:t>
            </a:r>
            <a:endParaRPr lang="de-DE" sz="2400" dirty="0"/>
          </a:p>
        </p:txBody>
      </p:sp>
      <p:sp>
        <p:nvSpPr>
          <p:cNvPr id="328747" name="Text Box 43"/>
          <p:cNvSpPr txBox="1">
            <a:spLocks noChangeArrowheads="1"/>
          </p:cNvSpPr>
          <p:nvPr/>
        </p:nvSpPr>
        <p:spPr bwMode="auto">
          <a:xfrm>
            <a:off x="584200" y="4243388"/>
            <a:ext cx="1736373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/>
            <a:r>
              <a:rPr lang="de-DE" sz="2400" dirty="0" smtClean="0"/>
              <a:t>Solid Angle:</a:t>
            </a:r>
            <a:endParaRPr lang="de-DE" sz="2400" dirty="0"/>
          </a:p>
        </p:txBody>
      </p:sp>
      <p:sp>
        <p:nvSpPr>
          <p:cNvPr id="328751" name="Text Box 47"/>
          <p:cNvSpPr txBox="1">
            <a:spLocks noChangeArrowheads="1"/>
          </p:cNvSpPr>
          <p:nvPr/>
        </p:nvSpPr>
        <p:spPr bwMode="auto">
          <a:xfrm>
            <a:off x="584200" y="5622925"/>
            <a:ext cx="4514377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/>
            <a:r>
              <a:rPr lang="de-DE" sz="2400" dirty="0" smtClean="0"/>
              <a:t>Unit </a:t>
            </a:r>
            <a:r>
              <a:rPr lang="de-DE" sz="2400" dirty="0" err="1" smtClean="0"/>
              <a:t>of</a:t>
            </a:r>
            <a:r>
              <a:rPr lang="de-DE" sz="2400" dirty="0" smtClean="0"/>
              <a:t> solid angle: </a:t>
            </a:r>
            <a:r>
              <a:rPr lang="de-DE" sz="2400" dirty="0" err="1"/>
              <a:t>Steradian</a:t>
            </a:r>
            <a:r>
              <a:rPr lang="de-DE" sz="2400" dirty="0"/>
              <a:t> [</a:t>
            </a:r>
            <a:r>
              <a:rPr lang="de-DE" sz="2400" dirty="0" err="1"/>
              <a:t>sr</a:t>
            </a:r>
            <a:r>
              <a:rPr lang="de-DE" sz="2400" dirty="0"/>
              <a:t>]</a:t>
            </a:r>
          </a:p>
        </p:txBody>
      </p:sp>
      <p:pic>
        <p:nvPicPr>
          <p:cNvPr id="44" name="Grafik 4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25870" y="1222375"/>
            <a:ext cx="3170102" cy="768510"/>
          </a:xfrm>
          <a:prstGeom prst="rect">
            <a:avLst/>
          </a:prstGeom>
          <a:noFill/>
          <a:ln/>
          <a:effectLst/>
        </p:spPr>
      </p:pic>
      <p:pic>
        <p:nvPicPr>
          <p:cNvPr id="40" name="Grafik 3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750" y="2127250"/>
            <a:ext cx="1695692" cy="330200"/>
          </a:xfrm>
          <a:prstGeom prst="rect">
            <a:avLst/>
          </a:prstGeom>
        </p:spPr>
      </p:pic>
      <p:pic>
        <p:nvPicPr>
          <p:cNvPr id="42" name="Grafik 41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93750" y="2632075"/>
            <a:ext cx="2647767" cy="414410"/>
          </a:xfrm>
          <a:prstGeom prst="rect">
            <a:avLst/>
          </a:prstGeom>
          <a:noFill/>
          <a:ln/>
          <a:effectLst/>
        </p:spPr>
      </p:pic>
      <p:pic>
        <p:nvPicPr>
          <p:cNvPr id="47" name="Grafik 46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93750" y="3670300"/>
            <a:ext cx="3392721" cy="496374"/>
          </a:xfrm>
          <a:prstGeom prst="rect">
            <a:avLst/>
          </a:prstGeom>
          <a:noFill/>
          <a:ln/>
          <a:effectLst/>
        </p:spPr>
      </p:pic>
      <p:pic>
        <p:nvPicPr>
          <p:cNvPr id="49" name="Grafik 4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93750" y="4727575"/>
            <a:ext cx="4014177" cy="911073"/>
          </a:xfrm>
          <a:prstGeom prst="rect">
            <a:avLst/>
          </a:prstGeom>
          <a:noFill/>
          <a:ln/>
          <a:effectLst/>
        </p:spPr>
      </p:pic>
      <p:pic>
        <p:nvPicPr>
          <p:cNvPr id="63" name="Grafik 62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795316" y="1841500"/>
            <a:ext cx="479673" cy="348615"/>
          </a:xfrm>
          <a:prstGeom prst="rect">
            <a:avLst/>
          </a:prstGeom>
          <a:noFill/>
          <a:ln/>
          <a:effectLst/>
        </p:spPr>
      </p:pic>
      <p:pic>
        <p:nvPicPr>
          <p:cNvPr id="65" name="Grafik 64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/>
          <a:stretch>
            <a:fillRect/>
          </a:stretch>
        </p:blipFill>
        <p:spPr bwMode="auto">
          <a:xfrm>
            <a:off x="6767486" y="1489075"/>
            <a:ext cx="477929" cy="347347"/>
          </a:xfrm>
          <a:prstGeom prst="rect">
            <a:avLst/>
          </a:prstGeom>
          <a:noFill/>
          <a:ln/>
          <a:effectLst/>
        </p:spPr>
      </p:pic>
      <p:pic>
        <p:nvPicPr>
          <p:cNvPr id="57" name="Grafik 56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985816" y="4756150"/>
            <a:ext cx="414024" cy="377825"/>
          </a:xfrm>
          <a:prstGeom prst="rect">
            <a:avLst/>
          </a:prstGeom>
          <a:noFill/>
          <a:ln/>
          <a:effectLst/>
        </p:spPr>
      </p:pic>
      <p:grpSp>
        <p:nvGrpSpPr>
          <p:cNvPr id="2" name="Gruppieren 66"/>
          <p:cNvGrpSpPr/>
          <p:nvPr/>
        </p:nvGrpSpPr>
        <p:grpSpPr>
          <a:xfrm>
            <a:off x="5648325" y="3543300"/>
            <a:ext cx="1765300" cy="850900"/>
            <a:chOff x="5657850" y="3543300"/>
            <a:chExt cx="1765300" cy="850900"/>
          </a:xfrm>
        </p:grpSpPr>
        <p:grpSp>
          <p:nvGrpSpPr>
            <p:cNvPr id="3" name="Gruppieren 65"/>
            <p:cNvGrpSpPr/>
            <p:nvPr/>
          </p:nvGrpSpPr>
          <p:grpSpPr>
            <a:xfrm>
              <a:off x="5657850" y="3543300"/>
              <a:ext cx="1765300" cy="850900"/>
              <a:chOff x="5657850" y="3543300"/>
              <a:chExt cx="1765300" cy="850900"/>
            </a:xfrm>
          </p:grpSpPr>
          <p:sp>
            <p:nvSpPr>
              <p:cNvPr id="328738" name="Freeform 34"/>
              <p:cNvSpPr>
                <a:spLocks/>
              </p:cNvSpPr>
              <p:nvPr/>
            </p:nvSpPr>
            <p:spPr bwMode="auto">
              <a:xfrm>
                <a:off x="5657850" y="3543300"/>
                <a:ext cx="1765300" cy="850900"/>
              </a:xfrm>
              <a:custGeom>
                <a:avLst/>
                <a:gdLst/>
                <a:ahLst/>
                <a:cxnLst>
                  <a:cxn ang="0">
                    <a:pos x="1112" y="140"/>
                  </a:cxn>
                  <a:cxn ang="0">
                    <a:pos x="0" y="536"/>
                  </a:cxn>
                  <a:cxn ang="0">
                    <a:pos x="1016" y="0"/>
                  </a:cxn>
                  <a:cxn ang="0">
                    <a:pos x="1112" y="140"/>
                  </a:cxn>
                </a:cxnLst>
                <a:rect l="0" t="0" r="r" b="b"/>
                <a:pathLst>
                  <a:path w="1112" h="536">
                    <a:moveTo>
                      <a:pt x="1112" y="140"/>
                    </a:moveTo>
                    <a:lnTo>
                      <a:pt x="0" y="536"/>
                    </a:lnTo>
                    <a:lnTo>
                      <a:pt x="1016" y="0"/>
                    </a:lnTo>
                    <a:lnTo>
                      <a:pt x="1112" y="140"/>
                    </a:lnTo>
                    <a:close/>
                  </a:path>
                </a:pathLst>
              </a:custGeom>
              <a:solidFill>
                <a:srgbClr val="FF9900"/>
              </a:solidFill>
              <a:ln w="285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328720" name="Freeform 16"/>
              <p:cNvSpPr>
                <a:spLocks/>
              </p:cNvSpPr>
              <p:nvPr/>
            </p:nvSpPr>
            <p:spPr bwMode="auto">
              <a:xfrm>
                <a:off x="6958013" y="3702050"/>
                <a:ext cx="115888" cy="1889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8" y="143"/>
                  </a:cxn>
                </a:cxnLst>
                <a:rect l="0" t="0" r="r" b="b"/>
                <a:pathLst>
                  <a:path w="88" h="143">
                    <a:moveTo>
                      <a:pt x="0" y="0"/>
                    </a:moveTo>
                    <a:cubicBezTo>
                      <a:pt x="26" y="30"/>
                      <a:pt x="56" y="64"/>
                      <a:pt x="88" y="143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pic>
          <p:nvPicPr>
            <p:cNvPr id="58" name="Grafik 57" descr="TP_tmp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499917" y="3879850"/>
              <a:ext cx="414024" cy="300903"/>
            </a:xfrm>
            <a:prstGeom prst="rect">
              <a:avLst/>
            </a:prstGeom>
            <a:noFill/>
            <a:ln/>
            <a:effectLst/>
          </p:spPr>
        </p:pic>
      </p:grpSp>
      <p:pic>
        <p:nvPicPr>
          <p:cNvPr id="62" name="Grafik 61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078525" y="3136900"/>
            <a:ext cx="217556" cy="348614"/>
          </a:xfrm>
          <a:prstGeom prst="rect">
            <a:avLst/>
          </a:prstGeom>
          <a:noFill/>
          <a:ln/>
          <a:effectLst/>
        </p:spPr>
      </p:pic>
      <p:pic>
        <p:nvPicPr>
          <p:cNvPr id="61" name="Grafik 60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640250" y="3175000"/>
            <a:ext cx="217556" cy="217556"/>
          </a:xfrm>
          <a:prstGeom prst="rect">
            <a:avLst/>
          </a:prstGeom>
          <a:noFill/>
          <a:ln/>
          <a:effectLst/>
        </p:spPr>
      </p:pic>
      <p:sp>
        <p:nvSpPr>
          <p:cNvPr id="328742" name="Line 38"/>
          <p:cNvSpPr>
            <a:spLocks noChangeShapeType="1"/>
          </p:cNvSpPr>
          <p:nvPr/>
        </p:nvSpPr>
        <p:spPr bwMode="auto">
          <a:xfrm>
            <a:off x="7261225" y="3536950"/>
            <a:ext cx="160338" cy="23336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8" name="Freeform 15"/>
          <p:cNvSpPr>
            <a:spLocks/>
          </p:cNvSpPr>
          <p:nvPr/>
        </p:nvSpPr>
        <p:spPr bwMode="auto">
          <a:xfrm rot="5694790">
            <a:off x="7538534" y="5087082"/>
            <a:ext cx="440091" cy="35394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49" y="186"/>
              </a:cxn>
              <a:cxn ang="0">
                <a:pos x="827" y="550"/>
              </a:cxn>
            </a:cxnLst>
            <a:rect l="0" t="0" r="r" b="b"/>
            <a:pathLst>
              <a:path w="827" h="550">
                <a:moveTo>
                  <a:pt x="0" y="0"/>
                </a:moveTo>
                <a:cubicBezTo>
                  <a:pt x="119" y="17"/>
                  <a:pt x="311" y="94"/>
                  <a:pt x="449" y="186"/>
                </a:cubicBezTo>
                <a:cubicBezTo>
                  <a:pt x="587" y="277"/>
                  <a:pt x="771" y="457"/>
                  <a:pt x="827" y="55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de-DE"/>
          </a:p>
        </p:txBody>
      </p:sp>
      <p:pic>
        <p:nvPicPr>
          <p:cNvPr id="70" name="Grafik 69" descr="TP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847469" y="5270500"/>
            <a:ext cx="261067" cy="435982"/>
          </a:xfrm>
          <a:prstGeom prst="rect">
            <a:avLst/>
          </a:prstGeom>
          <a:noFill/>
          <a:ln/>
          <a:effectLst/>
        </p:spPr>
      </p:pic>
      <p:pic>
        <p:nvPicPr>
          <p:cNvPr id="72" name="Grafik 71" descr="TP_tmp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076596" y="1460500"/>
            <a:ext cx="735850" cy="22478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8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8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8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28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8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28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8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28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8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8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8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11" grpId="0" animBg="1"/>
      <p:bldP spid="328717" grpId="0" animBg="1"/>
      <p:bldP spid="328719" grpId="0" animBg="1"/>
      <p:bldP spid="328739" grpId="0" animBg="1"/>
      <p:bldP spid="328716" grpId="0" animBg="1"/>
      <p:bldP spid="328741" grpId="0" animBg="1"/>
      <p:bldP spid="328744" grpId="0" animBg="1"/>
      <p:bldP spid="328745" grpId="0" animBg="1"/>
      <p:bldP spid="328746" grpId="0"/>
      <p:bldP spid="328747" grpId="0"/>
      <p:bldP spid="328751" grpId="0"/>
      <p:bldP spid="328742" grpId="0" animBg="1"/>
      <p:bldP spid="6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Sampling a </a:t>
            </a:r>
            <a:r>
              <a:rPr lang="de-DE" dirty="0" err="1" smtClean="0"/>
              <a:t>Specular</a:t>
            </a:r>
            <a:r>
              <a:rPr lang="de-DE" dirty="0" smtClean="0"/>
              <a:t> Lobe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1963" y="1133475"/>
            <a:ext cx="8169275" cy="533400"/>
          </a:xfrm>
        </p:spPr>
        <p:txBody>
          <a:bodyPr/>
          <a:lstStyle/>
          <a:p>
            <a:r>
              <a:rPr lang="de-DE" dirty="0" smtClean="0"/>
              <a:t>Ideal Sampling </a:t>
            </a:r>
            <a:endParaRPr lang="de-DE" dirty="0"/>
          </a:p>
        </p:txBody>
      </p:sp>
      <p:pic>
        <p:nvPicPr>
          <p:cNvPr id="26" name="Grafik 2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 bwMode="auto">
          <a:xfrm>
            <a:off x="878215" y="2913490"/>
            <a:ext cx="1782600" cy="690262"/>
          </a:xfrm>
          <a:prstGeom prst="rect">
            <a:avLst/>
          </a:prstGeom>
          <a:noFill/>
          <a:ln/>
          <a:effectLst/>
        </p:spPr>
      </p:pic>
      <p:pic>
        <p:nvPicPr>
          <p:cNvPr id="9" name="Grafik 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91993" y="2832314"/>
            <a:ext cx="4026550" cy="834810"/>
          </a:xfrm>
          <a:prstGeom prst="rect">
            <a:avLst/>
          </a:prstGeom>
          <a:noFill/>
          <a:ln/>
          <a:effectLst/>
        </p:spPr>
      </p:pic>
      <p:pic>
        <p:nvPicPr>
          <p:cNvPr id="11" name="Grafik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278047" y="2925088"/>
            <a:ext cx="1237303" cy="741948"/>
          </a:xfrm>
          <a:prstGeom prst="rect">
            <a:avLst/>
          </a:prstGeom>
          <a:noFill/>
          <a:ln/>
          <a:effectLst/>
        </p:spPr>
      </p:pic>
      <p:pic>
        <p:nvPicPr>
          <p:cNvPr id="25" name="Grafik 24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 bwMode="auto">
          <a:xfrm>
            <a:off x="878215" y="1949607"/>
            <a:ext cx="2667204" cy="412593"/>
          </a:xfrm>
          <a:prstGeom prst="rect">
            <a:avLst/>
          </a:prstGeom>
          <a:noFill/>
          <a:ln/>
          <a:effectLst/>
        </p:spPr>
      </p:pic>
      <p:pic>
        <p:nvPicPr>
          <p:cNvPr id="22" name="Grafik 21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98811" y="2809876"/>
            <a:ext cx="4945908" cy="789196"/>
          </a:xfrm>
          <a:prstGeom prst="rect">
            <a:avLst/>
          </a:prstGeom>
          <a:noFill/>
          <a:ln/>
          <a:effectLst/>
        </p:spPr>
      </p:pic>
      <p:pic>
        <p:nvPicPr>
          <p:cNvPr id="24" name="Grafik 23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857158" y="1673381"/>
            <a:ext cx="3420241" cy="976247"/>
          </a:xfrm>
          <a:prstGeom prst="rect">
            <a:avLst/>
          </a:prstGeom>
          <a:noFill/>
          <a:ln/>
          <a:effectLst/>
        </p:spPr>
      </p:pic>
      <p:pic>
        <p:nvPicPr>
          <p:cNvPr id="29" name="Grafik 28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73890" y="4241798"/>
            <a:ext cx="3452988" cy="315948"/>
          </a:xfrm>
          <a:prstGeom prst="rect">
            <a:avLst/>
          </a:prstGeom>
          <a:noFill/>
          <a:ln/>
          <a:effectLst/>
        </p:spPr>
      </p:pic>
      <p:pic>
        <p:nvPicPr>
          <p:cNvPr id="32" name="Grafik 31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432216" y="4041773"/>
            <a:ext cx="1725945" cy="604081"/>
          </a:xfrm>
          <a:prstGeom prst="rect">
            <a:avLst/>
          </a:prstGeom>
          <a:noFill/>
          <a:ln/>
          <a:effectLst/>
        </p:spPr>
      </p:pic>
      <p:pic>
        <p:nvPicPr>
          <p:cNvPr id="38" name="Grafik 37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155328" y="5267325"/>
            <a:ext cx="2890113" cy="663341"/>
          </a:xfrm>
          <a:prstGeom prst="rect">
            <a:avLst/>
          </a:prstGeom>
          <a:noFill/>
          <a:ln/>
          <a:effectLst/>
        </p:spPr>
      </p:pic>
      <p:pic>
        <p:nvPicPr>
          <p:cNvPr id="37" name="Grafik 36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474800" y="5519877"/>
            <a:ext cx="1640776" cy="391442"/>
          </a:xfrm>
          <a:prstGeom prst="rect">
            <a:avLst/>
          </a:prstGeom>
          <a:noFill/>
          <a:ln/>
          <a:effectLst/>
        </p:spPr>
      </p:pic>
      <p:cxnSp>
        <p:nvCxnSpPr>
          <p:cNvPr id="40" name="Gerade Verbindung mit Pfeil 39"/>
          <p:cNvCxnSpPr/>
          <p:nvPr/>
        </p:nvCxnSpPr>
        <p:spPr bwMode="auto">
          <a:xfrm rot="5400000">
            <a:off x="2395538" y="3700463"/>
            <a:ext cx="381000" cy="371475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Gerade Verbindung mit Pfeil 40"/>
          <p:cNvCxnSpPr/>
          <p:nvPr/>
        </p:nvCxnSpPr>
        <p:spPr bwMode="auto">
          <a:xfrm rot="16200000" flipH="1">
            <a:off x="5710238" y="3729037"/>
            <a:ext cx="390525" cy="323850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Inhaltsplatzhalter 2"/>
          <p:cNvSpPr txBox="1">
            <a:spLocks/>
          </p:cNvSpPr>
          <p:nvPr/>
        </p:nvSpPr>
        <p:spPr bwMode="auto">
          <a:xfrm>
            <a:off x="461963" y="4714875"/>
            <a:ext cx="81692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22"/>
              </a:buBlip>
              <a:tabLst/>
              <a:defRPr/>
            </a:pP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Convert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CDF </a:t>
            </a: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invert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Importance</a:t>
            </a:r>
            <a:r>
              <a:rPr lang="de-DE" dirty="0" smtClean="0"/>
              <a:t> Sampling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sz="2400" dirty="0" err="1" smtClean="0"/>
              <a:t>Literature</a:t>
            </a:r>
            <a:r>
              <a:rPr lang="de-DE" sz="2400" dirty="0" smtClean="0"/>
              <a:t>:</a:t>
            </a:r>
            <a:endParaRPr lang="de-DE" sz="2400" dirty="0" smtClean="0">
              <a:latin typeface="+mn-lt"/>
            </a:endParaRPr>
          </a:p>
        </p:txBody>
      </p:sp>
      <p:pic>
        <p:nvPicPr>
          <p:cNvPr id="6" name="Grafik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873070" y="1936750"/>
            <a:ext cx="7416907" cy="139743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4572000" y="1970088"/>
            <a:ext cx="3536950" cy="3902075"/>
            <a:chOff x="2880" y="1241"/>
            <a:chExt cx="2228" cy="2458"/>
          </a:xfrm>
        </p:grpSpPr>
        <p:sp>
          <p:nvSpPr>
            <p:cNvPr id="624684" name="Freeform 44"/>
            <p:cNvSpPr>
              <a:spLocks/>
            </p:cNvSpPr>
            <p:nvPr/>
          </p:nvSpPr>
          <p:spPr bwMode="auto">
            <a:xfrm>
              <a:off x="3377" y="1241"/>
              <a:ext cx="1731" cy="2451"/>
            </a:xfrm>
            <a:custGeom>
              <a:avLst/>
              <a:gdLst/>
              <a:ahLst/>
              <a:cxnLst>
                <a:cxn ang="0">
                  <a:pos x="440" y="22"/>
                </a:cxn>
                <a:cxn ang="0">
                  <a:pos x="100" y="425"/>
                </a:cxn>
                <a:cxn ang="0">
                  <a:pos x="704" y="785"/>
                </a:cxn>
                <a:cxn ang="0">
                  <a:pos x="1064" y="1320"/>
                </a:cxn>
                <a:cxn ang="0">
                  <a:pos x="128" y="1243"/>
                </a:cxn>
                <a:cxn ang="0">
                  <a:pos x="294" y="1889"/>
                </a:cxn>
                <a:cxn ang="0">
                  <a:pos x="863" y="2451"/>
                </a:cxn>
                <a:cxn ang="0">
                  <a:pos x="1724" y="2444"/>
                </a:cxn>
                <a:cxn ang="0">
                  <a:pos x="1731" y="8"/>
                </a:cxn>
                <a:cxn ang="0">
                  <a:pos x="440" y="22"/>
                </a:cxn>
              </a:cxnLst>
              <a:rect l="0" t="0" r="r" b="b"/>
              <a:pathLst>
                <a:path w="1731" h="2451">
                  <a:moveTo>
                    <a:pt x="440" y="22"/>
                  </a:moveTo>
                  <a:cubicBezTo>
                    <a:pt x="366" y="0"/>
                    <a:pt x="56" y="298"/>
                    <a:pt x="100" y="425"/>
                  </a:cubicBezTo>
                  <a:cubicBezTo>
                    <a:pt x="144" y="552"/>
                    <a:pt x="543" y="636"/>
                    <a:pt x="704" y="785"/>
                  </a:cubicBezTo>
                  <a:cubicBezTo>
                    <a:pt x="865" y="934"/>
                    <a:pt x="1160" y="1244"/>
                    <a:pt x="1064" y="1320"/>
                  </a:cubicBezTo>
                  <a:cubicBezTo>
                    <a:pt x="968" y="1396"/>
                    <a:pt x="256" y="1148"/>
                    <a:pt x="128" y="1243"/>
                  </a:cubicBezTo>
                  <a:cubicBezTo>
                    <a:pt x="0" y="1338"/>
                    <a:pt x="168" y="1707"/>
                    <a:pt x="294" y="1889"/>
                  </a:cubicBezTo>
                  <a:cubicBezTo>
                    <a:pt x="420" y="2071"/>
                    <a:pt x="625" y="2359"/>
                    <a:pt x="863" y="2451"/>
                  </a:cubicBezTo>
                  <a:lnTo>
                    <a:pt x="1724" y="2444"/>
                  </a:lnTo>
                  <a:lnTo>
                    <a:pt x="1731" y="8"/>
                  </a:lnTo>
                  <a:lnTo>
                    <a:pt x="440" y="22"/>
                  </a:lnTo>
                  <a:close/>
                </a:path>
              </a:pathLst>
            </a:custGeom>
            <a:solidFill>
              <a:srgbClr val="99CC00"/>
            </a:solidFill>
            <a:ln w="38100" cap="flat" cmpd="sng">
              <a:solidFill>
                <a:srgbClr val="008000"/>
              </a:solidFill>
              <a:prstDash val="solid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624686" name="Freeform 46"/>
            <p:cNvSpPr>
              <a:spLocks/>
            </p:cNvSpPr>
            <p:nvPr/>
          </p:nvSpPr>
          <p:spPr bwMode="auto">
            <a:xfrm>
              <a:off x="4176" y="1256"/>
              <a:ext cx="925" cy="2429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50" y="437"/>
                </a:cxn>
                <a:cxn ang="0">
                  <a:pos x="571" y="819"/>
                </a:cxn>
                <a:cxn ang="0">
                  <a:pos x="758" y="1721"/>
                </a:cxn>
                <a:cxn ang="0">
                  <a:pos x="134" y="1686"/>
                </a:cxn>
                <a:cxn ang="0">
                  <a:pos x="224" y="2027"/>
                </a:cxn>
                <a:cxn ang="0">
                  <a:pos x="626" y="2429"/>
                </a:cxn>
                <a:cxn ang="0">
                  <a:pos x="925" y="2429"/>
                </a:cxn>
                <a:cxn ang="0">
                  <a:pos x="918" y="0"/>
                </a:cxn>
                <a:cxn ang="0">
                  <a:pos x="272" y="0"/>
                </a:cxn>
              </a:cxnLst>
              <a:rect l="0" t="0" r="r" b="b"/>
              <a:pathLst>
                <a:path w="925" h="2429">
                  <a:moveTo>
                    <a:pt x="272" y="0"/>
                  </a:moveTo>
                  <a:cubicBezTo>
                    <a:pt x="127" y="73"/>
                    <a:pt x="0" y="301"/>
                    <a:pt x="50" y="437"/>
                  </a:cubicBezTo>
                  <a:cubicBezTo>
                    <a:pt x="94" y="564"/>
                    <a:pt x="410" y="670"/>
                    <a:pt x="571" y="819"/>
                  </a:cubicBezTo>
                  <a:cubicBezTo>
                    <a:pt x="732" y="968"/>
                    <a:pt x="854" y="1645"/>
                    <a:pt x="758" y="1721"/>
                  </a:cubicBezTo>
                  <a:cubicBezTo>
                    <a:pt x="662" y="1797"/>
                    <a:pt x="262" y="1591"/>
                    <a:pt x="134" y="1686"/>
                  </a:cubicBezTo>
                  <a:cubicBezTo>
                    <a:pt x="6" y="1781"/>
                    <a:pt x="98" y="1845"/>
                    <a:pt x="224" y="2027"/>
                  </a:cubicBezTo>
                  <a:cubicBezTo>
                    <a:pt x="350" y="2209"/>
                    <a:pt x="509" y="2362"/>
                    <a:pt x="626" y="2429"/>
                  </a:cubicBezTo>
                  <a:lnTo>
                    <a:pt x="925" y="2429"/>
                  </a:lnTo>
                  <a:lnTo>
                    <a:pt x="918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624690" name="Rectangle 50"/>
            <p:cNvSpPr>
              <a:spLocks noChangeArrowheads="1"/>
            </p:cNvSpPr>
            <p:nvPr/>
          </p:nvSpPr>
          <p:spPr bwMode="auto">
            <a:xfrm>
              <a:off x="2880" y="1250"/>
              <a:ext cx="2221" cy="2449"/>
            </a:xfrm>
            <a:prstGeom prst="rect">
              <a:avLst/>
            </a:prstGeom>
            <a:noFill/>
            <a:ln w="571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624699" name="Line 59"/>
          <p:cNvSpPr>
            <a:spLocks noChangeShapeType="1"/>
          </p:cNvSpPr>
          <p:nvPr/>
        </p:nvSpPr>
        <p:spPr bwMode="auto">
          <a:xfrm>
            <a:off x="4572000" y="1982788"/>
            <a:ext cx="0" cy="39004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624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smtClean="0"/>
              <a:t>GPU </a:t>
            </a:r>
            <a:r>
              <a:rPr lang="de-DE" sz="4000" dirty="0"/>
              <a:t>Ray-</a:t>
            </a:r>
            <a:r>
              <a:rPr lang="de-DE" sz="4000" dirty="0" err="1"/>
              <a:t>Casting</a:t>
            </a:r>
            <a:endParaRPr lang="de-DE" sz="4000" dirty="0"/>
          </a:p>
        </p:txBody>
      </p:sp>
      <p:sp>
        <p:nvSpPr>
          <p:cNvPr id="624659" name="Line 19"/>
          <p:cNvSpPr>
            <a:spLocks noChangeShapeType="1"/>
          </p:cNvSpPr>
          <p:nvPr/>
        </p:nvSpPr>
        <p:spPr bwMode="auto">
          <a:xfrm>
            <a:off x="4195763" y="3548063"/>
            <a:ext cx="4098925" cy="111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24660" name="Oval 20"/>
          <p:cNvSpPr>
            <a:spLocks noChangeArrowheads="1"/>
          </p:cNvSpPr>
          <p:nvPr/>
        </p:nvSpPr>
        <p:spPr bwMode="auto">
          <a:xfrm>
            <a:off x="4505325" y="3470275"/>
            <a:ext cx="152400" cy="15240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624661" name="Oval 21"/>
          <p:cNvSpPr>
            <a:spLocks noChangeArrowheads="1"/>
          </p:cNvSpPr>
          <p:nvPr/>
        </p:nvSpPr>
        <p:spPr bwMode="auto">
          <a:xfrm>
            <a:off x="5003800" y="3470275"/>
            <a:ext cx="152400" cy="15240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624662" name="Oval 22"/>
          <p:cNvSpPr>
            <a:spLocks noChangeArrowheads="1"/>
          </p:cNvSpPr>
          <p:nvPr/>
        </p:nvSpPr>
        <p:spPr bwMode="auto">
          <a:xfrm>
            <a:off x="5503863" y="3470275"/>
            <a:ext cx="152400" cy="15240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624663" name="Oval 23"/>
          <p:cNvSpPr>
            <a:spLocks noChangeArrowheads="1"/>
          </p:cNvSpPr>
          <p:nvPr/>
        </p:nvSpPr>
        <p:spPr bwMode="auto">
          <a:xfrm>
            <a:off x="6002338" y="3470275"/>
            <a:ext cx="152400" cy="15240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624664" name="Oval 24"/>
          <p:cNvSpPr>
            <a:spLocks noChangeArrowheads="1"/>
          </p:cNvSpPr>
          <p:nvPr/>
        </p:nvSpPr>
        <p:spPr bwMode="auto">
          <a:xfrm>
            <a:off x="6502400" y="3470275"/>
            <a:ext cx="152400" cy="15240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624665" name="Oval 25"/>
          <p:cNvSpPr>
            <a:spLocks noChangeArrowheads="1"/>
          </p:cNvSpPr>
          <p:nvPr/>
        </p:nvSpPr>
        <p:spPr bwMode="auto">
          <a:xfrm>
            <a:off x="7000875" y="3470275"/>
            <a:ext cx="152400" cy="15240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624692" name="Line 52"/>
          <p:cNvSpPr>
            <a:spLocks noChangeShapeType="1"/>
          </p:cNvSpPr>
          <p:nvPr/>
        </p:nvSpPr>
        <p:spPr bwMode="auto">
          <a:xfrm>
            <a:off x="6565900" y="3349625"/>
            <a:ext cx="506413" cy="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624693" name="Text Box 53"/>
          <p:cNvSpPr txBox="1">
            <a:spLocks noChangeArrowheads="1"/>
          </p:cNvSpPr>
          <p:nvPr/>
        </p:nvSpPr>
        <p:spPr bwMode="auto">
          <a:xfrm>
            <a:off x="544428" y="1225801"/>
            <a:ext cx="7266071" cy="404572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lvl="0" indent="-342900" algn="l">
              <a:buBlip>
                <a:blip r:embed="rId2"/>
              </a:buBlip>
            </a:pPr>
            <a:r>
              <a:rPr lang="de-DE" sz="2400" b="0" i="0" kern="0" dirty="0" err="1" smtClean="0">
                <a:solidFill>
                  <a:srgbClr val="000000"/>
                </a:solidFill>
                <a:latin typeface="Futura Lt BT"/>
              </a:rPr>
              <a:t>Calculate</a:t>
            </a:r>
            <a:r>
              <a:rPr lang="de-DE" sz="2400" b="0" i="0" kern="0" dirty="0" smtClean="0">
                <a:solidFill>
                  <a:srgbClr val="000000"/>
                </a:solidFill>
                <a:latin typeface="Futura Lt BT"/>
              </a:rPr>
              <a:t> First </a:t>
            </a:r>
            <a:r>
              <a:rPr lang="de-DE" sz="2400" b="0" i="0" kern="0" dirty="0" err="1" smtClean="0">
                <a:solidFill>
                  <a:srgbClr val="000000"/>
                </a:solidFill>
                <a:latin typeface="Futura Lt BT"/>
              </a:rPr>
              <a:t>Intersection</a:t>
            </a:r>
            <a:r>
              <a:rPr lang="de-DE" sz="2400" b="0" i="0" kern="0" dirty="0" smtClean="0">
                <a:solidFill>
                  <a:srgbClr val="000000"/>
                </a:solidFill>
                <a:latin typeface="Futura Lt BT"/>
              </a:rPr>
              <a:t> </a:t>
            </a:r>
            <a:r>
              <a:rPr lang="de-DE" sz="2400" b="0" i="0" kern="0" dirty="0" err="1" smtClean="0">
                <a:solidFill>
                  <a:srgbClr val="000000"/>
                </a:solidFill>
                <a:latin typeface="Futura Lt BT"/>
              </a:rPr>
              <a:t>with</a:t>
            </a:r>
            <a:r>
              <a:rPr lang="de-DE" sz="2400" b="0" i="0" kern="0" dirty="0" smtClean="0">
                <a:solidFill>
                  <a:srgbClr val="000000"/>
                </a:solidFill>
                <a:latin typeface="Futura Lt BT"/>
              </a:rPr>
              <a:t> </a:t>
            </a:r>
            <a:r>
              <a:rPr lang="de-DE" sz="2400" kern="0" dirty="0" err="1" smtClean="0">
                <a:solidFill>
                  <a:srgbClr val="000000"/>
                </a:solidFill>
                <a:latin typeface="Futura Lt BT"/>
              </a:rPr>
              <a:t>Isosurface</a:t>
            </a:r>
            <a:endParaRPr lang="de-DE" sz="2400" b="0" i="0" kern="0" dirty="0" smtClean="0">
              <a:solidFill>
                <a:srgbClr val="000000"/>
              </a:solidFill>
              <a:latin typeface="Futura Lt BT"/>
            </a:endParaRPr>
          </a:p>
          <a:p>
            <a:pPr marL="342900" indent="-342900" algn="l">
              <a:spcBef>
                <a:spcPct val="10000"/>
              </a:spcBef>
              <a:buFontTx/>
              <a:buBlip>
                <a:blip r:embed="rId3"/>
              </a:buBlip>
            </a:pPr>
            <a:r>
              <a:rPr lang="de-DE" b="0" i="0" dirty="0" err="1" smtClean="0"/>
              <a:t>Rasterize</a:t>
            </a:r>
            <a:r>
              <a:rPr lang="de-DE" b="0" i="0" dirty="0" smtClean="0"/>
              <a:t> </a:t>
            </a:r>
            <a:r>
              <a:rPr lang="de-DE" b="0" i="0" dirty="0" err="1" smtClean="0"/>
              <a:t>the</a:t>
            </a:r>
            <a:r>
              <a:rPr lang="de-DE" b="0" i="0" dirty="0" smtClean="0"/>
              <a:t> front </a:t>
            </a:r>
            <a:r>
              <a:rPr lang="de-DE" b="0" i="0" dirty="0" err="1" smtClean="0"/>
              <a:t>faces</a:t>
            </a:r>
            <a:r>
              <a:rPr lang="de-DE" b="0" i="0" dirty="0" smtClean="0"/>
              <a:t> </a:t>
            </a:r>
            <a:r>
              <a:rPr lang="de-DE" b="0" i="0" dirty="0" err="1" smtClean="0"/>
              <a:t>of</a:t>
            </a:r>
            <a:r>
              <a:rPr lang="de-DE" b="0" i="0" dirty="0" smtClean="0"/>
              <a:t> </a:t>
            </a:r>
            <a:r>
              <a:rPr lang="de-DE" b="0" i="0" dirty="0" err="1" smtClean="0"/>
              <a:t>the</a:t>
            </a:r>
            <a:r>
              <a:rPr lang="de-DE" b="0" i="0" dirty="0" smtClean="0"/>
              <a:t> </a:t>
            </a:r>
            <a:br>
              <a:rPr lang="de-DE" b="0" i="0" dirty="0" smtClean="0"/>
            </a:br>
            <a:r>
              <a:rPr lang="de-DE" b="0" i="0" dirty="0" err="1" smtClean="0"/>
              <a:t>bounding</a:t>
            </a:r>
            <a:r>
              <a:rPr lang="de-DE" b="0" i="0" dirty="0" smtClean="0"/>
              <a:t> box</a:t>
            </a:r>
          </a:p>
          <a:p>
            <a:pPr marL="342900" indent="-342900" algn="l">
              <a:spcBef>
                <a:spcPct val="10000"/>
              </a:spcBef>
              <a:buFontTx/>
              <a:buBlip>
                <a:blip r:embed="rId3"/>
              </a:buBlip>
            </a:pPr>
            <a:r>
              <a:rPr lang="de-DE" b="0" i="0" dirty="0" err="1" smtClean="0"/>
              <a:t>For</a:t>
            </a:r>
            <a:r>
              <a:rPr lang="de-DE" b="0" i="0" dirty="0" smtClean="0"/>
              <a:t> </a:t>
            </a:r>
            <a:r>
              <a:rPr lang="de-DE" b="0" i="0" dirty="0" err="1" smtClean="0"/>
              <a:t>each</a:t>
            </a:r>
            <a:r>
              <a:rPr lang="de-DE" b="0" i="0" dirty="0" smtClean="0"/>
              <a:t> </a:t>
            </a:r>
            <a:r>
              <a:rPr lang="de-DE" b="0" i="0" dirty="0" err="1" smtClean="0"/>
              <a:t>fragment</a:t>
            </a:r>
            <a:r>
              <a:rPr lang="de-DE" b="0" i="0" dirty="0" smtClean="0"/>
              <a:t>, </a:t>
            </a:r>
            <a:r>
              <a:rPr lang="de-DE" b="0" i="0" dirty="0" err="1" smtClean="0"/>
              <a:t>cast</a:t>
            </a:r>
            <a:r>
              <a:rPr lang="de-DE" b="0" i="0" dirty="0" smtClean="0"/>
              <a:t> a </a:t>
            </a:r>
            <a:r>
              <a:rPr lang="de-DE" b="0" i="0" dirty="0" err="1" smtClean="0"/>
              <a:t>ray</a:t>
            </a:r>
            <a:endParaRPr lang="de-DE" b="0" i="0" dirty="0"/>
          </a:p>
          <a:p>
            <a:pPr marL="342900" indent="-342900" algn="l">
              <a:spcBef>
                <a:spcPct val="10000"/>
              </a:spcBef>
              <a:buFontTx/>
              <a:buBlip>
                <a:blip r:embed="rId3"/>
              </a:buBlip>
            </a:pPr>
            <a:r>
              <a:rPr lang="de-DE" b="0" i="0" dirty="0" smtClean="0"/>
              <a:t>Find </a:t>
            </a:r>
            <a:r>
              <a:rPr lang="de-DE" b="0" i="0" dirty="0" err="1" smtClean="0"/>
              <a:t>first</a:t>
            </a:r>
            <a:r>
              <a:rPr lang="de-DE" b="0" i="0" dirty="0" smtClean="0"/>
              <a:t> </a:t>
            </a:r>
            <a:r>
              <a:rPr lang="de-DE" b="0" i="0" dirty="0" err="1" smtClean="0"/>
              <a:t>intersaction</a:t>
            </a:r>
            <a:r>
              <a:rPr lang="de-DE" b="0" i="0" dirty="0" smtClean="0"/>
              <a:t> </a:t>
            </a:r>
            <a:r>
              <a:rPr lang="de-DE" b="0" i="0" dirty="0" err="1" smtClean="0"/>
              <a:t>point</a:t>
            </a:r>
            <a:r>
              <a:rPr lang="de-DE" b="0" i="0" dirty="0" smtClean="0"/>
              <a:t> </a:t>
            </a:r>
            <a:r>
              <a:rPr lang="de-DE" b="0" i="0" dirty="0" err="1" smtClean="0"/>
              <a:t>with</a:t>
            </a:r>
            <a:r>
              <a:rPr lang="de-DE" b="0" i="0" dirty="0" smtClean="0"/>
              <a:t> </a:t>
            </a:r>
            <a:br>
              <a:rPr lang="de-DE" b="0" i="0" dirty="0" smtClean="0"/>
            </a:br>
            <a:r>
              <a:rPr lang="de-DE" b="0" i="0" dirty="0" err="1" smtClean="0"/>
              <a:t>isosurface</a:t>
            </a:r>
            <a:r>
              <a:rPr lang="de-DE" b="0" i="0" dirty="0" smtClean="0"/>
              <a:t> </a:t>
            </a:r>
            <a:r>
              <a:rPr lang="de-DE" b="0" i="0" dirty="0" err="1" smtClean="0"/>
              <a:t>by</a:t>
            </a:r>
            <a:r>
              <a:rPr lang="de-DE" b="0" i="0" dirty="0" smtClean="0"/>
              <a:t> </a:t>
            </a:r>
            <a:r>
              <a:rPr lang="de-DE" b="0" i="0" dirty="0" err="1" smtClean="0"/>
              <a:t>sampling</a:t>
            </a:r>
            <a:r>
              <a:rPr lang="de-DE" b="0" i="0" dirty="0" smtClean="0"/>
              <a:t> </a:t>
            </a:r>
            <a:r>
              <a:rPr lang="de-DE" b="0" i="0" dirty="0" err="1" smtClean="0"/>
              <a:t>along</a:t>
            </a:r>
            <a:r>
              <a:rPr lang="de-DE" b="0" i="0" dirty="0" smtClean="0"/>
              <a:t> </a:t>
            </a:r>
            <a:r>
              <a:rPr lang="de-DE" b="0" i="0" dirty="0" err="1" smtClean="0"/>
              <a:t>the</a:t>
            </a:r>
            <a:r>
              <a:rPr lang="de-DE" b="0" i="0" dirty="0" smtClean="0"/>
              <a:t> </a:t>
            </a:r>
            <a:r>
              <a:rPr lang="de-DE" b="0" i="0" dirty="0" err="1" smtClean="0"/>
              <a:t>ray</a:t>
            </a:r>
            <a:endParaRPr lang="de-DE" b="0" i="0" dirty="0" smtClean="0"/>
          </a:p>
          <a:p>
            <a:pPr lvl="1" algn="l">
              <a:spcBef>
                <a:spcPct val="10000"/>
              </a:spcBef>
              <a:buFontTx/>
              <a:buBlip>
                <a:blip r:embed="rId3"/>
              </a:buBlip>
            </a:pPr>
            <a:r>
              <a:rPr lang="de-DE" b="0" i="0" dirty="0" smtClean="0"/>
              <a:t> </a:t>
            </a:r>
            <a:r>
              <a:rPr lang="de-DE" b="0" i="0" dirty="0" err="1" smtClean="0"/>
              <a:t>interval</a:t>
            </a:r>
            <a:r>
              <a:rPr lang="de-DE" b="0" i="0" dirty="0" smtClean="0"/>
              <a:t> </a:t>
            </a:r>
            <a:r>
              <a:rPr lang="de-DE" b="0" i="0" dirty="0" err="1" smtClean="0"/>
              <a:t>bisection</a:t>
            </a:r>
            <a:endParaRPr lang="de-DE" b="0" i="0" dirty="0" smtClean="0"/>
          </a:p>
          <a:p>
            <a:pPr marL="342900" indent="-342900" algn="l">
              <a:spcBef>
                <a:spcPct val="10000"/>
              </a:spcBef>
              <a:buFontTx/>
              <a:buBlip>
                <a:blip r:embed="rId3"/>
              </a:buBlip>
            </a:pPr>
            <a:r>
              <a:rPr lang="de-DE" dirty="0" smtClean="0"/>
              <a:t>Store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intersection</a:t>
            </a:r>
            <a:r>
              <a:rPr lang="de-DE" dirty="0" smtClean="0"/>
              <a:t> </a:t>
            </a:r>
            <a:r>
              <a:rPr lang="de-DE" dirty="0" err="1" smtClean="0"/>
              <a:t>point</a:t>
            </a:r>
            <a:r>
              <a:rPr lang="de-DE" dirty="0" smtClean="0"/>
              <a:t> in</a:t>
            </a:r>
            <a:br>
              <a:rPr lang="de-DE" dirty="0" smtClean="0"/>
            </a:br>
            <a:r>
              <a:rPr lang="de-DE" dirty="0" smtClean="0"/>
              <a:t>render </a:t>
            </a:r>
            <a:r>
              <a:rPr lang="de-DE" dirty="0" err="1" smtClean="0"/>
              <a:t>target</a:t>
            </a:r>
            <a:r>
              <a:rPr lang="de-DE" dirty="0" smtClean="0"/>
              <a:t> 0</a:t>
            </a:r>
            <a:endParaRPr lang="de-DE" b="0" i="0" dirty="0" smtClean="0"/>
          </a:p>
          <a:p>
            <a:pPr marL="342900" indent="-342900" algn="l">
              <a:spcBef>
                <a:spcPct val="10000"/>
              </a:spcBef>
              <a:buFontTx/>
              <a:buBlip>
                <a:blip r:embed="rId3"/>
              </a:buBlip>
            </a:pPr>
            <a:r>
              <a:rPr lang="de-DE" b="0" i="0" dirty="0" err="1" smtClean="0"/>
              <a:t>Estimate</a:t>
            </a:r>
            <a:r>
              <a:rPr lang="de-DE" b="0" i="0" dirty="0" smtClean="0"/>
              <a:t> </a:t>
            </a:r>
            <a:r>
              <a:rPr lang="de-DE" b="0" i="0" dirty="0" err="1" smtClean="0"/>
              <a:t>the</a:t>
            </a:r>
            <a:r>
              <a:rPr lang="de-DE" b="0" i="0" dirty="0" smtClean="0"/>
              <a:t> </a:t>
            </a:r>
            <a:r>
              <a:rPr lang="de-DE" b="0" i="0" dirty="0" err="1" smtClean="0"/>
              <a:t>gradient</a:t>
            </a:r>
            <a:r>
              <a:rPr lang="de-DE" b="0" i="0" dirty="0" smtClean="0"/>
              <a:t> </a:t>
            </a:r>
            <a:r>
              <a:rPr lang="de-DE" b="0" i="0" dirty="0" err="1" smtClean="0"/>
              <a:t>vector</a:t>
            </a:r>
            <a:r>
              <a:rPr lang="de-DE" b="0" i="0" dirty="0" smtClean="0"/>
              <a:t> </a:t>
            </a:r>
            <a:r>
              <a:rPr lang="de-DE" b="0" i="0" dirty="0" err="1" smtClean="0"/>
              <a:t>using</a:t>
            </a:r>
            <a:r>
              <a:rPr lang="de-DE" b="0" i="0" dirty="0" smtClean="0"/>
              <a:t/>
            </a:r>
            <a:br>
              <a:rPr lang="de-DE" b="0" i="0" dirty="0" smtClean="0"/>
            </a:br>
            <a:r>
              <a:rPr lang="de-DE" b="0" i="0" dirty="0" err="1" smtClean="0"/>
              <a:t>central</a:t>
            </a:r>
            <a:r>
              <a:rPr lang="de-DE" b="0" i="0" dirty="0" smtClean="0"/>
              <a:t> </a:t>
            </a:r>
            <a:r>
              <a:rPr lang="de-DE" b="0" i="0" dirty="0" err="1" smtClean="0"/>
              <a:t>differences</a:t>
            </a:r>
            <a:endParaRPr lang="de-DE" b="0" i="0" dirty="0" smtClean="0"/>
          </a:p>
          <a:p>
            <a:pPr marL="342900" indent="-342900" algn="l">
              <a:spcBef>
                <a:spcPct val="10000"/>
              </a:spcBef>
              <a:buFontTx/>
              <a:buBlip>
                <a:blip r:embed="rId3"/>
              </a:buBlip>
            </a:pPr>
            <a:r>
              <a:rPr lang="de-DE" b="0" i="0" dirty="0" smtClean="0"/>
              <a:t>Store </a:t>
            </a:r>
            <a:r>
              <a:rPr lang="de-DE" b="0" i="0" dirty="0" err="1" smtClean="0"/>
              <a:t>the</a:t>
            </a:r>
            <a:r>
              <a:rPr lang="de-DE" b="0" i="0" dirty="0" smtClean="0"/>
              <a:t> </a:t>
            </a:r>
            <a:r>
              <a:rPr lang="de-DE" b="0" i="0" dirty="0" err="1" smtClean="0"/>
              <a:t>gradient</a:t>
            </a:r>
            <a:r>
              <a:rPr lang="de-DE" b="0" i="0" dirty="0" smtClean="0"/>
              <a:t> </a:t>
            </a:r>
            <a:r>
              <a:rPr lang="de-DE" b="0" i="0" dirty="0" err="1" smtClean="0"/>
              <a:t>vector</a:t>
            </a:r>
            <a:r>
              <a:rPr lang="de-DE" b="0" i="0" dirty="0" smtClean="0"/>
              <a:t> in</a:t>
            </a:r>
            <a:br>
              <a:rPr lang="de-DE" b="0" i="0" dirty="0" smtClean="0"/>
            </a:br>
            <a:r>
              <a:rPr lang="de-DE" b="0" i="0" dirty="0" smtClean="0"/>
              <a:t>render </a:t>
            </a:r>
            <a:r>
              <a:rPr lang="de-DE" b="0" i="0" dirty="0" err="1" smtClean="0"/>
              <a:t>target</a:t>
            </a:r>
            <a:r>
              <a:rPr lang="de-DE" b="0" i="0" dirty="0" smtClean="0"/>
              <a:t> 1</a:t>
            </a:r>
            <a:br>
              <a:rPr lang="de-DE" b="0" i="0" dirty="0" smtClean="0"/>
            </a:br>
            <a:endParaRPr lang="de-DE" b="0" i="0" dirty="0"/>
          </a:p>
        </p:txBody>
      </p:sp>
      <p:sp>
        <p:nvSpPr>
          <p:cNvPr id="624701" name="Line 61"/>
          <p:cNvSpPr>
            <a:spLocks noChangeShapeType="1"/>
          </p:cNvSpPr>
          <p:nvPr/>
        </p:nvSpPr>
        <p:spPr bwMode="auto">
          <a:xfrm flipH="1">
            <a:off x="6478588" y="3559175"/>
            <a:ext cx="341312" cy="2524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grpSp>
        <p:nvGrpSpPr>
          <p:cNvPr id="3" name="Gruppieren 31"/>
          <p:cNvGrpSpPr/>
          <p:nvPr/>
        </p:nvGrpSpPr>
        <p:grpSpPr>
          <a:xfrm>
            <a:off x="6484071" y="3233960"/>
            <a:ext cx="649146" cy="673261"/>
            <a:chOff x="6504329" y="3225278"/>
            <a:chExt cx="649146" cy="673261"/>
          </a:xfrm>
        </p:grpSpPr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6504329" y="3469310"/>
              <a:ext cx="152400" cy="152400"/>
            </a:xfrm>
            <a:prstGeom prst="ellipse">
              <a:avLst/>
            </a:prstGeom>
            <a:solidFill>
              <a:srgbClr val="FFC000"/>
            </a:solidFill>
            <a:ln w="285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7001075" y="3468346"/>
              <a:ext cx="152400" cy="152400"/>
            </a:xfrm>
            <a:prstGeom prst="ellipse">
              <a:avLst/>
            </a:prstGeom>
            <a:solidFill>
              <a:srgbClr val="FFC000"/>
            </a:solidFill>
            <a:ln w="285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6755113" y="3746139"/>
              <a:ext cx="152400" cy="152400"/>
            </a:xfrm>
            <a:prstGeom prst="ellipse">
              <a:avLst/>
            </a:prstGeom>
            <a:solidFill>
              <a:srgbClr val="FFC000"/>
            </a:solidFill>
            <a:ln w="285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7" name="Oval 24"/>
            <p:cNvSpPr>
              <a:spLocks noChangeArrowheads="1"/>
            </p:cNvSpPr>
            <p:nvPr/>
          </p:nvSpPr>
          <p:spPr bwMode="auto">
            <a:xfrm>
              <a:off x="6755113" y="3225278"/>
              <a:ext cx="152400" cy="152400"/>
            </a:xfrm>
            <a:prstGeom prst="ellipse">
              <a:avLst/>
            </a:prstGeom>
            <a:solidFill>
              <a:srgbClr val="FFC000"/>
            </a:solidFill>
            <a:ln w="285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cxnSp>
          <p:nvCxnSpPr>
            <p:cNvPr id="29" name="Gerade Verbindung 28"/>
            <p:cNvCxnSpPr>
              <a:stCxn id="27" idx="4"/>
              <a:endCxn id="26" idx="0"/>
            </p:cNvCxnSpPr>
            <p:nvPr/>
          </p:nvCxnSpPr>
          <p:spPr bwMode="auto">
            <a:xfrm rot="5400000">
              <a:off x="6647083" y="3561908"/>
              <a:ext cx="368461" cy="158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Gerade Verbindung 30"/>
            <p:cNvCxnSpPr>
              <a:stCxn id="24" idx="6"/>
              <a:endCxn id="25" idx="2"/>
            </p:cNvCxnSpPr>
            <p:nvPr/>
          </p:nvCxnSpPr>
          <p:spPr bwMode="auto">
            <a:xfrm flipV="1">
              <a:off x="6656729" y="3544546"/>
              <a:ext cx="344346" cy="96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24669" name="Oval 29"/>
          <p:cNvSpPr>
            <a:spLocks noChangeArrowheads="1"/>
          </p:cNvSpPr>
          <p:nvPr/>
        </p:nvSpPr>
        <p:spPr bwMode="auto">
          <a:xfrm>
            <a:off x="6757988" y="3503613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4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24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4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4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46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4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4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4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4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4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4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46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24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46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46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46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24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9" grpId="0" animBg="1"/>
      <p:bldP spid="624659" grpId="0" animBg="1"/>
      <p:bldP spid="624660" grpId="0" animBg="1"/>
      <p:bldP spid="624661" grpId="0" animBg="1"/>
      <p:bldP spid="624662" grpId="0" animBg="1"/>
      <p:bldP spid="624663" grpId="0" animBg="1"/>
      <p:bldP spid="624664" grpId="0" animBg="1"/>
      <p:bldP spid="624665" grpId="0" animBg="1"/>
      <p:bldP spid="624692" grpId="0" animBg="1"/>
      <p:bldP spid="624692" grpId="1" animBg="1"/>
      <p:bldP spid="624701" grpId="0" animBg="1"/>
      <p:bldP spid="62466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First Render Pass</a:t>
            </a:r>
            <a:endParaRPr lang="de-DE" dirty="0"/>
          </a:p>
        </p:txBody>
      </p:sp>
      <p:pic>
        <p:nvPicPr>
          <p:cNvPr id="4" name="Picture 43" descr="firsthit_0100"/>
          <p:cNvPicPr>
            <a:picLocks noChangeAspect="1" noChangeArrowheads="1"/>
          </p:cNvPicPr>
          <p:nvPr/>
        </p:nvPicPr>
        <p:blipFill>
          <a:blip r:embed="rId2"/>
          <a:srcRect r="907" b="1230"/>
          <a:stretch>
            <a:fillRect/>
          </a:stretch>
        </p:blipFill>
        <p:spPr bwMode="auto">
          <a:xfrm>
            <a:off x="595896" y="1210093"/>
            <a:ext cx="3871830" cy="38592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1" descr="gradient=0100"/>
          <p:cNvPicPr>
            <a:picLocks noChangeAspect="1" noChangeArrowheads="1"/>
          </p:cNvPicPr>
          <p:nvPr/>
        </p:nvPicPr>
        <p:blipFill>
          <a:blip r:embed="rId3" cstate="print"/>
          <a:srcRect b="1022"/>
          <a:stretch>
            <a:fillRect/>
          </a:stretch>
        </p:blipFill>
        <p:spPr bwMode="auto">
          <a:xfrm>
            <a:off x="4587540" y="1201988"/>
            <a:ext cx="3907255" cy="3867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1184327" y="5181600"/>
            <a:ext cx="2943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0" i="0" dirty="0" smtClean="0"/>
              <a:t>MRT0: </a:t>
            </a:r>
            <a:r>
              <a:rPr lang="de-DE" sz="1600" b="0" i="0" dirty="0" err="1" smtClean="0"/>
              <a:t>xyz-coordinates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of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first</a:t>
            </a:r>
            <a:r>
              <a:rPr lang="de-DE" sz="1600" b="0" i="0" dirty="0" smtClean="0"/>
              <a:t/>
            </a:r>
            <a:br>
              <a:rPr lang="de-DE" sz="1600" b="0" i="0" dirty="0" smtClean="0"/>
            </a:br>
            <a:r>
              <a:rPr lang="de-DE" sz="1600" b="0" i="0" dirty="0" err="1" smtClean="0"/>
              <a:t>intersection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point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with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isosurface</a:t>
            </a:r>
            <a:endParaRPr lang="de-DE" sz="1600" b="0" i="0" dirty="0"/>
          </a:p>
        </p:txBody>
      </p:sp>
      <p:sp>
        <p:nvSpPr>
          <p:cNvPr id="7" name="Textfeld 6"/>
          <p:cNvSpPr txBox="1"/>
          <p:nvPr/>
        </p:nvSpPr>
        <p:spPr>
          <a:xfrm>
            <a:off x="5027772" y="5149516"/>
            <a:ext cx="2653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0" i="0" dirty="0" smtClean="0"/>
              <a:t>MRT1: </a:t>
            </a:r>
            <a:r>
              <a:rPr lang="de-DE" sz="1600" b="0" i="0" dirty="0" err="1" smtClean="0"/>
              <a:t>xyz-components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of</a:t>
            </a:r>
            <a:r>
              <a:rPr lang="de-DE" sz="1600" b="0" i="0" dirty="0" smtClean="0"/>
              <a:t/>
            </a:r>
            <a:br>
              <a:rPr lang="de-DE" sz="1600" b="0" i="0" dirty="0" smtClean="0"/>
            </a:br>
            <a:r>
              <a:rPr lang="de-DE" sz="1600" b="0" i="0" dirty="0" err="1" smtClean="0"/>
              <a:t>gradient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vector</a:t>
            </a:r>
            <a:r>
              <a:rPr lang="de-DE" sz="1600" b="0" i="0" dirty="0" smtClean="0"/>
              <a:t> (</a:t>
            </a:r>
            <a:r>
              <a:rPr lang="de-DE" sz="1600" b="0" i="0" dirty="0" err="1" smtClean="0"/>
              <a:t>color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coded</a:t>
            </a:r>
            <a:r>
              <a:rPr lang="de-DE" sz="1600" b="0" i="0" dirty="0" smtClean="0"/>
              <a:t>)</a:t>
            </a:r>
            <a:endParaRPr lang="de-DE" sz="16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Sky_diffus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10" y="2823916"/>
            <a:ext cx="3017120" cy="2186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72000" y="1970088"/>
            <a:ext cx="3536950" cy="3902075"/>
            <a:chOff x="2880" y="1241"/>
            <a:chExt cx="2228" cy="2458"/>
          </a:xfrm>
        </p:grpSpPr>
        <p:sp>
          <p:nvSpPr>
            <p:cNvPr id="628739" name="Freeform 3"/>
            <p:cNvSpPr>
              <a:spLocks/>
            </p:cNvSpPr>
            <p:nvPr/>
          </p:nvSpPr>
          <p:spPr bwMode="auto">
            <a:xfrm>
              <a:off x="3377" y="1241"/>
              <a:ext cx="1731" cy="2451"/>
            </a:xfrm>
            <a:custGeom>
              <a:avLst/>
              <a:gdLst/>
              <a:ahLst/>
              <a:cxnLst>
                <a:cxn ang="0">
                  <a:pos x="440" y="22"/>
                </a:cxn>
                <a:cxn ang="0">
                  <a:pos x="100" y="425"/>
                </a:cxn>
                <a:cxn ang="0">
                  <a:pos x="704" y="785"/>
                </a:cxn>
                <a:cxn ang="0">
                  <a:pos x="1064" y="1320"/>
                </a:cxn>
                <a:cxn ang="0">
                  <a:pos x="128" y="1243"/>
                </a:cxn>
                <a:cxn ang="0">
                  <a:pos x="294" y="1889"/>
                </a:cxn>
                <a:cxn ang="0">
                  <a:pos x="863" y="2451"/>
                </a:cxn>
                <a:cxn ang="0">
                  <a:pos x="1724" y="2444"/>
                </a:cxn>
                <a:cxn ang="0">
                  <a:pos x="1731" y="8"/>
                </a:cxn>
                <a:cxn ang="0">
                  <a:pos x="440" y="22"/>
                </a:cxn>
              </a:cxnLst>
              <a:rect l="0" t="0" r="r" b="b"/>
              <a:pathLst>
                <a:path w="1731" h="2451">
                  <a:moveTo>
                    <a:pt x="440" y="22"/>
                  </a:moveTo>
                  <a:cubicBezTo>
                    <a:pt x="366" y="0"/>
                    <a:pt x="56" y="298"/>
                    <a:pt x="100" y="425"/>
                  </a:cubicBezTo>
                  <a:cubicBezTo>
                    <a:pt x="144" y="552"/>
                    <a:pt x="543" y="636"/>
                    <a:pt x="704" y="785"/>
                  </a:cubicBezTo>
                  <a:cubicBezTo>
                    <a:pt x="865" y="934"/>
                    <a:pt x="1160" y="1244"/>
                    <a:pt x="1064" y="1320"/>
                  </a:cubicBezTo>
                  <a:cubicBezTo>
                    <a:pt x="968" y="1396"/>
                    <a:pt x="256" y="1148"/>
                    <a:pt x="128" y="1243"/>
                  </a:cubicBezTo>
                  <a:cubicBezTo>
                    <a:pt x="0" y="1338"/>
                    <a:pt x="168" y="1707"/>
                    <a:pt x="294" y="1889"/>
                  </a:cubicBezTo>
                  <a:cubicBezTo>
                    <a:pt x="420" y="2071"/>
                    <a:pt x="625" y="2359"/>
                    <a:pt x="863" y="2451"/>
                  </a:cubicBezTo>
                  <a:lnTo>
                    <a:pt x="1724" y="2444"/>
                  </a:lnTo>
                  <a:lnTo>
                    <a:pt x="1731" y="8"/>
                  </a:lnTo>
                  <a:lnTo>
                    <a:pt x="440" y="22"/>
                  </a:lnTo>
                  <a:close/>
                </a:path>
              </a:pathLst>
            </a:custGeom>
            <a:solidFill>
              <a:srgbClr val="99CC00"/>
            </a:solidFill>
            <a:ln w="38100" cap="flat" cmpd="sng">
              <a:solidFill>
                <a:srgbClr val="008000"/>
              </a:solidFill>
              <a:prstDash val="solid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628740" name="Freeform 4"/>
            <p:cNvSpPr>
              <a:spLocks/>
            </p:cNvSpPr>
            <p:nvPr/>
          </p:nvSpPr>
          <p:spPr bwMode="auto">
            <a:xfrm>
              <a:off x="4176" y="1256"/>
              <a:ext cx="925" cy="2429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50" y="437"/>
                </a:cxn>
                <a:cxn ang="0">
                  <a:pos x="571" y="819"/>
                </a:cxn>
                <a:cxn ang="0">
                  <a:pos x="758" y="1721"/>
                </a:cxn>
                <a:cxn ang="0">
                  <a:pos x="134" y="1686"/>
                </a:cxn>
                <a:cxn ang="0">
                  <a:pos x="224" y="2027"/>
                </a:cxn>
                <a:cxn ang="0">
                  <a:pos x="626" y="2429"/>
                </a:cxn>
                <a:cxn ang="0">
                  <a:pos x="925" y="2429"/>
                </a:cxn>
                <a:cxn ang="0">
                  <a:pos x="918" y="0"/>
                </a:cxn>
                <a:cxn ang="0">
                  <a:pos x="272" y="0"/>
                </a:cxn>
              </a:cxnLst>
              <a:rect l="0" t="0" r="r" b="b"/>
              <a:pathLst>
                <a:path w="925" h="2429">
                  <a:moveTo>
                    <a:pt x="272" y="0"/>
                  </a:moveTo>
                  <a:cubicBezTo>
                    <a:pt x="127" y="73"/>
                    <a:pt x="0" y="301"/>
                    <a:pt x="50" y="437"/>
                  </a:cubicBezTo>
                  <a:cubicBezTo>
                    <a:pt x="94" y="564"/>
                    <a:pt x="410" y="670"/>
                    <a:pt x="571" y="819"/>
                  </a:cubicBezTo>
                  <a:cubicBezTo>
                    <a:pt x="732" y="968"/>
                    <a:pt x="854" y="1645"/>
                    <a:pt x="758" y="1721"/>
                  </a:cubicBezTo>
                  <a:cubicBezTo>
                    <a:pt x="662" y="1797"/>
                    <a:pt x="262" y="1591"/>
                    <a:pt x="134" y="1686"/>
                  </a:cubicBezTo>
                  <a:cubicBezTo>
                    <a:pt x="6" y="1781"/>
                    <a:pt x="98" y="1845"/>
                    <a:pt x="224" y="2027"/>
                  </a:cubicBezTo>
                  <a:cubicBezTo>
                    <a:pt x="350" y="2209"/>
                    <a:pt x="509" y="2362"/>
                    <a:pt x="626" y="2429"/>
                  </a:cubicBezTo>
                  <a:lnTo>
                    <a:pt x="925" y="2429"/>
                  </a:lnTo>
                  <a:lnTo>
                    <a:pt x="918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628741" name="Rectangle 5"/>
            <p:cNvSpPr>
              <a:spLocks noChangeArrowheads="1"/>
            </p:cNvSpPr>
            <p:nvPr/>
          </p:nvSpPr>
          <p:spPr bwMode="auto">
            <a:xfrm>
              <a:off x="2880" y="1250"/>
              <a:ext cx="2221" cy="2449"/>
            </a:xfrm>
            <a:prstGeom prst="rect">
              <a:avLst/>
            </a:prstGeom>
            <a:noFill/>
            <a:ln w="571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62874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err="1" smtClean="0"/>
              <a:t>Deferred</a:t>
            </a:r>
            <a:r>
              <a:rPr lang="de-DE" sz="4000" dirty="0" smtClean="0"/>
              <a:t> </a:t>
            </a:r>
            <a:r>
              <a:rPr lang="de-DE" sz="4000" dirty="0" err="1" smtClean="0"/>
              <a:t>Shading</a:t>
            </a:r>
            <a:endParaRPr lang="de-DE" sz="4000" dirty="0"/>
          </a:p>
        </p:txBody>
      </p:sp>
      <p:sp>
        <p:nvSpPr>
          <p:cNvPr id="628769" name="Line 33"/>
          <p:cNvSpPr>
            <a:spLocks noChangeShapeType="1"/>
          </p:cNvSpPr>
          <p:nvPr/>
        </p:nvSpPr>
        <p:spPr bwMode="auto">
          <a:xfrm>
            <a:off x="6038850" y="2686050"/>
            <a:ext cx="1543050" cy="1714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628770" name="Arc 34"/>
          <p:cNvSpPr>
            <a:spLocks/>
          </p:cNvSpPr>
          <p:nvPr/>
        </p:nvSpPr>
        <p:spPr bwMode="auto">
          <a:xfrm>
            <a:off x="6353175" y="3211513"/>
            <a:ext cx="758825" cy="785812"/>
          </a:xfrm>
          <a:custGeom>
            <a:avLst/>
            <a:gdLst>
              <a:gd name="G0" fmla="+- 21600 0 0"/>
              <a:gd name="G1" fmla="+- 17109 0 0"/>
              <a:gd name="G2" fmla="+- 21600 0 0"/>
              <a:gd name="T0" fmla="*/ 37392 w 37392"/>
              <a:gd name="T1" fmla="*/ 31846 h 38709"/>
              <a:gd name="T2" fmla="*/ 8415 w 37392"/>
              <a:gd name="T3" fmla="*/ 0 h 38709"/>
              <a:gd name="T4" fmla="*/ 21600 w 37392"/>
              <a:gd name="T5" fmla="*/ 17109 h 38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392" h="38709" fill="none" extrusionOk="0">
                <a:moveTo>
                  <a:pt x="37391" y="31845"/>
                </a:moveTo>
                <a:cubicBezTo>
                  <a:pt x="33306" y="36223"/>
                  <a:pt x="27587" y="38708"/>
                  <a:pt x="21600" y="38709"/>
                </a:cubicBezTo>
                <a:cubicBezTo>
                  <a:pt x="9670" y="38709"/>
                  <a:pt x="0" y="29038"/>
                  <a:pt x="0" y="17109"/>
                </a:cubicBezTo>
                <a:cubicBezTo>
                  <a:pt x="-1" y="10409"/>
                  <a:pt x="3108" y="4089"/>
                  <a:pt x="8415" y="0"/>
                </a:cubicBezTo>
              </a:path>
              <a:path w="37392" h="38709" stroke="0" extrusionOk="0">
                <a:moveTo>
                  <a:pt x="37391" y="31845"/>
                </a:moveTo>
                <a:cubicBezTo>
                  <a:pt x="33306" y="36223"/>
                  <a:pt x="27587" y="38708"/>
                  <a:pt x="21600" y="38709"/>
                </a:cubicBezTo>
                <a:cubicBezTo>
                  <a:pt x="9670" y="38709"/>
                  <a:pt x="0" y="29038"/>
                  <a:pt x="0" y="17109"/>
                </a:cubicBezTo>
                <a:cubicBezTo>
                  <a:pt x="-1" y="10409"/>
                  <a:pt x="3108" y="4089"/>
                  <a:pt x="8415" y="0"/>
                </a:cubicBezTo>
                <a:lnTo>
                  <a:pt x="21600" y="17109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28771" name="Line 35"/>
          <p:cNvSpPr>
            <a:spLocks noChangeShapeType="1"/>
          </p:cNvSpPr>
          <p:nvPr/>
        </p:nvSpPr>
        <p:spPr bwMode="auto">
          <a:xfrm flipH="1">
            <a:off x="6391275" y="3570288"/>
            <a:ext cx="420688" cy="12858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28772" name="Line 36"/>
          <p:cNvSpPr>
            <a:spLocks noChangeShapeType="1"/>
          </p:cNvSpPr>
          <p:nvPr/>
        </p:nvSpPr>
        <p:spPr bwMode="auto">
          <a:xfrm flipH="1">
            <a:off x="6557963" y="3575050"/>
            <a:ext cx="249237" cy="33178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28773" name="Line 37"/>
          <p:cNvSpPr>
            <a:spLocks noChangeShapeType="1"/>
          </p:cNvSpPr>
          <p:nvPr/>
        </p:nvSpPr>
        <p:spPr bwMode="auto">
          <a:xfrm flipH="1" flipV="1">
            <a:off x="6370638" y="3535363"/>
            <a:ext cx="433387" cy="4286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28774" name="Line 38"/>
          <p:cNvSpPr>
            <a:spLocks noChangeShapeType="1"/>
          </p:cNvSpPr>
          <p:nvPr/>
        </p:nvSpPr>
        <p:spPr bwMode="auto">
          <a:xfrm>
            <a:off x="6791325" y="3584575"/>
            <a:ext cx="58738" cy="39211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28775" name="Line 39"/>
          <p:cNvSpPr>
            <a:spLocks noChangeShapeType="1"/>
          </p:cNvSpPr>
          <p:nvPr/>
        </p:nvSpPr>
        <p:spPr bwMode="auto">
          <a:xfrm>
            <a:off x="6794500" y="3575050"/>
            <a:ext cx="223838" cy="35718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28776" name="Line 40"/>
          <p:cNvSpPr>
            <a:spLocks noChangeShapeType="1"/>
          </p:cNvSpPr>
          <p:nvPr/>
        </p:nvSpPr>
        <p:spPr bwMode="auto">
          <a:xfrm flipH="1">
            <a:off x="6705600" y="3570288"/>
            <a:ext cx="106363" cy="41116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28777" name="Line 41"/>
          <p:cNvSpPr>
            <a:spLocks noChangeShapeType="1"/>
          </p:cNvSpPr>
          <p:nvPr/>
        </p:nvSpPr>
        <p:spPr bwMode="auto">
          <a:xfrm flipH="1" flipV="1">
            <a:off x="6416675" y="3352800"/>
            <a:ext cx="395288" cy="21748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28766" name="Line 30"/>
          <p:cNvSpPr>
            <a:spLocks noChangeShapeType="1"/>
          </p:cNvSpPr>
          <p:nvPr/>
        </p:nvSpPr>
        <p:spPr bwMode="auto">
          <a:xfrm flipH="1">
            <a:off x="6478588" y="3559175"/>
            <a:ext cx="341312" cy="2524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628767" name="Oval 31"/>
          <p:cNvSpPr>
            <a:spLocks noChangeArrowheads="1"/>
          </p:cNvSpPr>
          <p:nvPr/>
        </p:nvSpPr>
        <p:spPr bwMode="auto">
          <a:xfrm>
            <a:off x="6757988" y="3503613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0" name="Inhaltsplatzhalter 2"/>
          <p:cNvSpPr>
            <a:spLocks noGrp="1"/>
          </p:cNvSpPr>
          <p:nvPr>
            <p:ph idx="1"/>
          </p:nvPr>
        </p:nvSpPr>
        <p:spPr>
          <a:xfrm>
            <a:off x="581025" y="1176338"/>
            <a:ext cx="7981950" cy="4746625"/>
          </a:xfrm>
        </p:spPr>
        <p:txBody>
          <a:bodyPr/>
          <a:lstStyle/>
          <a:p>
            <a:pPr>
              <a:spcBef>
                <a:spcPts val="600"/>
              </a:spcBef>
              <a:buNone/>
            </a:pPr>
            <a:r>
              <a:rPr lang="de-DE" sz="2400" dirty="0" smtClean="0">
                <a:latin typeface="+mn-lt"/>
              </a:rPr>
              <a:t>Single </a:t>
            </a:r>
            <a:r>
              <a:rPr lang="de-DE" sz="2400" dirty="0" err="1" smtClean="0">
                <a:latin typeface="+mn-lt"/>
              </a:rPr>
              <a:t>Scattering</a:t>
            </a:r>
            <a:r>
              <a:rPr lang="de-DE" sz="2400" dirty="0" smtClean="0">
                <a:latin typeface="+mn-lt"/>
              </a:rPr>
              <a:t> (</a:t>
            </a:r>
            <a:r>
              <a:rPr lang="de-DE" sz="2400" dirty="0" err="1" smtClean="0">
                <a:latin typeface="+mn-lt"/>
              </a:rPr>
              <a:t>no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shadows</a:t>
            </a:r>
            <a:r>
              <a:rPr lang="de-DE" sz="2400" dirty="0" smtClean="0">
                <a:latin typeface="+mn-lt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de-DE" sz="2400" dirty="0" smtClean="0">
                <a:latin typeface="+mn-lt"/>
              </a:rPr>
              <a:t>Diffuse </a:t>
            </a:r>
            <a:r>
              <a:rPr lang="de-DE" sz="2400" dirty="0" err="1" smtClean="0">
                <a:latin typeface="+mn-lt"/>
              </a:rPr>
              <a:t>term</a:t>
            </a:r>
            <a:r>
              <a:rPr lang="de-DE" sz="2400" dirty="0" smtClean="0">
                <a:latin typeface="+mn-lt"/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de-DE" sz="2000" dirty="0" smtClean="0">
                <a:latin typeface="+mn-lt"/>
              </a:rPr>
              <a:t>Sample </a:t>
            </a:r>
            <a:r>
              <a:rPr lang="de-DE" sz="2000" dirty="0" err="1" smtClean="0">
                <a:latin typeface="+mn-lt"/>
              </a:rPr>
              <a:t>irradiance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cube</a:t>
            </a:r>
            <a:r>
              <a:rPr lang="de-DE" sz="2000" dirty="0" smtClean="0">
                <a:latin typeface="+mn-lt"/>
              </a:rPr>
              <a:t/>
            </a:r>
            <a:br>
              <a:rPr lang="de-DE" sz="2000" dirty="0" smtClean="0">
                <a:latin typeface="+mn-lt"/>
              </a:rPr>
            </a:br>
            <a:r>
              <a:rPr lang="de-DE" sz="2000" dirty="0" err="1" smtClean="0">
                <a:latin typeface="+mn-lt"/>
              </a:rPr>
              <a:t>using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gradient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direction</a:t>
            </a:r>
            <a:endParaRPr lang="de-DE" sz="2000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de-DE" sz="2400" dirty="0" err="1" smtClean="0">
                <a:latin typeface="+mn-lt"/>
              </a:rPr>
              <a:t>Specular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term</a:t>
            </a:r>
            <a:r>
              <a:rPr lang="de-DE" sz="2400" dirty="0" smtClean="0">
                <a:latin typeface="+mn-lt"/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de-DE" sz="2000" dirty="0" err="1" smtClean="0">
                <a:latin typeface="+mn-lt"/>
              </a:rPr>
              <a:t>Calculate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random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directions</a:t>
            </a:r>
            <a:r>
              <a:rPr lang="de-DE" sz="2000" dirty="0" smtClean="0">
                <a:latin typeface="+mn-lt"/>
              </a:rPr>
              <a:t/>
            </a:r>
            <a:br>
              <a:rPr lang="de-DE" sz="2000" dirty="0" smtClean="0">
                <a:latin typeface="+mn-lt"/>
              </a:rPr>
            </a:br>
            <a:r>
              <a:rPr lang="de-DE" sz="2000" dirty="0" smtClean="0">
                <a:latin typeface="+mn-lt"/>
              </a:rPr>
              <a:t>on </a:t>
            </a:r>
            <a:r>
              <a:rPr lang="de-DE" sz="2000" dirty="0" err="1" smtClean="0">
                <a:latin typeface="+mn-lt"/>
              </a:rPr>
              <a:t>the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specular</a:t>
            </a:r>
            <a:r>
              <a:rPr lang="de-DE" sz="2000" dirty="0" smtClean="0">
                <a:latin typeface="+mn-lt"/>
              </a:rPr>
              <a:t> lobe</a:t>
            </a:r>
          </a:p>
          <a:p>
            <a:pPr lvl="1">
              <a:spcBef>
                <a:spcPts val="600"/>
              </a:spcBef>
            </a:pPr>
            <a:r>
              <a:rPr lang="de-DE" sz="2000" dirty="0" smtClean="0">
                <a:latin typeface="+mn-lt"/>
              </a:rPr>
              <a:t>Sample </a:t>
            </a:r>
            <a:r>
              <a:rPr lang="de-DE" sz="2000" dirty="0" err="1" smtClean="0">
                <a:latin typeface="+mn-lt"/>
              </a:rPr>
              <a:t>environment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cube</a:t>
            </a:r>
            <a:endParaRPr lang="de-DE" sz="2000" dirty="0" smtClean="0">
              <a:latin typeface="+mn-lt"/>
            </a:endParaRPr>
          </a:p>
          <a:p>
            <a:pPr lvl="1">
              <a:spcBef>
                <a:spcPts val="600"/>
              </a:spcBef>
            </a:pPr>
            <a:r>
              <a:rPr lang="de-DE" sz="2000" dirty="0" err="1" smtClean="0">
                <a:latin typeface="+mn-lt"/>
              </a:rPr>
              <a:t>Weight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each</a:t>
            </a:r>
            <a:r>
              <a:rPr lang="de-DE" sz="2000" dirty="0" smtClean="0">
                <a:latin typeface="+mn-lt"/>
              </a:rPr>
              <a:t> sample </a:t>
            </a:r>
            <a:r>
              <a:rPr lang="de-DE" sz="2000" dirty="0" err="1" smtClean="0">
                <a:latin typeface="+mn-lt"/>
              </a:rPr>
              <a:t>with</a:t>
            </a:r>
            <a:r>
              <a:rPr lang="de-DE" sz="2000" dirty="0" smtClean="0">
                <a:latin typeface="+mn-lt"/>
              </a:rPr>
              <a:t/>
            </a:r>
            <a:br>
              <a:rPr lang="de-DE" sz="2000" dirty="0" smtClean="0">
                <a:latin typeface="+mn-lt"/>
              </a:rPr>
            </a:br>
            <a:r>
              <a:rPr lang="de-DE" sz="2000" dirty="0" err="1" smtClean="0">
                <a:latin typeface="+mn-lt"/>
              </a:rPr>
              <a:t>its</a:t>
            </a:r>
            <a:r>
              <a:rPr lang="de-DE" sz="2000" dirty="0" smtClean="0">
                <a:latin typeface="+mn-lt"/>
              </a:rPr>
              <a:t> BRDF/</a:t>
            </a:r>
            <a:r>
              <a:rPr lang="de-DE" sz="2000" dirty="0" err="1" smtClean="0">
                <a:latin typeface="+mn-lt"/>
              </a:rPr>
              <a:t>phase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function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and</a:t>
            </a:r>
            <a:r>
              <a:rPr lang="de-DE" sz="2000" dirty="0" smtClean="0">
                <a:latin typeface="+mn-lt"/>
              </a:rPr>
              <a:t/>
            </a:r>
            <a:br>
              <a:rPr lang="de-DE" sz="2000" dirty="0" smtClean="0">
                <a:latin typeface="+mn-lt"/>
              </a:rPr>
            </a:br>
            <a:r>
              <a:rPr lang="de-DE" sz="2000" dirty="0" err="1" smtClean="0">
                <a:latin typeface="+mn-lt"/>
              </a:rPr>
              <a:t>its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probability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distribution</a:t>
            </a:r>
            <a:endParaRPr lang="de-DE" sz="2000" dirty="0" smtClean="0">
              <a:latin typeface="+mn-lt"/>
            </a:endParaRPr>
          </a:p>
          <a:p>
            <a:pPr lvl="1"/>
            <a:endParaRPr lang="de-DE" sz="2000" dirty="0">
              <a:latin typeface="+mn-lt"/>
            </a:endParaRPr>
          </a:p>
        </p:txBody>
      </p:sp>
      <p:pic>
        <p:nvPicPr>
          <p:cNvPr id="22" name="Grafik 21" descr="Sky_in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10" y="4369575"/>
            <a:ext cx="3017120" cy="2186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8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8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8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8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8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8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8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8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8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769" grpId="0" animBg="1"/>
      <p:bldP spid="628770" grpId="0" animBg="1"/>
      <p:bldP spid="628771" grpId="0" animBg="1"/>
      <p:bldP spid="628772" grpId="0" animBg="1"/>
      <p:bldP spid="628773" grpId="0" animBg="1"/>
      <p:bldP spid="628774" grpId="0" animBg="1"/>
      <p:bldP spid="628775" grpId="0" animBg="1"/>
      <p:bldP spid="628776" grpId="0" animBg="1"/>
      <p:bldP spid="62877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AmbOcc_04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4851" y="1041400"/>
            <a:ext cx="5168899" cy="51688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2" descr="beauty_Final_01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3738" y="1049338"/>
            <a:ext cx="5173661" cy="51736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2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/>
              <a:t>High Quality Isosurface</a:t>
            </a:r>
          </a:p>
        </p:txBody>
      </p:sp>
      <p:pic>
        <p:nvPicPr>
          <p:cNvPr id="4" name="Picture 4" descr="BeautyFinalIso0605"/>
          <p:cNvPicPr>
            <a:picLocks noChangeAspect="1" noChangeArrowheads="1"/>
          </p:cNvPicPr>
          <p:nvPr/>
        </p:nvPicPr>
        <p:blipFill>
          <a:blip r:embed="rId4">
            <a:lum bright="24000" contrast="36000"/>
          </a:blip>
          <a:srcRect/>
          <a:stretch>
            <a:fillRect/>
          </a:stretch>
        </p:blipFill>
        <p:spPr bwMode="auto">
          <a:xfrm>
            <a:off x="3232150" y="1047750"/>
            <a:ext cx="5184775" cy="51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Kreuz 7"/>
          <p:cNvSpPr/>
          <p:nvPr/>
        </p:nvSpPr>
        <p:spPr bwMode="auto">
          <a:xfrm>
            <a:off x="1438275" y="3222625"/>
            <a:ext cx="371475" cy="371475"/>
          </a:xfrm>
          <a:prstGeom prst="plus">
            <a:avLst>
              <a:gd name="adj" fmla="val 35256"/>
            </a:avLst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sp>
        <p:nvSpPr>
          <p:cNvPr id="9" name="Pfeil nach rechts 8"/>
          <p:cNvSpPr/>
          <p:nvPr/>
        </p:nvSpPr>
        <p:spPr bwMode="auto">
          <a:xfrm>
            <a:off x="2495550" y="3241675"/>
            <a:ext cx="571500" cy="333375"/>
          </a:xfrm>
          <a:prstGeom prst="rightArrow">
            <a:avLst/>
          </a:prstGeom>
          <a:solidFill>
            <a:srgbClr val="FFCC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352800" y="5473700"/>
            <a:ext cx="3021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 smtClean="0">
                <a:solidFill>
                  <a:schemeClr val="bg1"/>
                </a:solidFill>
              </a:rPr>
              <a:t>Single </a:t>
            </a:r>
            <a:r>
              <a:rPr lang="de-DE" sz="3200" b="1" i="1" dirty="0" err="1" smtClean="0">
                <a:solidFill>
                  <a:schemeClr val="bg1"/>
                </a:solidFill>
              </a:rPr>
              <a:t>Scattering</a:t>
            </a:r>
            <a:endParaRPr lang="de-DE" sz="3200" b="1" i="1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352800" y="5473700"/>
            <a:ext cx="3400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 err="1" smtClean="0">
                <a:solidFill>
                  <a:schemeClr val="bg1"/>
                </a:solidFill>
              </a:rPr>
              <a:t>Ambient</a:t>
            </a:r>
            <a:r>
              <a:rPr lang="de-DE" sz="3200" b="1" i="1" dirty="0" smtClean="0">
                <a:solidFill>
                  <a:schemeClr val="bg1"/>
                </a:solidFill>
              </a:rPr>
              <a:t> </a:t>
            </a:r>
            <a:r>
              <a:rPr lang="de-DE" sz="3200" b="1" i="1" dirty="0" err="1" smtClean="0">
                <a:solidFill>
                  <a:schemeClr val="bg1"/>
                </a:solidFill>
              </a:rPr>
              <a:t>Occlusion</a:t>
            </a:r>
            <a:endParaRPr lang="de-DE" sz="3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46389 -0.2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46667 0.1296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" y="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2" grpId="1"/>
      <p:bldP spid="13" grpId="0"/>
      <p:bldP spid="1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Our</a:t>
            </a:r>
            <a:r>
              <a:rPr lang="de-DE" dirty="0" smtClean="0"/>
              <a:t> First </a:t>
            </a:r>
            <a:r>
              <a:rPr lang="de-DE" dirty="0" err="1" smtClean="0"/>
              <a:t>Implementation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1963" y="1133475"/>
            <a:ext cx="3462337" cy="4846638"/>
          </a:xfrm>
        </p:spPr>
        <p:txBody>
          <a:bodyPr/>
          <a:lstStyle/>
          <a:p>
            <a:pPr>
              <a:buNone/>
            </a:pPr>
            <a:r>
              <a:rPr lang="de-DE" sz="2400" b="1" i="1" dirty="0" err="1" smtClean="0">
                <a:latin typeface="+mn-lt"/>
              </a:rPr>
              <a:t>Why</a:t>
            </a:r>
            <a:r>
              <a:rPr lang="de-DE" sz="2400" b="1" i="1" dirty="0" smtClean="0">
                <a:latin typeface="+mn-lt"/>
              </a:rPr>
              <a:t> not </a:t>
            </a:r>
            <a:r>
              <a:rPr lang="de-DE" sz="2400" b="1" i="1" dirty="0" err="1" smtClean="0">
                <a:latin typeface="+mn-lt"/>
              </a:rPr>
              <a:t>use</a:t>
            </a:r>
            <a:r>
              <a:rPr lang="de-DE" sz="2400" b="1" i="1" dirty="0" smtClean="0">
                <a:latin typeface="+mn-lt"/>
              </a:rPr>
              <a:t> a </a:t>
            </a:r>
            <a:r>
              <a:rPr lang="de-DE" sz="2400" b="1" i="1" dirty="0" err="1" smtClean="0">
                <a:latin typeface="+mn-lt"/>
              </a:rPr>
              <a:t>pre-filtered</a:t>
            </a:r>
            <a:r>
              <a:rPr lang="de-DE" sz="2400" b="1" i="1" dirty="0" smtClean="0">
                <a:latin typeface="+mn-lt"/>
              </a:rPr>
              <a:t/>
            </a:r>
            <a:br>
              <a:rPr lang="de-DE" sz="2400" b="1" i="1" dirty="0" smtClean="0">
                <a:latin typeface="+mn-lt"/>
              </a:rPr>
            </a:br>
            <a:r>
              <a:rPr lang="de-DE" sz="2400" b="1" i="1" dirty="0" err="1" smtClean="0">
                <a:latin typeface="+mn-lt"/>
              </a:rPr>
              <a:t>environment</a:t>
            </a:r>
            <a:r>
              <a:rPr lang="de-DE" sz="2400" b="1" i="1" dirty="0" smtClean="0">
                <a:latin typeface="+mn-lt"/>
              </a:rPr>
              <a:t> </a:t>
            </a:r>
            <a:r>
              <a:rPr lang="de-DE" sz="2400" b="1" i="1" dirty="0" err="1" smtClean="0">
                <a:latin typeface="+mn-lt"/>
              </a:rPr>
              <a:t>map</a:t>
            </a:r>
            <a:r>
              <a:rPr lang="de-DE" sz="2400" b="1" i="1" dirty="0" smtClean="0">
                <a:latin typeface="+mn-lt"/>
              </a:rPr>
              <a:t>?</a:t>
            </a:r>
          </a:p>
          <a:p>
            <a:pPr>
              <a:buNone/>
            </a:pPr>
            <a:endParaRPr lang="de-DE" sz="2400" b="1" i="1" dirty="0" smtClean="0">
              <a:latin typeface="+mn-lt"/>
            </a:endParaRPr>
          </a:p>
          <a:p>
            <a:pPr>
              <a:buNone/>
            </a:pPr>
            <a:r>
              <a:rPr lang="de-DE" sz="2400" dirty="0" err="1" smtClean="0">
                <a:latin typeface="+mn-lt"/>
              </a:rPr>
              <a:t>You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can</a:t>
            </a:r>
            <a:r>
              <a:rPr lang="de-DE" sz="2400" dirty="0" smtClean="0">
                <a:latin typeface="+mn-lt"/>
              </a:rPr>
              <a:t>, but</a:t>
            </a:r>
            <a:br>
              <a:rPr lang="de-DE" sz="2400" dirty="0" smtClean="0">
                <a:latin typeface="+mn-lt"/>
              </a:rPr>
            </a:br>
            <a:endParaRPr lang="de-DE" sz="2400" dirty="0" smtClean="0">
              <a:latin typeface="+mn-lt"/>
            </a:endParaRPr>
          </a:p>
          <a:p>
            <a:r>
              <a:rPr lang="de-DE" sz="2000" dirty="0" err="1" smtClean="0">
                <a:latin typeface="+mn-lt"/>
              </a:rPr>
              <a:t>it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only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works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for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b="1" i="1" dirty="0" err="1" smtClean="0">
                <a:latin typeface="+mn-lt"/>
              </a:rPr>
              <a:t>one</a:t>
            </a:r>
            <a:r>
              <a:rPr lang="de-DE" sz="2000" dirty="0" smtClean="0">
                <a:latin typeface="+mn-lt"/>
              </a:rPr>
              <a:t/>
            </a:r>
            <a:br>
              <a:rPr lang="de-DE" sz="2000" dirty="0" smtClean="0">
                <a:latin typeface="+mn-lt"/>
              </a:rPr>
            </a:br>
            <a:r>
              <a:rPr lang="de-DE" sz="2000" dirty="0" err="1" smtClean="0">
                <a:latin typeface="+mn-lt"/>
              </a:rPr>
              <a:t>specular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exponent</a:t>
            </a:r>
            <a:r>
              <a:rPr lang="de-DE" sz="2000" dirty="0" smtClean="0">
                <a:latin typeface="+mn-lt"/>
              </a:rPr>
              <a:t/>
            </a:r>
            <a:br>
              <a:rPr lang="de-DE" sz="2000" dirty="0" smtClean="0">
                <a:latin typeface="+mn-lt"/>
              </a:rPr>
            </a:br>
            <a:r>
              <a:rPr lang="de-DE" sz="2000" dirty="0" smtClean="0">
                <a:latin typeface="+mn-lt"/>
              </a:rPr>
              <a:t>per </a:t>
            </a:r>
            <a:r>
              <a:rPr lang="de-DE" sz="2000" dirty="0" err="1" smtClean="0">
                <a:latin typeface="+mn-lt"/>
              </a:rPr>
              <a:t>object</a:t>
            </a:r>
            <a:r>
              <a:rPr lang="de-DE" sz="2000" dirty="0" smtClean="0">
                <a:latin typeface="+mn-lt"/>
              </a:rPr>
              <a:t/>
            </a:r>
            <a:br>
              <a:rPr lang="de-DE" sz="2000" dirty="0" smtClean="0">
                <a:latin typeface="+mn-lt"/>
              </a:rPr>
            </a:br>
            <a:endParaRPr lang="de-DE" sz="2000" dirty="0" smtClean="0">
              <a:latin typeface="+mn-lt"/>
            </a:endParaRPr>
          </a:p>
          <a:p>
            <a:r>
              <a:rPr lang="de-DE" sz="2000" dirty="0" smtClean="0">
                <a:latin typeface="+mn-lt"/>
              </a:rPr>
              <a:t>Variable </a:t>
            </a:r>
            <a:r>
              <a:rPr lang="de-DE" sz="2000" dirty="0" err="1" smtClean="0">
                <a:latin typeface="+mn-lt"/>
              </a:rPr>
              <a:t>shininess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may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be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used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to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b="1" i="1" dirty="0" err="1" smtClean="0">
                <a:latin typeface="+mn-lt"/>
              </a:rPr>
              <a:t>visualize</a:t>
            </a:r>
            <a:r>
              <a:rPr lang="de-DE" sz="2000" b="1" i="1" dirty="0" smtClean="0">
                <a:latin typeface="+mn-lt"/>
              </a:rPr>
              <a:t> additional </a:t>
            </a:r>
            <a:br>
              <a:rPr lang="de-DE" sz="2000" b="1" i="1" dirty="0" smtClean="0">
                <a:latin typeface="+mn-lt"/>
              </a:rPr>
            </a:br>
            <a:r>
              <a:rPr lang="de-DE" sz="2000" b="1" i="1" dirty="0" err="1" smtClean="0">
                <a:latin typeface="+mn-lt"/>
              </a:rPr>
              <a:t>surface</a:t>
            </a:r>
            <a:r>
              <a:rPr lang="de-DE" sz="2000" b="1" i="1" dirty="0" smtClean="0">
                <a:latin typeface="+mn-lt"/>
              </a:rPr>
              <a:t> </a:t>
            </a:r>
            <a:r>
              <a:rPr lang="de-DE" sz="2000" b="1" i="1" dirty="0" err="1" smtClean="0">
                <a:latin typeface="+mn-lt"/>
              </a:rPr>
              <a:t>properties</a:t>
            </a:r>
            <a:r>
              <a:rPr lang="de-DE" sz="2000" dirty="0" smtClean="0">
                <a:latin typeface="+mn-lt"/>
              </a:rPr>
              <a:t/>
            </a:r>
            <a:br>
              <a:rPr lang="de-DE" sz="2000" dirty="0" smtClean="0">
                <a:latin typeface="+mn-lt"/>
              </a:rPr>
            </a:br>
            <a:r>
              <a:rPr lang="de-DE" sz="2000" dirty="0" smtClean="0">
                <a:latin typeface="+mn-lt"/>
              </a:rPr>
              <a:t>(e.g. </a:t>
            </a:r>
            <a:r>
              <a:rPr lang="de-DE" sz="2000" dirty="0" err="1" smtClean="0">
                <a:latin typeface="+mn-lt"/>
              </a:rPr>
              <a:t>gradient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magnitude</a:t>
            </a:r>
            <a:r>
              <a:rPr lang="de-DE" sz="2000" dirty="0" smtClean="0">
                <a:latin typeface="+mn-lt"/>
              </a:rPr>
              <a:t>)</a:t>
            </a:r>
            <a:endParaRPr lang="de-DE" sz="2000" dirty="0"/>
          </a:p>
        </p:txBody>
      </p:sp>
      <p:pic>
        <p:nvPicPr>
          <p:cNvPr id="4" name="Picture 6" descr="UTCT_Chameleon_Isosurfa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6855" y="1028251"/>
            <a:ext cx="4678362" cy="5045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err="1" smtClean="0"/>
              <a:t>Advanced</a:t>
            </a:r>
            <a:r>
              <a:rPr lang="de-DE" sz="3600" dirty="0" smtClean="0"/>
              <a:t> Illumination</a:t>
            </a:r>
            <a:endParaRPr lang="de-DE" sz="3600" dirty="0"/>
          </a:p>
        </p:txBody>
      </p:sp>
      <p:pic>
        <p:nvPicPr>
          <p:cNvPr id="623620" name="Picture 4" descr="UTCT_Bat_Translucent"/>
          <p:cNvPicPr>
            <a:picLocks noChangeAspect="1" noChangeArrowheads="1"/>
          </p:cNvPicPr>
          <p:nvPr/>
        </p:nvPicPr>
        <p:blipFill>
          <a:blip r:embed="rId2">
            <a:lum bright="20000" contrast="20000"/>
          </a:blip>
          <a:srcRect/>
          <a:stretch>
            <a:fillRect/>
          </a:stretch>
        </p:blipFill>
        <p:spPr bwMode="auto">
          <a:xfrm>
            <a:off x="3851462" y="1056996"/>
            <a:ext cx="4864100" cy="4225925"/>
          </a:xfrm>
          <a:prstGeom prst="rect">
            <a:avLst/>
          </a:prstGeom>
          <a:noFill/>
        </p:spPr>
      </p:pic>
      <p:sp>
        <p:nvSpPr>
          <p:cNvPr id="623623" name="Text Box 7"/>
          <p:cNvSpPr txBox="1">
            <a:spLocks noChangeArrowheads="1"/>
          </p:cNvSpPr>
          <p:nvPr/>
        </p:nvSpPr>
        <p:spPr bwMode="auto">
          <a:xfrm>
            <a:off x="3848661" y="5272835"/>
            <a:ext cx="3946525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/>
            <a:r>
              <a:rPr lang="de-DE" sz="1600" dirty="0" smtClean="0"/>
              <a:t>Data </a:t>
            </a:r>
            <a:r>
              <a:rPr lang="de-DE" sz="1600" dirty="0" err="1" smtClean="0"/>
              <a:t>sets</a:t>
            </a:r>
            <a:r>
              <a:rPr lang="de-DE" sz="1600" dirty="0" smtClean="0"/>
              <a:t> </a:t>
            </a:r>
            <a:r>
              <a:rPr lang="de-DE" sz="1600" dirty="0" err="1" smtClean="0"/>
              <a:t>available</a:t>
            </a:r>
            <a:r>
              <a:rPr lang="de-DE" sz="1600" dirty="0" smtClean="0"/>
              <a:t> </a:t>
            </a:r>
            <a:r>
              <a:rPr lang="de-DE" sz="1600" dirty="0" err="1" smtClean="0"/>
              <a:t>at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br>
              <a:rPr lang="de-DE" sz="1600" dirty="0" smtClean="0"/>
            </a:br>
            <a:r>
              <a:rPr lang="de-DE" sz="1600" dirty="0" smtClean="0"/>
              <a:t>UTCT </a:t>
            </a:r>
            <a:r>
              <a:rPr lang="de-DE" sz="1600" dirty="0" err="1"/>
              <a:t>data</a:t>
            </a:r>
            <a:r>
              <a:rPr lang="de-DE" sz="1600" dirty="0"/>
              <a:t> </a:t>
            </a:r>
            <a:r>
              <a:rPr lang="de-DE" sz="1600" dirty="0" err="1"/>
              <a:t>archive</a:t>
            </a:r>
            <a:r>
              <a:rPr lang="de-DE" sz="1600" dirty="0"/>
              <a:t>, </a:t>
            </a:r>
            <a:r>
              <a:rPr lang="de-DE" sz="1600" dirty="0" smtClean="0"/>
              <a:t>DIGIMORPH</a:t>
            </a:r>
            <a:br>
              <a:rPr lang="de-DE" sz="1600" dirty="0" smtClean="0"/>
            </a:br>
            <a:r>
              <a:rPr lang="de-DE" sz="1600" i="0" dirty="0" smtClean="0"/>
              <a:t>http://utct.tacc.utexas.edu</a:t>
            </a:r>
            <a:endParaRPr lang="de-DE" sz="1600" i="0" dirty="0"/>
          </a:p>
        </p:txBody>
      </p:sp>
      <p:grpSp>
        <p:nvGrpSpPr>
          <p:cNvPr id="2" name="Gruppieren 9"/>
          <p:cNvGrpSpPr/>
          <p:nvPr/>
        </p:nvGrpSpPr>
        <p:grpSpPr>
          <a:xfrm>
            <a:off x="426664" y="1059423"/>
            <a:ext cx="3402012" cy="2451100"/>
            <a:chOff x="547688" y="1220788"/>
            <a:chExt cx="3402012" cy="2451100"/>
          </a:xfrm>
        </p:grpSpPr>
        <p:pic>
          <p:nvPicPr>
            <p:cNvPr id="623621" name="Picture 5" descr="UTCT_Cheetah_Isosurface"/>
            <p:cNvPicPr>
              <a:picLocks noChangeAspect="1" noChangeArrowheads="1"/>
            </p:cNvPicPr>
            <p:nvPr/>
          </p:nvPicPr>
          <p:blipFill>
            <a:blip r:embed="rId3">
              <a:lum bright="20000" contrast="10000"/>
            </a:blip>
            <a:srcRect/>
            <a:stretch>
              <a:fillRect/>
            </a:stretch>
          </p:blipFill>
          <p:spPr bwMode="auto">
            <a:xfrm>
              <a:off x="547688" y="1220788"/>
              <a:ext cx="3402012" cy="2451100"/>
            </a:xfrm>
            <a:prstGeom prst="rect">
              <a:avLst/>
            </a:prstGeom>
            <a:noFill/>
          </p:spPr>
        </p:pic>
        <p:sp>
          <p:nvSpPr>
            <p:cNvPr id="623624" name="Text Box 8"/>
            <p:cNvSpPr txBox="1">
              <a:spLocks noChangeArrowheads="1"/>
            </p:cNvSpPr>
            <p:nvPr/>
          </p:nvSpPr>
          <p:spPr bwMode="auto">
            <a:xfrm>
              <a:off x="2541588" y="3363913"/>
              <a:ext cx="1138237" cy="30480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l"/>
              <a:r>
                <a:rPr lang="de-DE" sz="1400">
                  <a:solidFill>
                    <a:schemeClr val="bg1"/>
                  </a:solidFill>
                </a:rPr>
                <a:t>cheetah skull</a:t>
              </a:r>
            </a:p>
          </p:txBody>
        </p:sp>
      </p:grpSp>
      <p:grpSp>
        <p:nvGrpSpPr>
          <p:cNvPr id="3" name="Gruppieren 10"/>
          <p:cNvGrpSpPr/>
          <p:nvPr/>
        </p:nvGrpSpPr>
        <p:grpSpPr>
          <a:xfrm>
            <a:off x="431427" y="3532935"/>
            <a:ext cx="3400425" cy="2551112"/>
            <a:chOff x="552450" y="3748088"/>
            <a:chExt cx="3400425" cy="2551112"/>
          </a:xfrm>
        </p:grpSpPr>
        <p:pic>
          <p:nvPicPr>
            <p:cNvPr id="623622" name="Picture 6" descr="UTCT_Pterosaur_Isosurface"/>
            <p:cNvPicPr>
              <a:picLocks noChangeAspect="1" noChangeArrowheads="1"/>
            </p:cNvPicPr>
            <p:nvPr/>
          </p:nvPicPr>
          <p:blipFill>
            <a:blip r:embed="rId4">
              <a:lum bright="20000" contrast="20000"/>
            </a:blip>
            <a:srcRect/>
            <a:stretch>
              <a:fillRect/>
            </a:stretch>
          </p:blipFill>
          <p:spPr bwMode="auto">
            <a:xfrm>
              <a:off x="552450" y="3748088"/>
              <a:ext cx="3400425" cy="2551112"/>
            </a:xfrm>
            <a:prstGeom prst="rect">
              <a:avLst/>
            </a:prstGeom>
            <a:noFill/>
          </p:spPr>
        </p:pic>
        <p:sp>
          <p:nvSpPr>
            <p:cNvPr id="623625" name="Text Box 9"/>
            <p:cNvSpPr txBox="1">
              <a:spLocks noChangeArrowheads="1"/>
            </p:cNvSpPr>
            <p:nvPr/>
          </p:nvSpPr>
          <p:spPr bwMode="auto">
            <a:xfrm>
              <a:off x="2541588" y="5975350"/>
              <a:ext cx="1246187" cy="30480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l"/>
              <a:r>
                <a:rPr lang="de-DE" sz="1400" dirty="0" err="1">
                  <a:solidFill>
                    <a:schemeClr val="bg1"/>
                  </a:solidFill>
                </a:rPr>
                <a:t>pterosaur</a:t>
              </a:r>
              <a:r>
                <a:rPr lang="de-DE" sz="1400" dirty="0">
                  <a:solidFill>
                    <a:schemeClr val="bg1"/>
                  </a:solidFill>
                </a:rPr>
                <a:t> skull</a:t>
              </a:r>
            </a:p>
          </p:txBody>
        </p:sp>
      </p:grpSp>
      <p:sp>
        <p:nvSpPr>
          <p:cNvPr id="623627" name="Text Box 11"/>
          <p:cNvSpPr txBox="1">
            <a:spLocks noChangeArrowheads="1"/>
          </p:cNvSpPr>
          <p:nvPr/>
        </p:nvSpPr>
        <p:spPr bwMode="auto">
          <a:xfrm>
            <a:off x="7463304" y="4916395"/>
            <a:ext cx="1200150" cy="304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/>
            <a:r>
              <a:rPr lang="de-DE" sz="1400">
                <a:solidFill>
                  <a:schemeClr val="bg1"/>
                </a:solidFill>
              </a:rPr>
              <a:t>big brown bat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Single </a:t>
            </a:r>
            <a:r>
              <a:rPr lang="de-DE" dirty="0" err="1" smtClean="0"/>
              <a:t>Scattering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endParaRPr lang="de-DE" dirty="0"/>
          </a:p>
        </p:txBody>
      </p:sp>
      <p:pic>
        <p:nvPicPr>
          <p:cNvPr id="6" name="Picture 2" descr="F:\IMAGES\head.png"/>
          <p:cNvPicPr>
            <a:picLocks noChangeAspect="1" noChangeArrowheads="1"/>
          </p:cNvPicPr>
          <p:nvPr/>
        </p:nvPicPr>
        <p:blipFill>
          <a:blip r:embed="rId2"/>
          <a:srcRect b="50336"/>
          <a:stretch>
            <a:fillRect/>
          </a:stretch>
        </p:blipFill>
        <p:spPr bwMode="auto">
          <a:xfrm>
            <a:off x="1117049" y="1039396"/>
            <a:ext cx="6695692" cy="5071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Single </a:t>
            </a:r>
            <a:r>
              <a:rPr lang="de-DE" dirty="0" err="1" smtClean="0"/>
              <a:t>Scattering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endParaRPr lang="de-DE" dirty="0"/>
          </a:p>
        </p:txBody>
      </p:sp>
      <p:pic>
        <p:nvPicPr>
          <p:cNvPr id="5" name="Picture 2" descr="F:\IMAGES\head.png"/>
          <p:cNvPicPr>
            <a:picLocks noChangeAspect="1" noChangeArrowheads="1"/>
          </p:cNvPicPr>
          <p:nvPr/>
        </p:nvPicPr>
        <p:blipFill>
          <a:blip r:embed="rId2"/>
          <a:srcRect t="49361"/>
          <a:stretch>
            <a:fillRect/>
          </a:stretch>
        </p:blipFill>
        <p:spPr bwMode="auto">
          <a:xfrm>
            <a:off x="1173436" y="1029591"/>
            <a:ext cx="6572123" cy="50753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Multiple </a:t>
            </a:r>
            <a:r>
              <a:rPr lang="de-DE" dirty="0" err="1" smtClean="0"/>
              <a:t>Scattering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dirty="0" err="1" smtClean="0"/>
              <a:t>Mathematical</a:t>
            </a:r>
            <a:r>
              <a:rPr lang="de-DE" dirty="0" smtClean="0"/>
              <a:t> Model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>
                <a:latin typeface="+mn-lt"/>
              </a:rPr>
              <a:t>integrates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over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the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entire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sphere</a:t>
            </a:r>
            <a:r>
              <a:rPr lang="de-DE" dirty="0" smtClean="0">
                <a:latin typeface="+mn-lt"/>
              </a:rPr>
              <a:t>/</a:t>
            </a:r>
            <a:r>
              <a:rPr lang="de-DE" dirty="0" err="1" smtClean="0">
                <a:latin typeface="+mn-lt"/>
              </a:rPr>
              <a:t>hemisphere</a:t>
            </a:r>
            <a:endParaRPr lang="de-DE" dirty="0" smtClean="0">
              <a:latin typeface="+mn-lt"/>
            </a:endParaRPr>
          </a:p>
        </p:txBody>
      </p:sp>
      <p:pic>
        <p:nvPicPr>
          <p:cNvPr id="4" name="Grafik 3" descr="Hemisphe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5232" y="606552"/>
            <a:ext cx="2588768" cy="1941576"/>
          </a:xfrm>
          <a:prstGeom prst="rect">
            <a:avLst/>
          </a:prstGeom>
        </p:spPr>
      </p:pic>
      <p:sp>
        <p:nvSpPr>
          <p:cNvPr id="6" name="Freeform 3"/>
          <p:cNvSpPr>
            <a:spLocks/>
          </p:cNvSpPr>
          <p:nvPr/>
        </p:nvSpPr>
        <p:spPr bwMode="auto">
          <a:xfrm>
            <a:off x="6671486" y="3208689"/>
            <a:ext cx="819850" cy="694722"/>
          </a:xfrm>
          <a:custGeom>
            <a:avLst/>
            <a:gdLst/>
            <a:ahLst/>
            <a:cxnLst>
              <a:cxn ang="0">
                <a:pos x="629" y="400"/>
              </a:cxn>
              <a:cxn ang="0">
                <a:pos x="265" y="379"/>
              </a:cxn>
              <a:cxn ang="0">
                <a:pos x="209" y="327"/>
              </a:cxn>
              <a:cxn ang="0">
                <a:pos x="5" y="255"/>
              </a:cxn>
              <a:cxn ang="0">
                <a:pos x="201" y="147"/>
              </a:cxn>
              <a:cxn ang="0">
                <a:pos x="288" y="0"/>
              </a:cxn>
            </a:cxnLst>
            <a:rect l="0" t="0" r="r" b="b"/>
            <a:pathLst>
              <a:path w="629" h="533">
                <a:moveTo>
                  <a:pt x="629" y="400"/>
                </a:moveTo>
                <a:cubicBezTo>
                  <a:pt x="483" y="533"/>
                  <a:pt x="312" y="436"/>
                  <a:pt x="265" y="379"/>
                </a:cubicBezTo>
                <a:cubicBezTo>
                  <a:pt x="218" y="323"/>
                  <a:pt x="252" y="348"/>
                  <a:pt x="209" y="327"/>
                </a:cubicBezTo>
                <a:cubicBezTo>
                  <a:pt x="166" y="306"/>
                  <a:pt x="6" y="285"/>
                  <a:pt x="5" y="255"/>
                </a:cubicBezTo>
                <a:cubicBezTo>
                  <a:pt x="0" y="214"/>
                  <a:pt x="197" y="207"/>
                  <a:pt x="201" y="147"/>
                </a:cubicBezTo>
                <a:cubicBezTo>
                  <a:pt x="205" y="87"/>
                  <a:pt x="288" y="0"/>
                  <a:pt x="288" y="0"/>
                </a:cubicBezTo>
              </a:path>
            </a:pathLst>
          </a:custGeom>
          <a:solidFill>
            <a:srgbClr val="FFFF00"/>
          </a:solidFill>
          <a:ln w="28575" cap="flat" cmpd="sng">
            <a:solidFill>
              <a:srgbClr val="CC0000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383152" y="3946423"/>
            <a:ext cx="724700" cy="694722"/>
          </a:xfrm>
          <a:custGeom>
            <a:avLst/>
            <a:gdLst/>
            <a:ahLst/>
            <a:cxnLst>
              <a:cxn ang="0">
                <a:pos x="556" y="400"/>
              </a:cxn>
              <a:cxn ang="0">
                <a:pos x="223" y="405"/>
              </a:cxn>
              <a:cxn ang="0">
                <a:pos x="15" y="429"/>
              </a:cxn>
              <a:cxn ang="0">
                <a:pos x="131" y="261"/>
              </a:cxn>
              <a:cxn ang="0">
                <a:pos x="155" y="72"/>
              </a:cxn>
              <a:cxn ang="0">
                <a:pos x="215" y="0"/>
              </a:cxn>
            </a:cxnLst>
            <a:rect l="0" t="0" r="r" b="b"/>
            <a:pathLst>
              <a:path w="556" h="533">
                <a:moveTo>
                  <a:pt x="556" y="400"/>
                </a:moveTo>
                <a:cubicBezTo>
                  <a:pt x="410" y="533"/>
                  <a:pt x="270" y="462"/>
                  <a:pt x="223" y="405"/>
                </a:cubicBezTo>
                <a:cubicBezTo>
                  <a:pt x="176" y="349"/>
                  <a:pt x="30" y="458"/>
                  <a:pt x="15" y="429"/>
                </a:cubicBezTo>
                <a:cubicBezTo>
                  <a:pt x="0" y="405"/>
                  <a:pt x="108" y="320"/>
                  <a:pt x="131" y="261"/>
                </a:cubicBezTo>
                <a:cubicBezTo>
                  <a:pt x="126" y="220"/>
                  <a:pt x="136" y="109"/>
                  <a:pt x="155" y="72"/>
                </a:cubicBezTo>
                <a:cubicBezTo>
                  <a:pt x="175" y="36"/>
                  <a:pt x="215" y="0"/>
                  <a:pt x="215" y="0"/>
                </a:cubicBezTo>
              </a:path>
            </a:pathLst>
          </a:custGeom>
          <a:solidFill>
            <a:srgbClr val="FFFF00"/>
          </a:solidFill>
          <a:ln w="28575" cap="flat" cmpd="sng">
            <a:solidFill>
              <a:srgbClr val="CC0000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007490" y="4638538"/>
            <a:ext cx="676473" cy="769017"/>
          </a:xfrm>
          <a:custGeom>
            <a:avLst/>
            <a:gdLst/>
            <a:ahLst/>
            <a:cxnLst>
              <a:cxn ang="0">
                <a:pos x="519" y="400"/>
              </a:cxn>
              <a:cxn ang="0">
                <a:pos x="288" y="486"/>
              </a:cxn>
              <a:cxn ang="0">
                <a:pos x="168" y="574"/>
              </a:cxn>
              <a:cxn ang="0">
                <a:pos x="140" y="394"/>
              </a:cxn>
              <a:cxn ang="0">
                <a:pos x="178" y="0"/>
              </a:cxn>
            </a:cxnLst>
            <a:rect l="0" t="0" r="r" b="b"/>
            <a:pathLst>
              <a:path w="519" h="590">
                <a:moveTo>
                  <a:pt x="519" y="400"/>
                </a:moveTo>
                <a:cubicBezTo>
                  <a:pt x="364" y="534"/>
                  <a:pt x="345" y="454"/>
                  <a:pt x="288" y="486"/>
                </a:cubicBezTo>
                <a:cubicBezTo>
                  <a:pt x="230" y="515"/>
                  <a:pt x="200" y="590"/>
                  <a:pt x="168" y="574"/>
                </a:cubicBezTo>
                <a:cubicBezTo>
                  <a:pt x="136" y="558"/>
                  <a:pt x="208" y="470"/>
                  <a:pt x="140" y="394"/>
                </a:cubicBezTo>
                <a:cubicBezTo>
                  <a:pt x="72" y="318"/>
                  <a:pt x="0" y="146"/>
                  <a:pt x="178" y="0"/>
                </a:cubicBezTo>
              </a:path>
            </a:pathLst>
          </a:custGeom>
          <a:solidFill>
            <a:srgbClr val="FFFF00"/>
          </a:solidFill>
          <a:ln w="28575" cap="flat" cmpd="sng">
            <a:solidFill>
              <a:srgbClr val="CC0000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5812534" y="5228986"/>
            <a:ext cx="1128760" cy="641282"/>
          </a:xfrm>
          <a:custGeom>
            <a:avLst/>
            <a:gdLst/>
            <a:ahLst/>
            <a:cxnLst>
              <a:cxn ang="0">
                <a:pos x="12" y="492"/>
              </a:cxn>
              <a:cxn ang="0">
                <a:pos x="364" y="106"/>
              </a:cxn>
              <a:cxn ang="0">
                <a:pos x="544" y="100"/>
              </a:cxn>
              <a:cxn ang="0">
                <a:pos x="818" y="42"/>
              </a:cxn>
              <a:cxn ang="0">
                <a:pos x="730" y="352"/>
              </a:cxn>
              <a:cxn ang="0">
                <a:pos x="754" y="486"/>
              </a:cxn>
            </a:cxnLst>
            <a:rect l="0" t="0" r="r" b="b"/>
            <a:pathLst>
              <a:path w="866" h="492">
                <a:moveTo>
                  <a:pt x="12" y="492"/>
                </a:moveTo>
                <a:cubicBezTo>
                  <a:pt x="0" y="204"/>
                  <a:pt x="260" y="106"/>
                  <a:pt x="364" y="106"/>
                </a:cubicBezTo>
                <a:cubicBezTo>
                  <a:pt x="468" y="106"/>
                  <a:pt x="468" y="111"/>
                  <a:pt x="544" y="100"/>
                </a:cubicBezTo>
                <a:cubicBezTo>
                  <a:pt x="620" y="89"/>
                  <a:pt x="787" y="0"/>
                  <a:pt x="818" y="42"/>
                </a:cubicBezTo>
                <a:cubicBezTo>
                  <a:pt x="866" y="76"/>
                  <a:pt x="708" y="296"/>
                  <a:pt x="730" y="352"/>
                </a:cubicBezTo>
                <a:cubicBezTo>
                  <a:pt x="752" y="408"/>
                  <a:pt x="754" y="486"/>
                  <a:pt x="754" y="486"/>
                </a:cubicBezTo>
              </a:path>
            </a:pathLst>
          </a:custGeom>
          <a:solidFill>
            <a:srgbClr val="FFFF00"/>
          </a:solidFill>
          <a:ln w="28575" cap="flat" cmpd="sng">
            <a:solidFill>
              <a:srgbClr val="CC0000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6294799" y="5262875"/>
            <a:ext cx="0" cy="602179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4947065" y="4138026"/>
            <a:ext cx="1345127" cy="1715298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 flipV="1">
            <a:off x="5854243" y="4655482"/>
            <a:ext cx="426217" cy="1197841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H="1" flipV="1">
            <a:off x="6280461" y="4632021"/>
            <a:ext cx="0" cy="1221303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6280461" y="3492834"/>
            <a:ext cx="952799" cy="236049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V="1">
            <a:off x="6280461" y="4912256"/>
            <a:ext cx="2157157" cy="941068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grpSp>
        <p:nvGrpSpPr>
          <p:cNvPr id="5" name="Gruppieren 92"/>
          <p:cNvGrpSpPr/>
          <p:nvPr/>
        </p:nvGrpSpPr>
        <p:grpSpPr>
          <a:xfrm>
            <a:off x="5003111" y="5058239"/>
            <a:ext cx="1277349" cy="795085"/>
            <a:chOff x="4623545" y="5058239"/>
            <a:chExt cx="1277349" cy="795085"/>
          </a:xfrm>
        </p:grpSpPr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H="1" flipV="1">
              <a:off x="4623545" y="5416678"/>
              <a:ext cx="1277349" cy="43664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H="1" flipV="1">
              <a:off x="4813844" y="5058239"/>
              <a:ext cx="1087050" cy="79508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sp>
        <p:nvSpPr>
          <p:cNvPr id="19" name="Line 17"/>
          <p:cNvSpPr>
            <a:spLocks noChangeShapeType="1"/>
          </p:cNvSpPr>
          <p:nvPr/>
        </p:nvSpPr>
        <p:spPr bwMode="auto">
          <a:xfrm flipV="1">
            <a:off x="6280461" y="4217534"/>
            <a:ext cx="1614935" cy="163579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grpSp>
        <p:nvGrpSpPr>
          <p:cNvPr id="40" name="Gruppieren 96"/>
          <p:cNvGrpSpPr/>
          <p:nvPr/>
        </p:nvGrpSpPr>
        <p:grpSpPr>
          <a:xfrm>
            <a:off x="6208773" y="3483710"/>
            <a:ext cx="2308353" cy="2398289"/>
            <a:chOff x="5829207" y="3483710"/>
            <a:chExt cx="2308353" cy="2398289"/>
          </a:xfrm>
        </p:grpSpPr>
        <p:sp>
          <p:nvSpPr>
            <p:cNvPr id="9" name="Line 6"/>
            <p:cNvSpPr>
              <a:spLocks noChangeShapeType="1"/>
            </p:cNvSpPr>
            <p:nvPr/>
          </p:nvSpPr>
          <p:spPr bwMode="auto">
            <a:xfrm rot="13800613" flipV="1">
              <a:off x="7354206" y="4143239"/>
              <a:ext cx="0" cy="4144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rot="13800613" flipV="1">
              <a:off x="7930317" y="4835354"/>
              <a:ext cx="0" cy="4144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 rot="13800613" flipV="1">
              <a:off x="6711621" y="3405504"/>
              <a:ext cx="0" cy="4144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H="1">
              <a:off x="7607069" y="4912256"/>
              <a:ext cx="464017" cy="9697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H="1">
              <a:off x="6647754" y="4239693"/>
              <a:ext cx="844615" cy="4796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H="1">
              <a:off x="5829207" y="3483710"/>
              <a:ext cx="1021880" cy="938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7244990" y="3475890"/>
            <a:ext cx="145983" cy="67126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86" name="Grafik 8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538633" y="1629280"/>
            <a:ext cx="6338417" cy="879421"/>
          </a:xfrm>
          <a:prstGeom prst="rect">
            <a:avLst/>
          </a:prstGeom>
          <a:noFill/>
          <a:ln/>
          <a:effectLst/>
        </p:spPr>
      </p:pic>
      <p:sp>
        <p:nvSpPr>
          <p:cNvPr id="26" name="Line 24"/>
          <p:cNvSpPr>
            <a:spLocks noChangeShapeType="1"/>
          </p:cNvSpPr>
          <p:nvPr/>
        </p:nvSpPr>
        <p:spPr bwMode="auto">
          <a:xfrm flipH="1">
            <a:off x="6584157" y="3475890"/>
            <a:ext cx="660832" cy="17987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 flipH="1">
            <a:off x="7132896" y="3475890"/>
            <a:ext cx="112094" cy="71688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H="1" flipV="1">
            <a:off x="6618046" y="3241275"/>
            <a:ext cx="626944" cy="23461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 flipH="1">
            <a:off x="6766134" y="3475890"/>
            <a:ext cx="478856" cy="526834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de-DE"/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>
            <a:off x="7873237" y="4238389"/>
            <a:ext cx="145983" cy="671261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1" name="Line 29"/>
          <p:cNvSpPr>
            <a:spLocks noChangeShapeType="1"/>
          </p:cNvSpPr>
          <p:nvPr/>
        </p:nvSpPr>
        <p:spPr bwMode="auto">
          <a:xfrm flipH="1">
            <a:off x="7212405" y="4238389"/>
            <a:ext cx="660832" cy="17987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2" name="Line 30"/>
          <p:cNvSpPr>
            <a:spLocks noChangeShapeType="1"/>
          </p:cNvSpPr>
          <p:nvPr/>
        </p:nvSpPr>
        <p:spPr bwMode="auto">
          <a:xfrm flipH="1">
            <a:off x="7761143" y="4238389"/>
            <a:ext cx="112094" cy="71688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 flipH="1" flipV="1">
            <a:off x="7246294" y="4003774"/>
            <a:ext cx="626944" cy="23461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4" name="Line 32"/>
          <p:cNvSpPr>
            <a:spLocks noChangeShapeType="1"/>
          </p:cNvSpPr>
          <p:nvPr/>
        </p:nvSpPr>
        <p:spPr bwMode="auto">
          <a:xfrm flipH="1">
            <a:off x="7548687" y="4238389"/>
            <a:ext cx="324551" cy="63867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5" name="Line 33"/>
          <p:cNvSpPr>
            <a:spLocks noChangeShapeType="1"/>
          </p:cNvSpPr>
          <p:nvPr/>
        </p:nvSpPr>
        <p:spPr bwMode="auto">
          <a:xfrm>
            <a:off x="8450652" y="4916166"/>
            <a:ext cx="145983" cy="671261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 flipH="1">
            <a:off x="7789819" y="4916166"/>
            <a:ext cx="660833" cy="17987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 flipH="1">
            <a:off x="8338558" y="4916166"/>
            <a:ext cx="112094" cy="71688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 flipH="1" flipV="1">
            <a:off x="7823707" y="4681551"/>
            <a:ext cx="626944" cy="23461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 flipH="1">
            <a:off x="7986519" y="4916166"/>
            <a:ext cx="464132" cy="513306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de-DE"/>
          </a:p>
        </p:txBody>
      </p:sp>
      <p:grpSp>
        <p:nvGrpSpPr>
          <p:cNvPr id="52" name="Gruppieren 90"/>
          <p:cNvGrpSpPr/>
          <p:nvPr/>
        </p:nvGrpSpPr>
        <p:grpSpPr>
          <a:xfrm>
            <a:off x="4941851" y="2631275"/>
            <a:ext cx="4094035" cy="3379762"/>
            <a:chOff x="4562285" y="2631275"/>
            <a:chExt cx="4094035" cy="3379762"/>
          </a:xfrm>
        </p:grpSpPr>
        <p:grpSp>
          <p:nvGrpSpPr>
            <p:cNvPr id="76" name="Group 38"/>
            <p:cNvGrpSpPr>
              <a:grpSpLocks/>
            </p:cNvGrpSpPr>
            <p:nvPr/>
          </p:nvGrpSpPr>
          <p:grpSpPr bwMode="auto">
            <a:xfrm>
              <a:off x="5207476" y="5865054"/>
              <a:ext cx="1488503" cy="145983"/>
              <a:chOff x="2485" y="3782"/>
              <a:chExt cx="1142" cy="112"/>
            </a:xfrm>
          </p:grpSpPr>
          <p:sp>
            <p:nvSpPr>
              <p:cNvPr id="41" name="Line 39"/>
              <p:cNvSpPr>
                <a:spLocks noChangeShapeType="1"/>
              </p:cNvSpPr>
              <p:nvPr/>
            </p:nvSpPr>
            <p:spPr bwMode="auto">
              <a:xfrm>
                <a:off x="2492" y="3784"/>
                <a:ext cx="1135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2" name="Line 40"/>
              <p:cNvSpPr>
                <a:spLocks noChangeShapeType="1"/>
              </p:cNvSpPr>
              <p:nvPr/>
            </p:nvSpPr>
            <p:spPr bwMode="auto">
              <a:xfrm flipV="1">
                <a:off x="2597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3" name="Line 41"/>
              <p:cNvSpPr>
                <a:spLocks noChangeShapeType="1"/>
              </p:cNvSpPr>
              <p:nvPr/>
            </p:nvSpPr>
            <p:spPr bwMode="auto">
              <a:xfrm flipV="1">
                <a:off x="2709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4" name="Line 42"/>
              <p:cNvSpPr>
                <a:spLocks noChangeShapeType="1"/>
              </p:cNvSpPr>
              <p:nvPr/>
            </p:nvSpPr>
            <p:spPr bwMode="auto">
              <a:xfrm flipV="1">
                <a:off x="2820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5" name="Line 43"/>
              <p:cNvSpPr>
                <a:spLocks noChangeShapeType="1"/>
              </p:cNvSpPr>
              <p:nvPr/>
            </p:nvSpPr>
            <p:spPr bwMode="auto">
              <a:xfrm flipV="1">
                <a:off x="3044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6" name="Line 44"/>
              <p:cNvSpPr>
                <a:spLocks noChangeShapeType="1"/>
              </p:cNvSpPr>
              <p:nvPr/>
            </p:nvSpPr>
            <p:spPr bwMode="auto">
              <a:xfrm flipV="1">
                <a:off x="3156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7" name="Line 45"/>
              <p:cNvSpPr>
                <a:spLocks noChangeShapeType="1"/>
              </p:cNvSpPr>
              <p:nvPr/>
            </p:nvSpPr>
            <p:spPr bwMode="auto">
              <a:xfrm flipV="1">
                <a:off x="3267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8" name="Line 46"/>
              <p:cNvSpPr>
                <a:spLocks noChangeShapeType="1"/>
              </p:cNvSpPr>
              <p:nvPr/>
            </p:nvSpPr>
            <p:spPr bwMode="auto">
              <a:xfrm flipV="1">
                <a:off x="3379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9" name="Line 47"/>
              <p:cNvSpPr>
                <a:spLocks noChangeShapeType="1"/>
              </p:cNvSpPr>
              <p:nvPr/>
            </p:nvSpPr>
            <p:spPr bwMode="auto">
              <a:xfrm flipV="1">
                <a:off x="3491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0" name="Line 48"/>
              <p:cNvSpPr>
                <a:spLocks noChangeShapeType="1"/>
              </p:cNvSpPr>
              <p:nvPr/>
            </p:nvSpPr>
            <p:spPr bwMode="auto">
              <a:xfrm flipV="1">
                <a:off x="2932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1" name="Line 49"/>
              <p:cNvSpPr>
                <a:spLocks noChangeShapeType="1"/>
              </p:cNvSpPr>
              <p:nvPr/>
            </p:nvSpPr>
            <p:spPr bwMode="auto">
              <a:xfrm flipV="1">
                <a:off x="2485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77" name="Group 50"/>
            <p:cNvGrpSpPr>
              <a:grpSpLocks/>
            </p:cNvGrpSpPr>
            <p:nvPr/>
          </p:nvGrpSpPr>
          <p:grpSpPr bwMode="auto">
            <a:xfrm>
              <a:off x="6542176" y="2631275"/>
              <a:ext cx="2114144" cy="3136023"/>
              <a:chOff x="3509" y="1301"/>
              <a:chExt cx="1622" cy="2406"/>
            </a:xfrm>
          </p:grpSpPr>
          <p:sp>
            <p:nvSpPr>
              <p:cNvPr id="53" name="Line 51"/>
              <p:cNvSpPr>
                <a:spLocks noChangeShapeType="1"/>
              </p:cNvSpPr>
              <p:nvPr/>
            </p:nvSpPr>
            <p:spPr bwMode="auto">
              <a:xfrm rot="13800613">
                <a:off x="3038" y="2504"/>
                <a:ext cx="2406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4" name="Line 52"/>
              <p:cNvSpPr>
                <a:spLocks noChangeShapeType="1"/>
              </p:cNvSpPr>
              <p:nvPr/>
            </p:nvSpPr>
            <p:spPr bwMode="auto">
              <a:xfrm rot="3003817" flipV="1">
                <a:off x="3509" y="1544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5" name="Line 53"/>
              <p:cNvSpPr>
                <a:spLocks noChangeShapeType="1"/>
              </p:cNvSpPr>
              <p:nvPr/>
            </p:nvSpPr>
            <p:spPr bwMode="auto">
              <a:xfrm rot="3003817" flipV="1">
                <a:off x="3581" y="1630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6" name="Line 54"/>
              <p:cNvSpPr>
                <a:spLocks noChangeShapeType="1"/>
              </p:cNvSpPr>
              <p:nvPr/>
            </p:nvSpPr>
            <p:spPr bwMode="auto">
              <a:xfrm rot="3003817" flipV="1">
                <a:off x="3652" y="1715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7" name="Line 55"/>
              <p:cNvSpPr>
                <a:spLocks noChangeShapeType="1"/>
              </p:cNvSpPr>
              <p:nvPr/>
            </p:nvSpPr>
            <p:spPr bwMode="auto">
              <a:xfrm rot="3003817" flipV="1">
                <a:off x="3796" y="1887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8" name="Line 56"/>
              <p:cNvSpPr>
                <a:spLocks noChangeShapeType="1"/>
              </p:cNvSpPr>
              <p:nvPr/>
            </p:nvSpPr>
            <p:spPr bwMode="auto">
              <a:xfrm rot="3003817" flipV="1">
                <a:off x="3868" y="1973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9" name="Line 57"/>
              <p:cNvSpPr>
                <a:spLocks noChangeShapeType="1"/>
              </p:cNvSpPr>
              <p:nvPr/>
            </p:nvSpPr>
            <p:spPr bwMode="auto">
              <a:xfrm rot="3003817" flipV="1">
                <a:off x="3940" y="2059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0" name="Line 58"/>
              <p:cNvSpPr>
                <a:spLocks noChangeShapeType="1"/>
              </p:cNvSpPr>
              <p:nvPr/>
            </p:nvSpPr>
            <p:spPr bwMode="auto">
              <a:xfrm rot="3003817" flipV="1">
                <a:off x="4084" y="2231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1" name="Line 59"/>
              <p:cNvSpPr>
                <a:spLocks noChangeShapeType="1"/>
              </p:cNvSpPr>
              <p:nvPr/>
            </p:nvSpPr>
            <p:spPr bwMode="auto">
              <a:xfrm rot="3003817" flipV="1">
                <a:off x="4156" y="2317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2" name="Line 60"/>
              <p:cNvSpPr>
                <a:spLocks noChangeShapeType="1"/>
              </p:cNvSpPr>
              <p:nvPr/>
            </p:nvSpPr>
            <p:spPr bwMode="auto">
              <a:xfrm rot="3003817" flipV="1">
                <a:off x="4228" y="2403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3" name="Line 61"/>
              <p:cNvSpPr>
                <a:spLocks noChangeShapeType="1"/>
              </p:cNvSpPr>
              <p:nvPr/>
            </p:nvSpPr>
            <p:spPr bwMode="auto">
              <a:xfrm rot="3003817" flipV="1">
                <a:off x="4300" y="2489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 rot="3003817" flipV="1">
                <a:off x="4372" y="2575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5" name="Line 63"/>
              <p:cNvSpPr>
                <a:spLocks noChangeShapeType="1"/>
              </p:cNvSpPr>
              <p:nvPr/>
            </p:nvSpPr>
            <p:spPr bwMode="auto">
              <a:xfrm rot="3003817" flipV="1">
                <a:off x="4012" y="2145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6" name="Line 64"/>
              <p:cNvSpPr>
                <a:spLocks noChangeShapeType="1"/>
              </p:cNvSpPr>
              <p:nvPr/>
            </p:nvSpPr>
            <p:spPr bwMode="auto">
              <a:xfrm rot="3003817" flipV="1">
                <a:off x="3724" y="1801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 rot="3003817" flipV="1">
                <a:off x="4516" y="2747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8" name="Line 66"/>
              <p:cNvSpPr>
                <a:spLocks noChangeShapeType="1"/>
              </p:cNvSpPr>
              <p:nvPr/>
            </p:nvSpPr>
            <p:spPr bwMode="auto">
              <a:xfrm rot="3003817" flipV="1">
                <a:off x="4588" y="2833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9" name="Line 67"/>
              <p:cNvSpPr>
                <a:spLocks noChangeShapeType="1"/>
              </p:cNvSpPr>
              <p:nvPr/>
            </p:nvSpPr>
            <p:spPr bwMode="auto">
              <a:xfrm rot="3003817" flipV="1">
                <a:off x="4660" y="2918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0" name="Line 68"/>
              <p:cNvSpPr>
                <a:spLocks noChangeShapeType="1"/>
              </p:cNvSpPr>
              <p:nvPr/>
            </p:nvSpPr>
            <p:spPr bwMode="auto">
              <a:xfrm rot="3003817" flipV="1">
                <a:off x="4803" y="3090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1" name="Line 69"/>
              <p:cNvSpPr>
                <a:spLocks noChangeShapeType="1"/>
              </p:cNvSpPr>
              <p:nvPr/>
            </p:nvSpPr>
            <p:spPr bwMode="auto">
              <a:xfrm rot="3003817" flipV="1">
                <a:off x="4875" y="3176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2" name="Line 70"/>
              <p:cNvSpPr>
                <a:spLocks noChangeShapeType="1"/>
              </p:cNvSpPr>
              <p:nvPr/>
            </p:nvSpPr>
            <p:spPr bwMode="auto">
              <a:xfrm rot="3003817" flipV="1">
                <a:off x="4947" y="326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3" name="Line 71"/>
              <p:cNvSpPr>
                <a:spLocks noChangeShapeType="1"/>
              </p:cNvSpPr>
              <p:nvPr/>
            </p:nvSpPr>
            <p:spPr bwMode="auto">
              <a:xfrm rot="3003817" flipV="1">
                <a:off x="5019" y="3348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4" name="Line 72"/>
              <p:cNvSpPr>
                <a:spLocks noChangeShapeType="1"/>
              </p:cNvSpPr>
              <p:nvPr/>
            </p:nvSpPr>
            <p:spPr bwMode="auto">
              <a:xfrm rot="3003817" flipV="1">
                <a:off x="4732" y="3004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5" name="Line 73"/>
              <p:cNvSpPr>
                <a:spLocks noChangeShapeType="1"/>
              </p:cNvSpPr>
              <p:nvPr/>
            </p:nvSpPr>
            <p:spPr bwMode="auto">
              <a:xfrm rot="3003817" flipV="1">
                <a:off x="4444" y="2661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78" name="Group 80"/>
            <p:cNvGrpSpPr>
              <a:grpSpLocks/>
            </p:cNvGrpSpPr>
            <p:nvPr/>
          </p:nvGrpSpPr>
          <p:grpSpPr bwMode="auto">
            <a:xfrm rot="3848456">
              <a:off x="4466483" y="4081328"/>
              <a:ext cx="473141" cy="281538"/>
              <a:chOff x="462" y="1717"/>
              <a:chExt cx="568" cy="338"/>
            </a:xfrm>
          </p:grpSpPr>
          <p:sp>
            <p:nvSpPr>
              <p:cNvPr id="80" name="Freeform 81"/>
              <p:cNvSpPr>
                <a:spLocks/>
              </p:cNvSpPr>
              <p:nvPr/>
            </p:nvSpPr>
            <p:spPr bwMode="auto">
              <a:xfrm>
                <a:off x="475" y="1776"/>
                <a:ext cx="540" cy="271"/>
              </a:xfrm>
              <a:custGeom>
                <a:avLst/>
                <a:gdLst/>
                <a:ahLst/>
                <a:cxnLst>
                  <a:cxn ang="0">
                    <a:pos x="393" y="0"/>
                  </a:cxn>
                  <a:cxn ang="0">
                    <a:pos x="0" y="240"/>
                  </a:cxn>
                  <a:cxn ang="0">
                    <a:pos x="464" y="271"/>
                  </a:cxn>
                  <a:cxn ang="0">
                    <a:pos x="393" y="0"/>
                  </a:cxn>
                </a:cxnLst>
                <a:rect l="0" t="0" r="r" b="b"/>
                <a:pathLst>
                  <a:path w="540" h="271">
                    <a:moveTo>
                      <a:pt x="393" y="0"/>
                    </a:moveTo>
                    <a:cubicBezTo>
                      <a:pt x="317" y="38"/>
                      <a:pt x="306" y="57"/>
                      <a:pt x="0" y="240"/>
                    </a:cubicBezTo>
                    <a:cubicBezTo>
                      <a:pt x="246" y="261"/>
                      <a:pt x="291" y="261"/>
                      <a:pt x="464" y="271"/>
                    </a:cubicBezTo>
                    <a:cubicBezTo>
                      <a:pt x="495" y="225"/>
                      <a:pt x="540" y="96"/>
                      <a:pt x="39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6699FF">
                      <a:gamma/>
                      <a:tint val="0"/>
                      <a:invGamma/>
                    </a:srgbClr>
                  </a:gs>
                </a:gsLst>
                <a:lin ang="0" scaled="1"/>
              </a:gradFill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81" name="Freeform 82"/>
              <p:cNvSpPr>
                <a:spLocks/>
              </p:cNvSpPr>
              <p:nvPr/>
            </p:nvSpPr>
            <p:spPr bwMode="auto">
              <a:xfrm>
                <a:off x="462" y="1717"/>
                <a:ext cx="568" cy="338"/>
              </a:xfrm>
              <a:custGeom>
                <a:avLst/>
                <a:gdLst/>
                <a:ahLst/>
                <a:cxnLst>
                  <a:cxn ang="0">
                    <a:pos x="502" y="0"/>
                  </a:cxn>
                  <a:cxn ang="0">
                    <a:pos x="0" y="305"/>
                  </a:cxn>
                  <a:cxn ang="0">
                    <a:pos x="568" y="338"/>
                  </a:cxn>
                </a:cxnLst>
                <a:rect l="0" t="0" r="r" b="b"/>
                <a:pathLst>
                  <a:path w="568" h="338">
                    <a:moveTo>
                      <a:pt x="502" y="0"/>
                    </a:moveTo>
                    <a:lnTo>
                      <a:pt x="0" y="305"/>
                    </a:lnTo>
                    <a:lnTo>
                      <a:pt x="568" y="338"/>
                    </a:ln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82" name="Oval 83"/>
              <p:cNvSpPr>
                <a:spLocks noChangeArrowheads="1"/>
              </p:cNvSpPr>
              <p:nvPr/>
            </p:nvSpPr>
            <p:spPr bwMode="auto">
              <a:xfrm rot="-1055500">
                <a:off x="864" y="1807"/>
                <a:ext cx="100" cy="201"/>
              </a:xfrm>
              <a:prstGeom prst="ellipse">
                <a:avLst/>
              </a:prstGeom>
              <a:solidFill>
                <a:srgbClr val="333333"/>
              </a:solidFill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83" name="Oval 84"/>
              <p:cNvSpPr>
                <a:spLocks noChangeArrowheads="1"/>
              </p:cNvSpPr>
              <p:nvPr/>
            </p:nvSpPr>
            <p:spPr bwMode="auto">
              <a:xfrm rot="-1055500">
                <a:off x="912" y="1849"/>
                <a:ext cx="34" cy="107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</p:grpSp>
      <p:sp>
        <p:nvSpPr>
          <p:cNvPr id="102" name="Inhaltsplatzhalter 2"/>
          <p:cNvSpPr txBox="1">
            <a:spLocks/>
          </p:cNvSpPr>
          <p:nvPr/>
        </p:nvSpPr>
        <p:spPr bwMode="auto">
          <a:xfrm>
            <a:off x="483080" y="2924534"/>
            <a:ext cx="5451894" cy="311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marL="342900" lvl="0" indent="-342900" defTabSz="915988">
              <a:spcBef>
                <a:spcPts val="0"/>
              </a:spcBef>
              <a:buBlip>
                <a:blip r:embed="rId5"/>
              </a:buBlip>
            </a:pPr>
            <a:r>
              <a:rPr lang="en-US" sz="2400" kern="0" dirty="0" smtClean="0">
                <a:latin typeface="+mn-lt"/>
              </a:rPr>
              <a:t>Integral must be solved for every intersection point</a:t>
            </a:r>
          </a:p>
          <a:p>
            <a:pPr marL="342900" lvl="0" indent="-342900" defTabSz="915988">
              <a:spcBef>
                <a:spcPts val="0"/>
              </a:spcBef>
              <a:buBlip>
                <a:blip r:embed="rId5"/>
              </a:buBlip>
            </a:pPr>
            <a:r>
              <a:rPr lang="en-US" sz="2400" b="1" i="1" kern="0" dirty="0" err="1" smtClean="0">
                <a:latin typeface="+mn-lt"/>
              </a:rPr>
              <a:t>Fredholm</a:t>
            </a:r>
            <a:r>
              <a:rPr lang="en-US" sz="2400" b="1" i="1" kern="0" dirty="0" smtClean="0">
                <a:latin typeface="+mn-lt"/>
              </a:rPr>
              <a:t> Equation </a:t>
            </a:r>
            <a:r>
              <a:rPr lang="en-US" sz="2400" kern="0" dirty="0" smtClean="0">
                <a:latin typeface="+mn-lt"/>
              </a:rPr>
              <a:t>(cannot be </a:t>
            </a:r>
            <a:br>
              <a:rPr lang="en-US" sz="2400" kern="0" dirty="0" smtClean="0">
                <a:latin typeface="+mn-lt"/>
              </a:rPr>
            </a:br>
            <a:r>
              <a:rPr lang="en-US" sz="2400" kern="0" dirty="0" smtClean="0">
                <a:latin typeface="+mn-lt"/>
              </a:rPr>
              <a:t>solved analytically)</a:t>
            </a:r>
          </a:p>
          <a:p>
            <a:pPr marL="342900" lvl="0" indent="-342900" defTabSz="915988">
              <a:spcBef>
                <a:spcPts val="0"/>
              </a:spcBef>
            </a:pPr>
            <a:r>
              <a:rPr lang="en-US" sz="2400" b="1" i="1" kern="0" dirty="0" smtClean="0">
                <a:latin typeface="+mn-lt"/>
              </a:rPr>
              <a:t>Numerical Solution:</a:t>
            </a:r>
          </a:p>
          <a:p>
            <a:pPr marL="342900" lvl="0" indent="-342900" defTabSz="915988">
              <a:spcBef>
                <a:spcPts val="0"/>
              </a:spcBef>
              <a:buBlip>
                <a:blip r:embed="rId5"/>
              </a:buBlip>
            </a:pPr>
            <a:r>
              <a:rPr lang="en-US" sz="2400" kern="0" dirty="0" smtClean="0">
                <a:latin typeface="+mn-lt"/>
              </a:rPr>
              <a:t>Number of rays grows exponentially</a:t>
            </a:r>
          </a:p>
          <a:p>
            <a:pPr marL="342900" lvl="0" indent="-342900" defTabSz="915988">
              <a:spcBef>
                <a:spcPts val="0"/>
              </a:spcBef>
              <a:buBlip>
                <a:blip r:embed="rId5"/>
              </a:buBlip>
            </a:pPr>
            <a:r>
              <a:rPr lang="en-US" sz="2400" kern="0" dirty="0" smtClean="0">
                <a:latin typeface="+mn-lt"/>
              </a:rPr>
              <a:t>Much workload spent for little</a:t>
            </a:r>
            <a:br>
              <a:rPr lang="en-US" sz="2400" kern="0" dirty="0" smtClean="0">
                <a:latin typeface="+mn-lt"/>
              </a:rPr>
            </a:br>
            <a:r>
              <a:rPr lang="en-US" sz="2400" kern="0" dirty="0" smtClean="0">
                <a:latin typeface="+mn-lt"/>
              </a:rPr>
              <a:t>contribution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0" grpId="0" animBg="1"/>
      <p:bldP spid="19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102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Multiple </a:t>
            </a:r>
            <a:r>
              <a:rPr lang="de-DE" dirty="0" err="1" smtClean="0"/>
              <a:t>Scattering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1963" y="1133475"/>
            <a:ext cx="8169275" cy="1937529"/>
          </a:xfrm>
        </p:spPr>
        <p:txBody>
          <a:bodyPr/>
          <a:lstStyle/>
          <a:p>
            <a:pPr>
              <a:buNone/>
            </a:pPr>
            <a:r>
              <a:rPr lang="de-DE" dirty="0" err="1" smtClean="0"/>
              <a:t>Mathematical</a:t>
            </a:r>
            <a:r>
              <a:rPr lang="de-DE" dirty="0" smtClean="0"/>
              <a:t> Model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>
                <a:latin typeface="+mn-lt"/>
              </a:rPr>
              <a:t>integrates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over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the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entire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sphere</a:t>
            </a:r>
            <a:r>
              <a:rPr lang="de-DE" dirty="0" smtClean="0">
                <a:latin typeface="+mn-lt"/>
              </a:rPr>
              <a:t>/</a:t>
            </a:r>
            <a:r>
              <a:rPr lang="de-DE" dirty="0" err="1" smtClean="0">
                <a:latin typeface="+mn-lt"/>
              </a:rPr>
              <a:t>hemisphere</a:t>
            </a:r>
            <a:endParaRPr lang="de-DE" dirty="0" smtClean="0">
              <a:latin typeface="+mn-lt"/>
            </a:endParaRPr>
          </a:p>
        </p:txBody>
      </p:sp>
      <p:pic>
        <p:nvPicPr>
          <p:cNvPr id="4" name="Grafik 3" descr="Hemisphe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5232" y="606552"/>
            <a:ext cx="2588768" cy="1941576"/>
          </a:xfrm>
          <a:prstGeom prst="rect">
            <a:avLst/>
          </a:prstGeom>
        </p:spPr>
      </p:pic>
      <p:grpSp>
        <p:nvGrpSpPr>
          <p:cNvPr id="5" name="Gruppieren 93"/>
          <p:cNvGrpSpPr/>
          <p:nvPr/>
        </p:nvGrpSpPr>
        <p:grpSpPr>
          <a:xfrm>
            <a:off x="4947065" y="3208689"/>
            <a:ext cx="3736898" cy="2673310"/>
            <a:chOff x="4947065" y="3208689"/>
            <a:chExt cx="3736898" cy="2673310"/>
          </a:xfrm>
        </p:grpSpPr>
        <p:sp>
          <p:nvSpPr>
            <p:cNvPr id="6" name="Freeform 3"/>
            <p:cNvSpPr>
              <a:spLocks/>
            </p:cNvSpPr>
            <p:nvPr/>
          </p:nvSpPr>
          <p:spPr bwMode="auto">
            <a:xfrm>
              <a:off x="6671486" y="3208689"/>
              <a:ext cx="819850" cy="694722"/>
            </a:xfrm>
            <a:custGeom>
              <a:avLst/>
              <a:gdLst/>
              <a:ahLst/>
              <a:cxnLst>
                <a:cxn ang="0">
                  <a:pos x="629" y="400"/>
                </a:cxn>
                <a:cxn ang="0">
                  <a:pos x="265" y="379"/>
                </a:cxn>
                <a:cxn ang="0">
                  <a:pos x="209" y="327"/>
                </a:cxn>
                <a:cxn ang="0">
                  <a:pos x="5" y="255"/>
                </a:cxn>
                <a:cxn ang="0">
                  <a:pos x="201" y="147"/>
                </a:cxn>
                <a:cxn ang="0">
                  <a:pos x="288" y="0"/>
                </a:cxn>
              </a:cxnLst>
              <a:rect l="0" t="0" r="r" b="b"/>
              <a:pathLst>
                <a:path w="629" h="533">
                  <a:moveTo>
                    <a:pt x="629" y="400"/>
                  </a:moveTo>
                  <a:cubicBezTo>
                    <a:pt x="483" y="533"/>
                    <a:pt x="312" y="436"/>
                    <a:pt x="265" y="379"/>
                  </a:cubicBezTo>
                  <a:cubicBezTo>
                    <a:pt x="218" y="323"/>
                    <a:pt x="252" y="348"/>
                    <a:pt x="209" y="327"/>
                  </a:cubicBezTo>
                  <a:cubicBezTo>
                    <a:pt x="166" y="306"/>
                    <a:pt x="6" y="285"/>
                    <a:pt x="5" y="255"/>
                  </a:cubicBezTo>
                  <a:cubicBezTo>
                    <a:pt x="0" y="214"/>
                    <a:pt x="197" y="207"/>
                    <a:pt x="201" y="147"/>
                  </a:cubicBezTo>
                  <a:cubicBezTo>
                    <a:pt x="205" y="87"/>
                    <a:pt x="288" y="0"/>
                    <a:pt x="288" y="0"/>
                  </a:cubicBezTo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CC0000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383152" y="3946423"/>
              <a:ext cx="724700" cy="694722"/>
            </a:xfrm>
            <a:custGeom>
              <a:avLst/>
              <a:gdLst/>
              <a:ahLst/>
              <a:cxnLst>
                <a:cxn ang="0">
                  <a:pos x="556" y="400"/>
                </a:cxn>
                <a:cxn ang="0">
                  <a:pos x="223" y="405"/>
                </a:cxn>
                <a:cxn ang="0">
                  <a:pos x="15" y="429"/>
                </a:cxn>
                <a:cxn ang="0">
                  <a:pos x="131" y="261"/>
                </a:cxn>
                <a:cxn ang="0">
                  <a:pos x="155" y="72"/>
                </a:cxn>
                <a:cxn ang="0">
                  <a:pos x="215" y="0"/>
                </a:cxn>
              </a:cxnLst>
              <a:rect l="0" t="0" r="r" b="b"/>
              <a:pathLst>
                <a:path w="556" h="533">
                  <a:moveTo>
                    <a:pt x="556" y="400"/>
                  </a:moveTo>
                  <a:cubicBezTo>
                    <a:pt x="410" y="533"/>
                    <a:pt x="270" y="462"/>
                    <a:pt x="223" y="405"/>
                  </a:cubicBezTo>
                  <a:cubicBezTo>
                    <a:pt x="176" y="349"/>
                    <a:pt x="30" y="458"/>
                    <a:pt x="15" y="429"/>
                  </a:cubicBezTo>
                  <a:cubicBezTo>
                    <a:pt x="0" y="405"/>
                    <a:pt x="108" y="320"/>
                    <a:pt x="131" y="261"/>
                  </a:cubicBezTo>
                  <a:cubicBezTo>
                    <a:pt x="126" y="220"/>
                    <a:pt x="136" y="109"/>
                    <a:pt x="155" y="72"/>
                  </a:cubicBezTo>
                  <a:cubicBezTo>
                    <a:pt x="175" y="36"/>
                    <a:pt x="215" y="0"/>
                    <a:pt x="215" y="0"/>
                  </a:cubicBezTo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CC0000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8007490" y="4638538"/>
              <a:ext cx="676473" cy="769017"/>
            </a:xfrm>
            <a:custGeom>
              <a:avLst/>
              <a:gdLst/>
              <a:ahLst/>
              <a:cxnLst>
                <a:cxn ang="0">
                  <a:pos x="519" y="400"/>
                </a:cxn>
                <a:cxn ang="0">
                  <a:pos x="288" y="486"/>
                </a:cxn>
                <a:cxn ang="0">
                  <a:pos x="168" y="574"/>
                </a:cxn>
                <a:cxn ang="0">
                  <a:pos x="140" y="394"/>
                </a:cxn>
                <a:cxn ang="0">
                  <a:pos x="178" y="0"/>
                </a:cxn>
              </a:cxnLst>
              <a:rect l="0" t="0" r="r" b="b"/>
              <a:pathLst>
                <a:path w="519" h="590">
                  <a:moveTo>
                    <a:pt x="519" y="400"/>
                  </a:moveTo>
                  <a:cubicBezTo>
                    <a:pt x="364" y="534"/>
                    <a:pt x="345" y="454"/>
                    <a:pt x="288" y="486"/>
                  </a:cubicBezTo>
                  <a:cubicBezTo>
                    <a:pt x="230" y="515"/>
                    <a:pt x="200" y="590"/>
                    <a:pt x="168" y="574"/>
                  </a:cubicBezTo>
                  <a:cubicBezTo>
                    <a:pt x="136" y="558"/>
                    <a:pt x="208" y="470"/>
                    <a:pt x="140" y="394"/>
                  </a:cubicBezTo>
                  <a:cubicBezTo>
                    <a:pt x="72" y="318"/>
                    <a:pt x="0" y="146"/>
                    <a:pt x="178" y="0"/>
                  </a:cubicBezTo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CC0000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5812534" y="5228986"/>
              <a:ext cx="1128760" cy="641282"/>
            </a:xfrm>
            <a:custGeom>
              <a:avLst/>
              <a:gdLst/>
              <a:ahLst/>
              <a:cxnLst>
                <a:cxn ang="0">
                  <a:pos x="12" y="492"/>
                </a:cxn>
                <a:cxn ang="0">
                  <a:pos x="364" y="106"/>
                </a:cxn>
                <a:cxn ang="0">
                  <a:pos x="544" y="100"/>
                </a:cxn>
                <a:cxn ang="0">
                  <a:pos x="818" y="42"/>
                </a:cxn>
                <a:cxn ang="0">
                  <a:pos x="730" y="352"/>
                </a:cxn>
                <a:cxn ang="0">
                  <a:pos x="754" y="486"/>
                </a:cxn>
              </a:cxnLst>
              <a:rect l="0" t="0" r="r" b="b"/>
              <a:pathLst>
                <a:path w="866" h="492">
                  <a:moveTo>
                    <a:pt x="12" y="492"/>
                  </a:moveTo>
                  <a:cubicBezTo>
                    <a:pt x="0" y="204"/>
                    <a:pt x="260" y="106"/>
                    <a:pt x="364" y="106"/>
                  </a:cubicBezTo>
                  <a:cubicBezTo>
                    <a:pt x="468" y="106"/>
                    <a:pt x="468" y="111"/>
                    <a:pt x="544" y="100"/>
                  </a:cubicBezTo>
                  <a:cubicBezTo>
                    <a:pt x="620" y="89"/>
                    <a:pt x="787" y="0"/>
                    <a:pt x="818" y="42"/>
                  </a:cubicBezTo>
                  <a:cubicBezTo>
                    <a:pt x="866" y="76"/>
                    <a:pt x="708" y="296"/>
                    <a:pt x="730" y="352"/>
                  </a:cubicBezTo>
                  <a:cubicBezTo>
                    <a:pt x="752" y="408"/>
                    <a:pt x="754" y="486"/>
                    <a:pt x="754" y="486"/>
                  </a:cubicBezTo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CC0000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V="1">
              <a:off x="6294799" y="5262875"/>
              <a:ext cx="0" cy="602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4947065" y="4138026"/>
              <a:ext cx="1345127" cy="1715298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H="1" flipV="1">
              <a:off x="5854243" y="4655482"/>
              <a:ext cx="426217" cy="119784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6280461" y="4632021"/>
              <a:ext cx="0" cy="1221303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V="1">
              <a:off x="6280461" y="3492834"/>
              <a:ext cx="952799" cy="236049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6280461" y="4912256"/>
              <a:ext cx="2157157" cy="941068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grpSp>
          <p:nvGrpSpPr>
            <p:cNvPr id="40" name="Gruppieren 92"/>
            <p:cNvGrpSpPr/>
            <p:nvPr/>
          </p:nvGrpSpPr>
          <p:grpSpPr>
            <a:xfrm>
              <a:off x="5003111" y="5058239"/>
              <a:ext cx="1277349" cy="795085"/>
              <a:chOff x="4623545" y="5058239"/>
              <a:chExt cx="1277349" cy="795085"/>
            </a:xfrm>
          </p:grpSpPr>
          <p:sp>
            <p:nvSpPr>
              <p:cNvPr id="16" name="Line 14"/>
              <p:cNvSpPr>
                <a:spLocks noChangeShapeType="1"/>
              </p:cNvSpPr>
              <p:nvPr/>
            </p:nvSpPr>
            <p:spPr bwMode="auto">
              <a:xfrm flipH="1" flipV="1">
                <a:off x="4623545" y="5416678"/>
                <a:ext cx="1277349" cy="436645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1" name="Line 19"/>
              <p:cNvSpPr>
                <a:spLocks noChangeShapeType="1"/>
              </p:cNvSpPr>
              <p:nvPr/>
            </p:nvSpPr>
            <p:spPr bwMode="auto">
              <a:xfrm flipH="1" flipV="1">
                <a:off x="4813844" y="5058239"/>
                <a:ext cx="1087050" cy="795085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V="1">
              <a:off x="6280461" y="4217534"/>
              <a:ext cx="1614935" cy="163579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grpSp>
          <p:nvGrpSpPr>
            <p:cNvPr id="52" name="Gruppieren 96"/>
            <p:cNvGrpSpPr/>
            <p:nvPr/>
          </p:nvGrpSpPr>
          <p:grpSpPr>
            <a:xfrm>
              <a:off x="6208773" y="3483710"/>
              <a:ext cx="2308353" cy="2398289"/>
              <a:chOff x="5829207" y="3483710"/>
              <a:chExt cx="2308353" cy="2398289"/>
            </a:xfrm>
          </p:grpSpPr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 rot="13800613" flipV="1">
                <a:off x="7354206" y="4143239"/>
                <a:ext cx="0" cy="4144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11" name="Line 8"/>
              <p:cNvSpPr>
                <a:spLocks noChangeShapeType="1"/>
              </p:cNvSpPr>
              <p:nvPr/>
            </p:nvSpPr>
            <p:spPr bwMode="auto">
              <a:xfrm rot="13800613" flipV="1">
                <a:off x="7930317" y="4835354"/>
                <a:ext cx="0" cy="4144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" name="Line 4"/>
              <p:cNvSpPr>
                <a:spLocks noChangeShapeType="1"/>
              </p:cNvSpPr>
              <p:nvPr/>
            </p:nvSpPr>
            <p:spPr bwMode="auto">
              <a:xfrm rot="13800613" flipV="1">
                <a:off x="6711621" y="3405504"/>
                <a:ext cx="0" cy="4144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2" name="Line 20"/>
              <p:cNvSpPr>
                <a:spLocks noChangeShapeType="1"/>
              </p:cNvSpPr>
              <p:nvPr/>
            </p:nvSpPr>
            <p:spPr bwMode="auto">
              <a:xfrm flipH="1">
                <a:off x="7607069" y="4912256"/>
                <a:ext cx="464017" cy="9697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3" name="Line 21"/>
              <p:cNvSpPr>
                <a:spLocks noChangeShapeType="1"/>
              </p:cNvSpPr>
              <p:nvPr/>
            </p:nvSpPr>
            <p:spPr bwMode="auto">
              <a:xfrm flipH="1">
                <a:off x="6647754" y="4239693"/>
                <a:ext cx="844615" cy="4796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" name="Line 22"/>
              <p:cNvSpPr>
                <a:spLocks noChangeShapeType="1"/>
              </p:cNvSpPr>
              <p:nvPr/>
            </p:nvSpPr>
            <p:spPr bwMode="auto">
              <a:xfrm flipH="1">
                <a:off x="5829207" y="3483710"/>
                <a:ext cx="1021880" cy="938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7244990" y="3475890"/>
              <a:ext cx="145983" cy="67126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 flipH="1">
              <a:off x="6584157" y="3475890"/>
              <a:ext cx="660832" cy="179872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H="1">
              <a:off x="7132896" y="3475890"/>
              <a:ext cx="112094" cy="71688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H="1" flipV="1">
              <a:off x="6618046" y="3241275"/>
              <a:ext cx="626944" cy="23461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 flipH="1">
              <a:off x="6766134" y="3475890"/>
              <a:ext cx="478856" cy="526834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spAutoFit/>
            </a:bodyPr>
            <a:lstStyle/>
            <a:p>
              <a:endParaRPr lang="de-DE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7873237" y="4238389"/>
              <a:ext cx="145983" cy="67126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 flipH="1">
              <a:off x="7212405" y="4238389"/>
              <a:ext cx="660832" cy="179872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 flipH="1">
              <a:off x="7761143" y="4238389"/>
              <a:ext cx="112094" cy="71688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 flipH="1" flipV="1">
              <a:off x="7246294" y="4003774"/>
              <a:ext cx="626944" cy="23461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 flipH="1">
              <a:off x="7548687" y="4238389"/>
              <a:ext cx="324551" cy="63867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auto">
            <a:xfrm>
              <a:off x="8450652" y="4916166"/>
              <a:ext cx="145983" cy="67126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6" name="Line 34"/>
            <p:cNvSpPr>
              <a:spLocks noChangeShapeType="1"/>
            </p:cNvSpPr>
            <p:nvPr/>
          </p:nvSpPr>
          <p:spPr bwMode="auto">
            <a:xfrm flipH="1">
              <a:off x="7789819" y="4916166"/>
              <a:ext cx="660833" cy="179872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auto">
            <a:xfrm flipH="1">
              <a:off x="8338558" y="4916166"/>
              <a:ext cx="112094" cy="71688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auto">
            <a:xfrm flipH="1" flipV="1">
              <a:off x="7823707" y="4681551"/>
              <a:ext cx="626944" cy="23461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auto">
            <a:xfrm flipH="1">
              <a:off x="7986519" y="4916166"/>
              <a:ext cx="464132" cy="51330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spAutoFit/>
            </a:bodyPr>
            <a:lstStyle/>
            <a:p>
              <a:endParaRPr lang="de-DE"/>
            </a:p>
          </p:txBody>
        </p:sp>
      </p:grpSp>
      <p:sp>
        <p:nvSpPr>
          <p:cNvPr id="76" name="Line 77"/>
          <p:cNvSpPr>
            <a:spLocks noChangeShapeType="1"/>
          </p:cNvSpPr>
          <p:nvPr/>
        </p:nvSpPr>
        <p:spPr bwMode="auto">
          <a:xfrm>
            <a:off x="5089585" y="4313208"/>
            <a:ext cx="1209572" cy="1509622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de-DE"/>
          </a:p>
        </p:txBody>
      </p:sp>
      <p:sp>
        <p:nvSpPr>
          <p:cNvPr id="77" name="Line 78"/>
          <p:cNvSpPr>
            <a:spLocks noChangeShapeType="1"/>
          </p:cNvSpPr>
          <p:nvPr/>
        </p:nvSpPr>
        <p:spPr bwMode="auto">
          <a:xfrm flipV="1">
            <a:off x="6311348" y="4196250"/>
            <a:ext cx="1569315" cy="1657947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78" name="Line 79"/>
          <p:cNvSpPr>
            <a:spLocks noChangeShapeType="1"/>
          </p:cNvSpPr>
          <p:nvPr/>
        </p:nvSpPr>
        <p:spPr bwMode="auto">
          <a:xfrm flipH="1" flipV="1">
            <a:off x="6571034" y="3743430"/>
            <a:ext cx="1299508" cy="493996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grpSp>
        <p:nvGrpSpPr>
          <p:cNvPr id="79" name="Gruppieren 90"/>
          <p:cNvGrpSpPr/>
          <p:nvPr/>
        </p:nvGrpSpPr>
        <p:grpSpPr>
          <a:xfrm>
            <a:off x="4941851" y="2631275"/>
            <a:ext cx="4094035" cy="3379762"/>
            <a:chOff x="4562285" y="2631275"/>
            <a:chExt cx="4094035" cy="3379762"/>
          </a:xfrm>
        </p:grpSpPr>
        <p:grpSp>
          <p:nvGrpSpPr>
            <p:cNvPr id="90" name="Group 38"/>
            <p:cNvGrpSpPr>
              <a:grpSpLocks/>
            </p:cNvGrpSpPr>
            <p:nvPr/>
          </p:nvGrpSpPr>
          <p:grpSpPr bwMode="auto">
            <a:xfrm>
              <a:off x="5207476" y="5865054"/>
              <a:ext cx="1488503" cy="145983"/>
              <a:chOff x="2485" y="3782"/>
              <a:chExt cx="1142" cy="112"/>
            </a:xfrm>
          </p:grpSpPr>
          <p:sp>
            <p:nvSpPr>
              <p:cNvPr id="41" name="Line 39"/>
              <p:cNvSpPr>
                <a:spLocks noChangeShapeType="1"/>
              </p:cNvSpPr>
              <p:nvPr/>
            </p:nvSpPr>
            <p:spPr bwMode="auto">
              <a:xfrm>
                <a:off x="2492" y="3784"/>
                <a:ext cx="1135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2" name="Line 40"/>
              <p:cNvSpPr>
                <a:spLocks noChangeShapeType="1"/>
              </p:cNvSpPr>
              <p:nvPr/>
            </p:nvSpPr>
            <p:spPr bwMode="auto">
              <a:xfrm flipV="1">
                <a:off x="2597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3" name="Line 41"/>
              <p:cNvSpPr>
                <a:spLocks noChangeShapeType="1"/>
              </p:cNvSpPr>
              <p:nvPr/>
            </p:nvSpPr>
            <p:spPr bwMode="auto">
              <a:xfrm flipV="1">
                <a:off x="2709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4" name="Line 42"/>
              <p:cNvSpPr>
                <a:spLocks noChangeShapeType="1"/>
              </p:cNvSpPr>
              <p:nvPr/>
            </p:nvSpPr>
            <p:spPr bwMode="auto">
              <a:xfrm flipV="1">
                <a:off x="2820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5" name="Line 43"/>
              <p:cNvSpPr>
                <a:spLocks noChangeShapeType="1"/>
              </p:cNvSpPr>
              <p:nvPr/>
            </p:nvSpPr>
            <p:spPr bwMode="auto">
              <a:xfrm flipV="1">
                <a:off x="3044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6" name="Line 44"/>
              <p:cNvSpPr>
                <a:spLocks noChangeShapeType="1"/>
              </p:cNvSpPr>
              <p:nvPr/>
            </p:nvSpPr>
            <p:spPr bwMode="auto">
              <a:xfrm flipV="1">
                <a:off x="3156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7" name="Line 45"/>
              <p:cNvSpPr>
                <a:spLocks noChangeShapeType="1"/>
              </p:cNvSpPr>
              <p:nvPr/>
            </p:nvSpPr>
            <p:spPr bwMode="auto">
              <a:xfrm flipV="1">
                <a:off x="3267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8" name="Line 46"/>
              <p:cNvSpPr>
                <a:spLocks noChangeShapeType="1"/>
              </p:cNvSpPr>
              <p:nvPr/>
            </p:nvSpPr>
            <p:spPr bwMode="auto">
              <a:xfrm flipV="1">
                <a:off x="3379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9" name="Line 47"/>
              <p:cNvSpPr>
                <a:spLocks noChangeShapeType="1"/>
              </p:cNvSpPr>
              <p:nvPr/>
            </p:nvSpPr>
            <p:spPr bwMode="auto">
              <a:xfrm flipV="1">
                <a:off x="3491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0" name="Line 48"/>
              <p:cNvSpPr>
                <a:spLocks noChangeShapeType="1"/>
              </p:cNvSpPr>
              <p:nvPr/>
            </p:nvSpPr>
            <p:spPr bwMode="auto">
              <a:xfrm flipV="1">
                <a:off x="2932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1" name="Line 49"/>
              <p:cNvSpPr>
                <a:spLocks noChangeShapeType="1"/>
              </p:cNvSpPr>
              <p:nvPr/>
            </p:nvSpPr>
            <p:spPr bwMode="auto">
              <a:xfrm flipV="1">
                <a:off x="2485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91" name="Group 50"/>
            <p:cNvGrpSpPr>
              <a:grpSpLocks/>
            </p:cNvGrpSpPr>
            <p:nvPr/>
          </p:nvGrpSpPr>
          <p:grpSpPr bwMode="auto">
            <a:xfrm>
              <a:off x="6542176" y="2631275"/>
              <a:ext cx="2114144" cy="3136023"/>
              <a:chOff x="3509" y="1301"/>
              <a:chExt cx="1622" cy="2406"/>
            </a:xfrm>
          </p:grpSpPr>
          <p:sp>
            <p:nvSpPr>
              <p:cNvPr id="53" name="Line 51"/>
              <p:cNvSpPr>
                <a:spLocks noChangeShapeType="1"/>
              </p:cNvSpPr>
              <p:nvPr/>
            </p:nvSpPr>
            <p:spPr bwMode="auto">
              <a:xfrm rot="13800613">
                <a:off x="3038" y="2504"/>
                <a:ext cx="2406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4" name="Line 52"/>
              <p:cNvSpPr>
                <a:spLocks noChangeShapeType="1"/>
              </p:cNvSpPr>
              <p:nvPr/>
            </p:nvSpPr>
            <p:spPr bwMode="auto">
              <a:xfrm rot="3003817" flipV="1">
                <a:off x="3509" y="1544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5" name="Line 53"/>
              <p:cNvSpPr>
                <a:spLocks noChangeShapeType="1"/>
              </p:cNvSpPr>
              <p:nvPr/>
            </p:nvSpPr>
            <p:spPr bwMode="auto">
              <a:xfrm rot="3003817" flipV="1">
                <a:off x="3581" y="1630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6" name="Line 54"/>
              <p:cNvSpPr>
                <a:spLocks noChangeShapeType="1"/>
              </p:cNvSpPr>
              <p:nvPr/>
            </p:nvSpPr>
            <p:spPr bwMode="auto">
              <a:xfrm rot="3003817" flipV="1">
                <a:off x="3652" y="1715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7" name="Line 55"/>
              <p:cNvSpPr>
                <a:spLocks noChangeShapeType="1"/>
              </p:cNvSpPr>
              <p:nvPr/>
            </p:nvSpPr>
            <p:spPr bwMode="auto">
              <a:xfrm rot="3003817" flipV="1">
                <a:off x="3796" y="1887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8" name="Line 56"/>
              <p:cNvSpPr>
                <a:spLocks noChangeShapeType="1"/>
              </p:cNvSpPr>
              <p:nvPr/>
            </p:nvSpPr>
            <p:spPr bwMode="auto">
              <a:xfrm rot="3003817" flipV="1">
                <a:off x="3868" y="1973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9" name="Line 57"/>
              <p:cNvSpPr>
                <a:spLocks noChangeShapeType="1"/>
              </p:cNvSpPr>
              <p:nvPr/>
            </p:nvSpPr>
            <p:spPr bwMode="auto">
              <a:xfrm rot="3003817" flipV="1">
                <a:off x="3940" y="2059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0" name="Line 58"/>
              <p:cNvSpPr>
                <a:spLocks noChangeShapeType="1"/>
              </p:cNvSpPr>
              <p:nvPr/>
            </p:nvSpPr>
            <p:spPr bwMode="auto">
              <a:xfrm rot="3003817" flipV="1">
                <a:off x="4084" y="2231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1" name="Line 59"/>
              <p:cNvSpPr>
                <a:spLocks noChangeShapeType="1"/>
              </p:cNvSpPr>
              <p:nvPr/>
            </p:nvSpPr>
            <p:spPr bwMode="auto">
              <a:xfrm rot="3003817" flipV="1">
                <a:off x="4156" y="2317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2" name="Line 60"/>
              <p:cNvSpPr>
                <a:spLocks noChangeShapeType="1"/>
              </p:cNvSpPr>
              <p:nvPr/>
            </p:nvSpPr>
            <p:spPr bwMode="auto">
              <a:xfrm rot="3003817" flipV="1">
                <a:off x="4228" y="2403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3" name="Line 61"/>
              <p:cNvSpPr>
                <a:spLocks noChangeShapeType="1"/>
              </p:cNvSpPr>
              <p:nvPr/>
            </p:nvSpPr>
            <p:spPr bwMode="auto">
              <a:xfrm rot="3003817" flipV="1">
                <a:off x="4300" y="2489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 rot="3003817" flipV="1">
                <a:off x="4372" y="2575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5" name="Line 63"/>
              <p:cNvSpPr>
                <a:spLocks noChangeShapeType="1"/>
              </p:cNvSpPr>
              <p:nvPr/>
            </p:nvSpPr>
            <p:spPr bwMode="auto">
              <a:xfrm rot="3003817" flipV="1">
                <a:off x="4012" y="2145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6" name="Line 64"/>
              <p:cNvSpPr>
                <a:spLocks noChangeShapeType="1"/>
              </p:cNvSpPr>
              <p:nvPr/>
            </p:nvSpPr>
            <p:spPr bwMode="auto">
              <a:xfrm rot="3003817" flipV="1">
                <a:off x="3724" y="1801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 rot="3003817" flipV="1">
                <a:off x="4516" y="2747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8" name="Line 66"/>
              <p:cNvSpPr>
                <a:spLocks noChangeShapeType="1"/>
              </p:cNvSpPr>
              <p:nvPr/>
            </p:nvSpPr>
            <p:spPr bwMode="auto">
              <a:xfrm rot="3003817" flipV="1">
                <a:off x="4588" y="2833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9" name="Line 67"/>
              <p:cNvSpPr>
                <a:spLocks noChangeShapeType="1"/>
              </p:cNvSpPr>
              <p:nvPr/>
            </p:nvSpPr>
            <p:spPr bwMode="auto">
              <a:xfrm rot="3003817" flipV="1">
                <a:off x="4660" y="2918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0" name="Line 68"/>
              <p:cNvSpPr>
                <a:spLocks noChangeShapeType="1"/>
              </p:cNvSpPr>
              <p:nvPr/>
            </p:nvSpPr>
            <p:spPr bwMode="auto">
              <a:xfrm rot="3003817" flipV="1">
                <a:off x="4803" y="3090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1" name="Line 69"/>
              <p:cNvSpPr>
                <a:spLocks noChangeShapeType="1"/>
              </p:cNvSpPr>
              <p:nvPr/>
            </p:nvSpPr>
            <p:spPr bwMode="auto">
              <a:xfrm rot="3003817" flipV="1">
                <a:off x="4875" y="3176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2" name="Line 70"/>
              <p:cNvSpPr>
                <a:spLocks noChangeShapeType="1"/>
              </p:cNvSpPr>
              <p:nvPr/>
            </p:nvSpPr>
            <p:spPr bwMode="auto">
              <a:xfrm rot="3003817" flipV="1">
                <a:off x="4947" y="326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3" name="Line 71"/>
              <p:cNvSpPr>
                <a:spLocks noChangeShapeType="1"/>
              </p:cNvSpPr>
              <p:nvPr/>
            </p:nvSpPr>
            <p:spPr bwMode="auto">
              <a:xfrm rot="3003817" flipV="1">
                <a:off x="5019" y="3348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4" name="Line 72"/>
              <p:cNvSpPr>
                <a:spLocks noChangeShapeType="1"/>
              </p:cNvSpPr>
              <p:nvPr/>
            </p:nvSpPr>
            <p:spPr bwMode="auto">
              <a:xfrm rot="3003817" flipV="1">
                <a:off x="4732" y="3004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5" name="Line 73"/>
              <p:cNvSpPr>
                <a:spLocks noChangeShapeType="1"/>
              </p:cNvSpPr>
              <p:nvPr/>
            </p:nvSpPr>
            <p:spPr bwMode="auto">
              <a:xfrm rot="3003817" flipV="1">
                <a:off x="4444" y="2661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92" name="Group 80"/>
            <p:cNvGrpSpPr>
              <a:grpSpLocks/>
            </p:cNvGrpSpPr>
            <p:nvPr/>
          </p:nvGrpSpPr>
          <p:grpSpPr bwMode="auto">
            <a:xfrm rot="3848456">
              <a:off x="4466483" y="4081328"/>
              <a:ext cx="473141" cy="281538"/>
              <a:chOff x="462" y="1717"/>
              <a:chExt cx="568" cy="338"/>
            </a:xfrm>
          </p:grpSpPr>
          <p:sp>
            <p:nvSpPr>
              <p:cNvPr id="80" name="Freeform 81"/>
              <p:cNvSpPr>
                <a:spLocks/>
              </p:cNvSpPr>
              <p:nvPr/>
            </p:nvSpPr>
            <p:spPr bwMode="auto">
              <a:xfrm>
                <a:off x="475" y="1776"/>
                <a:ext cx="540" cy="271"/>
              </a:xfrm>
              <a:custGeom>
                <a:avLst/>
                <a:gdLst/>
                <a:ahLst/>
                <a:cxnLst>
                  <a:cxn ang="0">
                    <a:pos x="393" y="0"/>
                  </a:cxn>
                  <a:cxn ang="0">
                    <a:pos x="0" y="240"/>
                  </a:cxn>
                  <a:cxn ang="0">
                    <a:pos x="464" y="271"/>
                  </a:cxn>
                  <a:cxn ang="0">
                    <a:pos x="393" y="0"/>
                  </a:cxn>
                </a:cxnLst>
                <a:rect l="0" t="0" r="r" b="b"/>
                <a:pathLst>
                  <a:path w="540" h="271">
                    <a:moveTo>
                      <a:pt x="393" y="0"/>
                    </a:moveTo>
                    <a:cubicBezTo>
                      <a:pt x="317" y="38"/>
                      <a:pt x="306" y="57"/>
                      <a:pt x="0" y="240"/>
                    </a:cubicBezTo>
                    <a:cubicBezTo>
                      <a:pt x="246" y="261"/>
                      <a:pt x="291" y="261"/>
                      <a:pt x="464" y="271"/>
                    </a:cubicBezTo>
                    <a:cubicBezTo>
                      <a:pt x="495" y="225"/>
                      <a:pt x="540" y="96"/>
                      <a:pt x="39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6699FF">
                      <a:gamma/>
                      <a:tint val="0"/>
                      <a:invGamma/>
                    </a:srgbClr>
                  </a:gs>
                </a:gsLst>
                <a:lin ang="0" scaled="1"/>
              </a:gradFill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81" name="Freeform 82"/>
              <p:cNvSpPr>
                <a:spLocks/>
              </p:cNvSpPr>
              <p:nvPr/>
            </p:nvSpPr>
            <p:spPr bwMode="auto">
              <a:xfrm>
                <a:off x="462" y="1717"/>
                <a:ext cx="568" cy="338"/>
              </a:xfrm>
              <a:custGeom>
                <a:avLst/>
                <a:gdLst/>
                <a:ahLst/>
                <a:cxnLst>
                  <a:cxn ang="0">
                    <a:pos x="502" y="0"/>
                  </a:cxn>
                  <a:cxn ang="0">
                    <a:pos x="0" y="305"/>
                  </a:cxn>
                  <a:cxn ang="0">
                    <a:pos x="568" y="338"/>
                  </a:cxn>
                </a:cxnLst>
                <a:rect l="0" t="0" r="r" b="b"/>
                <a:pathLst>
                  <a:path w="568" h="338">
                    <a:moveTo>
                      <a:pt x="502" y="0"/>
                    </a:moveTo>
                    <a:lnTo>
                      <a:pt x="0" y="305"/>
                    </a:lnTo>
                    <a:lnTo>
                      <a:pt x="568" y="338"/>
                    </a:ln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82" name="Oval 83"/>
              <p:cNvSpPr>
                <a:spLocks noChangeArrowheads="1"/>
              </p:cNvSpPr>
              <p:nvPr/>
            </p:nvSpPr>
            <p:spPr bwMode="auto">
              <a:xfrm rot="-1055500">
                <a:off x="864" y="1807"/>
                <a:ext cx="100" cy="201"/>
              </a:xfrm>
              <a:prstGeom prst="ellipse">
                <a:avLst/>
              </a:prstGeom>
              <a:solidFill>
                <a:srgbClr val="333333"/>
              </a:solidFill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83" name="Oval 84"/>
              <p:cNvSpPr>
                <a:spLocks noChangeArrowheads="1"/>
              </p:cNvSpPr>
              <p:nvPr/>
            </p:nvSpPr>
            <p:spPr bwMode="auto">
              <a:xfrm rot="-1055500">
                <a:off x="912" y="1849"/>
                <a:ext cx="34" cy="107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</p:grpSp>
      <p:sp>
        <p:nvSpPr>
          <p:cNvPr id="84" name="Line 85"/>
          <p:cNvSpPr>
            <a:spLocks noChangeShapeType="1"/>
          </p:cNvSpPr>
          <p:nvPr/>
        </p:nvSpPr>
        <p:spPr bwMode="auto">
          <a:xfrm>
            <a:off x="5158776" y="4390534"/>
            <a:ext cx="1152221" cy="1450704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85" name="Line 86"/>
          <p:cNvSpPr>
            <a:spLocks noChangeShapeType="1"/>
          </p:cNvSpPr>
          <p:nvPr/>
        </p:nvSpPr>
        <p:spPr bwMode="auto">
          <a:xfrm flipV="1">
            <a:off x="6272855" y="4910984"/>
            <a:ext cx="2141516" cy="913696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86" name="Line 87"/>
          <p:cNvSpPr>
            <a:spLocks noChangeShapeType="1"/>
          </p:cNvSpPr>
          <p:nvPr/>
        </p:nvSpPr>
        <p:spPr bwMode="auto">
          <a:xfrm flipH="1">
            <a:off x="8251680" y="4906917"/>
            <a:ext cx="173355" cy="862863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87" name="Line 88"/>
          <p:cNvSpPr>
            <a:spLocks noChangeShapeType="1"/>
          </p:cNvSpPr>
          <p:nvPr/>
        </p:nvSpPr>
        <p:spPr bwMode="auto">
          <a:xfrm>
            <a:off x="5130756" y="4364233"/>
            <a:ext cx="1152221" cy="1450704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88" name="Line 89"/>
          <p:cNvSpPr>
            <a:spLocks noChangeShapeType="1"/>
          </p:cNvSpPr>
          <p:nvPr/>
        </p:nvSpPr>
        <p:spPr bwMode="auto">
          <a:xfrm flipV="1">
            <a:off x="6279376" y="3478756"/>
            <a:ext cx="952798" cy="2301836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89" name="Line 90"/>
          <p:cNvSpPr>
            <a:spLocks noChangeShapeType="1"/>
          </p:cNvSpPr>
          <p:nvPr/>
        </p:nvSpPr>
        <p:spPr bwMode="auto">
          <a:xfrm flipH="1">
            <a:off x="6060637" y="3483128"/>
            <a:ext cx="1210876" cy="40015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5" name="Inhaltsplatzhalter 2"/>
          <p:cNvSpPr txBox="1">
            <a:spLocks/>
          </p:cNvSpPr>
          <p:nvPr/>
        </p:nvSpPr>
        <p:spPr bwMode="auto">
          <a:xfrm>
            <a:off x="461963" y="2942138"/>
            <a:ext cx="4732337" cy="309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Quantum </a:t>
            </a: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Optics</a:t>
            </a:r>
            <a:endParaRPr lang="de-DE" sz="2400" kern="0" dirty="0" smtClean="0">
              <a:latin typeface="+mj-lt"/>
            </a:endParaRPr>
          </a:p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Trace</a:t>
            </a: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path</a:t>
            </a: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single</a:t>
            </a: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photons</a:t>
            </a:r>
            <a:endParaRPr kumimoji="0" lang="de-DE" sz="24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de-DE" sz="2400" kern="0" baseline="0" dirty="0" smtClean="0">
                <a:latin typeface="+mn-lt"/>
              </a:rPr>
              <a:t>Photons </a:t>
            </a:r>
            <a:r>
              <a:rPr lang="de-DE" sz="2400" kern="0" baseline="0" dirty="0" err="1" smtClean="0">
                <a:latin typeface="+mn-lt"/>
              </a:rPr>
              <a:t>are</a:t>
            </a:r>
            <a:r>
              <a:rPr lang="de-DE" sz="2400" kern="0" baseline="0" dirty="0" smtClean="0">
                <a:latin typeface="+mn-lt"/>
              </a:rPr>
              <a:t> </a:t>
            </a:r>
            <a:r>
              <a:rPr lang="de-DE" sz="2400" kern="0" baseline="0" dirty="0" err="1" smtClean="0">
                <a:latin typeface="+mn-lt"/>
              </a:rPr>
              <a:t>scattered</a:t>
            </a:r>
            <a:r>
              <a:rPr lang="de-DE" sz="2400" kern="0" baseline="0" dirty="0" smtClean="0">
                <a:latin typeface="+mn-lt"/>
              </a:rPr>
              <a:t/>
            </a:r>
            <a:br>
              <a:rPr lang="de-DE" sz="2400" kern="0" baseline="0" dirty="0" smtClean="0">
                <a:latin typeface="+mn-lt"/>
              </a:rPr>
            </a:br>
            <a:r>
              <a:rPr lang="de-DE" sz="2400" kern="0" baseline="0" dirty="0" err="1" smtClean="0">
                <a:latin typeface="+mn-lt"/>
              </a:rPr>
              <a:t>randomly</a:t>
            </a:r>
            <a:endParaRPr lang="de-DE" sz="2400" kern="0" baseline="0" dirty="0" smtClean="0">
              <a:latin typeface="+mn-lt"/>
            </a:endParaRPr>
          </a:p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de-DE" sz="2400" kern="0" dirty="0" err="1" smtClean="0">
                <a:latin typeface="+mn-lt"/>
              </a:rPr>
              <a:t>Probability</a:t>
            </a:r>
            <a:r>
              <a:rPr lang="de-DE" sz="2400" kern="0" dirty="0" smtClean="0">
                <a:latin typeface="+mn-lt"/>
              </a:rPr>
              <a:t> </a:t>
            </a:r>
            <a:r>
              <a:rPr lang="de-DE" sz="2400" kern="0" dirty="0" err="1" smtClean="0">
                <a:latin typeface="+mn-lt"/>
              </a:rPr>
              <a:t>of</a:t>
            </a:r>
            <a:r>
              <a:rPr lang="de-DE" sz="2400" kern="0" dirty="0" smtClean="0">
                <a:latin typeface="+mn-lt"/>
              </a:rPr>
              <a:t> </a:t>
            </a:r>
            <a:r>
              <a:rPr lang="de-DE" sz="2400" kern="0" dirty="0" err="1" smtClean="0">
                <a:latin typeface="+mn-lt"/>
              </a:rPr>
              <a:t>scattering</a:t>
            </a:r>
            <a:r>
              <a:rPr lang="de-DE" sz="2400" kern="0" dirty="0" smtClean="0">
                <a:latin typeface="+mn-lt"/>
              </a:rPr>
              <a:t> </a:t>
            </a:r>
            <a:br>
              <a:rPr lang="de-DE" sz="2400" kern="0" dirty="0" smtClean="0">
                <a:latin typeface="+mn-lt"/>
              </a:rPr>
            </a:br>
            <a:r>
              <a:rPr lang="de-DE" sz="2400" kern="0" dirty="0" err="1" smtClean="0">
                <a:latin typeface="+mn-lt"/>
              </a:rPr>
              <a:t>direction</a:t>
            </a:r>
            <a:r>
              <a:rPr lang="de-DE" sz="2400" kern="0" dirty="0" smtClean="0">
                <a:latin typeface="+mn-lt"/>
              </a:rPr>
              <a:t> </a:t>
            </a:r>
            <a:r>
              <a:rPr lang="de-DE" sz="2400" kern="0" dirty="0" err="1" smtClean="0">
                <a:latin typeface="+mn-lt"/>
              </a:rPr>
              <a:t>given</a:t>
            </a:r>
            <a:r>
              <a:rPr lang="de-DE" sz="2400" kern="0" dirty="0" smtClean="0">
                <a:latin typeface="+mn-lt"/>
              </a:rPr>
              <a:t> </a:t>
            </a:r>
            <a:r>
              <a:rPr lang="de-DE" sz="2400" kern="0" dirty="0" err="1" smtClean="0">
                <a:latin typeface="+mn-lt"/>
              </a:rPr>
              <a:t>by</a:t>
            </a:r>
            <a:r>
              <a:rPr lang="de-DE" sz="2400" kern="0" dirty="0" smtClean="0">
                <a:latin typeface="+mn-lt"/>
              </a:rPr>
              <a:t> </a:t>
            </a:r>
            <a:br>
              <a:rPr lang="de-DE" sz="2400" kern="0" dirty="0" smtClean="0">
                <a:latin typeface="+mn-lt"/>
              </a:rPr>
            </a:br>
            <a:r>
              <a:rPr lang="de-DE" sz="2400" kern="0" dirty="0" smtClean="0">
                <a:latin typeface="+mn-lt"/>
              </a:rPr>
              <a:t>BRDF/</a:t>
            </a:r>
            <a:r>
              <a:rPr lang="de-DE" sz="2400" kern="0" dirty="0" err="1" smtClean="0">
                <a:latin typeface="+mn-lt"/>
              </a:rPr>
              <a:t>phase</a:t>
            </a:r>
            <a:r>
              <a:rPr lang="de-DE" sz="2400" kern="0" dirty="0" smtClean="0">
                <a:latin typeface="+mn-lt"/>
              </a:rPr>
              <a:t> </a:t>
            </a:r>
            <a:r>
              <a:rPr lang="de-DE" sz="2400" kern="0" dirty="0" err="1" smtClean="0">
                <a:latin typeface="+mn-lt"/>
              </a:rPr>
              <a:t>function</a:t>
            </a:r>
            <a:endParaRPr lang="de-DE" sz="2400" kern="0" dirty="0" smtClean="0">
              <a:latin typeface="+mn-lt"/>
            </a:endParaRPr>
          </a:p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de-DE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Monte</a:t>
            </a:r>
            <a:r>
              <a:rPr kumimoji="0" lang="de-DE" sz="2400" b="1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Carlo </a:t>
            </a:r>
            <a:r>
              <a:rPr kumimoji="0" lang="de-DE" sz="2400" b="1" i="1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path</a:t>
            </a:r>
            <a:r>
              <a:rPr kumimoji="0" lang="de-DE" sz="2400" b="1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1" i="1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tracing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/>
            </a:r>
            <a:b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endParaRPr kumimoji="0" lang="de-DE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6" name="Grafik 9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538633" y="1629280"/>
            <a:ext cx="6338417" cy="87942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smtClean="0"/>
              <a:t>Phase </a:t>
            </a:r>
            <a:r>
              <a:rPr lang="de-DE" sz="4000" dirty="0" err="1" smtClean="0"/>
              <a:t>Function</a:t>
            </a:r>
            <a:r>
              <a:rPr lang="de-DE" sz="4000" dirty="0" smtClean="0"/>
              <a:t> </a:t>
            </a:r>
            <a:r>
              <a:rPr lang="de-DE" sz="4000" dirty="0"/>
              <a:t>Model</a:t>
            </a:r>
          </a:p>
        </p:txBody>
      </p:sp>
      <p:grpSp>
        <p:nvGrpSpPr>
          <p:cNvPr id="2" name="Gruppieren 8"/>
          <p:cNvGrpSpPr/>
          <p:nvPr/>
        </p:nvGrpSpPr>
        <p:grpSpPr>
          <a:xfrm>
            <a:off x="919246" y="2790111"/>
            <a:ext cx="4100429" cy="3193428"/>
            <a:chOff x="919246" y="3171110"/>
            <a:chExt cx="4100429" cy="3193428"/>
          </a:xfrm>
        </p:grpSpPr>
        <p:pic>
          <p:nvPicPr>
            <p:cNvPr id="634884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105" t="19704" r="47524" b="13934"/>
            <a:stretch>
              <a:fillRect/>
            </a:stretch>
          </p:blipFill>
          <p:spPr bwMode="auto">
            <a:xfrm>
              <a:off x="1836820" y="3171110"/>
              <a:ext cx="3182855" cy="319342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</p:pic>
        <p:sp>
          <p:nvSpPr>
            <p:cNvPr id="634885" name="Text Box 5"/>
            <p:cNvSpPr txBox="1">
              <a:spLocks noChangeArrowheads="1"/>
            </p:cNvSpPr>
            <p:nvPr/>
          </p:nvSpPr>
          <p:spPr bwMode="auto">
            <a:xfrm>
              <a:off x="919246" y="5839076"/>
              <a:ext cx="1625600" cy="39687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de-DE" dirty="0"/>
                <a:t>non-</a:t>
              </a:r>
              <a:r>
                <a:rPr lang="de-DE" dirty="0" err="1"/>
                <a:t>refractive</a:t>
              </a:r>
              <a:endParaRPr lang="de-DE" dirty="0"/>
            </a:p>
          </p:txBody>
        </p:sp>
      </p:grp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581025" y="1176338"/>
            <a:ext cx="7981950" cy="4746625"/>
          </a:xfrm>
        </p:spPr>
        <p:txBody>
          <a:bodyPr/>
          <a:lstStyle/>
          <a:p>
            <a:r>
              <a:rPr lang="de-DE" sz="2400" dirty="0" err="1" smtClean="0">
                <a:latin typeface="+mn-lt"/>
              </a:rPr>
              <a:t>Scattering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of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light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at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every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point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inside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the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volume</a:t>
            </a:r>
            <a:endParaRPr lang="de-DE" sz="2400" dirty="0" smtClean="0">
              <a:latin typeface="+mn-lt"/>
            </a:endParaRPr>
          </a:p>
          <a:p>
            <a:pPr lvl="1"/>
            <a:r>
              <a:rPr lang="de-DE" sz="2000" dirty="0" err="1" smtClean="0">
                <a:latin typeface="+mn-lt"/>
              </a:rPr>
              <a:t>Too</a:t>
            </a:r>
            <a:r>
              <a:rPr lang="de-DE" sz="2000" dirty="0" smtClean="0">
                <a:latin typeface="+mn-lt"/>
              </a:rPr>
              <a:t> expensive (</a:t>
            </a:r>
            <a:r>
              <a:rPr lang="de-DE" sz="2000" dirty="0" err="1" smtClean="0">
                <a:latin typeface="+mn-lt"/>
              </a:rPr>
              <a:t>extremely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slow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convergence</a:t>
            </a:r>
            <a:r>
              <a:rPr lang="de-DE" sz="2000" dirty="0" smtClean="0">
                <a:latin typeface="+mn-lt"/>
              </a:rPr>
              <a:t>)</a:t>
            </a:r>
          </a:p>
          <a:p>
            <a:pPr lvl="1"/>
            <a:r>
              <a:rPr lang="de-DE" sz="2000" dirty="0" smtClean="0">
                <a:latin typeface="+mn-lt"/>
              </a:rPr>
              <a:t>Not </a:t>
            </a:r>
            <a:r>
              <a:rPr lang="de-DE" sz="2000" dirty="0" err="1" smtClean="0">
                <a:latin typeface="+mn-lt"/>
              </a:rPr>
              <a:t>practicable</a:t>
            </a:r>
            <a:r>
              <a:rPr lang="de-DE" sz="2000" dirty="0" smtClean="0">
                <a:latin typeface="+mn-lt"/>
              </a:rPr>
              <a:t>. Controlling </a:t>
            </a:r>
            <a:r>
              <a:rPr lang="de-DE" sz="2000" dirty="0" err="1" smtClean="0">
                <a:latin typeface="+mn-lt"/>
              </a:rPr>
              <a:t>the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visual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appearance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is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difficult</a:t>
            </a:r>
            <a:endParaRPr lang="de-DE" sz="2000" dirty="0" smtClean="0">
              <a:latin typeface="+mn-lt"/>
            </a:endParaRPr>
          </a:p>
          <a:p>
            <a:r>
              <a:rPr lang="de-DE" sz="2400" b="1" i="1" dirty="0" err="1" smtClean="0">
                <a:latin typeface="+mn-lt"/>
              </a:rPr>
              <a:t>Idea</a:t>
            </a:r>
            <a:r>
              <a:rPr lang="de-DE" sz="2400" b="1" i="1" dirty="0" smtClean="0">
                <a:latin typeface="+mn-lt"/>
              </a:rPr>
              <a:t>: </a:t>
            </a:r>
            <a:r>
              <a:rPr lang="de-DE" sz="2400" dirty="0" err="1" smtClean="0">
                <a:latin typeface="+mn-lt"/>
              </a:rPr>
              <a:t>Restrict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scattering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events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to</a:t>
            </a:r>
            <a:r>
              <a:rPr lang="de-DE" sz="2400" dirty="0" smtClean="0">
                <a:latin typeface="+mn-lt"/>
              </a:rPr>
              <a:t> a </a:t>
            </a:r>
            <a:r>
              <a:rPr lang="de-DE" sz="2400" dirty="0" err="1" smtClean="0">
                <a:latin typeface="+mn-lt"/>
              </a:rPr>
              <a:t>fixed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number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of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isosurfaces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only</a:t>
            </a:r>
            <a:r>
              <a:rPr lang="de-DE" sz="2400" dirty="0" smtClean="0">
                <a:latin typeface="+mn-lt"/>
              </a:rPr>
              <a:t>.</a:t>
            </a:r>
            <a:endParaRPr lang="de-DE" sz="2400" dirty="0">
              <a:latin typeface="+mn-lt"/>
            </a:endParaRPr>
          </a:p>
        </p:txBody>
      </p:sp>
      <p:grpSp>
        <p:nvGrpSpPr>
          <p:cNvPr id="3" name="Gruppieren 7"/>
          <p:cNvGrpSpPr/>
          <p:nvPr/>
        </p:nvGrpSpPr>
        <p:grpSpPr>
          <a:xfrm>
            <a:off x="5238750" y="2790111"/>
            <a:ext cx="2694071" cy="3193428"/>
            <a:chOff x="5238750" y="3171110"/>
            <a:chExt cx="2694071" cy="3193428"/>
          </a:xfrm>
        </p:grpSpPr>
        <p:sp>
          <p:nvSpPr>
            <p:cNvPr id="634886" name="Text Box 6"/>
            <p:cNvSpPr txBox="1">
              <a:spLocks noChangeArrowheads="1"/>
            </p:cNvSpPr>
            <p:nvPr/>
          </p:nvSpPr>
          <p:spPr bwMode="auto">
            <a:xfrm>
              <a:off x="6568908" y="5839076"/>
              <a:ext cx="1147763" cy="39687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de-DE" dirty="0" err="1"/>
                <a:t>refractive</a:t>
              </a:r>
              <a:endParaRPr lang="de-DE" dirty="0"/>
            </a:p>
          </p:txBody>
        </p:sp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805" t="19704" r="3252" b="13934"/>
            <a:stretch>
              <a:fillRect/>
            </a:stretch>
          </p:blipFill>
          <p:spPr bwMode="auto">
            <a:xfrm>
              <a:off x="5238750" y="3171110"/>
              <a:ext cx="2694071" cy="319342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7" name="Freeform 3"/>
          <p:cNvSpPr>
            <a:spLocks/>
          </p:cNvSpPr>
          <p:nvPr/>
        </p:nvSpPr>
        <p:spPr bwMode="auto">
          <a:xfrm>
            <a:off x="5325362" y="1316946"/>
            <a:ext cx="2747963" cy="3890963"/>
          </a:xfrm>
          <a:custGeom>
            <a:avLst/>
            <a:gdLst/>
            <a:ahLst/>
            <a:cxnLst>
              <a:cxn ang="0">
                <a:pos x="440" y="22"/>
              </a:cxn>
              <a:cxn ang="0">
                <a:pos x="100" y="425"/>
              </a:cxn>
              <a:cxn ang="0">
                <a:pos x="704" y="785"/>
              </a:cxn>
              <a:cxn ang="0">
                <a:pos x="1064" y="1320"/>
              </a:cxn>
              <a:cxn ang="0">
                <a:pos x="128" y="1243"/>
              </a:cxn>
              <a:cxn ang="0">
                <a:pos x="294" y="1889"/>
              </a:cxn>
              <a:cxn ang="0">
                <a:pos x="863" y="2451"/>
              </a:cxn>
              <a:cxn ang="0">
                <a:pos x="1724" y="2444"/>
              </a:cxn>
              <a:cxn ang="0">
                <a:pos x="1731" y="8"/>
              </a:cxn>
              <a:cxn ang="0">
                <a:pos x="440" y="22"/>
              </a:cxn>
            </a:cxnLst>
            <a:rect l="0" t="0" r="r" b="b"/>
            <a:pathLst>
              <a:path w="1731" h="2451">
                <a:moveTo>
                  <a:pt x="440" y="22"/>
                </a:moveTo>
                <a:cubicBezTo>
                  <a:pt x="366" y="0"/>
                  <a:pt x="56" y="298"/>
                  <a:pt x="100" y="425"/>
                </a:cubicBezTo>
                <a:cubicBezTo>
                  <a:pt x="144" y="552"/>
                  <a:pt x="543" y="636"/>
                  <a:pt x="704" y="785"/>
                </a:cubicBezTo>
                <a:cubicBezTo>
                  <a:pt x="865" y="934"/>
                  <a:pt x="1160" y="1244"/>
                  <a:pt x="1064" y="1320"/>
                </a:cubicBezTo>
                <a:cubicBezTo>
                  <a:pt x="968" y="1396"/>
                  <a:pt x="256" y="1148"/>
                  <a:pt x="128" y="1243"/>
                </a:cubicBezTo>
                <a:cubicBezTo>
                  <a:pt x="0" y="1338"/>
                  <a:pt x="168" y="1707"/>
                  <a:pt x="294" y="1889"/>
                </a:cubicBezTo>
                <a:cubicBezTo>
                  <a:pt x="420" y="2071"/>
                  <a:pt x="625" y="2359"/>
                  <a:pt x="863" y="2451"/>
                </a:cubicBezTo>
                <a:lnTo>
                  <a:pt x="1724" y="2444"/>
                </a:lnTo>
                <a:lnTo>
                  <a:pt x="1731" y="8"/>
                </a:lnTo>
                <a:lnTo>
                  <a:pt x="440" y="22"/>
                </a:lnTo>
                <a:close/>
              </a:path>
            </a:pathLst>
          </a:custGeom>
          <a:solidFill>
            <a:srgbClr val="99CC00"/>
          </a:solidFill>
          <a:ln w="3810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630788" name="Freeform 4"/>
          <p:cNvSpPr>
            <a:spLocks/>
          </p:cNvSpPr>
          <p:nvPr/>
        </p:nvSpPr>
        <p:spPr bwMode="auto">
          <a:xfrm>
            <a:off x="6154388" y="1364509"/>
            <a:ext cx="2433638" cy="3856038"/>
          </a:xfrm>
          <a:custGeom>
            <a:avLst/>
            <a:gdLst>
              <a:gd name="connsiteX0" fmla="*/ 272 w 1523"/>
              <a:gd name="connsiteY0" fmla="*/ 0 h 2429"/>
              <a:gd name="connsiteX1" fmla="*/ 50 w 1523"/>
              <a:gd name="connsiteY1" fmla="*/ 437 h 2429"/>
              <a:gd name="connsiteX2" fmla="*/ 571 w 1523"/>
              <a:gd name="connsiteY2" fmla="*/ 819 h 2429"/>
              <a:gd name="connsiteX3" fmla="*/ 758 w 1523"/>
              <a:gd name="connsiteY3" fmla="*/ 1721 h 2429"/>
              <a:gd name="connsiteX4" fmla="*/ 134 w 1523"/>
              <a:gd name="connsiteY4" fmla="*/ 1686 h 2429"/>
              <a:gd name="connsiteX5" fmla="*/ 224 w 1523"/>
              <a:gd name="connsiteY5" fmla="*/ 2027 h 2429"/>
              <a:gd name="connsiteX6" fmla="*/ 626 w 1523"/>
              <a:gd name="connsiteY6" fmla="*/ 2429 h 2429"/>
              <a:gd name="connsiteX7" fmla="*/ 1523 w 1523"/>
              <a:gd name="connsiteY7" fmla="*/ 2429 h 2429"/>
              <a:gd name="connsiteX8" fmla="*/ 918 w 1523"/>
              <a:gd name="connsiteY8" fmla="*/ 0 h 2429"/>
              <a:gd name="connsiteX9" fmla="*/ 272 w 1523"/>
              <a:gd name="connsiteY9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134 w 1533"/>
              <a:gd name="connsiteY4" fmla="*/ 1686 h 2429"/>
              <a:gd name="connsiteX5" fmla="*/ 224 w 1533"/>
              <a:gd name="connsiteY5" fmla="*/ 2027 h 2429"/>
              <a:gd name="connsiteX6" fmla="*/ 626 w 1533"/>
              <a:gd name="connsiteY6" fmla="*/ 2429 h 2429"/>
              <a:gd name="connsiteX7" fmla="*/ 1523 w 1533"/>
              <a:gd name="connsiteY7" fmla="*/ 2429 h 2429"/>
              <a:gd name="connsiteX8" fmla="*/ 1531 w 1533"/>
              <a:gd name="connsiteY8" fmla="*/ 0 h 2429"/>
              <a:gd name="connsiteX9" fmla="*/ 272 w 1533"/>
              <a:gd name="connsiteY9" fmla="*/ 0 h 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33" h="2429">
                <a:moveTo>
                  <a:pt x="272" y="0"/>
                </a:moveTo>
                <a:cubicBezTo>
                  <a:pt x="127" y="73"/>
                  <a:pt x="0" y="301"/>
                  <a:pt x="50" y="437"/>
                </a:cubicBezTo>
                <a:cubicBezTo>
                  <a:pt x="94" y="564"/>
                  <a:pt x="410" y="670"/>
                  <a:pt x="571" y="819"/>
                </a:cubicBezTo>
                <a:cubicBezTo>
                  <a:pt x="732" y="968"/>
                  <a:pt x="854" y="1645"/>
                  <a:pt x="758" y="1721"/>
                </a:cubicBezTo>
                <a:cubicBezTo>
                  <a:pt x="662" y="1797"/>
                  <a:pt x="262" y="1591"/>
                  <a:pt x="134" y="1686"/>
                </a:cubicBezTo>
                <a:cubicBezTo>
                  <a:pt x="6" y="1781"/>
                  <a:pt x="98" y="1845"/>
                  <a:pt x="224" y="2027"/>
                </a:cubicBezTo>
                <a:cubicBezTo>
                  <a:pt x="350" y="2209"/>
                  <a:pt x="509" y="2362"/>
                  <a:pt x="626" y="2429"/>
                </a:cubicBezTo>
                <a:lnTo>
                  <a:pt x="1523" y="2429"/>
                </a:lnTo>
                <a:cubicBezTo>
                  <a:pt x="1521" y="1619"/>
                  <a:pt x="1533" y="810"/>
                  <a:pt x="1531" y="0"/>
                </a:cubicBezTo>
                <a:lnTo>
                  <a:pt x="272" y="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630789" name="Rectangle 5"/>
          <p:cNvSpPr>
            <a:spLocks noChangeArrowheads="1"/>
          </p:cNvSpPr>
          <p:nvPr/>
        </p:nvSpPr>
        <p:spPr bwMode="auto">
          <a:xfrm>
            <a:off x="5047013" y="1343108"/>
            <a:ext cx="3525838" cy="3887788"/>
          </a:xfrm>
          <a:prstGeom prst="rect">
            <a:avLst/>
          </a:prstGeom>
          <a:noFill/>
          <a:ln w="571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307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smtClean="0"/>
              <a:t>GPU </a:t>
            </a:r>
            <a:r>
              <a:rPr lang="de-DE" sz="4000" dirty="0"/>
              <a:t>Ray-</a:t>
            </a:r>
            <a:r>
              <a:rPr lang="de-DE" sz="4000" dirty="0" err="1"/>
              <a:t>Casting</a:t>
            </a:r>
            <a:endParaRPr lang="de-DE" sz="4000" dirty="0"/>
          </a:p>
        </p:txBody>
      </p:sp>
      <p:sp>
        <p:nvSpPr>
          <p:cNvPr id="39" name="Inhaltsplatzhalter 2"/>
          <p:cNvSpPr>
            <a:spLocks noGrp="1"/>
          </p:cNvSpPr>
          <p:nvPr>
            <p:ph idx="1"/>
          </p:nvPr>
        </p:nvSpPr>
        <p:spPr>
          <a:xfrm>
            <a:off x="523875" y="1176338"/>
            <a:ext cx="7981950" cy="4746625"/>
          </a:xfrm>
        </p:spPr>
        <p:txBody>
          <a:bodyPr/>
          <a:lstStyle/>
          <a:p>
            <a:pPr>
              <a:spcBef>
                <a:spcPct val="10000"/>
              </a:spcBef>
              <a:buNone/>
            </a:pPr>
            <a:r>
              <a:rPr lang="de-DE" dirty="0" err="1" smtClean="0"/>
              <a:t>Scattering</a:t>
            </a:r>
            <a:r>
              <a:rPr lang="de-DE" dirty="0" smtClean="0"/>
              <a:t> Pass</a:t>
            </a:r>
          </a:p>
          <a:p>
            <a:r>
              <a:rPr lang="de-DE" dirty="0" smtClean="0">
                <a:latin typeface="+mn-lt"/>
              </a:rPr>
              <a:t>Start </a:t>
            </a:r>
            <a:r>
              <a:rPr lang="de-DE" dirty="0" err="1" smtClean="0">
                <a:latin typeface="+mn-lt"/>
              </a:rPr>
              <a:t>at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first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isosurface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and</a:t>
            </a:r>
            <a:r>
              <a:rPr lang="de-DE" dirty="0" smtClean="0">
                <a:latin typeface="+mn-lt"/>
              </a:rPr>
              <a:t/>
            </a:r>
            <a:br>
              <a:rPr lang="de-DE" dirty="0" smtClean="0">
                <a:latin typeface="+mn-lt"/>
              </a:rPr>
            </a:br>
            <a:r>
              <a:rPr lang="de-DE" dirty="0" err="1" smtClean="0">
                <a:latin typeface="+mn-lt"/>
              </a:rPr>
              <a:t>trace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inwards</a:t>
            </a:r>
            <a:endParaRPr lang="de-DE" dirty="0" smtClean="0">
              <a:latin typeface="+mn-lt"/>
            </a:endParaRPr>
          </a:p>
          <a:p>
            <a:r>
              <a:rPr lang="de-DE" dirty="0" err="1" smtClean="0">
                <a:latin typeface="+mn-lt"/>
              </a:rPr>
              <a:t>Account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for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absorption</a:t>
            </a:r>
            <a:r>
              <a:rPr lang="de-DE" dirty="0" smtClean="0">
                <a:latin typeface="+mn-lt"/>
              </a:rPr>
              <a:t/>
            </a:r>
            <a:br>
              <a:rPr lang="de-DE" dirty="0" smtClean="0">
                <a:latin typeface="+mn-lt"/>
              </a:rPr>
            </a:br>
            <a:r>
              <a:rPr lang="de-DE" dirty="0" err="1" smtClean="0">
                <a:latin typeface="+mn-lt"/>
              </a:rPr>
              <a:t>along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the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rays</a:t>
            </a:r>
            <a:endParaRPr lang="de-DE" dirty="0" smtClean="0">
              <a:latin typeface="+mn-lt"/>
            </a:endParaRPr>
          </a:p>
          <a:p>
            <a:r>
              <a:rPr lang="de-DE" dirty="0" err="1" smtClean="0">
                <a:latin typeface="+mn-lt"/>
              </a:rPr>
              <a:t>Proceed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until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next</a:t>
            </a:r>
            <a:r>
              <a:rPr lang="de-DE" dirty="0" smtClean="0">
                <a:latin typeface="+mn-lt"/>
              </a:rPr>
              <a:t> </a:t>
            </a:r>
            <a:br>
              <a:rPr lang="de-DE" dirty="0" smtClean="0">
                <a:latin typeface="+mn-lt"/>
              </a:rPr>
            </a:br>
            <a:r>
              <a:rPr lang="de-DE" dirty="0" err="1" smtClean="0">
                <a:latin typeface="+mn-lt"/>
              </a:rPr>
              <a:t>isosurface</a:t>
            </a:r>
            <a:endParaRPr lang="de-DE" dirty="0" smtClean="0">
              <a:latin typeface="+mn-lt"/>
            </a:endParaRPr>
          </a:p>
          <a:p>
            <a:r>
              <a:rPr lang="de-DE" dirty="0" err="1" smtClean="0">
                <a:latin typeface="+mn-lt"/>
              </a:rPr>
              <a:t>Calculate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scattering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event</a:t>
            </a:r>
            <a:endParaRPr lang="de-DE" dirty="0" smtClean="0">
              <a:latin typeface="+mn-lt"/>
            </a:endParaRPr>
          </a:p>
          <a:p>
            <a:r>
              <a:rPr lang="de-DE" dirty="0" smtClean="0">
                <a:latin typeface="+mn-lt"/>
              </a:rPr>
              <a:t>Sample </a:t>
            </a:r>
            <a:r>
              <a:rPr lang="de-DE" dirty="0" err="1" smtClean="0">
                <a:latin typeface="+mn-lt"/>
              </a:rPr>
              <a:t>the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environment</a:t>
            </a:r>
            <a:r>
              <a:rPr lang="de-DE" dirty="0" smtClean="0">
                <a:latin typeface="+mn-lt"/>
              </a:rPr>
              <a:t/>
            </a:r>
            <a:br>
              <a:rPr lang="de-DE" dirty="0" smtClean="0">
                <a:latin typeface="+mn-lt"/>
              </a:rPr>
            </a:br>
            <a:r>
              <a:rPr lang="de-DE" dirty="0" smtClean="0">
                <a:latin typeface="+mn-lt"/>
              </a:rPr>
              <a:t>on </a:t>
            </a:r>
            <a:r>
              <a:rPr lang="de-DE" dirty="0" err="1" smtClean="0">
                <a:latin typeface="+mn-lt"/>
              </a:rPr>
              <a:t>exit</a:t>
            </a:r>
            <a:endParaRPr lang="de-DE" dirty="0" smtClean="0">
              <a:latin typeface="+mn-lt"/>
            </a:endParaRPr>
          </a:p>
          <a:p>
            <a:pPr>
              <a:spcBef>
                <a:spcPct val="10000"/>
              </a:spcBef>
            </a:pPr>
            <a:endParaRPr lang="de-DE" dirty="0" smtClean="0"/>
          </a:p>
          <a:p>
            <a:pPr lvl="1"/>
            <a:endParaRPr lang="de-DE" sz="2000" dirty="0" smtClean="0"/>
          </a:p>
          <a:p>
            <a:pPr lvl="1"/>
            <a:endParaRPr lang="de-DE" sz="2000" dirty="0"/>
          </a:p>
        </p:txBody>
      </p:sp>
      <p:sp>
        <p:nvSpPr>
          <p:cNvPr id="37" name="Freeform 4"/>
          <p:cNvSpPr>
            <a:spLocks/>
          </p:cNvSpPr>
          <p:nvPr/>
        </p:nvSpPr>
        <p:spPr bwMode="auto">
          <a:xfrm>
            <a:off x="6815758" y="1350655"/>
            <a:ext cx="1737399" cy="3856038"/>
          </a:xfrm>
          <a:custGeom>
            <a:avLst/>
            <a:gdLst>
              <a:gd name="connsiteX0" fmla="*/ 272 w 1523"/>
              <a:gd name="connsiteY0" fmla="*/ 0 h 2429"/>
              <a:gd name="connsiteX1" fmla="*/ 50 w 1523"/>
              <a:gd name="connsiteY1" fmla="*/ 437 h 2429"/>
              <a:gd name="connsiteX2" fmla="*/ 571 w 1523"/>
              <a:gd name="connsiteY2" fmla="*/ 819 h 2429"/>
              <a:gd name="connsiteX3" fmla="*/ 758 w 1523"/>
              <a:gd name="connsiteY3" fmla="*/ 1721 h 2429"/>
              <a:gd name="connsiteX4" fmla="*/ 134 w 1523"/>
              <a:gd name="connsiteY4" fmla="*/ 1686 h 2429"/>
              <a:gd name="connsiteX5" fmla="*/ 224 w 1523"/>
              <a:gd name="connsiteY5" fmla="*/ 2027 h 2429"/>
              <a:gd name="connsiteX6" fmla="*/ 626 w 1523"/>
              <a:gd name="connsiteY6" fmla="*/ 2429 h 2429"/>
              <a:gd name="connsiteX7" fmla="*/ 1523 w 1523"/>
              <a:gd name="connsiteY7" fmla="*/ 2429 h 2429"/>
              <a:gd name="connsiteX8" fmla="*/ 918 w 1523"/>
              <a:gd name="connsiteY8" fmla="*/ 0 h 2429"/>
              <a:gd name="connsiteX9" fmla="*/ 272 w 1523"/>
              <a:gd name="connsiteY9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134 w 1533"/>
              <a:gd name="connsiteY4" fmla="*/ 1686 h 2429"/>
              <a:gd name="connsiteX5" fmla="*/ 224 w 1533"/>
              <a:gd name="connsiteY5" fmla="*/ 2027 h 2429"/>
              <a:gd name="connsiteX6" fmla="*/ 626 w 1533"/>
              <a:gd name="connsiteY6" fmla="*/ 2429 h 2429"/>
              <a:gd name="connsiteX7" fmla="*/ 1523 w 1533"/>
              <a:gd name="connsiteY7" fmla="*/ 2429 h 2429"/>
              <a:gd name="connsiteX8" fmla="*/ 1531 w 1533"/>
              <a:gd name="connsiteY8" fmla="*/ 0 h 2429"/>
              <a:gd name="connsiteX9" fmla="*/ 272 w 1533"/>
              <a:gd name="connsiteY9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463 w 1533"/>
              <a:gd name="connsiteY4" fmla="*/ 1888 h 2429"/>
              <a:gd name="connsiteX5" fmla="*/ 224 w 1533"/>
              <a:gd name="connsiteY5" fmla="*/ 2027 h 2429"/>
              <a:gd name="connsiteX6" fmla="*/ 626 w 1533"/>
              <a:gd name="connsiteY6" fmla="*/ 2429 h 2429"/>
              <a:gd name="connsiteX7" fmla="*/ 1523 w 1533"/>
              <a:gd name="connsiteY7" fmla="*/ 2429 h 2429"/>
              <a:gd name="connsiteX8" fmla="*/ 1531 w 1533"/>
              <a:gd name="connsiteY8" fmla="*/ 0 h 2429"/>
              <a:gd name="connsiteX9" fmla="*/ 272 w 1533"/>
              <a:gd name="connsiteY9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463 w 1533"/>
              <a:gd name="connsiteY4" fmla="*/ 1888 h 2429"/>
              <a:gd name="connsiteX5" fmla="*/ 626 w 1533"/>
              <a:gd name="connsiteY5" fmla="*/ 2429 h 2429"/>
              <a:gd name="connsiteX6" fmla="*/ 1523 w 1533"/>
              <a:gd name="connsiteY6" fmla="*/ 2429 h 2429"/>
              <a:gd name="connsiteX7" fmla="*/ 1531 w 1533"/>
              <a:gd name="connsiteY7" fmla="*/ 0 h 2429"/>
              <a:gd name="connsiteX8" fmla="*/ 272 w 1533"/>
              <a:gd name="connsiteY8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463 w 1533"/>
              <a:gd name="connsiteY4" fmla="*/ 2055 h 2429"/>
              <a:gd name="connsiteX5" fmla="*/ 626 w 1533"/>
              <a:gd name="connsiteY5" fmla="*/ 2429 h 2429"/>
              <a:gd name="connsiteX6" fmla="*/ 1523 w 1533"/>
              <a:gd name="connsiteY6" fmla="*/ 2429 h 2429"/>
              <a:gd name="connsiteX7" fmla="*/ 1531 w 1533"/>
              <a:gd name="connsiteY7" fmla="*/ 0 h 2429"/>
              <a:gd name="connsiteX8" fmla="*/ 272 w 1533"/>
              <a:gd name="connsiteY8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463 w 1533"/>
              <a:gd name="connsiteY4" fmla="*/ 2055 h 2429"/>
              <a:gd name="connsiteX5" fmla="*/ 626 w 1533"/>
              <a:gd name="connsiteY5" fmla="*/ 2429 h 2429"/>
              <a:gd name="connsiteX6" fmla="*/ 1523 w 1533"/>
              <a:gd name="connsiteY6" fmla="*/ 2429 h 2429"/>
              <a:gd name="connsiteX7" fmla="*/ 1531 w 1533"/>
              <a:gd name="connsiteY7" fmla="*/ 0 h 2429"/>
              <a:gd name="connsiteX8" fmla="*/ 272 w 1533"/>
              <a:gd name="connsiteY8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463 w 1533"/>
              <a:gd name="connsiteY4" fmla="*/ 2055 h 2429"/>
              <a:gd name="connsiteX5" fmla="*/ 626 w 1533"/>
              <a:gd name="connsiteY5" fmla="*/ 2429 h 2429"/>
              <a:gd name="connsiteX6" fmla="*/ 1523 w 1533"/>
              <a:gd name="connsiteY6" fmla="*/ 2429 h 2429"/>
              <a:gd name="connsiteX7" fmla="*/ 1531 w 1533"/>
              <a:gd name="connsiteY7" fmla="*/ 0 h 2429"/>
              <a:gd name="connsiteX8" fmla="*/ 272 w 1533"/>
              <a:gd name="connsiteY8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926 w 1533"/>
              <a:gd name="connsiteY2" fmla="*/ 819 h 2429"/>
              <a:gd name="connsiteX3" fmla="*/ 758 w 1533"/>
              <a:gd name="connsiteY3" fmla="*/ 1721 h 2429"/>
              <a:gd name="connsiteX4" fmla="*/ 463 w 1533"/>
              <a:gd name="connsiteY4" fmla="*/ 2055 h 2429"/>
              <a:gd name="connsiteX5" fmla="*/ 626 w 1533"/>
              <a:gd name="connsiteY5" fmla="*/ 2429 h 2429"/>
              <a:gd name="connsiteX6" fmla="*/ 1523 w 1533"/>
              <a:gd name="connsiteY6" fmla="*/ 2429 h 2429"/>
              <a:gd name="connsiteX7" fmla="*/ 1531 w 1533"/>
              <a:gd name="connsiteY7" fmla="*/ 0 h 2429"/>
              <a:gd name="connsiteX8" fmla="*/ 272 w 1533"/>
              <a:gd name="connsiteY8" fmla="*/ 0 h 2429"/>
              <a:gd name="connsiteX0" fmla="*/ 145 w 1406"/>
              <a:gd name="connsiteY0" fmla="*/ 0 h 2429"/>
              <a:gd name="connsiteX1" fmla="*/ 278 w 1406"/>
              <a:gd name="connsiteY1" fmla="*/ 361 h 2429"/>
              <a:gd name="connsiteX2" fmla="*/ 799 w 1406"/>
              <a:gd name="connsiteY2" fmla="*/ 819 h 2429"/>
              <a:gd name="connsiteX3" fmla="*/ 631 w 1406"/>
              <a:gd name="connsiteY3" fmla="*/ 1721 h 2429"/>
              <a:gd name="connsiteX4" fmla="*/ 336 w 1406"/>
              <a:gd name="connsiteY4" fmla="*/ 2055 h 2429"/>
              <a:gd name="connsiteX5" fmla="*/ 499 w 1406"/>
              <a:gd name="connsiteY5" fmla="*/ 2429 h 2429"/>
              <a:gd name="connsiteX6" fmla="*/ 1396 w 1406"/>
              <a:gd name="connsiteY6" fmla="*/ 2429 h 2429"/>
              <a:gd name="connsiteX7" fmla="*/ 1404 w 1406"/>
              <a:gd name="connsiteY7" fmla="*/ 0 h 2429"/>
              <a:gd name="connsiteX8" fmla="*/ 145 w 1406"/>
              <a:gd name="connsiteY8" fmla="*/ 0 h 2429"/>
              <a:gd name="connsiteX0" fmla="*/ 145 w 1406"/>
              <a:gd name="connsiteY0" fmla="*/ 0 h 2429"/>
              <a:gd name="connsiteX1" fmla="*/ 278 w 1406"/>
              <a:gd name="connsiteY1" fmla="*/ 361 h 2429"/>
              <a:gd name="connsiteX2" fmla="*/ 799 w 1406"/>
              <a:gd name="connsiteY2" fmla="*/ 819 h 2429"/>
              <a:gd name="connsiteX3" fmla="*/ 631 w 1406"/>
              <a:gd name="connsiteY3" fmla="*/ 1721 h 2429"/>
              <a:gd name="connsiteX4" fmla="*/ 336 w 1406"/>
              <a:gd name="connsiteY4" fmla="*/ 2055 h 2429"/>
              <a:gd name="connsiteX5" fmla="*/ 499 w 1406"/>
              <a:gd name="connsiteY5" fmla="*/ 2429 h 2429"/>
              <a:gd name="connsiteX6" fmla="*/ 1396 w 1406"/>
              <a:gd name="connsiteY6" fmla="*/ 2429 h 2429"/>
              <a:gd name="connsiteX7" fmla="*/ 1404 w 1406"/>
              <a:gd name="connsiteY7" fmla="*/ 0 h 2429"/>
              <a:gd name="connsiteX8" fmla="*/ 145 w 1406"/>
              <a:gd name="connsiteY8" fmla="*/ 0 h 2429"/>
              <a:gd name="connsiteX0" fmla="*/ 145 w 1406"/>
              <a:gd name="connsiteY0" fmla="*/ 0 h 2429"/>
              <a:gd name="connsiteX1" fmla="*/ 278 w 1406"/>
              <a:gd name="connsiteY1" fmla="*/ 361 h 2429"/>
              <a:gd name="connsiteX2" fmla="*/ 799 w 1406"/>
              <a:gd name="connsiteY2" fmla="*/ 819 h 2429"/>
              <a:gd name="connsiteX3" fmla="*/ 631 w 1406"/>
              <a:gd name="connsiteY3" fmla="*/ 1721 h 2429"/>
              <a:gd name="connsiteX4" fmla="*/ 336 w 1406"/>
              <a:gd name="connsiteY4" fmla="*/ 2055 h 2429"/>
              <a:gd name="connsiteX5" fmla="*/ 499 w 1406"/>
              <a:gd name="connsiteY5" fmla="*/ 2429 h 2429"/>
              <a:gd name="connsiteX6" fmla="*/ 1396 w 1406"/>
              <a:gd name="connsiteY6" fmla="*/ 2429 h 2429"/>
              <a:gd name="connsiteX7" fmla="*/ 1404 w 1406"/>
              <a:gd name="connsiteY7" fmla="*/ 0 h 2429"/>
              <a:gd name="connsiteX8" fmla="*/ 145 w 1406"/>
              <a:gd name="connsiteY8" fmla="*/ 0 h 2429"/>
              <a:gd name="connsiteX0" fmla="*/ 101 w 1362"/>
              <a:gd name="connsiteY0" fmla="*/ 0 h 2429"/>
              <a:gd name="connsiteX1" fmla="*/ 755 w 1362"/>
              <a:gd name="connsiteY1" fmla="*/ 819 h 2429"/>
              <a:gd name="connsiteX2" fmla="*/ 587 w 1362"/>
              <a:gd name="connsiteY2" fmla="*/ 1721 h 2429"/>
              <a:gd name="connsiteX3" fmla="*/ 292 w 1362"/>
              <a:gd name="connsiteY3" fmla="*/ 2055 h 2429"/>
              <a:gd name="connsiteX4" fmla="*/ 455 w 1362"/>
              <a:gd name="connsiteY4" fmla="*/ 2429 h 2429"/>
              <a:gd name="connsiteX5" fmla="*/ 1352 w 1362"/>
              <a:gd name="connsiteY5" fmla="*/ 2429 h 2429"/>
              <a:gd name="connsiteX6" fmla="*/ 1360 w 1362"/>
              <a:gd name="connsiteY6" fmla="*/ 0 h 2429"/>
              <a:gd name="connsiteX7" fmla="*/ 101 w 1362"/>
              <a:gd name="connsiteY7" fmla="*/ 0 h 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62" h="2429">
                <a:moveTo>
                  <a:pt x="101" y="0"/>
                </a:moveTo>
                <a:cubicBezTo>
                  <a:pt x="0" y="137"/>
                  <a:pt x="674" y="532"/>
                  <a:pt x="755" y="819"/>
                </a:cubicBezTo>
                <a:cubicBezTo>
                  <a:pt x="836" y="1106"/>
                  <a:pt x="664" y="1515"/>
                  <a:pt x="587" y="1721"/>
                </a:cubicBezTo>
                <a:cubicBezTo>
                  <a:pt x="510" y="1927"/>
                  <a:pt x="386" y="1970"/>
                  <a:pt x="292" y="2055"/>
                </a:cubicBezTo>
                <a:cubicBezTo>
                  <a:pt x="187" y="2151"/>
                  <a:pt x="278" y="2339"/>
                  <a:pt x="455" y="2429"/>
                </a:cubicBezTo>
                <a:lnTo>
                  <a:pt x="1352" y="2429"/>
                </a:lnTo>
                <a:cubicBezTo>
                  <a:pt x="1350" y="1619"/>
                  <a:pt x="1362" y="810"/>
                  <a:pt x="1360" y="0"/>
                </a:cubicBezTo>
                <a:lnTo>
                  <a:pt x="101" y="0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>
            <a:noAutofit/>
          </a:bodyPr>
          <a:lstStyle/>
          <a:p>
            <a:endParaRPr lang="de-DE"/>
          </a:p>
        </p:txBody>
      </p:sp>
      <p:cxnSp>
        <p:nvCxnSpPr>
          <p:cNvPr id="10" name="Gerade Verbindung mit Pfeil 9"/>
          <p:cNvCxnSpPr/>
          <p:nvPr/>
        </p:nvCxnSpPr>
        <p:spPr bwMode="auto">
          <a:xfrm rot="10800000" flipH="1" flipV="1">
            <a:off x="6181916" y="3328988"/>
            <a:ext cx="442912" cy="676084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Oval 31"/>
          <p:cNvSpPr>
            <a:spLocks noChangeArrowheads="1"/>
          </p:cNvSpPr>
          <p:nvPr/>
        </p:nvSpPr>
        <p:spPr bwMode="auto">
          <a:xfrm>
            <a:off x="6272340" y="3488881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2" name="Oval 31"/>
          <p:cNvSpPr>
            <a:spLocks noChangeArrowheads="1"/>
          </p:cNvSpPr>
          <p:nvPr/>
        </p:nvSpPr>
        <p:spPr bwMode="auto">
          <a:xfrm>
            <a:off x="6417628" y="3711893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" name="Oval 31"/>
          <p:cNvSpPr>
            <a:spLocks noChangeArrowheads="1"/>
          </p:cNvSpPr>
          <p:nvPr/>
        </p:nvSpPr>
        <p:spPr bwMode="auto">
          <a:xfrm>
            <a:off x="6127052" y="3265869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cxnSp>
        <p:nvCxnSpPr>
          <p:cNvPr id="14" name="Gerade Verbindung mit Pfeil 13"/>
          <p:cNvCxnSpPr/>
          <p:nvPr/>
        </p:nvCxnSpPr>
        <p:spPr bwMode="auto">
          <a:xfrm>
            <a:off x="6617780" y="3993452"/>
            <a:ext cx="733996" cy="468820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Oval 31"/>
          <p:cNvSpPr>
            <a:spLocks noChangeArrowheads="1"/>
          </p:cNvSpPr>
          <p:nvPr/>
        </p:nvSpPr>
        <p:spPr bwMode="auto">
          <a:xfrm>
            <a:off x="7032986" y="4246479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7" name="Oval 31"/>
          <p:cNvSpPr>
            <a:spLocks noChangeArrowheads="1"/>
          </p:cNvSpPr>
          <p:nvPr/>
        </p:nvSpPr>
        <p:spPr bwMode="auto">
          <a:xfrm>
            <a:off x="7268020" y="4402265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9" name="Oval 31"/>
          <p:cNvSpPr>
            <a:spLocks noChangeArrowheads="1"/>
          </p:cNvSpPr>
          <p:nvPr/>
        </p:nvSpPr>
        <p:spPr bwMode="auto">
          <a:xfrm>
            <a:off x="6797951" y="4090692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3" name="Oval 31"/>
          <p:cNvSpPr>
            <a:spLocks noChangeArrowheads="1"/>
          </p:cNvSpPr>
          <p:nvPr/>
        </p:nvSpPr>
        <p:spPr bwMode="auto">
          <a:xfrm>
            <a:off x="6562916" y="3934905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cxnSp>
        <p:nvCxnSpPr>
          <p:cNvPr id="20" name="Gerade Verbindung mit Pfeil 19"/>
          <p:cNvCxnSpPr>
            <a:endCxn id="630788" idx="3"/>
          </p:cNvCxnSpPr>
          <p:nvPr/>
        </p:nvCxnSpPr>
        <p:spPr bwMode="auto">
          <a:xfrm rot="5400000" flipH="1" flipV="1">
            <a:off x="7160477" y="4255893"/>
            <a:ext cx="356531" cy="37941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Oval 31"/>
          <p:cNvSpPr>
            <a:spLocks noChangeArrowheads="1"/>
          </p:cNvSpPr>
          <p:nvPr/>
        </p:nvSpPr>
        <p:spPr bwMode="auto">
          <a:xfrm>
            <a:off x="7284446" y="4223619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cxnSp>
        <p:nvCxnSpPr>
          <p:cNvPr id="29" name="Gerade Verbindung mit Pfeil 28"/>
          <p:cNvCxnSpPr/>
          <p:nvPr/>
        </p:nvCxnSpPr>
        <p:spPr bwMode="auto">
          <a:xfrm rot="16200000" flipV="1">
            <a:off x="6837425" y="3559303"/>
            <a:ext cx="635510" cy="356616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Oval 31"/>
          <p:cNvSpPr>
            <a:spLocks noChangeArrowheads="1"/>
          </p:cNvSpPr>
          <p:nvPr/>
        </p:nvSpPr>
        <p:spPr bwMode="auto">
          <a:xfrm>
            <a:off x="7174096" y="3824217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3" name="Oval 31"/>
          <p:cNvSpPr>
            <a:spLocks noChangeArrowheads="1"/>
          </p:cNvSpPr>
          <p:nvPr/>
        </p:nvSpPr>
        <p:spPr bwMode="auto">
          <a:xfrm>
            <a:off x="7300871" y="4044972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047322" y="3603463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cxnSp>
        <p:nvCxnSpPr>
          <p:cNvPr id="36" name="Gerade Verbindung mit Pfeil 35"/>
          <p:cNvCxnSpPr/>
          <p:nvPr/>
        </p:nvCxnSpPr>
        <p:spPr bwMode="auto">
          <a:xfrm rot="10800000">
            <a:off x="6414516" y="2912364"/>
            <a:ext cx="562356" cy="539498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Oval 31"/>
          <p:cNvSpPr>
            <a:spLocks noChangeArrowheads="1"/>
          </p:cNvSpPr>
          <p:nvPr/>
        </p:nvSpPr>
        <p:spPr bwMode="auto">
          <a:xfrm>
            <a:off x="6920548" y="3382709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7" name="Freeform 3"/>
          <p:cNvSpPr>
            <a:spLocks/>
          </p:cNvSpPr>
          <p:nvPr/>
        </p:nvSpPr>
        <p:spPr bwMode="auto">
          <a:xfrm>
            <a:off x="5325362" y="1316946"/>
            <a:ext cx="2747963" cy="3890963"/>
          </a:xfrm>
          <a:custGeom>
            <a:avLst/>
            <a:gdLst/>
            <a:ahLst/>
            <a:cxnLst>
              <a:cxn ang="0">
                <a:pos x="440" y="22"/>
              </a:cxn>
              <a:cxn ang="0">
                <a:pos x="100" y="425"/>
              </a:cxn>
              <a:cxn ang="0">
                <a:pos x="704" y="785"/>
              </a:cxn>
              <a:cxn ang="0">
                <a:pos x="1064" y="1320"/>
              </a:cxn>
              <a:cxn ang="0">
                <a:pos x="128" y="1243"/>
              </a:cxn>
              <a:cxn ang="0">
                <a:pos x="294" y="1889"/>
              </a:cxn>
              <a:cxn ang="0">
                <a:pos x="863" y="2451"/>
              </a:cxn>
              <a:cxn ang="0">
                <a:pos x="1724" y="2444"/>
              </a:cxn>
              <a:cxn ang="0">
                <a:pos x="1731" y="8"/>
              </a:cxn>
              <a:cxn ang="0">
                <a:pos x="440" y="22"/>
              </a:cxn>
            </a:cxnLst>
            <a:rect l="0" t="0" r="r" b="b"/>
            <a:pathLst>
              <a:path w="1731" h="2451">
                <a:moveTo>
                  <a:pt x="440" y="22"/>
                </a:moveTo>
                <a:cubicBezTo>
                  <a:pt x="366" y="0"/>
                  <a:pt x="56" y="298"/>
                  <a:pt x="100" y="425"/>
                </a:cubicBezTo>
                <a:cubicBezTo>
                  <a:pt x="144" y="552"/>
                  <a:pt x="543" y="636"/>
                  <a:pt x="704" y="785"/>
                </a:cubicBezTo>
                <a:cubicBezTo>
                  <a:pt x="865" y="934"/>
                  <a:pt x="1160" y="1244"/>
                  <a:pt x="1064" y="1320"/>
                </a:cubicBezTo>
                <a:cubicBezTo>
                  <a:pt x="968" y="1396"/>
                  <a:pt x="256" y="1148"/>
                  <a:pt x="128" y="1243"/>
                </a:cubicBezTo>
                <a:cubicBezTo>
                  <a:pt x="0" y="1338"/>
                  <a:pt x="168" y="1707"/>
                  <a:pt x="294" y="1889"/>
                </a:cubicBezTo>
                <a:cubicBezTo>
                  <a:pt x="420" y="2071"/>
                  <a:pt x="625" y="2359"/>
                  <a:pt x="863" y="2451"/>
                </a:cubicBezTo>
                <a:lnTo>
                  <a:pt x="1724" y="2444"/>
                </a:lnTo>
                <a:lnTo>
                  <a:pt x="1731" y="8"/>
                </a:lnTo>
                <a:lnTo>
                  <a:pt x="440" y="22"/>
                </a:lnTo>
                <a:close/>
              </a:path>
            </a:pathLst>
          </a:custGeom>
          <a:solidFill>
            <a:srgbClr val="99CC00"/>
          </a:solidFill>
          <a:ln w="3810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630788" name="Freeform 4"/>
          <p:cNvSpPr>
            <a:spLocks/>
          </p:cNvSpPr>
          <p:nvPr/>
        </p:nvSpPr>
        <p:spPr bwMode="auto">
          <a:xfrm>
            <a:off x="6154388" y="1364509"/>
            <a:ext cx="2433638" cy="3856038"/>
          </a:xfrm>
          <a:custGeom>
            <a:avLst/>
            <a:gdLst>
              <a:gd name="connsiteX0" fmla="*/ 272 w 1523"/>
              <a:gd name="connsiteY0" fmla="*/ 0 h 2429"/>
              <a:gd name="connsiteX1" fmla="*/ 50 w 1523"/>
              <a:gd name="connsiteY1" fmla="*/ 437 h 2429"/>
              <a:gd name="connsiteX2" fmla="*/ 571 w 1523"/>
              <a:gd name="connsiteY2" fmla="*/ 819 h 2429"/>
              <a:gd name="connsiteX3" fmla="*/ 758 w 1523"/>
              <a:gd name="connsiteY3" fmla="*/ 1721 h 2429"/>
              <a:gd name="connsiteX4" fmla="*/ 134 w 1523"/>
              <a:gd name="connsiteY4" fmla="*/ 1686 h 2429"/>
              <a:gd name="connsiteX5" fmla="*/ 224 w 1523"/>
              <a:gd name="connsiteY5" fmla="*/ 2027 h 2429"/>
              <a:gd name="connsiteX6" fmla="*/ 626 w 1523"/>
              <a:gd name="connsiteY6" fmla="*/ 2429 h 2429"/>
              <a:gd name="connsiteX7" fmla="*/ 1523 w 1523"/>
              <a:gd name="connsiteY7" fmla="*/ 2429 h 2429"/>
              <a:gd name="connsiteX8" fmla="*/ 918 w 1523"/>
              <a:gd name="connsiteY8" fmla="*/ 0 h 2429"/>
              <a:gd name="connsiteX9" fmla="*/ 272 w 1523"/>
              <a:gd name="connsiteY9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134 w 1533"/>
              <a:gd name="connsiteY4" fmla="*/ 1686 h 2429"/>
              <a:gd name="connsiteX5" fmla="*/ 224 w 1533"/>
              <a:gd name="connsiteY5" fmla="*/ 2027 h 2429"/>
              <a:gd name="connsiteX6" fmla="*/ 626 w 1533"/>
              <a:gd name="connsiteY6" fmla="*/ 2429 h 2429"/>
              <a:gd name="connsiteX7" fmla="*/ 1523 w 1533"/>
              <a:gd name="connsiteY7" fmla="*/ 2429 h 2429"/>
              <a:gd name="connsiteX8" fmla="*/ 1531 w 1533"/>
              <a:gd name="connsiteY8" fmla="*/ 0 h 2429"/>
              <a:gd name="connsiteX9" fmla="*/ 272 w 1533"/>
              <a:gd name="connsiteY9" fmla="*/ 0 h 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33" h="2429">
                <a:moveTo>
                  <a:pt x="272" y="0"/>
                </a:moveTo>
                <a:cubicBezTo>
                  <a:pt x="127" y="73"/>
                  <a:pt x="0" y="301"/>
                  <a:pt x="50" y="437"/>
                </a:cubicBezTo>
                <a:cubicBezTo>
                  <a:pt x="94" y="564"/>
                  <a:pt x="410" y="670"/>
                  <a:pt x="571" y="819"/>
                </a:cubicBezTo>
                <a:cubicBezTo>
                  <a:pt x="732" y="968"/>
                  <a:pt x="854" y="1645"/>
                  <a:pt x="758" y="1721"/>
                </a:cubicBezTo>
                <a:cubicBezTo>
                  <a:pt x="662" y="1797"/>
                  <a:pt x="262" y="1591"/>
                  <a:pt x="134" y="1686"/>
                </a:cubicBezTo>
                <a:cubicBezTo>
                  <a:pt x="6" y="1781"/>
                  <a:pt x="98" y="1845"/>
                  <a:pt x="224" y="2027"/>
                </a:cubicBezTo>
                <a:cubicBezTo>
                  <a:pt x="350" y="2209"/>
                  <a:pt x="509" y="2362"/>
                  <a:pt x="626" y="2429"/>
                </a:cubicBezTo>
                <a:lnTo>
                  <a:pt x="1523" y="2429"/>
                </a:lnTo>
                <a:cubicBezTo>
                  <a:pt x="1521" y="1619"/>
                  <a:pt x="1533" y="810"/>
                  <a:pt x="1531" y="0"/>
                </a:cubicBezTo>
                <a:lnTo>
                  <a:pt x="272" y="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630789" name="Rectangle 5"/>
          <p:cNvSpPr>
            <a:spLocks noChangeArrowheads="1"/>
          </p:cNvSpPr>
          <p:nvPr/>
        </p:nvSpPr>
        <p:spPr bwMode="auto">
          <a:xfrm>
            <a:off x="5047013" y="1343108"/>
            <a:ext cx="3525838" cy="3887788"/>
          </a:xfrm>
          <a:prstGeom prst="rect">
            <a:avLst/>
          </a:prstGeom>
          <a:noFill/>
          <a:ln w="571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307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smtClean="0"/>
              <a:t>GPU </a:t>
            </a:r>
            <a:r>
              <a:rPr lang="de-DE" sz="4000" dirty="0"/>
              <a:t>Ray-</a:t>
            </a:r>
            <a:r>
              <a:rPr lang="de-DE" sz="4000" dirty="0" err="1"/>
              <a:t>Casting</a:t>
            </a:r>
            <a:endParaRPr lang="de-DE" sz="4000" dirty="0"/>
          </a:p>
        </p:txBody>
      </p:sp>
      <p:sp>
        <p:nvSpPr>
          <p:cNvPr id="39" name="Inhaltsplatzhalter 2"/>
          <p:cNvSpPr>
            <a:spLocks noGrp="1"/>
          </p:cNvSpPr>
          <p:nvPr>
            <p:ph idx="1"/>
          </p:nvPr>
        </p:nvSpPr>
        <p:spPr>
          <a:xfrm>
            <a:off x="523875" y="1176338"/>
            <a:ext cx="7981950" cy="4746625"/>
          </a:xfrm>
        </p:spPr>
        <p:txBody>
          <a:bodyPr/>
          <a:lstStyle/>
          <a:p>
            <a:pPr>
              <a:spcBef>
                <a:spcPct val="10000"/>
              </a:spcBef>
              <a:buNone/>
            </a:pPr>
            <a:r>
              <a:rPr lang="de-DE" dirty="0" err="1" smtClean="0"/>
              <a:t>Scattering</a:t>
            </a:r>
            <a:r>
              <a:rPr lang="de-DE" dirty="0" smtClean="0"/>
              <a:t> Pass</a:t>
            </a:r>
          </a:p>
          <a:p>
            <a:pPr>
              <a:buNone/>
            </a:pPr>
            <a:r>
              <a:rPr lang="de-DE" b="1" i="1" dirty="0" err="1" smtClean="0">
                <a:latin typeface="+mn-lt"/>
              </a:rPr>
              <a:t>Simplifying</a:t>
            </a:r>
            <a:r>
              <a:rPr lang="de-DE" b="1" i="1" dirty="0" smtClean="0">
                <a:latin typeface="+mn-lt"/>
              </a:rPr>
              <a:t> </a:t>
            </a:r>
            <a:r>
              <a:rPr lang="de-DE" b="1" i="1" dirty="0" err="1" smtClean="0">
                <a:latin typeface="+mn-lt"/>
              </a:rPr>
              <a:t>Assumption</a:t>
            </a:r>
            <a:r>
              <a:rPr lang="de-DE" b="1" i="1" dirty="0" smtClean="0">
                <a:latin typeface="+mn-lt"/>
              </a:rPr>
              <a:t>:</a:t>
            </a:r>
          </a:p>
          <a:p>
            <a:r>
              <a:rPr lang="de-DE" sz="2400" dirty="0" smtClean="0">
                <a:latin typeface="+mn-lt"/>
              </a:rPr>
              <a:t>Absorption on </a:t>
            </a:r>
            <a:r>
              <a:rPr lang="de-DE" sz="2400" dirty="0" err="1" smtClean="0">
                <a:latin typeface="+mn-lt"/>
              </a:rPr>
              <a:t>the</a:t>
            </a:r>
            <a:r>
              <a:rPr lang="de-DE" sz="2400" dirty="0" smtClean="0">
                <a:latin typeface="+mn-lt"/>
              </a:rPr>
              <a:t> „</a:t>
            </a:r>
            <a:r>
              <a:rPr lang="de-DE" sz="2400" dirty="0" err="1" smtClean="0">
                <a:latin typeface="+mn-lt"/>
              </a:rPr>
              <a:t>way</a:t>
            </a:r>
            <a:r>
              <a:rPr lang="de-DE" sz="2400" dirty="0" smtClean="0">
                <a:latin typeface="+mn-lt"/>
              </a:rPr>
              <a:t> in“</a:t>
            </a:r>
            <a:br>
              <a:rPr lang="de-DE" sz="2400" dirty="0" smtClean="0">
                <a:latin typeface="+mn-lt"/>
              </a:rPr>
            </a:br>
            <a:r>
              <a:rPr lang="de-DE" sz="2400" dirty="0" err="1" smtClean="0">
                <a:latin typeface="+mn-lt"/>
              </a:rPr>
              <a:t>is</a:t>
            </a:r>
            <a:r>
              <a:rPr lang="de-DE" sz="2400" dirty="0" smtClean="0">
                <a:latin typeface="+mn-lt"/>
              </a:rPr>
              <a:t> same </a:t>
            </a:r>
            <a:r>
              <a:rPr lang="de-DE" sz="2400" dirty="0" err="1" smtClean="0">
                <a:latin typeface="+mn-lt"/>
              </a:rPr>
              <a:t>as</a:t>
            </a:r>
            <a:r>
              <a:rPr lang="de-DE" sz="2400" dirty="0" smtClean="0">
                <a:latin typeface="+mn-lt"/>
              </a:rPr>
              <a:t> on </a:t>
            </a:r>
            <a:r>
              <a:rPr lang="de-DE" sz="2400" dirty="0" err="1" smtClean="0">
                <a:latin typeface="+mn-lt"/>
              </a:rPr>
              <a:t>the</a:t>
            </a:r>
            <a:r>
              <a:rPr lang="de-DE" sz="2400" dirty="0" smtClean="0">
                <a:latin typeface="+mn-lt"/>
              </a:rPr>
              <a:t> „</a:t>
            </a:r>
            <a:r>
              <a:rPr lang="de-DE" sz="2400" dirty="0" err="1" smtClean="0">
                <a:latin typeface="+mn-lt"/>
              </a:rPr>
              <a:t>way</a:t>
            </a:r>
            <a:r>
              <a:rPr lang="de-DE" sz="2400" dirty="0" smtClean="0">
                <a:latin typeface="+mn-lt"/>
              </a:rPr>
              <a:t> out“</a:t>
            </a:r>
          </a:p>
          <a:p>
            <a:r>
              <a:rPr lang="de-DE" sz="2400" dirty="0" smtClean="0">
                <a:latin typeface="+mn-lt"/>
              </a:rPr>
              <a:t>Abort </a:t>
            </a:r>
            <a:r>
              <a:rPr lang="de-DE" sz="2400" dirty="0" err="1" smtClean="0">
                <a:latin typeface="+mn-lt"/>
              </a:rPr>
              <a:t>the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ray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inside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the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volume</a:t>
            </a:r>
            <a:r>
              <a:rPr lang="de-DE" sz="2400" dirty="0" smtClean="0">
                <a:latin typeface="+mn-lt"/>
              </a:rPr>
              <a:t/>
            </a:r>
            <a:br>
              <a:rPr lang="de-DE" sz="2400" dirty="0" smtClean="0">
                <a:latin typeface="+mn-lt"/>
              </a:rPr>
            </a:br>
            <a:r>
              <a:rPr lang="de-DE" sz="2400" dirty="0" err="1" smtClean="0">
                <a:latin typeface="+mn-lt"/>
              </a:rPr>
              <a:t>square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the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absorption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and</a:t>
            </a:r>
            <a:r>
              <a:rPr lang="de-DE" sz="2400" dirty="0" smtClean="0">
                <a:latin typeface="+mn-lt"/>
              </a:rPr>
              <a:t/>
            </a:r>
            <a:br>
              <a:rPr lang="de-DE" sz="2400" dirty="0" smtClean="0">
                <a:latin typeface="+mn-lt"/>
              </a:rPr>
            </a:br>
            <a:r>
              <a:rPr lang="de-DE" sz="2400" dirty="0" smtClean="0">
                <a:latin typeface="+mn-lt"/>
              </a:rPr>
              <a:t>sample </a:t>
            </a:r>
            <a:r>
              <a:rPr lang="de-DE" sz="2400" dirty="0" err="1" smtClean="0">
                <a:latin typeface="+mn-lt"/>
              </a:rPr>
              <a:t>irradiance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map</a:t>
            </a:r>
            <a:endParaRPr lang="de-DE" sz="2400" dirty="0" smtClean="0">
              <a:latin typeface="+mn-lt"/>
            </a:endParaRPr>
          </a:p>
          <a:p>
            <a:endParaRPr lang="de-DE" sz="2400" dirty="0" smtClean="0">
              <a:latin typeface="+mn-lt"/>
            </a:endParaRPr>
          </a:p>
          <a:p>
            <a:r>
              <a:rPr lang="de-DE" sz="2400" b="1" i="1" dirty="0" smtClean="0">
                <a:latin typeface="+mn-lt"/>
              </a:rPr>
              <a:t>Not </a:t>
            </a:r>
            <a:r>
              <a:rPr lang="de-DE" sz="2400" b="1" i="1" dirty="0" err="1" smtClean="0">
                <a:latin typeface="+mn-lt"/>
              </a:rPr>
              <a:t>very</a:t>
            </a:r>
            <a:r>
              <a:rPr lang="de-DE" sz="2400" b="1" i="1" dirty="0" smtClean="0">
                <a:latin typeface="+mn-lt"/>
              </a:rPr>
              <a:t> </a:t>
            </a:r>
            <a:r>
              <a:rPr lang="de-DE" sz="2400" b="1" i="1" dirty="0" err="1" smtClean="0">
                <a:latin typeface="+mn-lt"/>
              </a:rPr>
              <a:t>accurate</a:t>
            </a:r>
            <a:r>
              <a:rPr lang="de-DE" sz="2400" b="1" i="1" dirty="0" smtClean="0">
                <a:latin typeface="+mn-lt"/>
              </a:rPr>
              <a:t> but</a:t>
            </a:r>
            <a:br>
              <a:rPr lang="de-DE" sz="2400" b="1" i="1" dirty="0" smtClean="0">
                <a:latin typeface="+mn-lt"/>
              </a:rPr>
            </a:br>
            <a:r>
              <a:rPr lang="de-DE" sz="2400" b="1" i="1" dirty="0" err="1" smtClean="0">
                <a:latin typeface="+mn-lt"/>
              </a:rPr>
              <a:t>good</a:t>
            </a:r>
            <a:r>
              <a:rPr lang="de-DE" sz="2400" b="1" i="1" dirty="0" smtClean="0">
                <a:latin typeface="+mn-lt"/>
              </a:rPr>
              <a:t> </a:t>
            </a:r>
            <a:r>
              <a:rPr lang="de-DE" sz="2400" b="1" i="1" dirty="0" err="1" smtClean="0">
                <a:latin typeface="+mn-lt"/>
              </a:rPr>
              <a:t>visual</a:t>
            </a:r>
            <a:r>
              <a:rPr lang="de-DE" sz="2400" b="1" i="1" dirty="0" smtClean="0">
                <a:latin typeface="+mn-lt"/>
              </a:rPr>
              <a:t> </a:t>
            </a:r>
            <a:r>
              <a:rPr lang="de-DE" sz="2400" b="1" i="1" dirty="0" err="1" smtClean="0">
                <a:latin typeface="+mn-lt"/>
              </a:rPr>
              <a:t>results</a:t>
            </a:r>
            <a:endParaRPr lang="de-DE" sz="2400" b="1" i="1" dirty="0" smtClean="0">
              <a:latin typeface="+mn-lt"/>
            </a:endParaRPr>
          </a:p>
          <a:p>
            <a:endParaRPr lang="de-DE" dirty="0" smtClean="0">
              <a:latin typeface="+mn-lt"/>
            </a:endParaRPr>
          </a:p>
          <a:p>
            <a:pPr>
              <a:buNone/>
            </a:pPr>
            <a:endParaRPr lang="de-DE" dirty="0" smtClean="0"/>
          </a:p>
          <a:p>
            <a:pPr lvl="1"/>
            <a:endParaRPr lang="de-DE" sz="2000" dirty="0" smtClean="0"/>
          </a:p>
          <a:p>
            <a:pPr lvl="1"/>
            <a:endParaRPr lang="de-DE" sz="2000" dirty="0"/>
          </a:p>
        </p:txBody>
      </p:sp>
      <p:sp>
        <p:nvSpPr>
          <p:cNvPr id="37" name="Freeform 4"/>
          <p:cNvSpPr>
            <a:spLocks/>
          </p:cNvSpPr>
          <p:nvPr/>
        </p:nvSpPr>
        <p:spPr bwMode="auto">
          <a:xfrm>
            <a:off x="6815758" y="1350655"/>
            <a:ext cx="1737399" cy="3856038"/>
          </a:xfrm>
          <a:custGeom>
            <a:avLst/>
            <a:gdLst>
              <a:gd name="connsiteX0" fmla="*/ 272 w 1523"/>
              <a:gd name="connsiteY0" fmla="*/ 0 h 2429"/>
              <a:gd name="connsiteX1" fmla="*/ 50 w 1523"/>
              <a:gd name="connsiteY1" fmla="*/ 437 h 2429"/>
              <a:gd name="connsiteX2" fmla="*/ 571 w 1523"/>
              <a:gd name="connsiteY2" fmla="*/ 819 h 2429"/>
              <a:gd name="connsiteX3" fmla="*/ 758 w 1523"/>
              <a:gd name="connsiteY3" fmla="*/ 1721 h 2429"/>
              <a:gd name="connsiteX4" fmla="*/ 134 w 1523"/>
              <a:gd name="connsiteY4" fmla="*/ 1686 h 2429"/>
              <a:gd name="connsiteX5" fmla="*/ 224 w 1523"/>
              <a:gd name="connsiteY5" fmla="*/ 2027 h 2429"/>
              <a:gd name="connsiteX6" fmla="*/ 626 w 1523"/>
              <a:gd name="connsiteY6" fmla="*/ 2429 h 2429"/>
              <a:gd name="connsiteX7" fmla="*/ 1523 w 1523"/>
              <a:gd name="connsiteY7" fmla="*/ 2429 h 2429"/>
              <a:gd name="connsiteX8" fmla="*/ 918 w 1523"/>
              <a:gd name="connsiteY8" fmla="*/ 0 h 2429"/>
              <a:gd name="connsiteX9" fmla="*/ 272 w 1523"/>
              <a:gd name="connsiteY9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134 w 1533"/>
              <a:gd name="connsiteY4" fmla="*/ 1686 h 2429"/>
              <a:gd name="connsiteX5" fmla="*/ 224 w 1533"/>
              <a:gd name="connsiteY5" fmla="*/ 2027 h 2429"/>
              <a:gd name="connsiteX6" fmla="*/ 626 w 1533"/>
              <a:gd name="connsiteY6" fmla="*/ 2429 h 2429"/>
              <a:gd name="connsiteX7" fmla="*/ 1523 w 1533"/>
              <a:gd name="connsiteY7" fmla="*/ 2429 h 2429"/>
              <a:gd name="connsiteX8" fmla="*/ 1531 w 1533"/>
              <a:gd name="connsiteY8" fmla="*/ 0 h 2429"/>
              <a:gd name="connsiteX9" fmla="*/ 272 w 1533"/>
              <a:gd name="connsiteY9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463 w 1533"/>
              <a:gd name="connsiteY4" fmla="*/ 1888 h 2429"/>
              <a:gd name="connsiteX5" fmla="*/ 224 w 1533"/>
              <a:gd name="connsiteY5" fmla="*/ 2027 h 2429"/>
              <a:gd name="connsiteX6" fmla="*/ 626 w 1533"/>
              <a:gd name="connsiteY6" fmla="*/ 2429 h 2429"/>
              <a:gd name="connsiteX7" fmla="*/ 1523 w 1533"/>
              <a:gd name="connsiteY7" fmla="*/ 2429 h 2429"/>
              <a:gd name="connsiteX8" fmla="*/ 1531 w 1533"/>
              <a:gd name="connsiteY8" fmla="*/ 0 h 2429"/>
              <a:gd name="connsiteX9" fmla="*/ 272 w 1533"/>
              <a:gd name="connsiteY9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463 w 1533"/>
              <a:gd name="connsiteY4" fmla="*/ 1888 h 2429"/>
              <a:gd name="connsiteX5" fmla="*/ 626 w 1533"/>
              <a:gd name="connsiteY5" fmla="*/ 2429 h 2429"/>
              <a:gd name="connsiteX6" fmla="*/ 1523 w 1533"/>
              <a:gd name="connsiteY6" fmla="*/ 2429 h 2429"/>
              <a:gd name="connsiteX7" fmla="*/ 1531 w 1533"/>
              <a:gd name="connsiteY7" fmla="*/ 0 h 2429"/>
              <a:gd name="connsiteX8" fmla="*/ 272 w 1533"/>
              <a:gd name="connsiteY8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463 w 1533"/>
              <a:gd name="connsiteY4" fmla="*/ 2055 h 2429"/>
              <a:gd name="connsiteX5" fmla="*/ 626 w 1533"/>
              <a:gd name="connsiteY5" fmla="*/ 2429 h 2429"/>
              <a:gd name="connsiteX6" fmla="*/ 1523 w 1533"/>
              <a:gd name="connsiteY6" fmla="*/ 2429 h 2429"/>
              <a:gd name="connsiteX7" fmla="*/ 1531 w 1533"/>
              <a:gd name="connsiteY7" fmla="*/ 0 h 2429"/>
              <a:gd name="connsiteX8" fmla="*/ 272 w 1533"/>
              <a:gd name="connsiteY8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463 w 1533"/>
              <a:gd name="connsiteY4" fmla="*/ 2055 h 2429"/>
              <a:gd name="connsiteX5" fmla="*/ 626 w 1533"/>
              <a:gd name="connsiteY5" fmla="*/ 2429 h 2429"/>
              <a:gd name="connsiteX6" fmla="*/ 1523 w 1533"/>
              <a:gd name="connsiteY6" fmla="*/ 2429 h 2429"/>
              <a:gd name="connsiteX7" fmla="*/ 1531 w 1533"/>
              <a:gd name="connsiteY7" fmla="*/ 0 h 2429"/>
              <a:gd name="connsiteX8" fmla="*/ 272 w 1533"/>
              <a:gd name="connsiteY8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463 w 1533"/>
              <a:gd name="connsiteY4" fmla="*/ 2055 h 2429"/>
              <a:gd name="connsiteX5" fmla="*/ 626 w 1533"/>
              <a:gd name="connsiteY5" fmla="*/ 2429 h 2429"/>
              <a:gd name="connsiteX6" fmla="*/ 1523 w 1533"/>
              <a:gd name="connsiteY6" fmla="*/ 2429 h 2429"/>
              <a:gd name="connsiteX7" fmla="*/ 1531 w 1533"/>
              <a:gd name="connsiteY7" fmla="*/ 0 h 2429"/>
              <a:gd name="connsiteX8" fmla="*/ 272 w 1533"/>
              <a:gd name="connsiteY8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926 w 1533"/>
              <a:gd name="connsiteY2" fmla="*/ 819 h 2429"/>
              <a:gd name="connsiteX3" fmla="*/ 758 w 1533"/>
              <a:gd name="connsiteY3" fmla="*/ 1721 h 2429"/>
              <a:gd name="connsiteX4" fmla="*/ 463 w 1533"/>
              <a:gd name="connsiteY4" fmla="*/ 2055 h 2429"/>
              <a:gd name="connsiteX5" fmla="*/ 626 w 1533"/>
              <a:gd name="connsiteY5" fmla="*/ 2429 h 2429"/>
              <a:gd name="connsiteX6" fmla="*/ 1523 w 1533"/>
              <a:gd name="connsiteY6" fmla="*/ 2429 h 2429"/>
              <a:gd name="connsiteX7" fmla="*/ 1531 w 1533"/>
              <a:gd name="connsiteY7" fmla="*/ 0 h 2429"/>
              <a:gd name="connsiteX8" fmla="*/ 272 w 1533"/>
              <a:gd name="connsiteY8" fmla="*/ 0 h 2429"/>
              <a:gd name="connsiteX0" fmla="*/ 145 w 1406"/>
              <a:gd name="connsiteY0" fmla="*/ 0 h 2429"/>
              <a:gd name="connsiteX1" fmla="*/ 278 w 1406"/>
              <a:gd name="connsiteY1" fmla="*/ 361 h 2429"/>
              <a:gd name="connsiteX2" fmla="*/ 799 w 1406"/>
              <a:gd name="connsiteY2" fmla="*/ 819 h 2429"/>
              <a:gd name="connsiteX3" fmla="*/ 631 w 1406"/>
              <a:gd name="connsiteY3" fmla="*/ 1721 h 2429"/>
              <a:gd name="connsiteX4" fmla="*/ 336 w 1406"/>
              <a:gd name="connsiteY4" fmla="*/ 2055 h 2429"/>
              <a:gd name="connsiteX5" fmla="*/ 499 w 1406"/>
              <a:gd name="connsiteY5" fmla="*/ 2429 h 2429"/>
              <a:gd name="connsiteX6" fmla="*/ 1396 w 1406"/>
              <a:gd name="connsiteY6" fmla="*/ 2429 h 2429"/>
              <a:gd name="connsiteX7" fmla="*/ 1404 w 1406"/>
              <a:gd name="connsiteY7" fmla="*/ 0 h 2429"/>
              <a:gd name="connsiteX8" fmla="*/ 145 w 1406"/>
              <a:gd name="connsiteY8" fmla="*/ 0 h 2429"/>
              <a:gd name="connsiteX0" fmla="*/ 145 w 1406"/>
              <a:gd name="connsiteY0" fmla="*/ 0 h 2429"/>
              <a:gd name="connsiteX1" fmla="*/ 278 w 1406"/>
              <a:gd name="connsiteY1" fmla="*/ 361 h 2429"/>
              <a:gd name="connsiteX2" fmla="*/ 799 w 1406"/>
              <a:gd name="connsiteY2" fmla="*/ 819 h 2429"/>
              <a:gd name="connsiteX3" fmla="*/ 631 w 1406"/>
              <a:gd name="connsiteY3" fmla="*/ 1721 h 2429"/>
              <a:gd name="connsiteX4" fmla="*/ 336 w 1406"/>
              <a:gd name="connsiteY4" fmla="*/ 2055 h 2429"/>
              <a:gd name="connsiteX5" fmla="*/ 499 w 1406"/>
              <a:gd name="connsiteY5" fmla="*/ 2429 h 2429"/>
              <a:gd name="connsiteX6" fmla="*/ 1396 w 1406"/>
              <a:gd name="connsiteY6" fmla="*/ 2429 h 2429"/>
              <a:gd name="connsiteX7" fmla="*/ 1404 w 1406"/>
              <a:gd name="connsiteY7" fmla="*/ 0 h 2429"/>
              <a:gd name="connsiteX8" fmla="*/ 145 w 1406"/>
              <a:gd name="connsiteY8" fmla="*/ 0 h 2429"/>
              <a:gd name="connsiteX0" fmla="*/ 145 w 1406"/>
              <a:gd name="connsiteY0" fmla="*/ 0 h 2429"/>
              <a:gd name="connsiteX1" fmla="*/ 278 w 1406"/>
              <a:gd name="connsiteY1" fmla="*/ 361 h 2429"/>
              <a:gd name="connsiteX2" fmla="*/ 799 w 1406"/>
              <a:gd name="connsiteY2" fmla="*/ 819 h 2429"/>
              <a:gd name="connsiteX3" fmla="*/ 631 w 1406"/>
              <a:gd name="connsiteY3" fmla="*/ 1721 h 2429"/>
              <a:gd name="connsiteX4" fmla="*/ 336 w 1406"/>
              <a:gd name="connsiteY4" fmla="*/ 2055 h 2429"/>
              <a:gd name="connsiteX5" fmla="*/ 499 w 1406"/>
              <a:gd name="connsiteY5" fmla="*/ 2429 h 2429"/>
              <a:gd name="connsiteX6" fmla="*/ 1396 w 1406"/>
              <a:gd name="connsiteY6" fmla="*/ 2429 h 2429"/>
              <a:gd name="connsiteX7" fmla="*/ 1404 w 1406"/>
              <a:gd name="connsiteY7" fmla="*/ 0 h 2429"/>
              <a:gd name="connsiteX8" fmla="*/ 145 w 1406"/>
              <a:gd name="connsiteY8" fmla="*/ 0 h 2429"/>
              <a:gd name="connsiteX0" fmla="*/ 101 w 1362"/>
              <a:gd name="connsiteY0" fmla="*/ 0 h 2429"/>
              <a:gd name="connsiteX1" fmla="*/ 755 w 1362"/>
              <a:gd name="connsiteY1" fmla="*/ 819 h 2429"/>
              <a:gd name="connsiteX2" fmla="*/ 587 w 1362"/>
              <a:gd name="connsiteY2" fmla="*/ 1721 h 2429"/>
              <a:gd name="connsiteX3" fmla="*/ 292 w 1362"/>
              <a:gd name="connsiteY3" fmla="*/ 2055 h 2429"/>
              <a:gd name="connsiteX4" fmla="*/ 455 w 1362"/>
              <a:gd name="connsiteY4" fmla="*/ 2429 h 2429"/>
              <a:gd name="connsiteX5" fmla="*/ 1352 w 1362"/>
              <a:gd name="connsiteY5" fmla="*/ 2429 h 2429"/>
              <a:gd name="connsiteX6" fmla="*/ 1360 w 1362"/>
              <a:gd name="connsiteY6" fmla="*/ 0 h 2429"/>
              <a:gd name="connsiteX7" fmla="*/ 101 w 1362"/>
              <a:gd name="connsiteY7" fmla="*/ 0 h 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62" h="2429">
                <a:moveTo>
                  <a:pt x="101" y="0"/>
                </a:moveTo>
                <a:cubicBezTo>
                  <a:pt x="0" y="137"/>
                  <a:pt x="674" y="532"/>
                  <a:pt x="755" y="819"/>
                </a:cubicBezTo>
                <a:cubicBezTo>
                  <a:pt x="836" y="1106"/>
                  <a:pt x="664" y="1515"/>
                  <a:pt x="587" y="1721"/>
                </a:cubicBezTo>
                <a:cubicBezTo>
                  <a:pt x="510" y="1927"/>
                  <a:pt x="386" y="1970"/>
                  <a:pt x="292" y="2055"/>
                </a:cubicBezTo>
                <a:cubicBezTo>
                  <a:pt x="187" y="2151"/>
                  <a:pt x="278" y="2339"/>
                  <a:pt x="455" y="2429"/>
                </a:cubicBezTo>
                <a:lnTo>
                  <a:pt x="1352" y="2429"/>
                </a:lnTo>
                <a:cubicBezTo>
                  <a:pt x="1350" y="1619"/>
                  <a:pt x="1362" y="810"/>
                  <a:pt x="1360" y="0"/>
                </a:cubicBezTo>
                <a:lnTo>
                  <a:pt x="101" y="0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>
            <a:noAutofit/>
          </a:bodyPr>
          <a:lstStyle/>
          <a:p>
            <a:endParaRPr lang="de-DE"/>
          </a:p>
        </p:txBody>
      </p:sp>
      <p:cxnSp>
        <p:nvCxnSpPr>
          <p:cNvPr id="20" name="Gerade Verbindung mit Pfeil 19"/>
          <p:cNvCxnSpPr>
            <a:endCxn id="630788" idx="3"/>
          </p:cNvCxnSpPr>
          <p:nvPr/>
        </p:nvCxnSpPr>
        <p:spPr bwMode="auto">
          <a:xfrm rot="5400000" flipH="1" flipV="1">
            <a:off x="7160477" y="4255893"/>
            <a:ext cx="356531" cy="37941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Oval 31"/>
          <p:cNvSpPr>
            <a:spLocks noChangeArrowheads="1"/>
          </p:cNvSpPr>
          <p:nvPr/>
        </p:nvSpPr>
        <p:spPr bwMode="auto">
          <a:xfrm>
            <a:off x="7284446" y="4223619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cxnSp>
        <p:nvCxnSpPr>
          <p:cNvPr id="29" name="Gerade Verbindung mit Pfeil 28"/>
          <p:cNvCxnSpPr/>
          <p:nvPr/>
        </p:nvCxnSpPr>
        <p:spPr bwMode="auto">
          <a:xfrm rot="16200000" flipV="1">
            <a:off x="6837425" y="3559303"/>
            <a:ext cx="635510" cy="356616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Oval 31"/>
          <p:cNvSpPr>
            <a:spLocks noChangeArrowheads="1"/>
          </p:cNvSpPr>
          <p:nvPr/>
        </p:nvSpPr>
        <p:spPr bwMode="auto">
          <a:xfrm>
            <a:off x="7174096" y="3824217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3" name="Oval 31"/>
          <p:cNvSpPr>
            <a:spLocks noChangeArrowheads="1"/>
          </p:cNvSpPr>
          <p:nvPr/>
        </p:nvSpPr>
        <p:spPr bwMode="auto">
          <a:xfrm>
            <a:off x="7300871" y="4044972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047322" y="3603463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cxnSp>
        <p:nvCxnSpPr>
          <p:cNvPr id="36" name="Gerade Verbindung mit Pfeil 35"/>
          <p:cNvCxnSpPr/>
          <p:nvPr/>
        </p:nvCxnSpPr>
        <p:spPr bwMode="auto">
          <a:xfrm rot="10800000">
            <a:off x="6414516" y="2912364"/>
            <a:ext cx="562356" cy="539498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Oval 31"/>
          <p:cNvSpPr>
            <a:spLocks noChangeArrowheads="1"/>
          </p:cNvSpPr>
          <p:nvPr/>
        </p:nvSpPr>
        <p:spPr bwMode="auto">
          <a:xfrm>
            <a:off x="6920548" y="3382709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grpSp>
        <p:nvGrpSpPr>
          <p:cNvPr id="2" name="Gruppieren 25"/>
          <p:cNvGrpSpPr/>
          <p:nvPr/>
        </p:nvGrpSpPr>
        <p:grpSpPr>
          <a:xfrm>
            <a:off x="6127052" y="3265869"/>
            <a:ext cx="1248918" cy="1244346"/>
            <a:chOff x="6127052" y="3265869"/>
            <a:chExt cx="1248918" cy="1244346"/>
          </a:xfrm>
        </p:grpSpPr>
        <p:cxnSp>
          <p:nvCxnSpPr>
            <p:cNvPr id="10" name="Gerade Verbindung mit Pfeil 9"/>
            <p:cNvCxnSpPr/>
            <p:nvPr/>
          </p:nvCxnSpPr>
          <p:spPr bwMode="auto">
            <a:xfrm rot="10800000" flipH="1" flipV="1">
              <a:off x="6181916" y="3328988"/>
              <a:ext cx="442912" cy="676084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Oval 31"/>
            <p:cNvSpPr>
              <a:spLocks noChangeArrowheads="1"/>
            </p:cNvSpPr>
            <p:nvPr/>
          </p:nvSpPr>
          <p:spPr bwMode="auto">
            <a:xfrm>
              <a:off x="6272340" y="3488881"/>
              <a:ext cx="107950" cy="10795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2" name="Oval 31"/>
            <p:cNvSpPr>
              <a:spLocks noChangeArrowheads="1"/>
            </p:cNvSpPr>
            <p:nvPr/>
          </p:nvSpPr>
          <p:spPr bwMode="auto">
            <a:xfrm>
              <a:off x="6417628" y="3711893"/>
              <a:ext cx="107950" cy="10795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8" name="Oval 31"/>
            <p:cNvSpPr>
              <a:spLocks noChangeArrowheads="1"/>
            </p:cNvSpPr>
            <p:nvPr/>
          </p:nvSpPr>
          <p:spPr bwMode="auto">
            <a:xfrm>
              <a:off x="6127052" y="3265869"/>
              <a:ext cx="107950" cy="10795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cxnSp>
          <p:nvCxnSpPr>
            <p:cNvPr id="14" name="Gerade Verbindung mit Pfeil 13"/>
            <p:cNvCxnSpPr/>
            <p:nvPr/>
          </p:nvCxnSpPr>
          <p:spPr bwMode="auto">
            <a:xfrm>
              <a:off x="6617780" y="3993452"/>
              <a:ext cx="733996" cy="468820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Oval 31"/>
            <p:cNvSpPr>
              <a:spLocks noChangeArrowheads="1"/>
            </p:cNvSpPr>
            <p:nvPr/>
          </p:nvSpPr>
          <p:spPr bwMode="auto">
            <a:xfrm>
              <a:off x="7032986" y="4246479"/>
              <a:ext cx="107950" cy="10795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7" name="Oval 31"/>
            <p:cNvSpPr>
              <a:spLocks noChangeArrowheads="1"/>
            </p:cNvSpPr>
            <p:nvPr/>
          </p:nvSpPr>
          <p:spPr bwMode="auto">
            <a:xfrm>
              <a:off x="7268020" y="4402265"/>
              <a:ext cx="107950" cy="10795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9" name="Oval 31"/>
            <p:cNvSpPr>
              <a:spLocks noChangeArrowheads="1"/>
            </p:cNvSpPr>
            <p:nvPr/>
          </p:nvSpPr>
          <p:spPr bwMode="auto">
            <a:xfrm>
              <a:off x="6797951" y="4090692"/>
              <a:ext cx="107950" cy="10795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3" name="Oval 31"/>
            <p:cNvSpPr>
              <a:spLocks noChangeArrowheads="1"/>
            </p:cNvSpPr>
            <p:nvPr/>
          </p:nvSpPr>
          <p:spPr bwMode="auto">
            <a:xfrm>
              <a:off x="6562916" y="3934905"/>
              <a:ext cx="107950" cy="10795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32" grpId="0" animBg="1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/>
              <a:t>Scattering Pass</a:t>
            </a:r>
          </a:p>
        </p:txBody>
      </p:sp>
      <p:pic>
        <p:nvPicPr>
          <p:cNvPr id="636932" name="Picture 4" descr="noscatt_preview"/>
          <p:cNvPicPr>
            <a:picLocks noChangeAspect="1" noChangeArrowheads="1"/>
          </p:cNvPicPr>
          <p:nvPr/>
        </p:nvPicPr>
        <p:blipFill>
          <a:blip r:embed="rId2" cstate="print">
            <a:lum bright="24000" contrast="24000"/>
          </a:blip>
          <a:srcRect/>
          <a:stretch>
            <a:fillRect/>
          </a:stretch>
        </p:blipFill>
        <p:spPr bwMode="auto">
          <a:xfrm>
            <a:off x="315913" y="1355725"/>
            <a:ext cx="4170362" cy="4170363"/>
          </a:xfrm>
          <a:prstGeom prst="rect">
            <a:avLst/>
          </a:prstGeom>
          <a:noFill/>
        </p:spPr>
      </p:pic>
      <p:pic>
        <p:nvPicPr>
          <p:cNvPr id="636933" name="Picture 5" descr="scattering_preview"/>
          <p:cNvPicPr>
            <a:picLocks noChangeAspect="1" noChangeArrowheads="1"/>
          </p:cNvPicPr>
          <p:nvPr/>
        </p:nvPicPr>
        <p:blipFill>
          <a:blip r:embed="rId3" cstate="print">
            <a:lum bright="24000" contrast="24000"/>
          </a:blip>
          <a:srcRect/>
          <a:stretch>
            <a:fillRect/>
          </a:stretch>
        </p:blipFill>
        <p:spPr bwMode="auto">
          <a:xfrm>
            <a:off x="4524375" y="1365250"/>
            <a:ext cx="4160838" cy="4160838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904875" y="5553075"/>
            <a:ext cx="196880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i="0" dirty="0" err="1" smtClean="0"/>
              <a:t>preview</a:t>
            </a:r>
            <a:r>
              <a:rPr lang="de-DE" b="0" i="0" dirty="0" smtClean="0"/>
              <a:t> in real-time</a:t>
            </a:r>
            <a:endParaRPr lang="de-DE" b="0" i="0" dirty="0"/>
          </a:p>
        </p:txBody>
      </p:sp>
      <p:sp>
        <p:nvSpPr>
          <p:cNvPr id="6" name="Textfeld 5"/>
          <p:cNvSpPr txBox="1"/>
          <p:nvPr/>
        </p:nvSpPr>
        <p:spPr>
          <a:xfrm>
            <a:off x="4524375" y="5543550"/>
            <a:ext cx="285847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</a:t>
            </a:r>
            <a:r>
              <a:rPr lang="de-DE" b="0" i="0" dirty="0" smtClean="0"/>
              <a:t>inal </a:t>
            </a:r>
            <a:r>
              <a:rPr lang="de-DE" b="0" i="0" dirty="0" err="1" smtClean="0"/>
              <a:t>version</a:t>
            </a:r>
            <a:r>
              <a:rPr lang="de-DE" b="0" i="0" dirty="0" smtClean="0"/>
              <a:t> in ½-1 </a:t>
            </a:r>
            <a:r>
              <a:rPr lang="de-DE" dirty="0" err="1" smtClean="0"/>
              <a:t>seconds</a:t>
            </a:r>
            <a:endParaRPr lang="de-DE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/>
              <a:t>Final Composite</a:t>
            </a:r>
          </a:p>
        </p:txBody>
      </p:sp>
      <p:pic>
        <p:nvPicPr>
          <p:cNvPr id="631826" name="Picture 18" descr="final_03"/>
          <p:cNvPicPr>
            <a:picLocks noChangeAspect="1" noChangeArrowheads="1"/>
          </p:cNvPicPr>
          <p:nvPr/>
        </p:nvPicPr>
        <p:blipFill>
          <a:blip r:embed="rId2">
            <a:lum bright="20000" contrast="30000"/>
          </a:blip>
          <a:srcRect b="1367"/>
          <a:stretch>
            <a:fillRect/>
          </a:stretch>
        </p:blipFill>
        <p:spPr bwMode="auto">
          <a:xfrm>
            <a:off x="3371851" y="1022725"/>
            <a:ext cx="5139568" cy="5069317"/>
          </a:xfrm>
          <a:prstGeom prst="rect">
            <a:avLst/>
          </a:prstGeom>
          <a:noFill/>
        </p:spPr>
      </p:pic>
      <p:pic>
        <p:nvPicPr>
          <p:cNvPr id="4" name="Picture 11" descr="AmbOcc_0480"/>
          <p:cNvPicPr>
            <a:picLocks noChangeAspect="1" noChangeArrowheads="1"/>
          </p:cNvPicPr>
          <p:nvPr/>
        </p:nvPicPr>
        <p:blipFill>
          <a:blip r:embed="rId3" cstate="print"/>
          <a:srcRect b="1171"/>
          <a:stretch>
            <a:fillRect/>
          </a:stretch>
        </p:blipFill>
        <p:spPr bwMode="auto">
          <a:xfrm>
            <a:off x="681039" y="2791201"/>
            <a:ext cx="1564640" cy="15463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2" descr="beauty_Final_0100"/>
          <p:cNvPicPr>
            <a:picLocks noChangeAspect="1" noChangeArrowheads="1"/>
          </p:cNvPicPr>
          <p:nvPr/>
        </p:nvPicPr>
        <p:blipFill>
          <a:blip r:embed="rId4" cstate="print"/>
          <a:srcRect b="1446"/>
          <a:stretch>
            <a:fillRect/>
          </a:stretch>
        </p:blipFill>
        <p:spPr bwMode="auto">
          <a:xfrm>
            <a:off x="681039" y="1160839"/>
            <a:ext cx="1573530" cy="15507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Kreuz 5"/>
          <p:cNvSpPr/>
          <p:nvPr/>
        </p:nvSpPr>
        <p:spPr bwMode="auto">
          <a:xfrm>
            <a:off x="1228725" y="2562600"/>
            <a:ext cx="371475" cy="371475"/>
          </a:xfrm>
          <a:prstGeom prst="plus">
            <a:avLst>
              <a:gd name="adj" fmla="val 35256"/>
            </a:avLst>
          </a:prstGeom>
          <a:solidFill>
            <a:srgbClr val="FFC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sp>
        <p:nvSpPr>
          <p:cNvPr id="7" name="Pfeil nach rechts 6"/>
          <p:cNvSpPr/>
          <p:nvPr/>
        </p:nvSpPr>
        <p:spPr bwMode="auto">
          <a:xfrm>
            <a:off x="2447925" y="4962900"/>
            <a:ext cx="571500" cy="333375"/>
          </a:xfrm>
          <a:prstGeom prst="rightArrow">
            <a:avLst/>
          </a:prstGeom>
          <a:solidFill>
            <a:srgbClr val="FFCC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pic>
        <p:nvPicPr>
          <p:cNvPr id="8" name="Picture 5" descr="scattering_preview"/>
          <p:cNvPicPr>
            <a:picLocks noChangeAspect="1" noChangeArrowheads="1"/>
          </p:cNvPicPr>
          <p:nvPr/>
        </p:nvPicPr>
        <p:blipFill>
          <a:blip r:embed="rId5" cstate="print">
            <a:lum bright="24000" contrast="24000"/>
          </a:blip>
          <a:srcRect b="1631"/>
          <a:stretch>
            <a:fillRect/>
          </a:stretch>
        </p:blipFill>
        <p:spPr bwMode="auto">
          <a:xfrm>
            <a:off x="681039" y="4429501"/>
            <a:ext cx="1562100" cy="1536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Kreuz 8"/>
          <p:cNvSpPr/>
          <p:nvPr/>
        </p:nvSpPr>
        <p:spPr bwMode="auto">
          <a:xfrm>
            <a:off x="1247775" y="4191375"/>
            <a:ext cx="371475" cy="371475"/>
          </a:xfrm>
          <a:prstGeom prst="plus">
            <a:avLst>
              <a:gd name="adj" fmla="val 35256"/>
            </a:avLst>
          </a:prstGeom>
          <a:solidFill>
            <a:srgbClr val="FFC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266950" y="2562600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Multiply</a:t>
            </a:r>
            <a:endParaRPr lang="de-DE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2255077" y="3989618"/>
            <a:ext cx="10869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Blend</a:t>
            </a:r>
            <a:r>
              <a:rPr lang="de-DE" sz="1400" dirty="0"/>
              <a:t/>
            </a:r>
            <a:br>
              <a:rPr lang="de-DE" sz="1400" dirty="0"/>
            </a:br>
            <a:r>
              <a:rPr lang="de-DE" sz="1400" dirty="0" err="1" smtClean="0"/>
              <a:t>using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smtClean="0"/>
              <a:t>Fresnel </a:t>
            </a:r>
            <a:r>
              <a:rPr lang="de-DE" sz="1400" dirty="0" err="1" smtClean="0"/>
              <a:t>term</a:t>
            </a:r>
            <a:endParaRPr lang="de-DE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148"/>
          <p:cNvGrpSpPr/>
          <p:nvPr/>
        </p:nvGrpSpPr>
        <p:grpSpPr>
          <a:xfrm>
            <a:off x="6348994" y="4656581"/>
            <a:ext cx="2795006" cy="1577446"/>
            <a:chOff x="6348994" y="4656581"/>
            <a:chExt cx="2795006" cy="1577446"/>
          </a:xfrm>
        </p:grpSpPr>
        <p:grpSp>
          <p:nvGrpSpPr>
            <p:cNvPr id="4" name="Gruppieren 125"/>
            <p:cNvGrpSpPr/>
            <p:nvPr/>
          </p:nvGrpSpPr>
          <p:grpSpPr>
            <a:xfrm>
              <a:off x="7797329" y="4656581"/>
              <a:ext cx="1346671" cy="1577446"/>
              <a:chOff x="1282552" y="4642574"/>
              <a:chExt cx="1346671" cy="1577446"/>
            </a:xfrm>
          </p:grpSpPr>
          <p:sp>
            <p:nvSpPr>
              <p:cNvPr id="142" name="Bogen 141"/>
              <p:cNvSpPr/>
              <p:nvPr/>
            </p:nvSpPr>
            <p:spPr bwMode="auto">
              <a:xfrm>
                <a:off x="1854308" y="4914739"/>
                <a:ext cx="774915" cy="1022888"/>
              </a:xfrm>
              <a:prstGeom prst="arc">
                <a:avLst>
                  <a:gd name="adj1" fmla="val 8401745"/>
                  <a:gd name="adj2" fmla="val 14001383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5988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7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Futura Lt BT" pitchFamily="34" charset="0"/>
                </a:endParaRPr>
              </a:p>
            </p:txBody>
          </p:sp>
          <p:sp>
            <p:nvSpPr>
              <p:cNvPr id="143" name="Bogen 142"/>
              <p:cNvSpPr/>
              <p:nvPr/>
            </p:nvSpPr>
            <p:spPr bwMode="auto">
              <a:xfrm>
                <a:off x="1282552" y="4642574"/>
                <a:ext cx="774915" cy="1577446"/>
              </a:xfrm>
              <a:prstGeom prst="arc">
                <a:avLst>
                  <a:gd name="adj1" fmla="val 8401745"/>
                  <a:gd name="adj2" fmla="val 14001383"/>
                </a:avLst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5988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7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Futura Lt BT" pitchFamily="34" charset="0"/>
                </a:endParaRPr>
              </a:p>
            </p:txBody>
          </p:sp>
        </p:grpSp>
        <p:cxnSp>
          <p:nvCxnSpPr>
            <p:cNvPr id="127" name="Gerade Verbindung mit Pfeil 126"/>
            <p:cNvCxnSpPr>
              <a:endCxn id="133" idx="2"/>
            </p:cNvCxnSpPr>
            <p:nvPr/>
          </p:nvCxnSpPr>
          <p:spPr bwMode="auto">
            <a:xfrm>
              <a:off x="7802184" y="5369231"/>
              <a:ext cx="558183" cy="243158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28" name="Gerade Verbindung mit Pfeil 127"/>
            <p:cNvCxnSpPr/>
            <p:nvPr/>
          </p:nvCxnSpPr>
          <p:spPr bwMode="auto">
            <a:xfrm rot="10800000">
              <a:off x="7961288" y="5118056"/>
              <a:ext cx="407318" cy="324918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29" name="Gerade Verbindung mit Pfeil 128"/>
            <p:cNvCxnSpPr/>
            <p:nvPr/>
          </p:nvCxnSpPr>
          <p:spPr bwMode="auto">
            <a:xfrm rot="10800000" flipV="1">
              <a:off x="8009313" y="5616064"/>
              <a:ext cx="390067" cy="379729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30" name="Gerade Verbindung mit Pfeil 129"/>
            <p:cNvCxnSpPr/>
            <p:nvPr/>
          </p:nvCxnSpPr>
          <p:spPr bwMode="auto">
            <a:xfrm rot="16200000" flipV="1">
              <a:off x="8045363" y="4849484"/>
              <a:ext cx="434051" cy="279134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32" name="Ellipse 131"/>
            <p:cNvSpPr/>
            <p:nvPr/>
          </p:nvSpPr>
          <p:spPr bwMode="auto">
            <a:xfrm>
              <a:off x="8364177" y="5172367"/>
              <a:ext cx="72324" cy="72324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  <p:sp>
          <p:nvSpPr>
            <p:cNvPr id="133" name="Ellipse 132"/>
            <p:cNvSpPr/>
            <p:nvPr/>
          </p:nvSpPr>
          <p:spPr bwMode="auto">
            <a:xfrm>
              <a:off x="8360367" y="5576227"/>
              <a:ext cx="72324" cy="72324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  <p:cxnSp>
          <p:nvCxnSpPr>
            <p:cNvPr id="134" name="Gerade Verbindung mit Pfeil 133"/>
            <p:cNvCxnSpPr/>
            <p:nvPr/>
          </p:nvCxnSpPr>
          <p:spPr bwMode="auto">
            <a:xfrm flipV="1">
              <a:off x="7796676" y="5208530"/>
              <a:ext cx="567501" cy="155193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grpSp>
          <p:nvGrpSpPr>
            <p:cNvPr id="5" name="Group 80"/>
            <p:cNvGrpSpPr>
              <a:grpSpLocks/>
            </p:cNvGrpSpPr>
            <p:nvPr/>
          </p:nvGrpSpPr>
          <p:grpSpPr bwMode="auto">
            <a:xfrm rot="926441">
              <a:off x="6348994" y="5157652"/>
              <a:ext cx="473141" cy="281538"/>
              <a:chOff x="462" y="1717"/>
              <a:chExt cx="568" cy="338"/>
            </a:xfrm>
          </p:grpSpPr>
          <p:sp>
            <p:nvSpPr>
              <p:cNvPr id="138" name="Freeform 81"/>
              <p:cNvSpPr>
                <a:spLocks/>
              </p:cNvSpPr>
              <p:nvPr/>
            </p:nvSpPr>
            <p:spPr bwMode="auto">
              <a:xfrm>
                <a:off x="475" y="1776"/>
                <a:ext cx="540" cy="271"/>
              </a:xfrm>
              <a:custGeom>
                <a:avLst/>
                <a:gdLst/>
                <a:ahLst/>
                <a:cxnLst>
                  <a:cxn ang="0">
                    <a:pos x="393" y="0"/>
                  </a:cxn>
                  <a:cxn ang="0">
                    <a:pos x="0" y="240"/>
                  </a:cxn>
                  <a:cxn ang="0">
                    <a:pos x="464" y="271"/>
                  </a:cxn>
                  <a:cxn ang="0">
                    <a:pos x="393" y="0"/>
                  </a:cxn>
                </a:cxnLst>
                <a:rect l="0" t="0" r="r" b="b"/>
                <a:pathLst>
                  <a:path w="540" h="271">
                    <a:moveTo>
                      <a:pt x="393" y="0"/>
                    </a:moveTo>
                    <a:cubicBezTo>
                      <a:pt x="317" y="38"/>
                      <a:pt x="306" y="57"/>
                      <a:pt x="0" y="240"/>
                    </a:cubicBezTo>
                    <a:cubicBezTo>
                      <a:pt x="246" y="261"/>
                      <a:pt x="291" y="261"/>
                      <a:pt x="464" y="271"/>
                    </a:cubicBezTo>
                    <a:cubicBezTo>
                      <a:pt x="495" y="225"/>
                      <a:pt x="540" y="96"/>
                      <a:pt x="39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6699FF">
                      <a:gamma/>
                      <a:tint val="0"/>
                      <a:invGamma/>
                    </a:srgbClr>
                  </a:gs>
                </a:gsLst>
                <a:lin ang="0" scaled="1"/>
              </a:gradFill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139" name="Freeform 82"/>
              <p:cNvSpPr>
                <a:spLocks/>
              </p:cNvSpPr>
              <p:nvPr/>
            </p:nvSpPr>
            <p:spPr bwMode="auto">
              <a:xfrm>
                <a:off x="462" y="1717"/>
                <a:ext cx="568" cy="338"/>
              </a:xfrm>
              <a:custGeom>
                <a:avLst/>
                <a:gdLst/>
                <a:ahLst/>
                <a:cxnLst>
                  <a:cxn ang="0">
                    <a:pos x="502" y="0"/>
                  </a:cxn>
                  <a:cxn ang="0">
                    <a:pos x="0" y="305"/>
                  </a:cxn>
                  <a:cxn ang="0">
                    <a:pos x="568" y="338"/>
                  </a:cxn>
                </a:cxnLst>
                <a:rect l="0" t="0" r="r" b="b"/>
                <a:pathLst>
                  <a:path w="568" h="338">
                    <a:moveTo>
                      <a:pt x="502" y="0"/>
                    </a:moveTo>
                    <a:lnTo>
                      <a:pt x="0" y="305"/>
                    </a:lnTo>
                    <a:lnTo>
                      <a:pt x="568" y="338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140" name="Oval 83"/>
              <p:cNvSpPr>
                <a:spLocks noChangeArrowheads="1"/>
              </p:cNvSpPr>
              <p:nvPr/>
            </p:nvSpPr>
            <p:spPr bwMode="auto">
              <a:xfrm rot="-1055500">
                <a:off x="864" y="1807"/>
                <a:ext cx="100" cy="201"/>
              </a:xfrm>
              <a:prstGeom prst="ellipse">
                <a:avLst/>
              </a:prstGeom>
              <a:solidFill>
                <a:srgbClr val="333333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141" name="Oval 84"/>
              <p:cNvSpPr>
                <a:spLocks noChangeArrowheads="1"/>
              </p:cNvSpPr>
              <p:nvPr/>
            </p:nvSpPr>
            <p:spPr bwMode="auto">
              <a:xfrm rot="-1055500">
                <a:off x="912" y="1849"/>
                <a:ext cx="34" cy="107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  <p:cxnSp>
          <p:nvCxnSpPr>
            <p:cNvPr id="136" name="Gerade Verbindung mit Pfeil 135"/>
            <p:cNvCxnSpPr>
              <a:endCxn id="137" idx="2"/>
            </p:cNvCxnSpPr>
            <p:nvPr/>
          </p:nvCxnSpPr>
          <p:spPr bwMode="auto">
            <a:xfrm>
              <a:off x="7024378" y="5348690"/>
              <a:ext cx="738966" cy="15936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37" name="Ellipse 136"/>
            <p:cNvSpPr/>
            <p:nvPr/>
          </p:nvSpPr>
          <p:spPr bwMode="auto">
            <a:xfrm>
              <a:off x="7763344" y="5328464"/>
              <a:ext cx="72324" cy="72324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  <p:cxnSp>
          <p:nvCxnSpPr>
            <p:cNvPr id="145" name="Gerade Verbindung mit Pfeil 144"/>
            <p:cNvCxnSpPr>
              <a:stCxn id="137" idx="6"/>
              <a:endCxn id="146" idx="2"/>
            </p:cNvCxnSpPr>
            <p:nvPr/>
          </p:nvCxnSpPr>
          <p:spPr bwMode="auto">
            <a:xfrm>
              <a:off x="7835668" y="5364626"/>
              <a:ext cx="500326" cy="78766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46" name="Ellipse 145"/>
            <p:cNvSpPr/>
            <p:nvPr/>
          </p:nvSpPr>
          <p:spPr bwMode="auto">
            <a:xfrm>
              <a:off x="8335994" y="5407230"/>
              <a:ext cx="72324" cy="72324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</p:grpSp>
      <p:grpSp>
        <p:nvGrpSpPr>
          <p:cNvPr id="6" name="Gruppieren 149"/>
          <p:cNvGrpSpPr/>
          <p:nvPr/>
        </p:nvGrpSpPr>
        <p:grpSpPr>
          <a:xfrm>
            <a:off x="3160123" y="4656581"/>
            <a:ext cx="2795006" cy="1577446"/>
            <a:chOff x="3160123" y="4656581"/>
            <a:chExt cx="2795006" cy="1577446"/>
          </a:xfrm>
        </p:grpSpPr>
        <p:grpSp>
          <p:nvGrpSpPr>
            <p:cNvPr id="7" name="Gruppieren 112"/>
            <p:cNvGrpSpPr/>
            <p:nvPr/>
          </p:nvGrpSpPr>
          <p:grpSpPr>
            <a:xfrm>
              <a:off x="4608458" y="4656581"/>
              <a:ext cx="1346671" cy="1577446"/>
              <a:chOff x="1282552" y="4642574"/>
              <a:chExt cx="1346671" cy="1577446"/>
            </a:xfrm>
          </p:grpSpPr>
          <p:sp>
            <p:nvSpPr>
              <p:cNvPr id="114" name="Bogen 113"/>
              <p:cNvSpPr/>
              <p:nvPr/>
            </p:nvSpPr>
            <p:spPr bwMode="auto">
              <a:xfrm>
                <a:off x="1854308" y="4914739"/>
                <a:ext cx="774915" cy="1022888"/>
              </a:xfrm>
              <a:prstGeom prst="arc">
                <a:avLst>
                  <a:gd name="adj1" fmla="val 8401745"/>
                  <a:gd name="adj2" fmla="val 14001383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5988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7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Futura Lt BT" pitchFamily="34" charset="0"/>
                </a:endParaRPr>
              </a:p>
            </p:txBody>
          </p:sp>
          <p:sp>
            <p:nvSpPr>
              <p:cNvPr id="115" name="Bogen 114"/>
              <p:cNvSpPr/>
              <p:nvPr/>
            </p:nvSpPr>
            <p:spPr bwMode="auto">
              <a:xfrm>
                <a:off x="1282552" y="4642574"/>
                <a:ext cx="774915" cy="1577446"/>
              </a:xfrm>
              <a:prstGeom prst="arc">
                <a:avLst>
                  <a:gd name="adj1" fmla="val 8401745"/>
                  <a:gd name="adj2" fmla="val 14001383"/>
                </a:avLst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5988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7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Futura Lt BT" pitchFamily="34" charset="0"/>
                </a:endParaRPr>
              </a:p>
            </p:txBody>
          </p:sp>
        </p:grpSp>
        <p:cxnSp>
          <p:nvCxnSpPr>
            <p:cNvPr id="56" name="Gerade Verbindung mit Pfeil 55"/>
            <p:cNvCxnSpPr>
              <a:endCxn id="84" idx="2"/>
            </p:cNvCxnSpPr>
            <p:nvPr/>
          </p:nvCxnSpPr>
          <p:spPr bwMode="auto">
            <a:xfrm>
              <a:off x="4613313" y="5369231"/>
              <a:ext cx="558183" cy="243158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57" name="Gerade Verbindung mit Pfeil 56"/>
            <p:cNvCxnSpPr/>
            <p:nvPr/>
          </p:nvCxnSpPr>
          <p:spPr bwMode="auto">
            <a:xfrm rot="10800000">
              <a:off x="4800600" y="4886325"/>
              <a:ext cx="407318" cy="324918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59" name="Gerade Verbindung mit Pfeil 58"/>
            <p:cNvCxnSpPr/>
            <p:nvPr/>
          </p:nvCxnSpPr>
          <p:spPr bwMode="auto">
            <a:xfrm rot="10800000" flipV="1">
              <a:off x="4820442" y="5616064"/>
              <a:ext cx="390067" cy="379729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1" name="Gerade Verbindung mit Pfeil 60"/>
            <p:cNvCxnSpPr/>
            <p:nvPr/>
          </p:nvCxnSpPr>
          <p:spPr bwMode="auto">
            <a:xfrm rot="16200000" flipV="1">
              <a:off x="4856492" y="4849484"/>
              <a:ext cx="434051" cy="279134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2" name="Gerade Verbindung mit Pfeil 61"/>
            <p:cNvCxnSpPr/>
            <p:nvPr/>
          </p:nvCxnSpPr>
          <p:spPr bwMode="auto">
            <a:xfrm rot="10800000" flipV="1">
              <a:off x="4701380" y="5613483"/>
              <a:ext cx="511185" cy="191410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63" name="Ellipse 62"/>
            <p:cNvSpPr/>
            <p:nvPr/>
          </p:nvSpPr>
          <p:spPr bwMode="auto">
            <a:xfrm>
              <a:off x="5175306" y="5172367"/>
              <a:ext cx="72324" cy="72324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  <p:sp>
          <p:nvSpPr>
            <p:cNvPr id="84" name="Ellipse 83"/>
            <p:cNvSpPr/>
            <p:nvPr/>
          </p:nvSpPr>
          <p:spPr bwMode="auto">
            <a:xfrm>
              <a:off x="5171496" y="5576227"/>
              <a:ext cx="72324" cy="72324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  <p:cxnSp>
          <p:nvCxnSpPr>
            <p:cNvPr id="87" name="Gerade Verbindung mit Pfeil 86"/>
            <p:cNvCxnSpPr/>
            <p:nvPr/>
          </p:nvCxnSpPr>
          <p:spPr bwMode="auto">
            <a:xfrm flipV="1">
              <a:off x="4607805" y="5208530"/>
              <a:ext cx="567501" cy="155193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grpSp>
          <p:nvGrpSpPr>
            <p:cNvPr id="8" name="Group 80"/>
            <p:cNvGrpSpPr>
              <a:grpSpLocks/>
            </p:cNvGrpSpPr>
            <p:nvPr/>
          </p:nvGrpSpPr>
          <p:grpSpPr bwMode="auto">
            <a:xfrm rot="926441">
              <a:off x="3160123" y="5157652"/>
              <a:ext cx="473141" cy="281538"/>
              <a:chOff x="462" y="1717"/>
              <a:chExt cx="568" cy="338"/>
            </a:xfrm>
          </p:grpSpPr>
          <p:sp>
            <p:nvSpPr>
              <p:cNvPr id="94" name="Freeform 81"/>
              <p:cNvSpPr>
                <a:spLocks/>
              </p:cNvSpPr>
              <p:nvPr/>
            </p:nvSpPr>
            <p:spPr bwMode="auto">
              <a:xfrm>
                <a:off x="475" y="1776"/>
                <a:ext cx="540" cy="271"/>
              </a:xfrm>
              <a:custGeom>
                <a:avLst/>
                <a:gdLst/>
                <a:ahLst/>
                <a:cxnLst>
                  <a:cxn ang="0">
                    <a:pos x="393" y="0"/>
                  </a:cxn>
                  <a:cxn ang="0">
                    <a:pos x="0" y="240"/>
                  </a:cxn>
                  <a:cxn ang="0">
                    <a:pos x="464" y="271"/>
                  </a:cxn>
                  <a:cxn ang="0">
                    <a:pos x="393" y="0"/>
                  </a:cxn>
                </a:cxnLst>
                <a:rect l="0" t="0" r="r" b="b"/>
                <a:pathLst>
                  <a:path w="540" h="271">
                    <a:moveTo>
                      <a:pt x="393" y="0"/>
                    </a:moveTo>
                    <a:cubicBezTo>
                      <a:pt x="317" y="38"/>
                      <a:pt x="306" y="57"/>
                      <a:pt x="0" y="240"/>
                    </a:cubicBezTo>
                    <a:cubicBezTo>
                      <a:pt x="246" y="261"/>
                      <a:pt x="291" y="261"/>
                      <a:pt x="464" y="271"/>
                    </a:cubicBezTo>
                    <a:cubicBezTo>
                      <a:pt x="495" y="225"/>
                      <a:pt x="540" y="96"/>
                      <a:pt x="39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6699FF">
                      <a:gamma/>
                      <a:tint val="0"/>
                      <a:invGamma/>
                    </a:srgbClr>
                  </a:gs>
                </a:gsLst>
                <a:lin ang="0" scaled="1"/>
              </a:gradFill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95" name="Freeform 82"/>
              <p:cNvSpPr>
                <a:spLocks/>
              </p:cNvSpPr>
              <p:nvPr/>
            </p:nvSpPr>
            <p:spPr bwMode="auto">
              <a:xfrm>
                <a:off x="462" y="1717"/>
                <a:ext cx="568" cy="338"/>
              </a:xfrm>
              <a:custGeom>
                <a:avLst/>
                <a:gdLst/>
                <a:ahLst/>
                <a:cxnLst>
                  <a:cxn ang="0">
                    <a:pos x="502" y="0"/>
                  </a:cxn>
                  <a:cxn ang="0">
                    <a:pos x="0" y="305"/>
                  </a:cxn>
                  <a:cxn ang="0">
                    <a:pos x="568" y="338"/>
                  </a:cxn>
                </a:cxnLst>
                <a:rect l="0" t="0" r="r" b="b"/>
                <a:pathLst>
                  <a:path w="568" h="338">
                    <a:moveTo>
                      <a:pt x="502" y="0"/>
                    </a:moveTo>
                    <a:lnTo>
                      <a:pt x="0" y="305"/>
                    </a:lnTo>
                    <a:lnTo>
                      <a:pt x="568" y="338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96" name="Oval 83"/>
              <p:cNvSpPr>
                <a:spLocks noChangeArrowheads="1"/>
              </p:cNvSpPr>
              <p:nvPr/>
            </p:nvSpPr>
            <p:spPr bwMode="auto">
              <a:xfrm rot="-1055500">
                <a:off x="864" y="1807"/>
                <a:ext cx="100" cy="201"/>
              </a:xfrm>
              <a:prstGeom prst="ellipse">
                <a:avLst/>
              </a:prstGeom>
              <a:solidFill>
                <a:srgbClr val="333333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97" name="Oval 84"/>
              <p:cNvSpPr>
                <a:spLocks noChangeArrowheads="1"/>
              </p:cNvSpPr>
              <p:nvPr/>
            </p:nvSpPr>
            <p:spPr bwMode="auto">
              <a:xfrm rot="-1055500">
                <a:off x="912" y="1849"/>
                <a:ext cx="34" cy="107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  <p:cxnSp>
          <p:nvCxnSpPr>
            <p:cNvPr id="100" name="Gerade Verbindung mit Pfeil 99"/>
            <p:cNvCxnSpPr>
              <a:endCxn id="102" idx="2"/>
            </p:cNvCxnSpPr>
            <p:nvPr/>
          </p:nvCxnSpPr>
          <p:spPr bwMode="auto">
            <a:xfrm>
              <a:off x="3835507" y="5348690"/>
              <a:ext cx="738966" cy="15936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02" name="Ellipse 101"/>
            <p:cNvSpPr/>
            <p:nvPr/>
          </p:nvSpPr>
          <p:spPr bwMode="auto">
            <a:xfrm>
              <a:off x="4574473" y="5328464"/>
              <a:ext cx="72324" cy="72324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</p:grpSp>
      <p:grpSp>
        <p:nvGrpSpPr>
          <p:cNvPr id="9" name="Gruppieren 150"/>
          <p:cNvGrpSpPr/>
          <p:nvPr/>
        </p:nvGrpSpPr>
        <p:grpSpPr>
          <a:xfrm>
            <a:off x="578848" y="4642574"/>
            <a:ext cx="2317075" cy="1577446"/>
            <a:chOff x="312148" y="4642574"/>
            <a:chExt cx="2317075" cy="1577446"/>
          </a:xfrm>
        </p:grpSpPr>
        <p:grpSp>
          <p:nvGrpSpPr>
            <p:cNvPr id="13" name="Gruppieren 111"/>
            <p:cNvGrpSpPr/>
            <p:nvPr/>
          </p:nvGrpSpPr>
          <p:grpSpPr>
            <a:xfrm>
              <a:off x="1282552" y="4642574"/>
              <a:ext cx="1346671" cy="1577446"/>
              <a:chOff x="1282552" y="4642574"/>
              <a:chExt cx="1346671" cy="1577446"/>
            </a:xfrm>
          </p:grpSpPr>
          <p:sp>
            <p:nvSpPr>
              <p:cNvPr id="21" name="Bogen 20"/>
              <p:cNvSpPr/>
              <p:nvPr/>
            </p:nvSpPr>
            <p:spPr bwMode="auto">
              <a:xfrm>
                <a:off x="1854308" y="4914739"/>
                <a:ext cx="774915" cy="1022888"/>
              </a:xfrm>
              <a:prstGeom prst="arc">
                <a:avLst>
                  <a:gd name="adj1" fmla="val 8401745"/>
                  <a:gd name="adj2" fmla="val 14001383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5988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7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Futura Lt BT" pitchFamily="34" charset="0"/>
                </a:endParaRPr>
              </a:p>
            </p:txBody>
          </p:sp>
          <p:sp>
            <p:nvSpPr>
              <p:cNvPr id="111" name="Bogen 110"/>
              <p:cNvSpPr/>
              <p:nvPr/>
            </p:nvSpPr>
            <p:spPr bwMode="auto">
              <a:xfrm>
                <a:off x="1282552" y="4642574"/>
                <a:ext cx="774915" cy="1577446"/>
              </a:xfrm>
              <a:prstGeom prst="arc">
                <a:avLst>
                  <a:gd name="adj1" fmla="val 8401745"/>
                  <a:gd name="adj2" fmla="val 14001383"/>
                </a:avLst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5988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7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Futura Lt BT" pitchFamily="34" charset="0"/>
                </a:endParaRPr>
              </a:p>
            </p:txBody>
          </p:sp>
        </p:grpSp>
        <p:cxnSp>
          <p:nvCxnSpPr>
            <p:cNvPr id="23" name="Gerade Verbindung mit Pfeil 22"/>
            <p:cNvCxnSpPr>
              <a:stCxn id="109" idx="6"/>
            </p:cNvCxnSpPr>
            <p:nvPr/>
          </p:nvCxnSpPr>
          <p:spPr bwMode="auto">
            <a:xfrm flipV="1">
              <a:off x="1319493" y="5359022"/>
              <a:ext cx="488319" cy="25112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6" name="Gerade Verbindung mit Pfeil 25"/>
            <p:cNvCxnSpPr/>
            <p:nvPr/>
          </p:nvCxnSpPr>
          <p:spPr bwMode="auto">
            <a:xfrm rot="16200000" flipV="1">
              <a:off x="1474603" y="4979318"/>
              <a:ext cx="454874" cy="294726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9" name="Gerade Verbindung mit Pfeil 28"/>
            <p:cNvCxnSpPr/>
            <p:nvPr/>
          </p:nvCxnSpPr>
          <p:spPr bwMode="auto">
            <a:xfrm rot="5400000">
              <a:off x="1503015" y="5529243"/>
              <a:ext cx="527203" cy="186243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2" name="Gerade Verbindung mit Pfeil 31"/>
            <p:cNvCxnSpPr/>
            <p:nvPr/>
          </p:nvCxnSpPr>
          <p:spPr bwMode="auto">
            <a:xfrm rot="10800000" flipV="1">
              <a:off x="1461927" y="5366509"/>
              <a:ext cx="390067" cy="379729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5" name="Gerade Verbindung mit Pfeil 34"/>
            <p:cNvCxnSpPr/>
            <p:nvPr/>
          </p:nvCxnSpPr>
          <p:spPr bwMode="auto">
            <a:xfrm rot="10800000">
              <a:off x="1348030" y="5136881"/>
              <a:ext cx="506018" cy="221882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8" name="Gerade Verbindung mit Pfeil 37"/>
            <p:cNvCxnSpPr/>
            <p:nvPr/>
          </p:nvCxnSpPr>
          <p:spPr bwMode="auto">
            <a:xfrm rot="16200000" flipV="1">
              <a:off x="1518512" y="5012894"/>
              <a:ext cx="516870" cy="155243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41" name="Gerade Verbindung mit Pfeil 40"/>
            <p:cNvCxnSpPr/>
            <p:nvPr/>
          </p:nvCxnSpPr>
          <p:spPr bwMode="auto">
            <a:xfrm rot="10800000" flipV="1">
              <a:off x="1342865" y="5363928"/>
              <a:ext cx="511185" cy="191410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5" name="Ellipse 24"/>
            <p:cNvSpPr/>
            <p:nvPr/>
          </p:nvSpPr>
          <p:spPr bwMode="auto">
            <a:xfrm>
              <a:off x="1812981" y="5322862"/>
              <a:ext cx="72324" cy="72324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  <p:grpSp>
          <p:nvGrpSpPr>
            <p:cNvPr id="14" name="Group 80"/>
            <p:cNvGrpSpPr>
              <a:grpSpLocks/>
            </p:cNvGrpSpPr>
            <p:nvPr/>
          </p:nvGrpSpPr>
          <p:grpSpPr bwMode="auto">
            <a:xfrm rot="926441">
              <a:off x="312148" y="5148128"/>
              <a:ext cx="473141" cy="281538"/>
              <a:chOff x="462" y="1717"/>
              <a:chExt cx="568" cy="338"/>
            </a:xfrm>
          </p:grpSpPr>
          <p:sp>
            <p:nvSpPr>
              <p:cNvPr id="89" name="Freeform 81"/>
              <p:cNvSpPr>
                <a:spLocks/>
              </p:cNvSpPr>
              <p:nvPr/>
            </p:nvSpPr>
            <p:spPr bwMode="auto">
              <a:xfrm>
                <a:off x="475" y="1776"/>
                <a:ext cx="540" cy="271"/>
              </a:xfrm>
              <a:custGeom>
                <a:avLst/>
                <a:gdLst/>
                <a:ahLst/>
                <a:cxnLst>
                  <a:cxn ang="0">
                    <a:pos x="393" y="0"/>
                  </a:cxn>
                  <a:cxn ang="0">
                    <a:pos x="0" y="240"/>
                  </a:cxn>
                  <a:cxn ang="0">
                    <a:pos x="464" y="271"/>
                  </a:cxn>
                  <a:cxn ang="0">
                    <a:pos x="393" y="0"/>
                  </a:cxn>
                </a:cxnLst>
                <a:rect l="0" t="0" r="r" b="b"/>
                <a:pathLst>
                  <a:path w="540" h="271">
                    <a:moveTo>
                      <a:pt x="393" y="0"/>
                    </a:moveTo>
                    <a:cubicBezTo>
                      <a:pt x="317" y="38"/>
                      <a:pt x="306" y="57"/>
                      <a:pt x="0" y="240"/>
                    </a:cubicBezTo>
                    <a:cubicBezTo>
                      <a:pt x="246" y="261"/>
                      <a:pt x="291" y="261"/>
                      <a:pt x="464" y="271"/>
                    </a:cubicBezTo>
                    <a:cubicBezTo>
                      <a:pt x="495" y="225"/>
                      <a:pt x="540" y="96"/>
                      <a:pt x="39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6699FF">
                      <a:gamma/>
                      <a:tint val="0"/>
                      <a:invGamma/>
                    </a:srgbClr>
                  </a:gs>
                </a:gsLst>
                <a:lin ang="0" scaled="1"/>
              </a:gradFill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90" name="Freeform 82"/>
              <p:cNvSpPr>
                <a:spLocks/>
              </p:cNvSpPr>
              <p:nvPr/>
            </p:nvSpPr>
            <p:spPr bwMode="auto">
              <a:xfrm>
                <a:off x="462" y="1717"/>
                <a:ext cx="568" cy="338"/>
              </a:xfrm>
              <a:custGeom>
                <a:avLst/>
                <a:gdLst/>
                <a:ahLst/>
                <a:cxnLst>
                  <a:cxn ang="0">
                    <a:pos x="502" y="0"/>
                  </a:cxn>
                  <a:cxn ang="0">
                    <a:pos x="0" y="305"/>
                  </a:cxn>
                  <a:cxn ang="0">
                    <a:pos x="568" y="338"/>
                  </a:cxn>
                </a:cxnLst>
                <a:rect l="0" t="0" r="r" b="b"/>
                <a:pathLst>
                  <a:path w="568" h="338">
                    <a:moveTo>
                      <a:pt x="502" y="0"/>
                    </a:moveTo>
                    <a:lnTo>
                      <a:pt x="0" y="305"/>
                    </a:lnTo>
                    <a:lnTo>
                      <a:pt x="568" y="338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91" name="Oval 83"/>
              <p:cNvSpPr>
                <a:spLocks noChangeArrowheads="1"/>
              </p:cNvSpPr>
              <p:nvPr/>
            </p:nvSpPr>
            <p:spPr bwMode="auto">
              <a:xfrm rot="-1055500">
                <a:off x="864" y="1807"/>
                <a:ext cx="100" cy="201"/>
              </a:xfrm>
              <a:prstGeom prst="ellipse">
                <a:avLst/>
              </a:prstGeom>
              <a:solidFill>
                <a:srgbClr val="333333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92" name="Oval 84"/>
              <p:cNvSpPr>
                <a:spLocks noChangeArrowheads="1"/>
              </p:cNvSpPr>
              <p:nvPr/>
            </p:nvSpPr>
            <p:spPr bwMode="auto">
              <a:xfrm rot="-1055500">
                <a:off x="912" y="1849"/>
                <a:ext cx="34" cy="107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  <p:cxnSp>
          <p:nvCxnSpPr>
            <p:cNvPr id="108" name="Gerade Verbindung mit Pfeil 107"/>
            <p:cNvCxnSpPr/>
            <p:nvPr/>
          </p:nvCxnSpPr>
          <p:spPr bwMode="auto">
            <a:xfrm>
              <a:off x="709260" y="5362690"/>
              <a:ext cx="545993" cy="23410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09" name="Ellipse 108"/>
            <p:cNvSpPr/>
            <p:nvPr/>
          </p:nvSpPr>
          <p:spPr bwMode="auto">
            <a:xfrm>
              <a:off x="1247169" y="5347972"/>
              <a:ext cx="72324" cy="72324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Path </a:t>
            </a:r>
            <a:r>
              <a:rPr lang="de-DE" dirty="0" err="1" smtClean="0"/>
              <a:t>Tracing</a:t>
            </a:r>
            <a:endParaRPr lang="de-DE" dirty="0"/>
          </a:p>
        </p:txBody>
      </p:sp>
      <p:pic>
        <p:nvPicPr>
          <p:cNvPr id="1029" name="Picture 5" descr="C:\Users\christof\Documents\SVN_Privat\Dokumente\Tutorials\IEEE_VIS 2008\images\s08_08.png"/>
          <p:cNvPicPr>
            <a:picLocks noChangeAspect="1" noChangeArrowheads="1"/>
          </p:cNvPicPr>
          <p:nvPr/>
        </p:nvPicPr>
        <p:blipFill>
          <a:blip r:embed="rId2">
            <a:lum bright="30000" contrast="40000"/>
          </a:blip>
          <a:srcRect/>
          <a:stretch>
            <a:fillRect/>
          </a:stretch>
        </p:blipFill>
        <p:spPr bwMode="auto">
          <a:xfrm>
            <a:off x="3098225" y="1725929"/>
            <a:ext cx="2927985" cy="2927985"/>
          </a:xfrm>
          <a:prstGeom prst="rect">
            <a:avLst/>
          </a:prstGeom>
          <a:noFill/>
        </p:spPr>
      </p:pic>
      <p:pic>
        <p:nvPicPr>
          <p:cNvPr id="1030" name="Picture 6" descr="C:\Users\christof\Documents\SVN_Privat\Dokumente\Tutorials\IEEE_VIS 2008\images\s64_01.png"/>
          <p:cNvPicPr>
            <a:picLocks noChangeAspect="1" noChangeArrowheads="1"/>
          </p:cNvPicPr>
          <p:nvPr/>
        </p:nvPicPr>
        <p:blipFill>
          <a:blip r:embed="rId3">
            <a:lum bright="30000" contrast="40000"/>
          </a:blip>
          <a:srcRect/>
          <a:stretch>
            <a:fillRect/>
          </a:stretch>
        </p:blipFill>
        <p:spPr bwMode="auto">
          <a:xfrm>
            <a:off x="6037890" y="1725929"/>
            <a:ext cx="2927985" cy="2927985"/>
          </a:xfrm>
          <a:prstGeom prst="rect">
            <a:avLst/>
          </a:prstGeom>
          <a:noFill/>
        </p:spPr>
      </p:pic>
      <p:pic>
        <p:nvPicPr>
          <p:cNvPr id="1031" name="Picture 7" descr="C:\Users\christof\Documents\SVN_Privat\Dokumente\Tutorials\IEEE_VIS 2008\images\s01_64.png"/>
          <p:cNvPicPr>
            <a:picLocks noChangeAspect="1" noChangeArrowheads="1"/>
          </p:cNvPicPr>
          <p:nvPr/>
        </p:nvPicPr>
        <p:blipFill>
          <a:blip r:embed="rId4">
            <a:lum bright="30000" contrast="40000"/>
          </a:blip>
          <a:srcRect/>
          <a:stretch>
            <a:fillRect/>
          </a:stretch>
        </p:blipFill>
        <p:spPr bwMode="auto">
          <a:xfrm>
            <a:off x="161925" y="1725929"/>
            <a:ext cx="2927985" cy="2927985"/>
          </a:xfrm>
          <a:prstGeom prst="rect">
            <a:avLst/>
          </a:prstGeom>
          <a:noFill/>
        </p:spPr>
      </p:pic>
      <p:pic>
        <p:nvPicPr>
          <p:cNvPr id="10" name="Picture 5" descr="C:\Users\christof\Documents\SVN_Privat\Dokumente\Tutorials\IEEE_VIS 2008\images\s08_08.png"/>
          <p:cNvPicPr>
            <a:picLocks noChangeAspect="1" noChangeArrowheads="1"/>
          </p:cNvPicPr>
          <p:nvPr/>
        </p:nvPicPr>
        <p:blipFill>
          <a:blip r:embed="rId2">
            <a:lum bright="30000" contrast="40000"/>
          </a:blip>
          <a:srcRect l="40531" t="42294" r="37916" b="31736"/>
          <a:stretch>
            <a:fillRect/>
          </a:stretch>
        </p:blipFill>
        <p:spPr bwMode="auto">
          <a:xfrm>
            <a:off x="4290862" y="2975549"/>
            <a:ext cx="631064" cy="760409"/>
          </a:xfrm>
          <a:prstGeom prst="rect">
            <a:avLst/>
          </a:prstGeom>
          <a:noFill/>
        </p:spPr>
      </p:pic>
      <p:pic>
        <p:nvPicPr>
          <p:cNvPr id="11" name="Picture 6" descr="C:\Users\christof\Documents\SVN_Privat\Dokumente\Tutorials\IEEE_VIS 2008\images\s64_01.png"/>
          <p:cNvPicPr>
            <a:picLocks noChangeAspect="1" noChangeArrowheads="1"/>
          </p:cNvPicPr>
          <p:nvPr/>
        </p:nvPicPr>
        <p:blipFill>
          <a:blip r:embed="rId3">
            <a:lum bright="30000" contrast="40000"/>
          </a:blip>
          <a:srcRect l="39373" t="42523" r="39074" b="31556"/>
          <a:stretch>
            <a:fillRect/>
          </a:stretch>
        </p:blipFill>
        <p:spPr bwMode="auto">
          <a:xfrm>
            <a:off x="7196639" y="2975549"/>
            <a:ext cx="631065" cy="758970"/>
          </a:xfrm>
          <a:prstGeom prst="rect">
            <a:avLst/>
          </a:prstGeom>
          <a:noFill/>
        </p:spPr>
      </p:pic>
      <p:pic>
        <p:nvPicPr>
          <p:cNvPr id="12" name="Picture 7" descr="C:\Users\christof\Documents\SVN_Privat\Dokumente\Tutorials\IEEE_VIS 2008\images\s01_64.png"/>
          <p:cNvPicPr>
            <a:picLocks noChangeAspect="1" noChangeArrowheads="1"/>
          </p:cNvPicPr>
          <p:nvPr/>
        </p:nvPicPr>
        <p:blipFill>
          <a:blip r:embed="rId4">
            <a:lum bright="30000" contrast="40000"/>
          </a:blip>
          <a:srcRect l="38528" t="43028" r="39919" b="31657"/>
          <a:stretch>
            <a:fillRect/>
          </a:stretch>
        </p:blipFill>
        <p:spPr bwMode="auto">
          <a:xfrm>
            <a:off x="1296473" y="2975549"/>
            <a:ext cx="631065" cy="741228"/>
          </a:xfrm>
          <a:prstGeom prst="rect">
            <a:avLst/>
          </a:prstGeom>
          <a:noFill/>
        </p:spPr>
      </p:pic>
      <p:sp>
        <p:nvSpPr>
          <p:cNvPr id="15" name="Rechteck 14"/>
          <p:cNvSpPr/>
          <p:nvPr/>
        </p:nvSpPr>
        <p:spPr bwMode="auto">
          <a:xfrm>
            <a:off x="1293372" y="3521311"/>
            <a:ext cx="1933154" cy="2330849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4193177" y="3508248"/>
            <a:ext cx="1902822" cy="2330849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7158446" y="3521311"/>
            <a:ext cx="1902826" cy="2330849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56754" y="1084217"/>
            <a:ext cx="19335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Primary </a:t>
            </a:r>
            <a:r>
              <a:rPr lang="de-DE" dirty="0" err="1" smtClean="0"/>
              <a:t>rays</a:t>
            </a:r>
            <a:r>
              <a:rPr lang="de-DE" dirty="0" smtClean="0"/>
              <a:t>: 1</a:t>
            </a:r>
            <a:br>
              <a:rPr lang="de-DE" dirty="0" smtClean="0"/>
            </a:br>
            <a:r>
              <a:rPr lang="de-DE" dirty="0" err="1" smtClean="0"/>
              <a:t>Secondary</a:t>
            </a:r>
            <a:r>
              <a:rPr lang="de-DE" dirty="0" smtClean="0"/>
              <a:t> </a:t>
            </a:r>
            <a:r>
              <a:rPr lang="de-DE" dirty="0" err="1" smtClean="0"/>
              <a:t>rays</a:t>
            </a:r>
            <a:r>
              <a:rPr lang="de-DE" dirty="0" smtClean="0"/>
              <a:t>: 64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3099979" y="1084217"/>
            <a:ext cx="18085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Primary </a:t>
            </a:r>
            <a:r>
              <a:rPr lang="de-DE" dirty="0" err="1" smtClean="0"/>
              <a:t>rays</a:t>
            </a:r>
            <a:r>
              <a:rPr lang="de-DE" dirty="0" smtClean="0"/>
              <a:t>: 8</a:t>
            </a:r>
            <a:br>
              <a:rPr lang="de-DE" dirty="0" smtClean="0"/>
            </a:br>
            <a:r>
              <a:rPr lang="de-DE" dirty="0" err="1" smtClean="0"/>
              <a:t>Secondary</a:t>
            </a:r>
            <a:r>
              <a:rPr lang="de-DE" dirty="0" smtClean="0"/>
              <a:t> </a:t>
            </a:r>
            <a:r>
              <a:rPr lang="de-DE" dirty="0" err="1" smtClean="0"/>
              <a:t>rays</a:t>
            </a:r>
            <a:r>
              <a:rPr lang="de-DE" dirty="0" smtClean="0"/>
              <a:t>: 8</a:t>
            </a:r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6035040" y="1084217"/>
            <a:ext cx="18085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Primary </a:t>
            </a:r>
            <a:r>
              <a:rPr lang="de-DE" dirty="0" err="1" smtClean="0"/>
              <a:t>rays</a:t>
            </a:r>
            <a:r>
              <a:rPr lang="de-DE" dirty="0" smtClean="0"/>
              <a:t>: 64</a:t>
            </a:r>
            <a:br>
              <a:rPr lang="de-DE" dirty="0" smtClean="0"/>
            </a:br>
            <a:r>
              <a:rPr lang="de-DE" dirty="0" err="1" smtClean="0"/>
              <a:t>Secondary</a:t>
            </a:r>
            <a:r>
              <a:rPr lang="de-DE" dirty="0" smtClean="0"/>
              <a:t> </a:t>
            </a:r>
            <a:r>
              <a:rPr lang="de-DE" dirty="0" err="1" smtClean="0"/>
              <a:t>rays</a:t>
            </a:r>
            <a:r>
              <a:rPr lang="de-DE" dirty="0" smtClean="0"/>
              <a:t>: 1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0.07291 0.1916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" y="9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6007 0.18819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" y="9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06563 0.19167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2978" y="483073"/>
            <a:ext cx="3890880" cy="54653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2" name="Gruppieren 6"/>
          <p:cNvGrpSpPr/>
          <p:nvPr/>
        </p:nvGrpSpPr>
        <p:grpSpPr>
          <a:xfrm>
            <a:off x="1127234" y="1135117"/>
            <a:ext cx="2727434" cy="4918842"/>
            <a:chOff x="780393" y="1229710"/>
            <a:chExt cx="2727434" cy="491884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/>
            <a:srcRect l="27414" t="45141" r="50215" b="32288"/>
            <a:stretch>
              <a:fillRect/>
            </a:stretch>
          </p:blipFill>
          <p:spPr bwMode="auto">
            <a:xfrm>
              <a:off x="780393" y="1229710"/>
              <a:ext cx="2727434" cy="1655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/>
            <a:srcRect l="51078" t="45141" r="27327" b="32288"/>
            <a:stretch>
              <a:fillRect/>
            </a:stretch>
          </p:blipFill>
          <p:spPr bwMode="auto">
            <a:xfrm>
              <a:off x="827689" y="2853559"/>
              <a:ext cx="2632842" cy="1655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/>
            <a:srcRect l="72931" t="45141" r="5474" b="32288"/>
            <a:stretch>
              <a:fillRect/>
            </a:stretch>
          </p:blipFill>
          <p:spPr bwMode="auto">
            <a:xfrm>
              <a:off x="827690" y="4493173"/>
              <a:ext cx="2632841" cy="1655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61963" y="274638"/>
            <a:ext cx="7405687" cy="755650"/>
          </a:xfrm>
        </p:spPr>
        <p:txBody>
          <a:bodyPr/>
          <a:lstStyle/>
          <a:p>
            <a:r>
              <a:rPr lang="de-DE" sz="3600" dirty="0" err="1" smtClean="0"/>
              <a:t>Translucency</a:t>
            </a:r>
            <a:endParaRPr lang="de-DE" sz="3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err="1" smtClean="0"/>
              <a:t>Examples</a:t>
            </a:r>
            <a:endParaRPr lang="de-DE" sz="4000" dirty="0"/>
          </a:p>
        </p:txBody>
      </p:sp>
      <p:pic>
        <p:nvPicPr>
          <p:cNvPr id="637956" name="Picture 4"/>
          <p:cNvPicPr>
            <a:picLocks noChangeAspect="1" noChangeArrowheads="1"/>
          </p:cNvPicPr>
          <p:nvPr/>
        </p:nvPicPr>
        <p:blipFill>
          <a:blip r:embed="rId2"/>
          <a:srcRect l="42429" t="12500" r="15715" b="5469"/>
          <a:stretch>
            <a:fillRect/>
          </a:stretch>
        </p:blipFill>
        <p:spPr bwMode="auto">
          <a:xfrm>
            <a:off x="4305300" y="219074"/>
            <a:ext cx="4165600" cy="597245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94130" y="1455083"/>
            <a:ext cx="42017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b="0" i="0" dirty="0" smtClean="0"/>
              <a:t>Different </a:t>
            </a:r>
            <a:r>
              <a:rPr lang="de-DE" sz="2400" b="0" i="0" dirty="0" err="1" smtClean="0"/>
              <a:t>scattering</a:t>
            </a:r>
            <a:r>
              <a:rPr lang="de-DE" sz="2400" b="0" i="0" dirty="0" smtClean="0"/>
              <a:t> </a:t>
            </a:r>
            <a:r>
              <a:rPr lang="de-DE" sz="2400" b="0" i="0" dirty="0" err="1" smtClean="0"/>
              <a:t>cone</a:t>
            </a:r>
            <a:r>
              <a:rPr lang="de-DE" sz="2400" b="0" i="0" dirty="0" smtClean="0"/>
              <a:t> </a:t>
            </a:r>
            <a:br>
              <a:rPr lang="de-DE" sz="2400" b="0" i="0" dirty="0" smtClean="0"/>
            </a:br>
            <a:r>
              <a:rPr lang="de-DE" sz="2400" b="0" i="0" dirty="0" err="1" smtClean="0"/>
              <a:t>angles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„</a:t>
            </a:r>
            <a:r>
              <a:rPr lang="de-DE" sz="2400" dirty="0" err="1" smtClean="0"/>
              <a:t>inward-looking</a:t>
            </a:r>
            <a:r>
              <a:rPr lang="de-DE" sz="2400" dirty="0" smtClean="0"/>
              <a:t>“</a:t>
            </a:r>
            <a:r>
              <a:rPr lang="de-DE" sz="2400" b="0" i="0" dirty="0" smtClean="0"/>
              <a:t/>
            </a:r>
            <a:br>
              <a:rPr lang="de-DE" sz="2400" b="0" i="0" dirty="0" smtClean="0"/>
            </a:br>
            <a:r>
              <a:rPr lang="de-DE" sz="2400" b="0" i="0" dirty="0" smtClean="0"/>
              <a:t>(</a:t>
            </a:r>
            <a:r>
              <a:rPr lang="de-DE" sz="2400" b="0" i="0" dirty="0" err="1" smtClean="0"/>
              <a:t>transmissive</a:t>
            </a:r>
            <a:r>
              <a:rPr lang="de-DE" sz="2400" b="0" i="0" dirty="0" smtClean="0"/>
              <a:t>)</a:t>
            </a:r>
            <a:r>
              <a:rPr lang="de-DE" sz="2400" dirty="0" smtClean="0"/>
              <a:t> </a:t>
            </a:r>
            <a:r>
              <a:rPr lang="de-DE" sz="2400" b="0" i="0" dirty="0" err="1" smtClean="0"/>
              <a:t>Phong</a:t>
            </a:r>
            <a:r>
              <a:rPr lang="de-DE" sz="2400" b="0" i="0" dirty="0" smtClean="0"/>
              <a:t>-lobe</a:t>
            </a:r>
            <a:endParaRPr lang="de-DE" sz="2400" b="0" i="0" dirty="0"/>
          </a:p>
        </p:txBody>
      </p:sp>
      <p:grpSp>
        <p:nvGrpSpPr>
          <p:cNvPr id="2" name="Gruppieren 7"/>
          <p:cNvGrpSpPr/>
          <p:nvPr/>
        </p:nvGrpSpPr>
        <p:grpSpPr>
          <a:xfrm>
            <a:off x="923925" y="2542461"/>
            <a:ext cx="2694071" cy="3193428"/>
            <a:chOff x="5238750" y="3171110"/>
            <a:chExt cx="2694071" cy="3193428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6568908" y="5839076"/>
              <a:ext cx="1147763" cy="39687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de-DE" dirty="0" err="1"/>
                <a:t>refractive</a:t>
              </a:r>
              <a:endParaRPr lang="de-DE" dirty="0"/>
            </a:p>
          </p:txBody>
        </p:sp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805" t="19704" r="3252" b="13934"/>
            <a:stretch>
              <a:fillRect/>
            </a:stretch>
          </p:blipFill>
          <p:spPr bwMode="auto">
            <a:xfrm>
              <a:off x="5238750" y="3171110"/>
              <a:ext cx="2694071" cy="319342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Scattering</a:t>
            </a:r>
            <a:r>
              <a:rPr lang="de-DE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Effects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Light </a:t>
            </a:r>
            <a:r>
              <a:rPr lang="de-DE" dirty="0" err="1" smtClean="0"/>
              <a:t>Map</a:t>
            </a:r>
            <a:r>
              <a:rPr lang="de-DE" dirty="0" smtClean="0"/>
              <a:t> Approaches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3D Light </a:t>
            </a:r>
            <a:r>
              <a:rPr lang="de-DE" dirty="0" err="1" smtClean="0"/>
              <a:t>Map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0803" r="8209" b="12244"/>
          <a:stretch>
            <a:fillRect/>
          </a:stretch>
        </p:blipFill>
        <p:spPr bwMode="auto">
          <a:xfrm>
            <a:off x="2228850" y="1261345"/>
            <a:ext cx="4610100" cy="26439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921" y="4073460"/>
            <a:ext cx="8229600" cy="163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kumimoji="0" lang="en-GB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Direct light by shadow</a:t>
            </a:r>
            <a:r>
              <a:rPr kumimoji="0" lang="en-GB" sz="25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volume or deep shadow map</a:t>
            </a:r>
          </a:p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kumimoji="0" lang="en-GB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Consider</a:t>
            </a:r>
            <a:r>
              <a:rPr kumimoji="0" lang="en-GB" sz="25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 </a:t>
            </a:r>
            <a:r>
              <a:rPr lang="en-GB" sz="2500" b="1" i="1" kern="0" dirty="0" smtClean="0">
                <a:latin typeface="+mn-lt"/>
              </a:rPr>
              <a:t>exchange of radiant energy between neighbouring </a:t>
            </a:r>
            <a:r>
              <a:rPr lang="en-GB" sz="2500" b="1" i="1" kern="0" dirty="0" err="1" smtClean="0">
                <a:latin typeface="+mn-lt"/>
              </a:rPr>
              <a:t>voxels</a:t>
            </a:r>
            <a:endParaRPr lang="en-GB" sz="2500" b="1" i="1" kern="0" dirty="0" smtClean="0">
              <a:latin typeface="+mn-lt"/>
            </a:endParaRPr>
          </a:p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GB" sz="2500" kern="0" dirty="0" smtClean="0">
                <a:latin typeface="+mn-lt"/>
              </a:rPr>
              <a:t>Approximate by blur operation </a:t>
            </a:r>
            <a:r>
              <a:rPr lang="en-GB" sz="2000" i="1" kern="0" dirty="0" smtClean="0">
                <a:latin typeface="+mn-lt"/>
              </a:rPr>
              <a:t>(like [</a:t>
            </a:r>
            <a:r>
              <a:rPr lang="en-GB" sz="2000" i="1" kern="0" dirty="0" err="1" smtClean="0">
                <a:latin typeface="+mn-lt"/>
              </a:rPr>
              <a:t>Kniss</a:t>
            </a:r>
            <a:r>
              <a:rPr lang="en-GB" sz="2000" i="1" kern="0" dirty="0" smtClean="0">
                <a:latin typeface="+mn-lt"/>
              </a:rPr>
              <a:t>, 2002])</a:t>
            </a:r>
            <a:endParaRPr kumimoji="0" lang="en-GB" sz="2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Gruppieren 25"/>
          <p:cNvGrpSpPr/>
          <p:nvPr/>
        </p:nvGrpSpPr>
        <p:grpSpPr>
          <a:xfrm flipH="1">
            <a:off x="6781799" y="2108181"/>
            <a:ext cx="748399" cy="433008"/>
            <a:chOff x="6825349" y="2251056"/>
            <a:chExt cx="726371" cy="433008"/>
          </a:xfrm>
        </p:grpSpPr>
        <p:sp>
          <p:nvSpPr>
            <p:cNvPr id="20" name="Freeform 81"/>
            <p:cNvSpPr>
              <a:spLocks/>
            </p:cNvSpPr>
            <p:nvPr/>
          </p:nvSpPr>
          <p:spPr bwMode="auto">
            <a:xfrm rot="958286">
              <a:off x="6833034" y="2325027"/>
              <a:ext cx="690564" cy="347175"/>
            </a:xfrm>
            <a:custGeom>
              <a:avLst/>
              <a:gdLst/>
              <a:ahLst/>
              <a:cxnLst>
                <a:cxn ang="0">
                  <a:pos x="393" y="0"/>
                </a:cxn>
                <a:cxn ang="0">
                  <a:pos x="0" y="240"/>
                </a:cxn>
                <a:cxn ang="0">
                  <a:pos x="464" y="271"/>
                </a:cxn>
                <a:cxn ang="0">
                  <a:pos x="393" y="0"/>
                </a:cxn>
              </a:cxnLst>
              <a:rect l="0" t="0" r="r" b="b"/>
              <a:pathLst>
                <a:path w="540" h="271">
                  <a:moveTo>
                    <a:pt x="393" y="0"/>
                  </a:moveTo>
                  <a:cubicBezTo>
                    <a:pt x="317" y="38"/>
                    <a:pt x="306" y="57"/>
                    <a:pt x="0" y="240"/>
                  </a:cubicBezTo>
                  <a:cubicBezTo>
                    <a:pt x="246" y="261"/>
                    <a:pt x="291" y="261"/>
                    <a:pt x="464" y="271"/>
                  </a:cubicBezTo>
                  <a:cubicBezTo>
                    <a:pt x="495" y="225"/>
                    <a:pt x="540" y="96"/>
                    <a:pt x="3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0" scaled="1"/>
            </a:gradFill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1" name="Freeform 82"/>
            <p:cNvSpPr>
              <a:spLocks/>
            </p:cNvSpPr>
            <p:nvPr/>
          </p:nvSpPr>
          <p:spPr bwMode="auto">
            <a:xfrm rot="958286">
              <a:off x="6825349" y="2251056"/>
              <a:ext cx="726371" cy="433008"/>
            </a:xfrm>
            <a:custGeom>
              <a:avLst/>
              <a:gdLst/>
              <a:ahLst/>
              <a:cxnLst>
                <a:cxn ang="0">
                  <a:pos x="502" y="0"/>
                </a:cxn>
                <a:cxn ang="0">
                  <a:pos x="0" y="305"/>
                </a:cxn>
                <a:cxn ang="0">
                  <a:pos x="568" y="338"/>
                </a:cxn>
              </a:cxnLst>
              <a:rect l="0" t="0" r="r" b="b"/>
              <a:pathLst>
                <a:path w="568" h="338">
                  <a:moveTo>
                    <a:pt x="502" y="0"/>
                  </a:moveTo>
                  <a:lnTo>
                    <a:pt x="0" y="305"/>
                  </a:lnTo>
                  <a:lnTo>
                    <a:pt x="568" y="338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2" name="Oval 83"/>
            <p:cNvSpPr>
              <a:spLocks noChangeArrowheads="1"/>
            </p:cNvSpPr>
            <p:nvPr/>
          </p:nvSpPr>
          <p:spPr bwMode="auto">
            <a:xfrm rot="21502786">
              <a:off x="7323564" y="2424406"/>
              <a:ext cx="127882" cy="257499"/>
            </a:xfrm>
            <a:prstGeom prst="ellipse">
              <a:avLst/>
            </a:prstGeom>
            <a:solidFill>
              <a:srgbClr val="333333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3" name="Oval 84"/>
            <p:cNvSpPr>
              <a:spLocks noChangeArrowheads="1"/>
            </p:cNvSpPr>
            <p:nvPr/>
          </p:nvSpPr>
          <p:spPr bwMode="auto">
            <a:xfrm rot="21502786">
              <a:off x="7385969" y="2483737"/>
              <a:ext cx="43480" cy="137076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6" name="Gruppieren 26"/>
          <p:cNvGrpSpPr/>
          <p:nvPr/>
        </p:nvGrpSpPr>
        <p:grpSpPr>
          <a:xfrm>
            <a:off x="926607" y="1968993"/>
            <a:ext cx="997443" cy="997443"/>
            <a:chOff x="517032" y="3693018"/>
            <a:chExt cx="997443" cy="997443"/>
          </a:xfrm>
        </p:grpSpPr>
        <p:grpSp>
          <p:nvGrpSpPr>
            <p:cNvPr id="7" name="Gruppieren 42"/>
            <p:cNvGrpSpPr/>
            <p:nvPr/>
          </p:nvGrpSpPr>
          <p:grpSpPr>
            <a:xfrm>
              <a:off x="517032" y="3693020"/>
              <a:ext cx="997443" cy="997443"/>
              <a:chOff x="517032" y="3693020"/>
              <a:chExt cx="997443" cy="997443"/>
            </a:xfrm>
          </p:grpSpPr>
          <p:sp>
            <p:nvSpPr>
              <p:cNvPr id="43" name="Ellipse 42"/>
              <p:cNvSpPr/>
              <p:nvPr/>
            </p:nvSpPr>
            <p:spPr bwMode="auto">
              <a:xfrm>
                <a:off x="836720" y="4012706"/>
                <a:ext cx="358066" cy="358066"/>
              </a:xfrm>
              <a:prstGeom prst="ellipse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5988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7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Futura Lt BT" pitchFamily="34" charset="0"/>
                </a:endParaRPr>
              </a:p>
            </p:txBody>
          </p:sp>
          <p:grpSp>
            <p:nvGrpSpPr>
              <p:cNvPr id="8" name="Gruppieren 26"/>
              <p:cNvGrpSpPr/>
              <p:nvPr/>
            </p:nvGrpSpPr>
            <p:grpSpPr>
              <a:xfrm>
                <a:off x="517032" y="3693020"/>
                <a:ext cx="997443" cy="997443"/>
                <a:chOff x="517032" y="3693020"/>
                <a:chExt cx="997443" cy="997443"/>
              </a:xfrm>
            </p:grpSpPr>
            <p:grpSp>
              <p:nvGrpSpPr>
                <p:cNvPr id="9" name="Gruppieren 22"/>
                <p:cNvGrpSpPr/>
                <p:nvPr/>
              </p:nvGrpSpPr>
              <p:grpSpPr>
                <a:xfrm rot="16200000">
                  <a:off x="517034" y="4143377"/>
                  <a:ext cx="997443" cy="96730"/>
                  <a:chOff x="364632" y="4143375"/>
                  <a:chExt cx="997443" cy="96730"/>
                </a:xfrm>
              </p:grpSpPr>
              <p:sp>
                <p:nvSpPr>
                  <p:cNvPr id="49" name="Rechteck 19"/>
                  <p:cNvSpPr/>
                  <p:nvPr/>
                </p:nvSpPr>
                <p:spPr bwMode="auto">
                  <a:xfrm>
                    <a:off x="1076325" y="4143375"/>
                    <a:ext cx="285750" cy="95250"/>
                  </a:xfrm>
                  <a:prstGeom prst="rect">
                    <a:avLst/>
                  </a:prstGeom>
                  <a:solidFill>
                    <a:srgbClr val="FFFF00"/>
                  </a:solidFill>
                  <a:ln w="31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l" defTabSz="915988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1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Futura Lt BT" pitchFamily="34" charset="0"/>
                    </a:endParaRPr>
                  </a:p>
                </p:txBody>
              </p:sp>
              <p:sp>
                <p:nvSpPr>
                  <p:cNvPr id="50" name="Rechteck 21"/>
                  <p:cNvSpPr/>
                  <p:nvPr/>
                </p:nvSpPr>
                <p:spPr bwMode="auto">
                  <a:xfrm>
                    <a:off x="364632" y="4144855"/>
                    <a:ext cx="285750" cy="95250"/>
                  </a:xfrm>
                  <a:prstGeom prst="rect">
                    <a:avLst/>
                  </a:prstGeom>
                  <a:solidFill>
                    <a:srgbClr val="FFFF00"/>
                  </a:solidFill>
                  <a:ln w="31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l" defTabSz="915988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1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Futura Lt BT" pitchFamily="34" charset="0"/>
                    </a:endParaRPr>
                  </a:p>
                </p:txBody>
              </p:sp>
            </p:grpSp>
            <p:grpSp>
              <p:nvGrpSpPr>
                <p:cNvPr id="10" name="Gruppieren 23"/>
                <p:cNvGrpSpPr/>
                <p:nvPr/>
              </p:nvGrpSpPr>
              <p:grpSpPr>
                <a:xfrm>
                  <a:off x="517032" y="4143375"/>
                  <a:ext cx="997443" cy="96730"/>
                  <a:chOff x="364632" y="4143375"/>
                  <a:chExt cx="997443" cy="96730"/>
                </a:xfrm>
              </p:grpSpPr>
              <p:sp>
                <p:nvSpPr>
                  <p:cNvPr id="47" name="Rechteck 46"/>
                  <p:cNvSpPr/>
                  <p:nvPr/>
                </p:nvSpPr>
                <p:spPr bwMode="auto">
                  <a:xfrm>
                    <a:off x="1076325" y="4143375"/>
                    <a:ext cx="285750" cy="95250"/>
                  </a:xfrm>
                  <a:prstGeom prst="rect">
                    <a:avLst/>
                  </a:prstGeom>
                  <a:solidFill>
                    <a:srgbClr val="FFFF00"/>
                  </a:solidFill>
                  <a:ln w="31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l" defTabSz="915988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1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Futura Lt BT" pitchFamily="34" charset="0"/>
                    </a:endParaRPr>
                  </a:p>
                </p:txBody>
              </p:sp>
              <p:sp>
                <p:nvSpPr>
                  <p:cNvPr id="48" name="Rechteck 47"/>
                  <p:cNvSpPr/>
                  <p:nvPr/>
                </p:nvSpPr>
                <p:spPr bwMode="auto">
                  <a:xfrm>
                    <a:off x="364632" y="4144855"/>
                    <a:ext cx="285750" cy="95250"/>
                  </a:xfrm>
                  <a:prstGeom prst="rect">
                    <a:avLst/>
                  </a:prstGeom>
                  <a:solidFill>
                    <a:srgbClr val="FFFF00"/>
                  </a:solidFill>
                  <a:ln w="31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l" defTabSz="915988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1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Futura Lt BT" pitchFamily="34" charset="0"/>
                    </a:endParaRPr>
                  </a:p>
                </p:txBody>
              </p:sp>
            </p:grpSp>
          </p:grpSp>
        </p:grpSp>
        <p:grpSp>
          <p:nvGrpSpPr>
            <p:cNvPr id="11" name="Gruppieren 27"/>
            <p:cNvGrpSpPr/>
            <p:nvPr/>
          </p:nvGrpSpPr>
          <p:grpSpPr>
            <a:xfrm rot="1942506">
              <a:off x="517029" y="3693022"/>
              <a:ext cx="997443" cy="997443"/>
              <a:chOff x="517032" y="3693022"/>
              <a:chExt cx="997443" cy="997443"/>
            </a:xfrm>
          </p:grpSpPr>
          <p:grpSp>
            <p:nvGrpSpPr>
              <p:cNvPr id="12" name="Gruppieren 22"/>
              <p:cNvGrpSpPr/>
              <p:nvPr/>
            </p:nvGrpSpPr>
            <p:grpSpPr>
              <a:xfrm rot="16200000">
                <a:off x="517036" y="4143379"/>
                <a:ext cx="997443" cy="96730"/>
                <a:chOff x="364632" y="4143375"/>
                <a:chExt cx="997443" cy="96730"/>
              </a:xfrm>
            </p:grpSpPr>
            <p:sp>
              <p:nvSpPr>
                <p:cNvPr id="41" name="Rechteck 40"/>
                <p:cNvSpPr/>
                <p:nvPr/>
              </p:nvSpPr>
              <p:spPr bwMode="auto">
                <a:xfrm>
                  <a:off x="1076325" y="4143375"/>
                  <a:ext cx="285750" cy="95250"/>
                </a:xfrm>
                <a:prstGeom prst="rect">
                  <a:avLst/>
                </a:prstGeom>
                <a:solidFill>
                  <a:srgbClr val="FFFF00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5988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7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utura Lt BT" pitchFamily="34" charset="0"/>
                  </a:endParaRPr>
                </a:p>
              </p:txBody>
            </p:sp>
            <p:sp>
              <p:nvSpPr>
                <p:cNvPr id="42" name="Rechteck 41"/>
                <p:cNvSpPr/>
                <p:nvPr/>
              </p:nvSpPr>
              <p:spPr bwMode="auto">
                <a:xfrm>
                  <a:off x="364632" y="4144855"/>
                  <a:ext cx="285750" cy="95250"/>
                </a:xfrm>
                <a:prstGeom prst="rect">
                  <a:avLst/>
                </a:prstGeom>
                <a:solidFill>
                  <a:srgbClr val="FFFF00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5988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7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utura Lt BT" pitchFamily="34" charset="0"/>
                  </a:endParaRPr>
                </a:p>
              </p:txBody>
            </p:sp>
          </p:grpSp>
          <p:grpSp>
            <p:nvGrpSpPr>
              <p:cNvPr id="13" name="Gruppieren 23"/>
              <p:cNvGrpSpPr/>
              <p:nvPr/>
            </p:nvGrpSpPr>
            <p:grpSpPr>
              <a:xfrm>
                <a:off x="517032" y="4143375"/>
                <a:ext cx="997443" cy="96730"/>
                <a:chOff x="364632" y="4143375"/>
                <a:chExt cx="997443" cy="96730"/>
              </a:xfrm>
            </p:grpSpPr>
            <p:sp>
              <p:nvSpPr>
                <p:cNvPr id="39" name="Rechteck 38"/>
                <p:cNvSpPr/>
                <p:nvPr/>
              </p:nvSpPr>
              <p:spPr bwMode="auto">
                <a:xfrm>
                  <a:off x="1076325" y="4143375"/>
                  <a:ext cx="285750" cy="95250"/>
                </a:xfrm>
                <a:prstGeom prst="rect">
                  <a:avLst/>
                </a:prstGeom>
                <a:solidFill>
                  <a:srgbClr val="FFFF00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5988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7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utura Lt BT" pitchFamily="34" charset="0"/>
                  </a:endParaRPr>
                </a:p>
              </p:txBody>
            </p:sp>
            <p:sp>
              <p:nvSpPr>
                <p:cNvPr id="40" name="Rechteck 39"/>
                <p:cNvSpPr/>
                <p:nvPr/>
              </p:nvSpPr>
              <p:spPr bwMode="auto">
                <a:xfrm>
                  <a:off x="364632" y="4144855"/>
                  <a:ext cx="285750" cy="95250"/>
                </a:xfrm>
                <a:prstGeom prst="rect">
                  <a:avLst/>
                </a:prstGeom>
                <a:solidFill>
                  <a:srgbClr val="FFFF00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5988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7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utura Lt BT" pitchFamily="34" charset="0"/>
                  </a:endParaRPr>
                </a:p>
              </p:txBody>
            </p:sp>
          </p:grpSp>
        </p:grpSp>
        <p:grpSp>
          <p:nvGrpSpPr>
            <p:cNvPr id="14" name="Gruppieren 34"/>
            <p:cNvGrpSpPr/>
            <p:nvPr/>
          </p:nvGrpSpPr>
          <p:grpSpPr>
            <a:xfrm rot="3766343">
              <a:off x="517028" y="3693020"/>
              <a:ext cx="997443" cy="997443"/>
              <a:chOff x="517032" y="3693022"/>
              <a:chExt cx="997443" cy="997443"/>
            </a:xfrm>
          </p:grpSpPr>
          <p:grpSp>
            <p:nvGrpSpPr>
              <p:cNvPr id="15" name="Gruppieren 22"/>
              <p:cNvGrpSpPr/>
              <p:nvPr/>
            </p:nvGrpSpPr>
            <p:grpSpPr>
              <a:xfrm rot="16200000">
                <a:off x="517036" y="4143379"/>
                <a:ext cx="997443" cy="96730"/>
                <a:chOff x="364632" y="4143375"/>
                <a:chExt cx="997443" cy="96730"/>
              </a:xfrm>
            </p:grpSpPr>
            <p:sp>
              <p:nvSpPr>
                <p:cNvPr id="35" name="Rechteck 34"/>
                <p:cNvSpPr/>
                <p:nvPr/>
              </p:nvSpPr>
              <p:spPr bwMode="auto">
                <a:xfrm>
                  <a:off x="1076325" y="4143375"/>
                  <a:ext cx="285750" cy="95250"/>
                </a:xfrm>
                <a:prstGeom prst="rect">
                  <a:avLst/>
                </a:prstGeom>
                <a:solidFill>
                  <a:srgbClr val="FFFF00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5988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7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utura Lt BT" pitchFamily="34" charset="0"/>
                  </a:endParaRPr>
                </a:p>
              </p:txBody>
            </p:sp>
            <p:sp>
              <p:nvSpPr>
                <p:cNvPr id="36" name="Rechteck 35"/>
                <p:cNvSpPr/>
                <p:nvPr/>
              </p:nvSpPr>
              <p:spPr bwMode="auto">
                <a:xfrm>
                  <a:off x="364632" y="4144855"/>
                  <a:ext cx="285750" cy="95250"/>
                </a:xfrm>
                <a:prstGeom prst="rect">
                  <a:avLst/>
                </a:prstGeom>
                <a:solidFill>
                  <a:srgbClr val="FFFF00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5988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7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utura Lt BT" pitchFamily="34" charset="0"/>
                  </a:endParaRPr>
                </a:p>
              </p:txBody>
            </p:sp>
          </p:grpSp>
          <p:grpSp>
            <p:nvGrpSpPr>
              <p:cNvPr id="16" name="Gruppieren 23"/>
              <p:cNvGrpSpPr/>
              <p:nvPr/>
            </p:nvGrpSpPr>
            <p:grpSpPr>
              <a:xfrm>
                <a:off x="517032" y="4143375"/>
                <a:ext cx="997443" cy="96730"/>
                <a:chOff x="364632" y="4143375"/>
                <a:chExt cx="997443" cy="96730"/>
              </a:xfrm>
            </p:grpSpPr>
            <p:sp>
              <p:nvSpPr>
                <p:cNvPr id="33" name="Rechteck 32"/>
                <p:cNvSpPr/>
                <p:nvPr/>
              </p:nvSpPr>
              <p:spPr bwMode="auto">
                <a:xfrm>
                  <a:off x="1076325" y="4143375"/>
                  <a:ext cx="285750" cy="95250"/>
                </a:xfrm>
                <a:prstGeom prst="rect">
                  <a:avLst/>
                </a:prstGeom>
                <a:solidFill>
                  <a:srgbClr val="FFFF00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5988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7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utura Lt BT" pitchFamily="34" charset="0"/>
                  </a:endParaRPr>
                </a:p>
              </p:txBody>
            </p:sp>
            <p:sp>
              <p:nvSpPr>
                <p:cNvPr id="34" name="Rechteck 33"/>
                <p:cNvSpPr/>
                <p:nvPr/>
              </p:nvSpPr>
              <p:spPr bwMode="auto">
                <a:xfrm>
                  <a:off x="364632" y="4144855"/>
                  <a:ext cx="285750" cy="95250"/>
                </a:xfrm>
                <a:prstGeom prst="rect">
                  <a:avLst/>
                </a:prstGeom>
                <a:solidFill>
                  <a:srgbClr val="FFFF00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5988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7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utura Lt BT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/>
          <p:cNvSpPr/>
          <p:nvPr/>
        </p:nvSpPr>
        <p:spPr bwMode="auto">
          <a:xfrm>
            <a:off x="2895600" y="3162300"/>
            <a:ext cx="2686050" cy="26384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Generate</a:t>
            </a:r>
            <a:r>
              <a:rPr lang="de-DE" dirty="0" smtClean="0"/>
              <a:t> a 3D Light </a:t>
            </a:r>
            <a:r>
              <a:rPr lang="de-DE" dirty="0" err="1" smtClean="0"/>
              <a:t>Map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3847" y="1133475"/>
            <a:ext cx="8169275" cy="4846638"/>
          </a:xfrm>
        </p:spPr>
        <p:txBody>
          <a:bodyPr/>
          <a:lstStyle/>
          <a:p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Shadow</a:t>
            </a:r>
            <a:r>
              <a:rPr lang="de-DE" dirty="0" smtClean="0"/>
              <a:t> Volume</a:t>
            </a:r>
          </a:p>
          <a:p>
            <a:r>
              <a:rPr lang="de-DE" sz="2400" dirty="0" err="1" smtClean="0">
                <a:latin typeface="+mn-lt"/>
              </a:rPr>
              <a:t>Calculate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shadow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volume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for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direct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light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as</a:t>
            </a:r>
            <a:r>
              <a:rPr lang="de-DE" sz="2400" dirty="0" smtClean="0">
                <a:latin typeface="+mn-lt"/>
              </a:rPr>
              <a:t> in</a:t>
            </a:r>
          </a:p>
          <a:p>
            <a:endParaRPr lang="de-DE" sz="2400" b="1" i="1" dirty="0" smtClean="0">
              <a:latin typeface="+mn-lt"/>
            </a:endParaRPr>
          </a:p>
          <a:p>
            <a:endParaRPr lang="de-DE" sz="2400" b="1" i="1" dirty="0" smtClean="0">
              <a:latin typeface="+mn-lt"/>
            </a:endParaRPr>
          </a:p>
          <a:p>
            <a:r>
              <a:rPr lang="de-DE" sz="2400" dirty="0" err="1" smtClean="0">
                <a:latin typeface="+mn-lt"/>
              </a:rPr>
              <a:t>Blur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the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direct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light</a:t>
            </a:r>
            <a:r>
              <a:rPr lang="de-DE" sz="2400" dirty="0" smtClean="0">
                <a:latin typeface="+mn-lt"/>
              </a:rPr>
              <a:t> slice </a:t>
            </a:r>
            <a:r>
              <a:rPr lang="de-DE" sz="2400" dirty="0" err="1" smtClean="0">
                <a:latin typeface="+mn-lt"/>
              </a:rPr>
              <a:t>by</a:t>
            </a:r>
            <a:r>
              <a:rPr lang="de-DE" sz="2400" dirty="0" smtClean="0">
                <a:latin typeface="+mn-lt"/>
              </a:rPr>
              <a:t> slice</a:t>
            </a:r>
            <a:endParaRPr lang="de-DE" sz="24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 l="11371" r="74238" b="13806"/>
          <a:stretch>
            <a:fillRect/>
          </a:stretch>
        </p:blipFill>
        <p:spPr bwMode="auto">
          <a:xfrm>
            <a:off x="2066925" y="3195638"/>
            <a:ext cx="809625" cy="2566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 l="26270" r="67635" b="12846"/>
          <a:stretch>
            <a:fillRect/>
          </a:stretch>
        </p:blipFill>
        <p:spPr bwMode="auto">
          <a:xfrm>
            <a:off x="2905125" y="3195638"/>
            <a:ext cx="342900" cy="2595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32026" r="61710" b="13166"/>
          <a:stretch>
            <a:fillRect/>
          </a:stretch>
        </p:blipFill>
        <p:spPr bwMode="auto">
          <a:xfrm>
            <a:off x="3228975" y="3195638"/>
            <a:ext cx="352425" cy="2586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 l="38121" r="55784" b="12527"/>
          <a:stretch>
            <a:fillRect/>
          </a:stretch>
        </p:blipFill>
        <p:spPr bwMode="auto">
          <a:xfrm>
            <a:off x="3571875" y="3195638"/>
            <a:ext cx="342900" cy="2605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l="44216" r="50028" b="12207"/>
          <a:stretch>
            <a:fillRect/>
          </a:stretch>
        </p:blipFill>
        <p:spPr bwMode="auto">
          <a:xfrm>
            <a:off x="3914775" y="3195638"/>
            <a:ext cx="323850" cy="2614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/>
          <a:srcRect l="49803" r="43933" b="12207"/>
          <a:stretch>
            <a:fillRect/>
          </a:stretch>
        </p:blipFill>
        <p:spPr bwMode="auto">
          <a:xfrm>
            <a:off x="4229100" y="3195638"/>
            <a:ext cx="352425" cy="2614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/>
          <a:srcRect l="55897" r="38177" b="12207"/>
          <a:stretch>
            <a:fillRect/>
          </a:stretch>
        </p:blipFill>
        <p:spPr bwMode="auto">
          <a:xfrm>
            <a:off x="4572000" y="3195638"/>
            <a:ext cx="333375" cy="2614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/>
          <a:srcRect l="61992" r="32421" b="11887"/>
          <a:stretch>
            <a:fillRect/>
          </a:stretch>
        </p:blipFill>
        <p:spPr bwMode="auto">
          <a:xfrm>
            <a:off x="4914900" y="3195638"/>
            <a:ext cx="314325" cy="2624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/>
          <a:srcRect l="67748" r="25480" b="11567"/>
          <a:stretch>
            <a:fillRect/>
          </a:stretch>
        </p:blipFill>
        <p:spPr bwMode="auto">
          <a:xfrm>
            <a:off x="5238750" y="3195638"/>
            <a:ext cx="381000" cy="2633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/>
          <a:srcRect l="74012" r="8211" b="14446"/>
          <a:stretch>
            <a:fillRect/>
          </a:stretch>
        </p:blipFill>
        <p:spPr bwMode="auto">
          <a:xfrm>
            <a:off x="5591175" y="3195638"/>
            <a:ext cx="1000125" cy="2547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4" name="Gruppieren 43"/>
          <p:cNvGrpSpPr/>
          <p:nvPr/>
        </p:nvGrpSpPr>
        <p:grpSpPr>
          <a:xfrm>
            <a:off x="774207" y="3864468"/>
            <a:ext cx="997443" cy="997443"/>
            <a:chOff x="517032" y="3693018"/>
            <a:chExt cx="997443" cy="997443"/>
          </a:xfrm>
        </p:grpSpPr>
        <p:grpSp>
          <p:nvGrpSpPr>
            <p:cNvPr id="5" name="Gruppieren 42"/>
            <p:cNvGrpSpPr/>
            <p:nvPr/>
          </p:nvGrpSpPr>
          <p:grpSpPr>
            <a:xfrm>
              <a:off x="517032" y="3693018"/>
              <a:ext cx="997443" cy="997443"/>
              <a:chOff x="517032" y="3693018"/>
              <a:chExt cx="997443" cy="997443"/>
            </a:xfrm>
          </p:grpSpPr>
          <p:sp>
            <p:nvSpPr>
              <p:cNvPr id="21" name="Ellipse 20"/>
              <p:cNvSpPr/>
              <p:nvPr/>
            </p:nvSpPr>
            <p:spPr bwMode="auto">
              <a:xfrm>
                <a:off x="836720" y="4012706"/>
                <a:ext cx="358066" cy="358066"/>
              </a:xfrm>
              <a:prstGeom prst="ellipse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5988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7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Futura Lt BT" pitchFamily="34" charset="0"/>
                </a:endParaRPr>
              </a:p>
            </p:txBody>
          </p:sp>
          <p:grpSp>
            <p:nvGrpSpPr>
              <p:cNvPr id="6" name="Gruppieren 26"/>
              <p:cNvGrpSpPr/>
              <p:nvPr/>
            </p:nvGrpSpPr>
            <p:grpSpPr>
              <a:xfrm>
                <a:off x="517032" y="3693018"/>
                <a:ext cx="997443" cy="997443"/>
                <a:chOff x="517032" y="3693018"/>
                <a:chExt cx="997443" cy="997443"/>
              </a:xfrm>
            </p:grpSpPr>
            <p:grpSp>
              <p:nvGrpSpPr>
                <p:cNvPr id="7" name="Gruppieren 22"/>
                <p:cNvGrpSpPr/>
                <p:nvPr/>
              </p:nvGrpSpPr>
              <p:grpSpPr>
                <a:xfrm rot="16200000">
                  <a:off x="517032" y="4143375"/>
                  <a:ext cx="997443" cy="96730"/>
                  <a:chOff x="364632" y="4143375"/>
                  <a:chExt cx="997443" cy="96730"/>
                </a:xfrm>
              </p:grpSpPr>
              <p:sp>
                <p:nvSpPr>
                  <p:cNvPr id="20" name="Rechteck 19"/>
                  <p:cNvSpPr/>
                  <p:nvPr/>
                </p:nvSpPr>
                <p:spPr bwMode="auto">
                  <a:xfrm>
                    <a:off x="1076325" y="4143375"/>
                    <a:ext cx="285750" cy="95250"/>
                  </a:xfrm>
                  <a:prstGeom prst="rect">
                    <a:avLst/>
                  </a:prstGeom>
                  <a:solidFill>
                    <a:srgbClr val="FFFF00"/>
                  </a:solidFill>
                  <a:ln w="31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l" defTabSz="915988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1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Futura Lt BT" pitchFamily="34" charset="0"/>
                    </a:endParaRPr>
                  </a:p>
                </p:txBody>
              </p:sp>
              <p:sp>
                <p:nvSpPr>
                  <p:cNvPr id="22" name="Rechteck 21"/>
                  <p:cNvSpPr/>
                  <p:nvPr/>
                </p:nvSpPr>
                <p:spPr bwMode="auto">
                  <a:xfrm>
                    <a:off x="364632" y="4144855"/>
                    <a:ext cx="285750" cy="95250"/>
                  </a:xfrm>
                  <a:prstGeom prst="rect">
                    <a:avLst/>
                  </a:prstGeom>
                  <a:solidFill>
                    <a:srgbClr val="FFFF00"/>
                  </a:solidFill>
                  <a:ln w="31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l" defTabSz="915988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1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Futura Lt BT" pitchFamily="34" charset="0"/>
                    </a:endParaRPr>
                  </a:p>
                </p:txBody>
              </p:sp>
            </p:grpSp>
            <p:grpSp>
              <p:nvGrpSpPr>
                <p:cNvPr id="14" name="Gruppieren 23"/>
                <p:cNvGrpSpPr/>
                <p:nvPr/>
              </p:nvGrpSpPr>
              <p:grpSpPr>
                <a:xfrm>
                  <a:off x="517032" y="4143375"/>
                  <a:ext cx="997443" cy="96730"/>
                  <a:chOff x="364632" y="4143375"/>
                  <a:chExt cx="997443" cy="96730"/>
                </a:xfrm>
              </p:grpSpPr>
              <p:sp>
                <p:nvSpPr>
                  <p:cNvPr id="25" name="Rechteck 24"/>
                  <p:cNvSpPr/>
                  <p:nvPr/>
                </p:nvSpPr>
                <p:spPr bwMode="auto">
                  <a:xfrm>
                    <a:off x="1076325" y="4143375"/>
                    <a:ext cx="285750" cy="95250"/>
                  </a:xfrm>
                  <a:prstGeom prst="rect">
                    <a:avLst/>
                  </a:prstGeom>
                  <a:solidFill>
                    <a:srgbClr val="FFFF00"/>
                  </a:solidFill>
                  <a:ln w="31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l" defTabSz="915988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1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Futura Lt BT" pitchFamily="34" charset="0"/>
                    </a:endParaRPr>
                  </a:p>
                </p:txBody>
              </p:sp>
              <p:sp>
                <p:nvSpPr>
                  <p:cNvPr id="26" name="Rechteck 25"/>
                  <p:cNvSpPr/>
                  <p:nvPr/>
                </p:nvSpPr>
                <p:spPr bwMode="auto">
                  <a:xfrm>
                    <a:off x="364632" y="4144855"/>
                    <a:ext cx="285750" cy="95250"/>
                  </a:xfrm>
                  <a:prstGeom prst="rect">
                    <a:avLst/>
                  </a:prstGeom>
                  <a:solidFill>
                    <a:srgbClr val="FFFF00"/>
                  </a:solidFill>
                  <a:ln w="31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l" defTabSz="915988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1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Futura Lt BT" pitchFamily="34" charset="0"/>
                    </a:endParaRPr>
                  </a:p>
                </p:txBody>
              </p:sp>
            </p:grpSp>
          </p:grpSp>
        </p:grpSp>
        <p:grpSp>
          <p:nvGrpSpPr>
            <p:cNvPr id="19" name="Gruppieren 27"/>
            <p:cNvGrpSpPr/>
            <p:nvPr/>
          </p:nvGrpSpPr>
          <p:grpSpPr>
            <a:xfrm rot="1942506">
              <a:off x="517032" y="3693018"/>
              <a:ext cx="997443" cy="997443"/>
              <a:chOff x="517032" y="3693018"/>
              <a:chExt cx="997443" cy="997443"/>
            </a:xfrm>
          </p:grpSpPr>
          <p:grpSp>
            <p:nvGrpSpPr>
              <p:cNvPr id="23" name="Gruppieren 22"/>
              <p:cNvGrpSpPr/>
              <p:nvPr/>
            </p:nvGrpSpPr>
            <p:grpSpPr>
              <a:xfrm rot="16200000">
                <a:off x="517034" y="4143377"/>
                <a:ext cx="997443" cy="96730"/>
                <a:chOff x="364632" y="4143375"/>
                <a:chExt cx="997443" cy="96730"/>
              </a:xfrm>
            </p:grpSpPr>
            <p:sp>
              <p:nvSpPr>
                <p:cNvPr id="33" name="Rechteck 32"/>
                <p:cNvSpPr/>
                <p:nvPr/>
              </p:nvSpPr>
              <p:spPr bwMode="auto">
                <a:xfrm>
                  <a:off x="1076325" y="4143375"/>
                  <a:ext cx="285750" cy="95250"/>
                </a:xfrm>
                <a:prstGeom prst="rect">
                  <a:avLst/>
                </a:prstGeom>
                <a:solidFill>
                  <a:srgbClr val="FFFF00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5988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7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utura Lt BT" pitchFamily="34" charset="0"/>
                  </a:endParaRPr>
                </a:p>
              </p:txBody>
            </p:sp>
            <p:sp>
              <p:nvSpPr>
                <p:cNvPr id="34" name="Rechteck 33"/>
                <p:cNvSpPr/>
                <p:nvPr/>
              </p:nvSpPr>
              <p:spPr bwMode="auto">
                <a:xfrm>
                  <a:off x="364632" y="4144855"/>
                  <a:ext cx="285750" cy="95250"/>
                </a:xfrm>
                <a:prstGeom prst="rect">
                  <a:avLst/>
                </a:prstGeom>
                <a:solidFill>
                  <a:srgbClr val="FFFF00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5988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7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utura Lt BT" pitchFamily="34" charset="0"/>
                  </a:endParaRPr>
                </a:p>
              </p:txBody>
            </p:sp>
          </p:grpSp>
          <p:grpSp>
            <p:nvGrpSpPr>
              <p:cNvPr id="24" name="Gruppieren 23"/>
              <p:cNvGrpSpPr/>
              <p:nvPr/>
            </p:nvGrpSpPr>
            <p:grpSpPr>
              <a:xfrm>
                <a:off x="517032" y="4143375"/>
                <a:ext cx="997443" cy="96730"/>
                <a:chOff x="364632" y="4143375"/>
                <a:chExt cx="997443" cy="96730"/>
              </a:xfrm>
            </p:grpSpPr>
            <p:sp>
              <p:nvSpPr>
                <p:cNvPr id="31" name="Rechteck 30"/>
                <p:cNvSpPr/>
                <p:nvPr/>
              </p:nvSpPr>
              <p:spPr bwMode="auto">
                <a:xfrm>
                  <a:off x="1076325" y="4143375"/>
                  <a:ext cx="285750" cy="95250"/>
                </a:xfrm>
                <a:prstGeom prst="rect">
                  <a:avLst/>
                </a:prstGeom>
                <a:solidFill>
                  <a:srgbClr val="FFFF00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5988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7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utura Lt BT" pitchFamily="34" charset="0"/>
                  </a:endParaRPr>
                </a:p>
              </p:txBody>
            </p:sp>
            <p:sp>
              <p:nvSpPr>
                <p:cNvPr id="32" name="Rechteck 31"/>
                <p:cNvSpPr/>
                <p:nvPr/>
              </p:nvSpPr>
              <p:spPr bwMode="auto">
                <a:xfrm>
                  <a:off x="364632" y="4144855"/>
                  <a:ext cx="285750" cy="95250"/>
                </a:xfrm>
                <a:prstGeom prst="rect">
                  <a:avLst/>
                </a:prstGeom>
                <a:solidFill>
                  <a:srgbClr val="FFFF00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5988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7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utura Lt BT" pitchFamily="34" charset="0"/>
                  </a:endParaRPr>
                </a:p>
              </p:txBody>
            </p:sp>
          </p:grpSp>
        </p:grpSp>
        <p:grpSp>
          <p:nvGrpSpPr>
            <p:cNvPr id="27" name="Gruppieren 34"/>
            <p:cNvGrpSpPr/>
            <p:nvPr/>
          </p:nvGrpSpPr>
          <p:grpSpPr>
            <a:xfrm rot="3766343">
              <a:off x="517032" y="3693018"/>
              <a:ext cx="997443" cy="997443"/>
              <a:chOff x="517032" y="3693018"/>
              <a:chExt cx="997443" cy="997443"/>
            </a:xfrm>
          </p:grpSpPr>
          <p:grpSp>
            <p:nvGrpSpPr>
              <p:cNvPr id="28" name="Gruppieren 22"/>
              <p:cNvGrpSpPr/>
              <p:nvPr/>
            </p:nvGrpSpPr>
            <p:grpSpPr>
              <a:xfrm rot="16200000">
                <a:off x="517034" y="4143377"/>
                <a:ext cx="997443" cy="96730"/>
                <a:chOff x="364632" y="4143375"/>
                <a:chExt cx="997443" cy="96730"/>
              </a:xfrm>
            </p:grpSpPr>
            <p:sp>
              <p:nvSpPr>
                <p:cNvPr id="40" name="Rechteck 39"/>
                <p:cNvSpPr/>
                <p:nvPr/>
              </p:nvSpPr>
              <p:spPr bwMode="auto">
                <a:xfrm>
                  <a:off x="1076325" y="4143375"/>
                  <a:ext cx="285750" cy="95250"/>
                </a:xfrm>
                <a:prstGeom prst="rect">
                  <a:avLst/>
                </a:prstGeom>
                <a:solidFill>
                  <a:srgbClr val="FFFF00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5988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7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utura Lt BT" pitchFamily="34" charset="0"/>
                  </a:endParaRPr>
                </a:p>
              </p:txBody>
            </p:sp>
            <p:sp>
              <p:nvSpPr>
                <p:cNvPr id="41" name="Rechteck 40"/>
                <p:cNvSpPr/>
                <p:nvPr/>
              </p:nvSpPr>
              <p:spPr bwMode="auto">
                <a:xfrm>
                  <a:off x="364632" y="4144855"/>
                  <a:ext cx="285750" cy="95250"/>
                </a:xfrm>
                <a:prstGeom prst="rect">
                  <a:avLst/>
                </a:prstGeom>
                <a:solidFill>
                  <a:srgbClr val="FFFF00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5988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7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utura Lt BT" pitchFamily="34" charset="0"/>
                  </a:endParaRPr>
                </a:p>
              </p:txBody>
            </p:sp>
          </p:grpSp>
          <p:grpSp>
            <p:nvGrpSpPr>
              <p:cNvPr id="29" name="Gruppieren 23"/>
              <p:cNvGrpSpPr/>
              <p:nvPr/>
            </p:nvGrpSpPr>
            <p:grpSpPr>
              <a:xfrm>
                <a:off x="517032" y="4143375"/>
                <a:ext cx="997443" cy="96730"/>
                <a:chOff x="364632" y="4143375"/>
                <a:chExt cx="997443" cy="96730"/>
              </a:xfrm>
            </p:grpSpPr>
            <p:sp>
              <p:nvSpPr>
                <p:cNvPr id="38" name="Rechteck 37"/>
                <p:cNvSpPr/>
                <p:nvPr/>
              </p:nvSpPr>
              <p:spPr bwMode="auto">
                <a:xfrm>
                  <a:off x="1076325" y="4143375"/>
                  <a:ext cx="285750" cy="95250"/>
                </a:xfrm>
                <a:prstGeom prst="rect">
                  <a:avLst/>
                </a:prstGeom>
                <a:solidFill>
                  <a:srgbClr val="FFFF00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5988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7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utura Lt BT" pitchFamily="34" charset="0"/>
                  </a:endParaRPr>
                </a:p>
              </p:txBody>
            </p:sp>
            <p:sp>
              <p:nvSpPr>
                <p:cNvPr id="39" name="Rechteck 38"/>
                <p:cNvSpPr/>
                <p:nvPr/>
              </p:nvSpPr>
              <p:spPr bwMode="auto">
                <a:xfrm>
                  <a:off x="364632" y="4144855"/>
                  <a:ext cx="285750" cy="95250"/>
                </a:xfrm>
                <a:prstGeom prst="rect">
                  <a:avLst/>
                </a:prstGeom>
                <a:solidFill>
                  <a:srgbClr val="FFFF00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5988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7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utura Lt BT" pitchFamily="34" charset="0"/>
                  </a:endParaRPr>
                </a:p>
              </p:txBody>
            </p:sp>
          </p:grpSp>
        </p:grpSp>
      </p:grpSp>
      <p:grpSp>
        <p:nvGrpSpPr>
          <p:cNvPr id="30" name="Gruppieren 45"/>
          <p:cNvGrpSpPr/>
          <p:nvPr/>
        </p:nvGrpSpPr>
        <p:grpSpPr>
          <a:xfrm flipH="1">
            <a:off x="6924674" y="4117956"/>
            <a:ext cx="748399" cy="433008"/>
            <a:chOff x="6825349" y="2251056"/>
            <a:chExt cx="726371" cy="433008"/>
          </a:xfrm>
        </p:grpSpPr>
        <p:sp>
          <p:nvSpPr>
            <p:cNvPr id="47" name="Freeform 81"/>
            <p:cNvSpPr>
              <a:spLocks/>
            </p:cNvSpPr>
            <p:nvPr/>
          </p:nvSpPr>
          <p:spPr bwMode="auto">
            <a:xfrm rot="958286">
              <a:off x="6833034" y="2325027"/>
              <a:ext cx="690564" cy="347175"/>
            </a:xfrm>
            <a:custGeom>
              <a:avLst/>
              <a:gdLst/>
              <a:ahLst/>
              <a:cxnLst>
                <a:cxn ang="0">
                  <a:pos x="393" y="0"/>
                </a:cxn>
                <a:cxn ang="0">
                  <a:pos x="0" y="240"/>
                </a:cxn>
                <a:cxn ang="0">
                  <a:pos x="464" y="271"/>
                </a:cxn>
                <a:cxn ang="0">
                  <a:pos x="393" y="0"/>
                </a:cxn>
              </a:cxnLst>
              <a:rect l="0" t="0" r="r" b="b"/>
              <a:pathLst>
                <a:path w="540" h="271">
                  <a:moveTo>
                    <a:pt x="393" y="0"/>
                  </a:moveTo>
                  <a:cubicBezTo>
                    <a:pt x="317" y="38"/>
                    <a:pt x="306" y="57"/>
                    <a:pt x="0" y="240"/>
                  </a:cubicBezTo>
                  <a:cubicBezTo>
                    <a:pt x="246" y="261"/>
                    <a:pt x="291" y="261"/>
                    <a:pt x="464" y="271"/>
                  </a:cubicBezTo>
                  <a:cubicBezTo>
                    <a:pt x="495" y="225"/>
                    <a:pt x="540" y="96"/>
                    <a:pt x="3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0" scaled="1"/>
            </a:gradFill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48" name="Freeform 82"/>
            <p:cNvSpPr>
              <a:spLocks/>
            </p:cNvSpPr>
            <p:nvPr/>
          </p:nvSpPr>
          <p:spPr bwMode="auto">
            <a:xfrm rot="958286">
              <a:off x="6825349" y="2251056"/>
              <a:ext cx="726371" cy="433008"/>
            </a:xfrm>
            <a:custGeom>
              <a:avLst/>
              <a:gdLst/>
              <a:ahLst/>
              <a:cxnLst>
                <a:cxn ang="0">
                  <a:pos x="502" y="0"/>
                </a:cxn>
                <a:cxn ang="0">
                  <a:pos x="0" y="305"/>
                </a:cxn>
                <a:cxn ang="0">
                  <a:pos x="568" y="338"/>
                </a:cxn>
              </a:cxnLst>
              <a:rect l="0" t="0" r="r" b="b"/>
              <a:pathLst>
                <a:path w="568" h="338">
                  <a:moveTo>
                    <a:pt x="502" y="0"/>
                  </a:moveTo>
                  <a:lnTo>
                    <a:pt x="0" y="305"/>
                  </a:lnTo>
                  <a:lnTo>
                    <a:pt x="568" y="338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49" name="Oval 83"/>
            <p:cNvSpPr>
              <a:spLocks noChangeArrowheads="1"/>
            </p:cNvSpPr>
            <p:nvPr/>
          </p:nvSpPr>
          <p:spPr bwMode="auto">
            <a:xfrm rot="21502786">
              <a:off x="7323564" y="2424406"/>
              <a:ext cx="127882" cy="257499"/>
            </a:xfrm>
            <a:prstGeom prst="ellipse">
              <a:avLst/>
            </a:prstGeom>
            <a:solidFill>
              <a:srgbClr val="333333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0" name="Oval 84"/>
            <p:cNvSpPr>
              <a:spLocks noChangeArrowheads="1"/>
            </p:cNvSpPr>
            <p:nvPr/>
          </p:nvSpPr>
          <p:spPr bwMode="auto">
            <a:xfrm rot="21502786">
              <a:off x="7385969" y="2483737"/>
              <a:ext cx="43480" cy="137076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51" name="Rechteck 50"/>
          <p:cNvSpPr/>
          <p:nvPr/>
        </p:nvSpPr>
        <p:spPr bwMode="auto">
          <a:xfrm>
            <a:off x="3272910" y="3203921"/>
            <a:ext cx="257850" cy="253388"/>
          </a:xfrm>
          <a:prstGeom prst="rect">
            <a:avLst/>
          </a:prstGeom>
          <a:solidFill>
            <a:schemeClr val="accent3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cxnSp>
        <p:nvCxnSpPr>
          <p:cNvPr id="54" name="Gerade Verbindung mit Pfeil 53"/>
          <p:cNvCxnSpPr/>
          <p:nvPr/>
        </p:nvCxnSpPr>
        <p:spPr bwMode="auto">
          <a:xfrm>
            <a:off x="2989576" y="3327588"/>
            <a:ext cx="334851" cy="1588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7" name="Gerade Verbindung mit Pfeil 56"/>
          <p:cNvCxnSpPr/>
          <p:nvPr/>
        </p:nvCxnSpPr>
        <p:spPr bwMode="auto">
          <a:xfrm flipV="1">
            <a:off x="3073288" y="3399317"/>
            <a:ext cx="262228" cy="256684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7" name="Rechteck 76"/>
          <p:cNvSpPr/>
          <p:nvPr/>
        </p:nvSpPr>
        <p:spPr bwMode="auto">
          <a:xfrm>
            <a:off x="3272910" y="3536676"/>
            <a:ext cx="257850" cy="253388"/>
          </a:xfrm>
          <a:prstGeom prst="rect">
            <a:avLst/>
          </a:prstGeom>
          <a:solidFill>
            <a:schemeClr val="accent3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cxnSp>
        <p:nvCxnSpPr>
          <p:cNvPr id="78" name="Gerade Verbindung mit Pfeil 77"/>
          <p:cNvCxnSpPr/>
          <p:nvPr/>
        </p:nvCxnSpPr>
        <p:spPr bwMode="auto">
          <a:xfrm>
            <a:off x="3073288" y="3344811"/>
            <a:ext cx="262228" cy="253911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9" name="Gerade Verbindung mit Pfeil 78"/>
          <p:cNvCxnSpPr/>
          <p:nvPr/>
        </p:nvCxnSpPr>
        <p:spPr bwMode="auto">
          <a:xfrm>
            <a:off x="2989576" y="3660343"/>
            <a:ext cx="334851" cy="1588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0" name="Gerade Verbindung mit Pfeil 79"/>
          <p:cNvCxnSpPr/>
          <p:nvPr/>
        </p:nvCxnSpPr>
        <p:spPr bwMode="auto">
          <a:xfrm flipV="1">
            <a:off x="3073288" y="3732072"/>
            <a:ext cx="262228" cy="256684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1" name="Rechteck 80"/>
          <p:cNvSpPr/>
          <p:nvPr/>
        </p:nvSpPr>
        <p:spPr bwMode="auto">
          <a:xfrm>
            <a:off x="3272910" y="3855904"/>
            <a:ext cx="257850" cy="253388"/>
          </a:xfrm>
          <a:prstGeom prst="rect">
            <a:avLst/>
          </a:prstGeom>
          <a:solidFill>
            <a:schemeClr val="accent3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cxnSp>
        <p:nvCxnSpPr>
          <p:cNvPr id="82" name="Gerade Verbindung mit Pfeil 81"/>
          <p:cNvCxnSpPr/>
          <p:nvPr/>
        </p:nvCxnSpPr>
        <p:spPr bwMode="auto">
          <a:xfrm>
            <a:off x="3073288" y="3664039"/>
            <a:ext cx="262228" cy="253911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3" name="Gerade Verbindung mit Pfeil 82"/>
          <p:cNvCxnSpPr/>
          <p:nvPr/>
        </p:nvCxnSpPr>
        <p:spPr bwMode="auto">
          <a:xfrm>
            <a:off x="2989576" y="3979571"/>
            <a:ext cx="334851" cy="1588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4" name="Gerade Verbindung mit Pfeil 83"/>
          <p:cNvCxnSpPr/>
          <p:nvPr/>
        </p:nvCxnSpPr>
        <p:spPr bwMode="auto">
          <a:xfrm flipV="1">
            <a:off x="3073288" y="4051300"/>
            <a:ext cx="262228" cy="256684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5" name="Rechteck 84"/>
          <p:cNvSpPr/>
          <p:nvPr/>
        </p:nvSpPr>
        <p:spPr bwMode="auto">
          <a:xfrm>
            <a:off x="3272910" y="4177838"/>
            <a:ext cx="257850" cy="253388"/>
          </a:xfrm>
          <a:prstGeom prst="rect">
            <a:avLst/>
          </a:prstGeom>
          <a:solidFill>
            <a:schemeClr val="accent3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cxnSp>
        <p:nvCxnSpPr>
          <p:cNvPr id="86" name="Gerade Verbindung mit Pfeil 85"/>
          <p:cNvCxnSpPr/>
          <p:nvPr/>
        </p:nvCxnSpPr>
        <p:spPr bwMode="auto">
          <a:xfrm>
            <a:off x="3073288" y="3985973"/>
            <a:ext cx="262228" cy="253911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7" name="Gerade Verbindung mit Pfeil 86"/>
          <p:cNvCxnSpPr/>
          <p:nvPr/>
        </p:nvCxnSpPr>
        <p:spPr bwMode="auto">
          <a:xfrm>
            <a:off x="2989576" y="4301505"/>
            <a:ext cx="334851" cy="1588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5" name="Grafik 10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924370" y="2041525"/>
            <a:ext cx="5883003" cy="654052"/>
          </a:xfrm>
          <a:prstGeom prst="rect">
            <a:avLst/>
          </a:prstGeom>
          <a:noFill/>
          <a:ln/>
          <a:effectLst/>
        </p:spPr>
      </p:pic>
      <p:cxnSp>
        <p:nvCxnSpPr>
          <p:cNvPr id="88" name="Gerade Verbindung mit Pfeil 87"/>
          <p:cNvCxnSpPr/>
          <p:nvPr/>
        </p:nvCxnSpPr>
        <p:spPr bwMode="auto">
          <a:xfrm flipV="1">
            <a:off x="3073288" y="4373234"/>
            <a:ext cx="262228" cy="256684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9" name="Rechteck 88"/>
          <p:cNvSpPr/>
          <p:nvPr/>
        </p:nvSpPr>
        <p:spPr bwMode="auto">
          <a:xfrm>
            <a:off x="3272910" y="4507888"/>
            <a:ext cx="257850" cy="253388"/>
          </a:xfrm>
          <a:prstGeom prst="rect">
            <a:avLst/>
          </a:prstGeom>
          <a:solidFill>
            <a:schemeClr val="accent3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cxnSp>
        <p:nvCxnSpPr>
          <p:cNvPr id="90" name="Gerade Verbindung mit Pfeil 89"/>
          <p:cNvCxnSpPr/>
          <p:nvPr/>
        </p:nvCxnSpPr>
        <p:spPr bwMode="auto">
          <a:xfrm>
            <a:off x="3073288" y="4316023"/>
            <a:ext cx="262228" cy="253911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1" name="Gerade Verbindung mit Pfeil 90"/>
          <p:cNvCxnSpPr/>
          <p:nvPr/>
        </p:nvCxnSpPr>
        <p:spPr bwMode="auto">
          <a:xfrm>
            <a:off x="2989576" y="4631555"/>
            <a:ext cx="334851" cy="1588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2" name="Gerade Verbindung mit Pfeil 91"/>
          <p:cNvCxnSpPr/>
          <p:nvPr/>
        </p:nvCxnSpPr>
        <p:spPr bwMode="auto">
          <a:xfrm flipV="1">
            <a:off x="3073288" y="4703284"/>
            <a:ext cx="262228" cy="256684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3" name="Rechteck 92"/>
          <p:cNvSpPr/>
          <p:nvPr/>
        </p:nvSpPr>
        <p:spPr bwMode="auto">
          <a:xfrm>
            <a:off x="3272910" y="4835233"/>
            <a:ext cx="257850" cy="253388"/>
          </a:xfrm>
          <a:prstGeom prst="rect">
            <a:avLst/>
          </a:prstGeom>
          <a:solidFill>
            <a:schemeClr val="accent3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cxnSp>
        <p:nvCxnSpPr>
          <p:cNvPr id="94" name="Gerade Verbindung mit Pfeil 93"/>
          <p:cNvCxnSpPr/>
          <p:nvPr/>
        </p:nvCxnSpPr>
        <p:spPr bwMode="auto">
          <a:xfrm>
            <a:off x="3073288" y="4643368"/>
            <a:ext cx="262228" cy="253911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5" name="Gerade Verbindung mit Pfeil 94"/>
          <p:cNvCxnSpPr/>
          <p:nvPr/>
        </p:nvCxnSpPr>
        <p:spPr bwMode="auto">
          <a:xfrm>
            <a:off x="2989576" y="4958900"/>
            <a:ext cx="334851" cy="1588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6" name="Gerade Verbindung mit Pfeil 95"/>
          <p:cNvCxnSpPr/>
          <p:nvPr/>
        </p:nvCxnSpPr>
        <p:spPr bwMode="auto">
          <a:xfrm flipV="1">
            <a:off x="3073288" y="5030629"/>
            <a:ext cx="262228" cy="256684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7" name="Rechteck 96"/>
          <p:cNvSpPr/>
          <p:nvPr/>
        </p:nvSpPr>
        <p:spPr bwMode="auto">
          <a:xfrm>
            <a:off x="3272910" y="5167988"/>
            <a:ext cx="257850" cy="253388"/>
          </a:xfrm>
          <a:prstGeom prst="rect">
            <a:avLst/>
          </a:prstGeom>
          <a:solidFill>
            <a:schemeClr val="accent3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cxnSp>
        <p:nvCxnSpPr>
          <p:cNvPr id="98" name="Gerade Verbindung mit Pfeil 97"/>
          <p:cNvCxnSpPr/>
          <p:nvPr/>
        </p:nvCxnSpPr>
        <p:spPr bwMode="auto">
          <a:xfrm>
            <a:off x="3073288" y="4976123"/>
            <a:ext cx="262228" cy="253911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9" name="Gerade Verbindung mit Pfeil 98"/>
          <p:cNvCxnSpPr/>
          <p:nvPr/>
        </p:nvCxnSpPr>
        <p:spPr bwMode="auto">
          <a:xfrm>
            <a:off x="2989576" y="5291655"/>
            <a:ext cx="334851" cy="1588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0" name="Gerade Verbindung mit Pfeil 99"/>
          <p:cNvCxnSpPr/>
          <p:nvPr/>
        </p:nvCxnSpPr>
        <p:spPr bwMode="auto">
          <a:xfrm flipV="1">
            <a:off x="3073288" y="5363384"/>
            <a:ext cx="262228" cy="256684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1" name="Rechteck 100"/>
          <p:cNvSpPr/>
          <p:nvPr/>
        </p:nvSpPr>
        <p:spPr bwMode="auto">
          <a:xfrm>
            <a:off x="3272910" y="5511564"/>
            <a:ext cx="257850" cy="253388"/>
          </a:xfrm>
          <a:prstGeom prst="rect">
            <a:avLst/>
          </a:prstGeom>
          <a:solidFill>
            <a:schemeClr val="accent3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cxnSp>
        <p:nvCxnSpPr>
          <p:cNvPr id="102" name="Gerade Verbindung mit Pfeil 101"/>
          <p:cNvCxnSpPr/>
          <p:nvPr/>
        </p:nvCxnSpPr>
        <p:spPr bwMode="auto">
          <a:xfrm>
            <a:off x="3073288" y="5319699"/>
            <a:ext cx="262228" cy="253911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3" name="Gerade Verbindung mit Pfeil 102"/>
          <p:cNvCxnSpPr/>
          <p:nvPr/>
        </p:nvCxnSpPr>
        <p:spPr bwMode="auto">
          <a:xfrm>
            <a:off x="2989576" y="5635231"/>
            <a:ext cx="334851" cy="1588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500"/>
                            </p:stCondLst>
                            <p:childTnLst>
                              <p:par>
                                <p:cTn id="1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500"/>
                            </p:stCondLst>
                            <p:childTnLst>
                              <p:par>
                                <p:cTn id="1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6500"/>
                            </p:stCondLst>
                            <p:childTnLst>
                              <p:par>
                                <p:cTn id="19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7000"/>
                            </p:stCondLst>
                            <p:childTnLst>
                              <p:par>
                                <p:cTn id="20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8000"/>
                            </p:stCondLst>
                            <p:childTnLst>
                              <p:par>
                                <p:cTn id="2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8500"/>
                            </p:stCondLst>
                            <p:childTnLst>
                              <p:par>
                                <p:cTn id="2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9000"/>
                            </p:stCondLst>
                            <p:childTnLst>
                              <p:par>
                                <p:cTn id="2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1" grpId="0" animBg="1"/>
      <p:bldP spid="51" grpId="1" animBg="1"/>
      <p:bldP spid="77" grpId="0" animBg="1"/>
      <p:bldP spid="77" grpId="1" animBg="1"/>
      <p:bldP spid="81" grpId="0" animBg="1"/>
      <p:bldP spid="81" grpId="1" animBg="1"/>
      <p:bldP spid="85" grpId="0" animBg="1"/>
      <p:bldP spid="85" grpId="1" animBg="1"/>
      <p:bldP spid="89" grpId="0" animBg="1"/>
      <p:bldP spid="89" grpId="1" animBg="1"/>
      <p:bldP spid="93" grpId="0" animBg="1"/>
      <p:bldP spid="93" grpId="1" animBg="1"/>
      <p:bldP spid="97" grpId="0" animBg="1"/>
      <p:bldP spid="97" grpId="1" animBg="1"/>
      <p:bldP spid="101" grpId="0" animBg="1"/>
      <p:bldP spid="101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Scattering</a:t>
            </a:r>
            <a:r>
              <a:rPr lang="de-DE" dirty="0" smtClean="0"/>
              <a:t> 3D Light </a:t>
            </a:r>
            <a:r>
              <a:rPr lang="de-DE" dirty="0" err="1" smtClean="0"/>
              <a:t>Map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423" t="25894" r="2500" b="11768"/>
          <a:stretch>
            <a:fillRect/>
          </a:stretch>
        </p:blipFill>
        <p:spPr bwMode="auto">
          <a:xfrm>
            <a:off x="2954215" y="1641230"/>
            <a:ext cx="586153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9" t="25894" r="51442" b="11768"/>
          <a:stretch>
            <a:fillRect/>
          </a:stretch>
        </p:blipFill>
        <p:spPr bwMode="auto">
          <a:xfrm>
            <a:off x="419100" y="1242647"/>
            <a:ext cx="4972433" cy="3938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feld 5"/>
          <p:cNvSpPr txBox="1"/>
          <p:nvPr/>
        </p:nvSpPr>
        <p:spPr>
          <a:xfrm>
            <a:off x="542925" y="1981200"/>
            <a:ext cx="116730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Direct</a:t>
            </a:r>
            <a:r>
              <a:rPr lang="de-DE" dirty="0" smtClean="0"/>
              <a:t> </a:t>
            </a:r>
            <a:r>
              <a:rPr lang="de-DE" dirty="0" err="1" smtClean="0"/>
              <a:t>light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734175" y="4724400"/>
            <a:ext cx="129715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Direct</a:t>
            </a:r>
            <a:r>
              <a:rPr lang="de-DE" dirty="0" smtClean="0"/>
              <a:t> plus </a:t>
            </a:r>
            <a:br>
              <a:rPr lang="de-DE" dirty="0" smtClean="0"/>
            </a:br>
            <a:r>
              <a:rPr lang="de-DE" dirty="0" err="1" smtClean="0"/>
              <a:t>indirect</a:t>
            </a:r>
            <a:r>
              <a:rPr lang="de-DE" dirty="0" smtClean="0"/>
              <a:t> </a:t>
            </a:r>
            <a:r>
              <a:rPr lang="de-DE" dirty="0" err="1" smtClean="0"/>
              <a:t>light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Calculate</a:t>
            </a:r>
            <a:r>
              <a:rPr lang="de-DE" dirty="0" smtClean="0"/>
              <a:t> a 3D Light </a:t>
            </a:r>
            <a:r>
              <a:rPr lang="de-DE" dirty="0" err="1" smtClean="0"/>
              <a:t>Map</a:t>
            </a:r>
            <a:endParaRPr lang="de-DE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46955" y="1147129"/>
            <a:ext cx="8229600" cy="163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kumimoji="0" lang="en-GB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Based on Deep Shadow Map</a:t>
            </a:r>
            <a:endParaRPr kumimoji="0" lang="en-GB" sz="25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kumimoji="0" lang="en-GB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Resample the deep shadow map on a </a:t>
            </a:r>
            <a:r>
              <a:rPr kumimoji="0" lang="en-GB" sz="2500" b="1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uniform </a:t>
            </a:r>
            <a:r>
              <a:rPr kumimoji="0" lang="en-GB" sz="2500" b="1" i="1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voxel</a:t>
            </a:r>
            <a:r>
              <a:rPr kumimoji="0" lang="en-GB" sz="2500" b="1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grid</a:t>
            </a:r>
            <a:endParaRPr kumimoji="0" lang="en-GB" sz="25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kumimoji="0" lang="en-GB" sz="25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Coarse grid resolution </a:t>
            </a:r>
            <a:r>
              <a:rPr kumimoji="0" lang="en-GB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sufficient due to the low-frequent nature of volumetric scattering</a:t>
            </a:r>
            <a:endParaRPr kumimoji="0" lang="en-GB" sz="2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9291" y="2780417"/>
            <a:ext cx="6004800" cy="32576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3" name="Gruppieren 35"/>
          <p:cNvGrpSpPr/>
          <p:nvPr/>
        </p:nvGrpSpPr>
        <p:grpSpPr>
          <a:xfrm>
            <a:off x="2085975" y="3000375"/>
            <a:ext cx="4343401" cy="2314575"/>
            <a:chOff x="2085975" y="3000375"/>
            <a:chExt cx="4343401" cy="2314575"/>
          </a:xfrm>
        </p:grpSpPr>
        <p:grpSp>
          <p:nvGrpSpPr>
            <p:cNvPr id="4" name="Gruppieren 23"/>
            <p:cNvGrpSpPr/>
            <p:nvPr/>
          </p:nvGrpSpPr>
          <p:grpSpPr>
            <a:xfrm>
              <a:off x="2085975" y="3000375"/>
              <a:ext cx="4343399" cy="2314575"/>
              <a:chOff x="2085976" y="3001168"/>
              <a:chExt cx="4343399" cy="2314575"/>
            </a:xfrm>
          </p:grpSpPr>
          <p:cxnSp>
            <p:nvCxnSpPr>
              <p:cNvPr id="12" name="Gerade Verbindung 11"/>
              <p:cNvCxnSpPr/>
              <p:nvPr/>
            </p:nvCxnSpPr>
            <p:spPr bwMode="auto">
              <a:xfrm rot="16200000" flipH="1">
                <a:off x="929482" y="4157662"/>
                <a:ext cx="2314575" cy="1588"/>
              </a:xfrm>
              <a:prstGeom prst="lin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3175" cap="flat" cmpd="sng" algn="ctr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Gerade Verbindung 12"/>
              <p:cNvCxnSpPr/>
              <p:nvPr/>
            </p:nvCxnSpPr>
            <p:spPr bwMode="auto">
              <a:xfrm rot="16200000" flipH="1">
                <a:off x="1324192" y="4157662"/>
                <a:ext cx="2314575" cy="1588"/>
              </a:xfrm>
              <a:prstGeom prst="lin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3175" cap="flat" cmpd="sng" algn="ctr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Gerade Verbindung 13"/>
              <p:cNvCxnSpPr/>
              <p:nvPr/>
            </p:nvCxnSpPr>
            <p:spPr bwMode="auto">
              <a:xfrm rot="16200000" flipH="1">
                <a:off x="1718902" y="4157662"/>
                <a:ext cx="2314575" cy="1588"/>
              </a:xfrm>
              <a:prstGeom prst="lin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3175" cap="flat" cmpd="sng" algn="ctr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Gerade Verbindung 14"/>
              <p:cNvCxnSpPr/>
              <p:nvPr/>
            </p:nvCxnSpPr>
            <p:spPr bwMode="auto">
              <a:xfrm rot="16200000" flipH="1">
                <a:off x="2113612" y="4157662"/>
                <a:ext cx="2314575" cy="1588"/>
              </a:xfrm>
              <a:prstGeom prst="lin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3175" cap="flat" cmpd="sng" algn="ctr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Gerade Verbindung 15"/>
              <p:cNvCxnSpPr/>
              <p:nvPr/>
            </p:nvCxnSpPr>
            <p:spPr bwMode="auto">
              <a:xfrm rot="16200000" flipH="1">
                <a:off x="2508322" y="4157662"/>
                <a:ext cx="2314575" cy="1588"/>
              </a:xfrm>
              <a:prstGeom prst="lin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3175" cap="flat" cmpd="sng" algn="ctr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Gerade Verbindung 16"/>
              <p:cNvCxnSpPr/>
              <p:nvPr/>
            </p:nvCxnSpPr>
            <p:spPr bwMode="auto">
              <a:xfrm rot="16200000" flipH="1">
                <a:off x="2903032" y="4157662"/>
                <a:ext cx="2314575" cy="1588"/>
              </a:xfrm>
              <a:prstGeom prst="lin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3175" cap="flat" cmpd="sng" algn="ctr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Gerade Verbindung 17"/>
              <p:cNvCxnSpPr/>
              <p:nvPr/>
            </p:nvCxnSpPr>
            <p:spPr bwMode="auto">
              <a:xfrm rot="16200000" flipH="1">
                <a:off x="3297742" y="4157662"/>
                <a:ext cx="2314575" cy="1588"/>
              </a:xfrm>
              <a:prstGeom prst="lin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3175" cap="flat" cmpd="sng" algn="ctr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Gerade Verbindung 18"/>
              <p:cNvCxnSpPr/>
              <p:nvPr/>
            </p:nvCxnSpPr>
            <p:spPr bwMode="auto">
              <a:xfrm rot="16200000" flipH="1">
                <a:off x="3692452" y="4157662"/>
                <a:ext cx="2314575" cy="1588"/>
              </a:xfrm>
              <a:prstGeom prst="lin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3175" cap="flat" cmpd="sng" algn="ctr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Gerade Verbindung 19"/>
              <p:cNvCxnSpPr/>
              <p:nvPr/>
            </p:nvCxnSpPr>
            <p:spPr bwMode="auto">
              <a:xfrm rot="16200000" flipH="1">
                <a:off x="4087162" y="4157662"/>
                <a:ext cx="2314575" cy="1588"/>
              </a:xfrm>
              <a:prstGeom prst="lin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3175" cap="flat" cmpd="sng" algn="ctr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Gerade Verbindung 20"/>
              <p:cNvCxnSpPr/>
              <p:nvPr/>
            </p:nvCxnSpPr>
            <p:spPr bwMode="auto">
              <a:xfrm rot="16200000" flipH="1">
                <a:off x="4481872" y="4157662"/>
                <a:ext cx="2314575" cy="1588"/>
              </a:xfrm>
              <a:prstGeom prst="lin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3175" cap="flat" cmpd="sng" algn="ctr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Gerade Verbindung 21"/>
              <p:cNvCxnSpPr/>
              <p:nvPr/>
            </p:nvCxnSpPr>
            <p:spPr bwMode="auto">
              <a:xfrm rot="16200000" flipH="1">
                <a:off x="4876582" y="4157662"/>
                <a:ext cx="2314575" cy="1588"/>
              </a:xfrm>
              <a:prstGeom prst="lin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3175" cap="flat" cmpd="sng" algn="ctr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Gerade Verbindung 22"/>
              <p:cNvCxnSpPr/>
              <p:nvPr/>
            </p:nvCxnSpPr>
            <p:spPr bwMode="auto">
              <a:xfrm rot="16200000" flipH="1">
                <a:off x="5271293" y="4157662"/>
                <a:ext cx="2314575" cy="1588"/>
              </a:xfrm>
              <a:prstGeom prst="lin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3175" cap="flat" cmpd="sng" algn="ctr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" name="Gruppieren 33"/>
            <p:cNvGrpSpPr/>
            <p:nvPr/>
          </p:nvGrpSpPr>
          <p:grpSpPr>
            <a:xfrm>
              <a:off x="2085975" y="3000375"/>
              <a:ext cx="4343401" cy="2314575"/>
              <a:chOff x="2085975" y="3000375"/>
              <a:chExt cx="4343401" cy="2314575"/>
            </a:xfrm>
          </p:grpSpPr>
          <p:sp>
            <p:nvSpPr>
              <p:cNvPr id="8" name="Rechteck 7"/>
              <p:cNvSpPr/>
              <p:nvPr/>
            </p:nvSpPr>
            <p:spPr bwMode="auto">
              <a:xfrm>
                <a:off x="2085975" y="3000375"/>
                <a:ext cx="4343400" cy="2314575"/>
              </a:xfrm>
              <a:prstGeom prst="rect">
                <a:avLst/>
              </a:prstGeom>
              <a:noFill/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5988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7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Futura Lt BT" pitchFamily="34" charset="0"/>
                </a:endParaRPr>
              </a:p>
            </p:txBody>
          </p:sp>
          <p:cxnSp>
            <p:nvCxnSpPr>
              <p:cNvPr id="28" name="Gerade Verbindung 27"/>
              <p:cNvCxnSpPr/>
              <p:nvPr/>
            </p:nvCxnSpPr>
            <p:spPr bwMode="auto">
              <a:xfrm rot="10800000" flipH="1">
                <a:off x="2085975" y="3462972"/>
                <a:ext cx="4343400" cy="1588"/>
              </a:xfrm>
              <a:prstGeom prst="lin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31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Gerade Verbindung 28"/>
              <p:cNvCxnSpPr/>
              <p:nvPr/>
            </p:nvCxnSpPr>
            <p:spPr bwMode="auto">
              <a:xfrm rot="10800000" flipH="1">
                <a:off x="2085976" y="3925569"/>
                <a:ext cx="4343400" cy="1588"/>
              </a:xfrm>
              <a:prstGeom prst="lin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31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Gerade Verbindung 29"/>
              <p:cNvCxnSpPr/>
              <p:nvPr/>
            </p:nvCxnSpPr>
            <p:spPr bwMode="auto">
              <a:xfrm rot="10800000" flipH="1">
                <a:off x="2085976" y="4388166"/>
                <a:ext cx="4343400" cy="1588"/>
              </a:xfrm>
              <a:prstGeom prst="lin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31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Gerade Verbindung 30"/>
              <p:cNvCxnSpPr/>
              <p:nvPr/>
            </p:nvCxnSpPr>
            <p:spPr bwMode="auto">
              <a:xfrm rot="10800000" flipH="1">
                <a:off x="2085976" y="4850763"/>
                <a:ext cx="4343400" cy="1588"/>
              </a:xfrm>
              <a:prstGeom prst="lin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31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Gerade Verbindung 31"/>
              <p:cNvCxnSpPr/>
              <p:nvPr/>
            </p:nvCxnSpPr>
            <p:spPr bwMode="auto">
              <a:xfrm rot="10800000" flipH="1">
                <a:off x="2085975" y="3000375"/>
                <a:ext cx="4343400" cy="1588"/>
              </a:xfrm>
              <a:prstGeom prst="lin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31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Gerade Verbindung 32"/>
              <p:cNvCxnSpPr/>
              <p:nvPr/>
            </p:nvCxnSpPr>
            <p:spPr bwMode="auto">
              <a:xfrm rot="10800000" flipH="1">
                <a:off x="2085976" y="5313361"/>
                <a:ext cx="4343400" cy="1588"/>
              </a:xfrm>
              <a:prstGeom prst="lin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31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963" y="274638"/>
            <a:ext cx="8034923" cy="755650"/>
          </a:xfrm>
        </p:spPr>
        <p:txBody>
          <a:bodyPr/>
          <a:lstStyle/>
          <a:p>
            <a:r>
              <a:rPr lang="de-DE" dirty="0" err="1" smtClean="0"/>
              <a:t>Scattering</a:t>
            </a:r>
            <a:r>
              <a:rPr lang="de-DE" dirty="0" smtClean="0"/>
              <a:t> </a:t>
            </a:r>
            <a:r>
              <a:rPr lang="de-DE" dirty="0" err="1" smtClean="0"/>
              <a:t>Deep</a:t>
            </a:r>
            <a:r>
              <a:rPr lang="de-DE" dirty="0" smtClean="0"/>
              <a:t> </a:t>
            </a:r>
            <a:r>
              <a:rPr lang="de-DE" dirty="0" err="1" smtClean="0"/>
              <a:t>Shadow</a:t>
            </a:r>
            <a:r>
              <a:rPr lang="de-DE" dirty="0" smtClean="0"/>
              <a:t> </a:t>
            </a:r>
            <a:r>
              <a:rPr lang="de-DE" dirty="0" err="1" smtClean="0"/>
              <a:t>Map</a:t>
            </a:r>
            <a:endParaRPr lang="de-DE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1375" y="1133779"/>
            <a:ext cx="3298719" cy="46335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2471" y="1138447"/>
            <a:ext cx="3295673" cy="462930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feld 5"/>
          <p:cNvSpPr txBox="1"/>
          <p:nvPr/>
        </p:nvSpPr>
        <p:spPr>
          <a:xfrm>
            <a:off x="416315" y="1137139"/>
            <a:ext cx="71846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err="1" smtClean="0"/>
              <a:t>Direct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r>
              <a:rPr lang="de-DE" dirty="0" err="1" smtClean="0"/>
              <a:t>light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7718922" y="5118296"/>
            <a:ext cx="129715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Direct</a:t>
            </a:r>
            <a:r>
              <a:rPr lang="de-DE" dirty="0" smtClean="0"/>
              <a:t> plus </a:t>
            </a:r>
            <a:br>
              <a:rPr lang="de-DE" dirty="0" smtClean="0"/>
            </a:br>
            <a:r>
              <a:rPr lang="de-DE" dirty="0" err="1" smtClean="0"/>
              <a:t>indirect</a:t>
            </a:r>
            <a:r>
              <a:rPr lang="de-DE" dirty="0" smtClean="0"/>
              <a:t> </a:t>
            </a:r>
            <a:r>
              <a:rPr lang="de-DE" dirty="0" err="1" smtClean="0"/>
              <a:t>light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Light </a:t>
            </a:r>
            <a:r>
              <a:rPr lang="de-DE" dirty="0" err="1" smtClean="0"/>
              <a:t>Map</a:t>
            </a:r>
            <a:r>
              <a:rPr lang="de-DE" dirty="0" smtClean="0"/>
              <a:t> Approaches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dirty="0" err="1" smtClean="0"/>
              <a:t>Shadow</a:t>
            </a:r>
            <a:r>
              <a:rPr lang="de-DE" dirty="0" smtClean="0"/>
              <a:t> Volume </a:t>
            </a:r>
            <a:r>
              <a:rPr lang="de-DE" dirty="0" err="1" smtClean="0"/>
              <a:t>Appraoch</a:t>
            </a:r>
            <a:endParaRPr lang="de-DE" dirty="0" smtClean="0"/>
          </a:p>
          <a:p>
            <a:r>
              <a:rPr lang="de-DE" dirty="0" err="1" smtClean="0">
                <a:latin typeface="+mn-lt"/>
              </a:rPr>
              <a:t>Calculated</a:t>
            </a:r>
            <a:r>
              <a:rPr lang="de-DE" dirty="0" smtClean="0">
                <a:latin typeface="+mn-lt"/>
              </a:rPr>
              <a:t> in Model Space</a:t>
            </a:r>
          </a:p>
          <a:p>
            <a:pPr lvl="1"/>
            <a:r>
              <a:rPr lang="de-DE" dirty="0" smtClean="0">
                <a:latin typeface="+mn-lt"/>
              </a:rPr>
              <a:t>Limited </a:t>
            </a:r>
            <a:r>
              <a:rPr lang="de-DE" dirty="0" err="1" smtClean="0">
                <a:latin typeface="+mn-lt"/>
              </a:rPr>
              <a:t>by</a:t>
            </a:r>
            <a:r>
              <a:rPr lang="de-DE" dirty="0" smtClean="0">
                <a:latin typeface="+mn-lt"/>
              </a:rPr>
              <a:t> Resolution </a:t>
            </a:r>
            <a:r>
              <a:rPr lang="de-DE" dirty="0" err="1" smtClean="0">
                <a:latin typeface="+mn-lt"/>
              </a:rPr>
              <a:t>of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Shadow</a:t>
            </a:r>
            <a:r>
              <a:rPr lang="de-DE" dirty="0" smtClean="0">
                <a:latin typeface="+mn-lt"/>
              </a:rPr>
              <a:t> Volume</a:t>
            </a:r>
          </a:p>
          <a:p>
            <a:r>
              <a:rPr lang="de-DE" dirty="0" smtClean="0">
                <a:latin typeface="+mn-lt"/>
              </a:rPr>
              <a:t>High Memory </a:t>
            </a:r>
            <a:r>
              <a:rPr lang="de-DE" dirty="0" err="1" smtClean="0">
                <a:latin typeface="+mn-lt"/>
              </a:rPr>
              <a:t>Requirements</a:t>
            </a:r>
            <a:r>
              <a:rPr lang="de-DE" dirty="0" smtClean="0">
                <a:latin typeface="+mn-lt"/>
              </a:rPr>
              <a:t> </a:t>
            </a:r>
          </a:p>
          <a:p>
            <a:pPr>
              <a:buNone/>
            </a:pPr>
            <a:endParaRPr lang="de-DE" dirty="0" smtClean="0">
              <a:latin typeface="+mn-lt"/>
            </a:endParaRPr>
          </a:p>
          <a:p>
            <a:pPr>
              <a:buNone/>
            </a:pPr>
            <a:r>
              <a:rPr lang="de-DE" dirty="0" err="1" smtClean="0"/>
              <a:t>Deep</a:t>
            </a:r>
            <a:r>
              <a:rPr lang="de-DE" dirty="0" smtClean="0"/>
              <a:t> </a:t>
            </a:r>
            <a:r>
              <a:rPr lang="de-DE" dirty="0" err="1" smtClean="0"/>
              <a:t>Shadow</a:t>
            </a:r>
            <a:r>
              <a:rPr lang="de-DE" dirty="0" smtClean="0"/>
              <a:t> </a:t>
            </a:r>
            <a:r>
              <a:rPr lang="de-DE" dirty="0" err="1" smtClean="0"/>
              <a:t>Map</a:t>
            </a:r>
            <a:r>
              <a:rPr lang="de-DE" dirty="0" smtClean="0"/>
              <a:t> </a:t>
            </a:r>
            <a:r>
              <a:rPr lang="de-DE" dirty="0" err="1" smtClean="0"/>
              <a:t>Appraoch</a:t>
            </a:r>
            <a:endParaRPr lang="de-DE" dirty="0" smtClean="0"/>
          </a:p>
          <a:p>
            <a:r>
              <a:rPr lang="de-DE" dirty="0" err="1" smtClean="0">
                <a:latin typeface="+mn-lt"/>
              </a:rPr>
              <a:t>Calculated</a:t>
            </a:r>
            <a:r>
              <a:rPr lang="de-DE" dirty="0" smtClean="0">
                <a:latin typeface="+mn-lt"/>
              </a:rPr>
              <a:t> in Screen Space</a:t>
            </a:r>
          </a:p>
          <a:p>
            <a:pPr lvl="1"/>
            <a:r>
              <a:rPr lang="de-DE" dirty="0" smtClean="0">
                <a:latin typeface="+mn-lt"/>
              </a:rPr>
              <a:t>Limited </a:t>
            </a:r>
            <a:r>
              <a:rPr lang="de-DE" dirty="0" err="1" smtClean="0">
                <a:latin typeface="+mn-lt"/>
              </a:rPr>
              <a:t>by</a:t>
            </a:r>
            <a:r>
              <a:rPr lang="de-DE" dirty="0" smtClean="0">
                <a:latin typeface="+mn-lt"/>
              </a:rPr>
              <a:t> Resolution </a:t>
            </a:r>
            <a:r>
              <a:rPr lang="de-DE" dirty="0" err="1" smtClean="0">
                <a:latin typeface="+mn-lt"/>
              </a:rPr>
              <a:t>of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Shadow</a:t>
            </a:r>
            <a:r>
              <a:rPr lang="de-DE" dirty="0" smtClean="0">
                <a:latin typeface="+mn-lt"/>
              </a:rPr>
              <a:t> Volume</a:t>
            </a:r>
          </a:p>
          <a:p>
            <a:r>
              <a:rPr lang="de-DE" dirty="0" err="1" smtClean="0">
                <a:latin typeface="+mn-lt"/>
              </a:rPr>
              <a:t>Reduced</a:t>
            </a:r>
            <a:r>
              <a:rPr lang="de-DE" dirty="0" smtClean="0">
                <a:latin typeface="+mn-lt"/>
              </a:rPr>
              <a:t> Memory </a:t>
            </a:r>
            <a:r>
              <a:rPr lang="de-DE" dirty="0" err="1" smtClean="0">
                <a:latin typeface="+mn-lt"/>
              </a:rPr>
              <a:t>Requirements</a:t>
            </a:r>
            <a:endParaRPr lang="de-DE" dirty="0" smtClean="0">
              <a:latin typeface="+mn-lt"/>
            </a:endParaRPr>
          </a:p>
          <a:p>
            <a:r>
              <a:rPr lang="de-DE" dirty="0" smtClean="0">
                <a:latin typeface="+mn-lt"/>
              </a:rPr>
              <a:t>High Precision</a:t>
            </a:r>
          </a:p>
          <a:p>
            <a:endParaRPr lang="de-DE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001" y="1650323"/>
            <a:ext cx="4000320" cy="35053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3600" y="1173633"/>
            <a:ext cx="4910400" cy="43031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436099" y="5556739"/>
            <a:ext cx="242406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Direct</a:t>
            </a:r>
            <a:r>
              <a:rPr lang="de-DE" dirty="0" smtClean="0"/>
              <a:t> </a:t>
            </a:r>
            <a:r>
              <a:rPr lang="de-DE" dirty="0" err="1" smtClean="0"/>
              <a:t>light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shadows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375053" y="5556739"/>
            <a:ext cx="366318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Direct</a:t>
            </a:r>
            <a:r>
              <a:rPr lang="de-DE" dirty="0" smtClean="0"/>
              <a:t> </a:t>
            </a:r>
            <a:r>
              <a:rPr lang="de-DE" dirty="0" err="1" smtClean="0"/>
              <a:t>light</a:t>
            </a:r>
            <a:r>
              <a:rPr lang="de-DE" dirty="0" smtClean="0"/>
              <a:t>, </a:t>
            </a:r>
            <a:r>
              <a:rPr lang="de-DE" dirty="0" err="1" smtClean="0"/>
              <a:t>shadows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translucency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61963" y="274638"/>
            <a:ext cx="8034923" cy="755650"/>
          </a:xfrm>
        </p:spPr>
        <p:txBody>
          <a:bodyPr/>
          <a:lstStyle/>
          <a:p>
            <a:r>
              <a:rPr lang="de-DE" dirty="0" smtClean="0"/>
              <a:t>High Dynamic Range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dirty="0" err="1" smtClean="0"/>
              <a:t>Scattering</a:t>
            </a:r>
            <a:r>
              <a:rPr lang="de-DE" dirty="0" smtClean="0"/>
              <a:t> </a:t>
            </a:r>
            <a:r>
              <a:rPr lang="de-DE" dirty="0" err="1" smtClean="0"/>
              <a:t>Effects</a:t>
            </a:r>
            <a:endParaRPr lang="de-DE" dirty="0" smtClean="0"/>
          </a:p>
          <a:p>
            <a:r>
              <a:rPr lang="de-DE" dirty="0" smtClean="0"/>
              <a:t>Single </a:t>
            </a:r>
            <a:r>
              <a:rPr lang="de-DE" dirty="0" err="1" smtClean="0"/>
              <a:t>Scattering</a:t>
            </a:r>
            <a:endParaRPr lang="de-DE" dirty="0" smtClean="0"/>
          </a:p>
          <a:p>
            <a:pPr lvl="1"/>
            <a:r>
              <a:rPr lang="de-DE" b="1" i="1" dirty="0" err="1" smtClean="0">
                <a:latin typeface="+mn-lt"/>
              </a:rPr>
              <a:t>Filtered</a:t>
            </a:r>
            <a:r>
              <a:rPr lang="de-DE" b="1" i="1" dirty="0" smtClean="0">
                <a:latin typeface="+mn-lt"/>
              </a:rPr>
              <a:t> Environment </a:t>
            </a:r>
            <a:r>
              <a:rPr lang="de-DE" b="1" i="1" dirty="0" err="1" smtClean="0">
                <a:latin typeface="+mn-lt"/>
              </a:rPr>
              <a:t>Maps</a:t>
            </a:r>
            <a:endParaRPr lang="de-DE" b="1" i="1" dirty="0" smtClean="0">
              <a:latin typeface="+mn-lt"/>
            </a:endParaRPr>
          </a:p>
          <a:p>
            <a:pPr lvl="1"/>
            <a:r>
              <a:rPr lang="de-DE" b="1" i="1" dirty="0" smtClean="0">
                <a:latin typeface="+mn-lt"/>
              </a:rPr>
              <a:t>Monte-Carlo Integration</a:t>
            </a:r>
          </a:p>
          <a:p>
            <a:endParaRPr lang="de-DE" dirty="0" smtClean="0"/>
          </a:p>
          <a:p>
            <a:r>
              <a:rPr lang="de-DE" dirty="0" smtClean="0"/>
              <a:t>Multiple </a:t>
            </a:r>
            <a:r>
              <a:rPr lang="de-DE" dirty="0" err="1" smtClean="0"/>
              <a:t>Scattering</a:t>
            </a:r>
            <a:endParaRPr lang="de-DE" dirty="0" smtClean="0"/>
          </a:p>
          <a:p>
            <a:pPr lvl="1"/>
            <a:r>
              <a:rPr lang="de-DE" b="1" i="1" dirty="0" smtClean="0">
                <a:latin typeface="+mn-lt"/>
              </a:rPr>
              <a:t>Monte-Carlo Integration</a:t>
            </a:r>
          </a:p>
          <a:p>
            <a:pPr lvl="1"/>
            <a:r>
              <a:rPr lang="de-DE" b="1" i="1" dirty="0" smtClean="0">
                <a:latin typeface="+mn-lt"/>
              </a:rPr>
              <a:t>3D Light </a:t>
            </a:r>
            <a:r>
              <a:rPr lang="de-DE" b="1" i="1" dirty="0" err="1" smtClean="0">
                <a:latin typeface="+mn-lt"/>
              </a:rPr>
              <a:t>Maps</a:t>
            </a:r>
            <a:r>
              <a:rPr lang="de-DE" b="1" i="1" dirty="0" smtClean="0">
                <a:latin typeface="+mn-lt"/>
              </a:rPr>
              <a:t> </a:t>
            </a:r>
            <a:br>
              <a:rPr lang="de-DE" b="1" i="1" dirty="0" smtClean="0">
                <a:latin typeface="+mn-lt"/>
              </a:rPr>
            </a:br>
            <a:r>
              <a:rPr lang="de-DE" b="1" i="1" dirty="0" smtClean="0">
                <a:latin typeface="+mn-lt"/>
              </a:rPr>
              <a:t>(</a:t>
            </a:r>
            <a:r>
              <a:rPr lang="de-DE" b="1" i="1" dirty="0" err="1" smtClean="0">
                <a:latin typeface="+mn-lt"/>
              </a:rPr>
              <a:t>Shadow</a:t>
            </a:r>
            <a:r>
              <a:rPr lang="de-DE" b="1" i="1" dirty="0" smtClean="0">
                <a:latin typeface="+mn-lt"/>
              </a:rPr>
              <a:t> Volume/</a:t>
            </a:r>
            <a:r>
              <a:rPr lang="de-DE" b="1" i="1" dirty="0" err="1" smtClean="0">
                <a:latin typeface="+mn-lt"/>
              </a:rPr>
              <a:t>Deep</a:t>
            </a:r>
            <a:r>
              <a:rPr lang="de-DE" b="1" i="1" dirty="0" smtClean="0">
                <a:latin typeface="+mn-lt"/>
              </a:rPr>
              <a:t> </a:t>
            </a:r>
            <a:r>
              <a:rPr lang="de-DE" b="1" i="1" dirty="0" err="1" smtClean="0">
                <a:latin typeface="+mn-lt"/>
              </a:rPr>
              <a:t>Shadow</a:t>
            </a:r>
            <a:r>
              <a:rPr lang="de-DE" b="1" i="1" dirty="0" smtClean="0">
                <a:latin typeface="+mn-lt"/>
              </a:rPr>
              <a:t> </a:t>
            </a:r>
            <a:r>
              <a:rPr lang="de-DE" b="1" i="1" dirty="0" err="1" smtClean="0">
                <a:latin typeface="+mn-lt"/>
              </a:rPr>
              <a:t>Map</a:t>
            </a:r>
            <a:r>
              <a:rPr lang="de-DE" b="1" i="1" dirty="0" smtClean="0">
                <a:latin typeface="+mn-lt"/>
              </a:rPr>
              <a:t>)</a:t>
            </a:r>
          </a:p>
        </p:txBody>
      </p:sp>
      <p:pic>
        <p:nvPicPr>
          <p:cNvPr id="6" name="Picture 5" descr="UTCT_Cheetah_Isosurface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/>
          <a:stretch>
            <a:fillRect/>
          </a:stretch>
        </p:blipFill>
        <p:spPr bwMode="auto">
          <a:xfrm rot="20288560">
            <a:off x="4446213" y="350246"/>
            <a:ext cx="2185589" cy="15746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Summary</a:t>
            </a:r>
            <a:endParaRPr lang="de-DE" dirty="0"/>
          </a:p>
        </p:txBody>
      </p:sp>
      <p:pic>
        <p:nvPicPr>
          <p:cNvPr id="4" name="Picture 4" descr="UTCT_Bat_Translucent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 rot="20608057">
            <a:off x="5899337" y="895072"/>
            <a:ext cx="3124893" cy="271490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95264">
            <a:off x="6310134" y="3491493"/>
            <a:ext cx="2065477" cy="290129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457200" y="1590676"/>
            <a:ext cx="7820025" cy="1390650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Light Transport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Wave-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Duality</a:t>
            </a:r>
            <a:endParaRPr lang="de-DE" sz="2400" dirty="0" smtClean="0"/>
          </a:p>
          <a:p>
            <a:r>
              <a:rPr lang="de-DE" dirty="0" smtClean="0"/>
              <a:t>Photons</a:t>
            </a:r>
          </a:p>
          <a:p>
            <a:pPr lvl="1"/>
            <a:r>
              <a:rPr lang="en-US" sz="2000" dirty="0" smtClean="0">
                <a:latin typeface="+mn-lt"/>
              </a:rPr>
              <a:t>Quantum of light (the smallest possible packet of light at a given wavelength)</a:t>
            </a:r>
          </a:p>
          <a:p>
            <a:pPr lvl="1"/>
            <a:r>
              <a:rPr lang="en-US" sz="2000" dirty="0" smtClean="0">
                <a:latin typeface="+mn-lt"/>
              </a:rPr>
              <a:t>Photoelectric effect (van Lenard,1902)</a:t>
            </a:r>
            <a:endParaRPr lang="de-DE" sz="2400" dirty="0" smtClean="0">
              <a:latin typeface="+mn-lt"/>
            </a:endParaRPr>
          </a:p>
          <a:p>
            <a:pPr lvl="0"/>
            <a:r>
              <a:rPr lang="de-DE" dirty="0" smtClean="0"/>
              <a:t>Wave </a:t>
            </a:r>
            <a:r>
              <a:rPr lang="de-DE" dirty="0" err="1" smtClean="0"/>
              <a:t>Theory</a:t>
            </a:r>
            <a:r>
              <a:rPr lang="de-DE" dirty="0" smtClean="0"/>
              <a:t> </a:t>
            </a:r>
            <a:r>
              <a:rPr lang="de-DE" sz="2400" dirty="0" smtClean="0">
                <a:latin typeface="+mn-lt"/>
              </a:rPr>
              <a:t>(Maxwell)</a:t>
            </a:r>
            <a:endParaRPr lang="de-DE" sz="2400" dirty="0" smtClean="0">
              <a:solidFill>
                <a:srgbClr val="000000"/>
              </a:solidFill>
              <a:latin typeface="+mn-lt"/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Futura Lt BT"/>
              </a:rPr>
              <a:t>Electro-magnetic wave characteristics of light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Futura Lt BT"/>
              </a:rPr>
              <a:t>Effects such as interference and diffraction</a:t>
            </a:r>
            <a:endParaRPr lang="de-DE" dirty="0" smtClean="0"/>
          </a:p>
          <a:p>
            <a:pPr lvl="0"/>
            <a:r>
              <a:rPr lang="de-DE" dirty="0" smtClean="0"/>
              <a:t>Quantum </a:t>
            </a:r>
            <a:r>
              <a:rPr lang="de-DE" dirty="0" err="1" smtClean="0"/>
              <a:t>Mechanics</a:t>
            </a:r>
            <a:r>
              <a:rPr lang="de-DE" dirty="0" smtClean="0"/>
              <a:t> </a:t>
            </a:r>
            <a:r>
              <a:rPr lang="de-DE" sz="2400" dirty="0" smtClean="0">
                <a:latin typeface="+mn-lt"/>
              </a:rPr>
              <a:t>(Einstein)</a:t>
            </a:r>
            <a:endParaRPr lang="de-DE" sz="2400" dirty="0" smtClean="0">
              <a:solidFill>
                <a:srgbClr val="000000"/>
              </a:solidFill>
              <a:latin typeface="+mn-lt"/>
            </a:endParaRPr>
          </a:p>
          <a:p>
            <a:pPr lvl="1"/>
            <a:r>
              <a:rPr lang="en-US" sz="2000" b="1" i="1" dirty="0" smtClean="0">
                <a:latin typeface="+mn-lt"/>
              </a:rPr>
              <a:t>Universal theory of light transport</a:t>
            </a:r>
          </a:p>
          <a:p>
            <a:pPr lvl="1"/>
            <a:r>
              <a:rPr lang="en-US" sz="2000" b="1" i="1" dirty="0" smtClean="0">
                <a:latin typeface="+mn-lt"/>
              </a:rPr>
              <a:t>probabilistic</a:t>
            </a:r>
            <a:r>
              <a:rPr lang="en-US" sz="2000" dirty="0" smtClean="0">
                <a:latin typeface="+mn-lt"/>
              </a:rPr>
              <a:t> characteristics of the motions of atoms and photons (quantum optics)</a:t>
            </a:r>
            <a:endParaRPr lang="en-US" sz="2000" dirty="0" smtClean="0">
              <a:solidFill>
                <a:srgbClr val="000000"/>
              </a:solidFill>
              <a:latin typeface="+mn-lt"/>
            </a:endParaRPr>
          </a:p>
          <a:p>
            <a:pPr lvl="1"/>
            <a:endParaRPr lang="en-US" sz="2000" dirty="0" smtClean="0">
              <a:solidFill>
                <a:srgbClr val="000000"/>
              </a:solidFill>
              <a:latin typeface="Futura Lt BT"/>
            </a:endParaRP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Acknowledgements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latin typeface="+mn-lt"/>
              </a:rPr>
              <a:t>Images </a:t>
            </a:r>
            <a:r>
              <a:rPr lang="de-DE" dirty="0" err="1" smtClean="0">
                <a:latin typeface="+mn-lt"/>
              </a:rPr>
              <a:t>and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Slides</a:t>
            </a:r>
            <a:r>
              <a:rPr lang="de-DE" dirty="0" smtClean="0">
                <a:latin typeface="+mn-lt"/>
              </a:rPr>
              <a:t> on </a:t>
            </a:r>
            <a:r>
              <a:rPr lang="de-DE" dirty="0" err="1" smtClean="0">
                <a:latin typeface="+mn-lt"/>
              </a:rPr>
              <a:t>Deep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Shadow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Maps</a:t>
            </a:r>
            <a:r>
              <a:rPr lang="de-DE" dirty="0" smtClean="0">
                <a:latin typeface="+mn-lt"/>
              </a:rPr>
              <a:t>:</a:t>
            </a:r>
            <a:br>
              <a:rPr lang="de-DE" dirty="0" smtClean="0">
                <a:latin typeface="+mn-lt"/>
              </a:rPr>
            </a:br>
            <a:r>
              <a:rPr lang="de-DE" b="1" i="1" dirty="0" smtClean="0">
                <a:latin typeface="+mn-lt"/>
              </a:rPr>
              <a:t>Andrea Kratz,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Zuse</a:t>
            </a:r>
            <a:r>
              <a:rPr lang="de-DE" dirty="0" smtClean="0">
                <a:latin typeface="+mn-lt"/>
              </a:rPr>
              <a:t> Institute, Berlin</a:t>
            </a:r>
            <a:br>
              <a:rPr lang="de-DE" dirty="0" smtClean="0">
                <a:latin typeface="+mn-lt"/>
              </a:rPr>
            </a:br>
            <a:r>
              <a:rPr lang="de-DE" b="1" i="1" dirty="0" smtClean="0">
                <a:latin typeface="+mn-lt"/>
              </a:rPr>
              <a:t>Markus Hadwiger, </a:t>
            </a:r>
            <a:r>
              <a:rPr lang="de-DE" dirty="0" err="1" smtClean="0">
                <a:latin typeface="+mn-lt"/>
              </a:rPr>
              <a:t>VRVis</a:t>
            </a:r>
            <a:r>
              <a:rPr lang="de-DE" dirty="0" smtClean="0">
                <a:latin typeface="+mn-lt"/>
              </a:rPr>
              <a:t>, Vienna</a:t>
            </a:r>
          </a:p>
          <a:p>
            <a:endParaRPr lang="de-DE" dirty="0" smtClean="0"/>
          </a:p>
          <a:p>
            <a:r>
              <a:rPr lang="de-DE" dirty="0" smtClean="0">
                <a:latin typeface="+mn-lt"/>
              </a:rPr>
              <a:t>Volume Data Sets:</a:t>
            </a:r>
          </a:p>
          <a:p>
            <a:pPr lvl="1"/>
            <a:r>
              <a:rPr lang="de-DE" dirty="0" smtClean="0">
                <a:latin typeface="+mn-lt"/>
              </a:rPr>
              <a:t>Medical </a:t>
            </a:r>
            <a:r>
              <a:rPr lang="de-DE" dirty="0" err="1" smtClean="0">
                <a:latin typeface="+mn-lt"/>
              </a:rPr>
              <a:t>data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sets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courtesy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of</a:t>
            </a:r>
            <a:r>
              <a:rPr lang="de-DE" dirty="0" smtClean="0">
                <a:latin typeface="+mn-lt"/>
              </a:rPr>
              <a:t> </a:t>
            </a:r>
            <a:r>
              <a:rPr lang="de-DE" b="1" i="1" dirty="0" smtClean="0">
                <a:latin typeface="+mn-lt"/>
              </a:rPr>
              <a:t>Agfa Vienna </a:t>
            </a:r>
            <a:r>
              <a:rPr lang="de-DE" b="1" i="1" dirty="0" err="1" smtClean="0">
                <a:latin typeface="+mn-lt"/>
              </a:rPr>
              <a:t>and</a:t>
            </a:r>
            <a:r>
              <a:rPr lang="de-DE" b="1" i="1" dirty="0" smtClean="0">
                <a:latin typeface="+mn-lt"/>
              </a:rPr>
              <a:t>  </a:t>
            </a:r>
            <a:r>
              <a:rPr lang="de-DE" b="1" i="1" dirty="0" err="1" smtClean="0">
                <a:latin typeface="+mn-lt"/>
              </a:rPr>
              <a:t>Dept</a:t>
            </a:r>
            <a:r>
              <a:rPr lang="de-DE" b="1" i="1" dirty="0" smtClean="0">
                <a:latin typeface="+mn-lt"/>
              </a:rPr>
              <a:t>. </a:t>
            </a:r>
            <a:r>
              <a:rPr lang="de-DE" b="1" i="1" dirty="0" err="1" smtClean="0">
                <a:latin typeface="+mn-lt"/>
              </a:rPr>
              <a:t>Of</a:t>
            </a:r>
            <a:r>
              <a:rPr lang="de-DE" b="1" i="1" dirty="0" smtClean="0">
                <a:latin typeface="+mn-lt"/>
              </a:rPr>
              <a:t> </a:t>
            </a:r>
            <a:r>
              <a:rPr lang="de-DE" b="1" i="1" dirty="0" err="1" smtClean="0">
                <a:latin typeface="+mn-lt"/>
              </a:rPr>
              <a:t>Neurosurgery</a:t>
            </a:r>
            <a:r>
              <a:rPr lang="de-DE" b="1" i="1" dirty="0" smtClean="0">
                <a:latin typeface="+mn-lt"/>
              </a:rPr>
              <a:t>, Medical University Vienna</a:t>
            </a:r>
          </a:p>
          <a:p>
            <a:pPr lvl="1"/>
            <a:r>
              <a:rPr lang="de-DE" dirty="0" err="1" smtClean="0">
                <a:latin typeface="+mn-lt"/>
              </a:rPr>
              <a:t>Chameleon</a:t>
            </a:r>
            <a:r>
              <a:rPr lang="de-DE" dirty="0" smtClean="0">
                <a:latin typeface="+mn-lt"/>
              </a:rPr>
              <a:t>, </a:t>
            </a:r>
            <a:r>
              <a:rPr lang="de-DE" dirty="0" err="1" smtClean="0">
                <a:latin typeface="+mn-lt"/>
              </a:rPr>
              <a:t>Cheetah</a:t>
            </a:r>
            <a:r>
              <a:rPr lang="de-DE" dirty="0" smtClean="0">
                <a:latin typeface="+mn-lt"/>
              </a:rPr>
              <a:t>, Bat, </a:t>
            </a:r>
            <a:r>
              <a:rPr lang="de-DE" dirty="0" err="1" smtClean="0">
                <a:latin typeface="+mn-lt"/>
              </a:rPr>
              <a:t>Pterosaur</a:t>
            </a:r>
            <a:r>
              <a:rPr lang="de-DE" dirty="0" smtClean="0">
                <a:latin typeface="+mn-lt"/>
              </a:rPr>
              <a:t/>
            </a:r>
            <a:br>
              <a:rPr lang="de-DE" dirty="0" smtClean="0">
                <a:latin typeface="+mn-lt"/>
              </a:rPr>
            </a:br>
            <a:r>
              <a:rPr lang="de-DE" dirty="0" err="1" smtClean="0">
                <a:latin typeface="+mn-lt"/>
              </a:rPr>
              <a:t>courtesy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of</a:t>
            </a:r>
            <a:r>
              <a:rPr lang="de-DE" dirty="0" smtClean="0">
                <a:latin typeface="+mn-lt"/>
              </a:rPr>
              <a:t> </a:t>
            </a:r>
            <a:r>
              <a:rPr lang="de-DE" b="1" i="1" dirty="0" smtClean="0">
                <a:latin typeface="+mn-lt"/>
              </a:rPr>
              <a:t>UTCT </a:t>
            </a:r>
            <a:r>
              <a:rPr lang="de-DE" b="1" i="1" dirty="0" err="1" smtClean="0">
                <a:latin typeface="+mn-lt"/>
              </a:rPr>
              <a:t>data</a:t>
            </a:r>
            <a:r>
              <a:rPr lang="de-DE" b="1" i="1" dirty="0" smtClean="0">
                <a:latin typeface="+mn-lt"/>
              </a:rPr>
              <a:t> </a:t>
            </a:r>
            <a:r>
              <a:rPr lang="de-DE" b="1" i="1" dirty="0" err="1" smtClean="0">
                <a:latin typeface="+mn-lt"/>
              </a:rPr>
              <a:t>archive</a:t>
            </a:r>
            <a:r>
              <a:rPr lang="de-DE" b="1" i="1" dirty="0" smtClean="0">
                <a:latin typeface="+mn-lt"/>
              </a:rPr>
              <a:t>, University </a:t>
            </a:r>
            <a:r>
              <a:rPr lang="de-DE" b="1" i="1" dirty="0" err="1" smtClean="0">
                <a:latin typeface="+mn-lt"/>
              </a:rPr>
              <a:t>of</a:t>
            </a:r>
            <a:r>
              <a:rPr lang="de-DE" b="1" i="1" dirty="0" smtClean="0">
                <a:latin typeface="+mn-lt"/>
              </a:rPr>
              <a:t> Texas </a:t>
            </a:r>
            <a:r>
              <a:rPr lang="de-DE" b="1" i="1" dirty="0" err="1" smtClean="0">
                <a:latin typeface="+mn-lt"/>
              </a:rPr>
              <a:t>at</a:t>
            </a:r>
            <a:r>
              <a:rPr lang="de-DE" b="1" i="1" dirty="0" smtClean="0">
                <a:latin typeface="+mn-lt"/>
              </a:rPr>
              <a:t> Austin </a:t>
            </a:r>
          </a:p>
          <a:p>
            <a:pPr lvl="1"/>
            <a:r>
              <a:rPr lang="de-DE" dirty="0" err="1" smtClean="0">
                <a:latin typeface="+mn-lt"/>
              </a:rPr>
              <a:t>Carp</a:t>
            </a:r>
            <a:r>
              <a:rPr lang="de-DE" dirty="0" smtClean="0">
                <a:latin typeface="+mn-lt"/>
              </a:rPr>
              <a:t> Data </a:t>
            </a:r>
            <a:r>
              <a:rPr lang="de-DE" dirty="0" err="1" smtClean="0">
                <a:latin typeface="+mn-lt"/>
              </a:rPr>
              <a:t>set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courtesy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of</a:t>
            </a:r>
            <a:r>
              <a:rPr lang="de-DE" dirty="0" smtClean="0">
                <a:latin typeface="+mn-lt"/>
              </a:rPr>
              <a:t> </a:t>
            </a:r>
            <a:r>
              <a:rPr lang="de-DE" b="1" i="1" dirty="0" smtClean="0">
                <a:latin typeface="+mn-lt"/>
              </a:rPr>
              <a:t>Univ. </a:t>
            </a:r>
            <a:r>
              <a:rPr lang="de-DE" b="1" i="1" dirty="0" err="1" smtClean="0">
                <a:latin typeface="+mn-lt"/>
              </a:rPr>
              <a:t>of</a:t>
            </a:r>
            <a:r>
              <a:rPr lang="de-DE" b="1" i="1" dirty="0" smtClean="0">
                <a:latin typeface="+mn-lt"/>
              </a:rPr>
              <a:t> Erlangen-</a:t>
            </a:r>
            <a:r>
              <a:rPr lang="de-DE" b="1" i="1" dirty="0" err="1" smtClean="0">
                <a:latin typeface="+mn-lt"/>
              </a:rPr>
              <a:t>Nuremberg</a:t>
            </a:r>
            <a:endParaRPr lang="de-DE" b="1" i="1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Scattering</a:t>
            </a:r>
            <a:r>
              <a:rPr lang="de-DE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Effects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Single </a:t>
            </a:r>
            <a:r>
              <a:rPr lang="de-DE" dirty="0" err="1" smtClean="0"/>
              <a:t>and</a:t>
            </a:r>
            <a:r>
              <a:rPr lang="de-DE" dirty="0" smtClean="0"/>
              <a:t> Multiple </a:t>
            </a:r>
            <a:r>
              <a:rPr lang="de-DE" dirty="0" err="1" smtClean="0"/>
              <a:t>Scattering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Bogen 53"/>
          <p:cNvSpPr/>
          <p:nvPr/>
        </p:nvSpPr>
        <p:spPr bwMode="auto">
          <a:xfrm rot="3463786">
            <a:off x="6495873" y="4832112"/>
            <a:ext cx="1161262" cy="1549007"/>
          </a:xfrm>
          <a:prstGeom prst="arc">
            <a:avLst>
              <a:gd name="adj1" fmla="val 8401745"/>
              <a:gd name="adj2" fmla="val 14001383"/>
            </a:avLst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Scattering</a:t>
            </a:r>
            <a:r>
              <a:rPr lang="de-DE" dirty="0" smtClean="0"/>
              <a:t> </a:t>
            </a:r>
            <a:r>
              <a:rPr lang="de-DE" dirty="0" err="1" smtClean="0"/>
              <a:t>Effects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sz="2400" dirty="0" err="1" smtClean="0">
                <a:latin typeface="+mn-lt"/>
              </a:rPr>
              <a:t>When</a:t>
            </a:r>
            <a:r>
              <a:rPr lang="de-DE" sz="2400" dirty="0" smtClean="0">
                <a:latin typeface="+mn-lt"/>
              </a:rPr>
              <a:t> a </a:t>
            </a:r>
            <a:r>
              <a:rPr lang="de-DE" sz="2400" dirty="0" err="1" smtClean="0">
                <a:latin typeface="+mn-lt"/>
              </a:rPr>
              <a:t>photon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hits</a:t>
            </a:r>
            <a:r>
              <a:rPr lang="de-DE" sz="2400" dirty="0" smtClean="0">
                <a:latin typeface="+mn-lt"/>
              </a:rPr>
              <a:t> a </a:t>
            </a:r>
            <a:r>
              <a:rPr lang="de-DE" sz="2400" dirty="0" err="1" smtClean="0">
                <a:latin typeface="+mn-lt"/>
              </a:rPr>
              <a:t>surface</a:t>
            </a:r>
            <a:r>
              <a:rPr lang="de-DE" sz="2400" dirty="0" smtClean="0">
                <a:latin typeface="+mn-lt"/>
              </a:rPr>
              <a:t>, </a:t>
            </a:r>
            <a:r>
              <a:rPr lang="de-DE" sz="2400" dirty="0" err="1" smtClean="0">
                <a:latin typeface="+mn-lt"/>
              </a:rPr>
              <a:t>it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changes</a:t>
            </a:r>
            <a:r>
              <a:rPr lang="de-DE" sz="2400" dirty="0" smtClean="0">
                <a:latin typeface="+mn-lt"/>
              </a:rPr>
              <a:t> </a:t>
            </a:r>
            <a:br>
              <a:rPr lang="de-DE" sz="2400" dirty="0" smtClean="0">
                <a:latin typeface="+mn-lt"/>
              </a:rPr>
            </a:br>
            <a:r>
              <a:rPr lang="de-DE" sz="2400" dirty="0" err="1" smtClean="0">
                <a:latin typeface="+mn-lt"/>
              </a:rPr>
              <a:t>both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direction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and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energy</a:t>
            </a:r>
            <a:r>
              <a:rPr lang="de-DE" sz="2400" dirty="0" smtClean="0">
                <a:latin typeface="+mn-lt"/>
              </a:rPr>
              <a:t> </a:t>
            </a:r>
          </a:p>
          <a:p>
            <a:pPr>
              <a:buNone/>
            </a:pPr>
            <a:endParaRPr lang="de-DE" sz="2400" dirty="0" smtClean="0">
              <a:latin typeface="+mn-lt"/>
            </a:endParaRPr>
          </a:p>
          <a:p>
            <a:r>
              <a:rPr lang="de-DE" b="1" i="1" dirty="0" smtClean="0">
                <a:latin typeface="+mn-lt"/>
              </a:rPr>
              <a:t>Single </a:t>
            </a:r>
            <a:r>
              <a:rPr lang="de-DE" b="1" i="1" dirty="0" err="1" smtClean="0">
                <a:latin typeface="+mn-lt"/>
              </a:rPr>
              <a:t>Scattering</a:t>
            </a:r>
            <a:r>
              <a:rPr lang="de-DE" b="1" i="1" dirty="0" smtClean="0">
                <a:latin typeface="+mn-lt"/>
              </a:rPr>
              <a:t>: </a:t>
            </a:r>
          </a:p>
          <a:p>
            <a:pPr lvl="1"/>
            <a:r>
              <a:rPr lang="de-DE" dirty="0" smtClean="0">
                <a:latin typeface="+mn-lt"/>
              </a:rPr>
              <a:t>Light </a:t>
            </a:r>
            <a:r>
              <a:rPr lang="de-DE" dirty="0" err="1" smtClean="0">
                <a:latin typeface="+mn-lt"/>
              </a:rPr>
              <a:t>is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scattered</a:t>
            </a:r>
            <a:r>
              <a:rPr lang="de-DE" dirty="0" smtClean="0">
                <a:latin typeface="+mn-lt"/>
              </a:rPr>
              <a:t> </a:t>
            </a:r>
            <a:r>
              <a:rPr lang="de-DE" b="1" i="1" dirty="0" err="1" smtClean="0">
                <a:latin typeface="+mn-lt"/>
              </a:rPr>
              <a:t>once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before</a:t>
            </a:r>
            <a:r>
              <a:rPr lang="de-DE" dirty="0" smtClean="0">
                <a:latin typeface="+mn-lt"/>
              </a:rPr>
              <a:t> </a:t>
            </a:r>
            <a:br>
              <a:rPr lang="de-DE" dirty="0" smtClean="0">
                <a:latin typeface="+mn-lt"/>
              </a:rPr>
            </a:br>
            <a:r>
              <a:rPr lang="de-DE" dirty="0" err="1" smtClean="0">
                <a:latin typeface="+mn-lt"/>
              </a:rPr>
              <a:t>it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reaches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the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eye</a:t>
            </a:r>
            <a:endParaRPr lang="de-DE" dirty="0" smtClean="0">
              <a:latin typeface="+mn-lt"/>
            </a:endParaRPr>
          </a:p>
          <a:p>
            <a:pPr lvl="1"/>
            <a:r>
              <a:rPr lang="de-DE" dirty="0" err="1" smtClean="0">
                <a:latin typeface="+mn-lt"/>
              </a:rPr>
              <a:t>Local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illumination</a:t>
            </a:r>
            <a:r>
              <a:rPr lang="de-DE" dirty="0" smtClean="0">
                <a:latin typeface="+mn-lt"/>
              </a:rPr>
              <a:t> model</a:t>
            </a:r>
          </a:p>
          <a:p>
            <a:pPr lvl="1"/>
            <a:endParaRPr lang="de-DE" dirty="0" smtClean="0">
              <a:latin typeface="+mn-lt"/>
            </a:endParaRPr>
          </a:p>
          <a:p>
            <a:r>
              <a:rPr lang="de-DE" b="1" i="1" dirty="0" smtClean="0">
                <a:latin typeface="+mn-lt"/>
              </a:rPr>
              <a:t>Multiple </a:t>
            </a:r>
            <a:r>
              <a:rPr lang="de-DE" b="1" i="1" dirty="0" err="1" smtClean="0">
                <a:latin typeface="+mn-lt"/>
              </a:rPr>
              <a:t>Scattering</a:t>
            </a:r>
            <a:endParaRPr lang="de-DE" b="1" i="1" dirty="0" smtClean="0">
              <a:latin typeface="+mn-lt"/>
            </a:endParaRPr>
          </a:p>
          <a:p>
            <a:pPr lvl="1"/>
            <a:r>
              <a:rPr lang="de-DE" dirty="0" smtClean="0">
                <a:latin typeface="+mn-lt"/>
              </a:rPr>
              <a:t>Soft </a:t>
            </a:r>
            <a:r>
              <a:rPr lang="de-DE" dirty="0" err="1" smtClean="0">
                <a:latin typeface="+mn-lt"/>
              </a:rPr>
              <a:t>shadows</a:t>
            </a:r>
            <a:endParaRPr lang="de-DE" dirty="0" smtClean="0">
              <a:latin typeface="+mn-lt"/>
            </a:endParaRPr>
          </a:p>
          <a:p>
            <a:pPr lvl="1"/>
            <a:r>
              <a:rPr lang="de-DE" dirty="0" err="1" smtClean="0">
                <a:latin typeface="+mn-lt"/>
              </a:rPr>
              <a:t>Translucency</a:t>
            </a:r>
            <a:endParaRPr lang="de-DE" dirty="0" smtClean="0">
              <a:latin typeface="+mn-lt"/>
            </a:endParaRPr>
          </a:p>
          <a:p>
            <a:pPr lvl="1"/>
            <a:r>
              <a:rPr lang="de-DE" dirty="0" smtClean="0">
                <a:latin typeface="+mn-lt"/>
              </a:rPr>
              <a:t>Color </a:t>
            </a:r>
            <a:r>
              <a:rPr lang="de-DE" dirty="0" err="1" smtClean="0">
                <a:latin typeface="+mn-lt"/>
              </a:rPr>
              <a:t>bleeding</a:t>
            </a:r>
            <a:endParaRPr lang="de-DE" dirty="0" smtClean="0">
              <a:latin typeface="+mn-lt"/>
            </a:endParaRPr>
          </a:p>
        </p:txBody>
      </p:sp>
      <p:sp>
        <p:nvSpPr>
          <p:cNvPr id="21" name="Bogen 20"/>
          <p:cNvSpPr/>
          <p:nvPr/>
        </p:nvSpPr>
        <p:spPr bwMode="auto">
          <a:xfrm rot="3463786">
            <a:off x="6686374" y="2727087"/>
            <a:ext cx="1161262" cy="1549007"/>
          </a:xfrm>
          <a:prstGeom prst="arc">
            <a:avLst>
              <a:gd name="adj1" fmla="val 8401745"/>
              <a:gd name="adj2" fmla="val 14001383"/>
            </a:avLst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grpSp>
        <p:nvGrpSpPr>
          <p:cNvPr id="4" name="Group 80"/>
          <p:cNvGrpSpPr>
            <a:grpSpLocks/>
          </p:cNvGrpSpPr>
          <p:nvPr/>
        </p:nvGrpSpPr>
        <p:grpSpPr bwMode="auto">
          <a:xfrm rot="1655917">
            <a:off x="5378965" y="2378564"/>
            <a:ext cx="709033" cy="426346"/>
            <a:chOff x="462" y="1717"/>
            <a:chExt cx="568" cy="338"/>
          </a:xfrm>
        </p:grpSpPr>
        <p:sp>
          <p:nvSpPr>
            <p:cNvPr id="17" name="Freeform 81"/>
            <p:cNvSpPr>
              <a:spLocks/>
            </p:cNvSpPr>
            <p:nvPr/>
          </p:nvSpPr>
          <p:spPr bwMode="auto">
            <a:xfrm>
              <a:off x="475" y="1776"/>
              <a:ext cx="540" cy="271"/>
            </a:xfrm>
            <a:custGeom>
              <a:avLst/>
              <a:gdLst/>
              <a:ahLst/>
              <a:cxnLst>
                <a:cxn ang="0">
                  <a:pos x="393" y="0"/>
                </a:cxn>
                <a:cxn ang="0">
                  <a:pos x="0" y="240"/>
                </a:cxn>
                <a:cxn ang="0">
                  <a:pos x="464" y="271"/>
                </a:cxn>
                <a:cxn ang="0">
                  <a:pos x="393" y="0"/>
                </a:cxn>
              </a:cxnLst>
              <a:rect l="0" t="0" r="r" b="b"/>
              <a:pathLst>
                <a:path w="540" h="271">
                  <a:moveTo>
                    <a:pt x="393" y="0"/>
                  </a:moveTo>
                  <a:cubicBezTo>
                    <a:pt x="317" y="38"/>
                    <a:pt x="306" y="57"/>
                    <a:pt x="0" y="240"/>
                  </a:cubicBezTo>
                  <a:cubicBezTo>
                    <a:pt x="246" y="261"/>
                    <a:pt x="291" y="261"/>
                    <a:pt x="464" y="271"/>
                  </a:cubicBezTo>
                  <a:cubicBezTo>
                    <a:pt x="495" y="225"/>
                    <a:pt x="540" y="96"/>
                    <a:pt x="3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0" scaled="1"/>
            </a:gradFill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8" name="Freeform 82"/>
            <p:cNvSpPr>
              <a:spLocks/>
            </p:cNvSpPr>
            <p:nvPr/>
          </p:nvSpPr>
          <p:spPr bwMode="auto">
            <a:xfrm>
              <a:off x="462" y="1717"/>
              <a:ext cx="568" cy="338"/>
            </a:xfrm>
            <a:custGeom>
              <a:avLst/>
              <a:gdLst/>
              <a:ahLst/>
              <a:cxnLst>
                <a:cxn ang="0">
                  <a:pos x="502" y="0"/>
                </a:cxn>
                <a:cxn ang="0">
                  <a:pos x="0" y="305"/>
                </a:cxn>
                <a:cxn ang="0">
                  <a:pos x="568" y="338"/>
                </a:cxn>
              </a:cxnLst>
              <a:rect l="0" t="0" r="r" b="b"/>
              <a:pathLst>
                <a:path w="568" h="338">
                  <a:moveTo>
                    <a:pt x="502" y="0"/>
                  </a:moveTo>
                  <a:lnTo>
                    <a:pt x="0" y="305"/>
                  </a:lnTo>
                  <a:lnTo>
                    <a:pt x="568" y="338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9" name="Oval 83"/>
            <p:cNvSpPr>
              <a:spLocks noChangeArrowheads="1"/>
            </p:cNvSpPr>
            <p:nvPr/>
          </p:nvSpPr>
          <p:spPr bwMode="auto">
            <a:xfrm rot="-1055500">
              <a:off x="864" y="1807"/>
              <a:ext cx="100" cy="201"/>
            </a:xfrm>
            <a:prstGeom prst="ellipse">
              <a:avLst/>
            </a:prstGeom>
            <a:solidFill>
              <a:srgbClr val="333333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0" name="Oval 84"/>
            <p:cNvSpPr>
              <a:spLocks noChangeArrowheads="1"/>
            </p:cNvSpPr>
            <p:nvPr/>
          </p:nvSpPr>
          <p:spPr bwMode="auto">
            <a:xfrm rot="-1055500">
              <a:off x="912" y="1849"/>
              <a:ext cx="34" cy="107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cxnSp>
        <p:nvCxnSpPr>
          <p:cNvPr id="15" name="Gerade Verbindung mit Pfeil 14"/>
          <p:cNvCxnSpPr>
            <a:endCxn id="16" idx="2"/>
          </p:cNvCxnSpPr>
          <p:nvPr/>
        </p:nvCxnSpPr>
        <p:spPr bwMode="auto">
          <a:xfrm>
            <a:off x="6012164" y="2722535"/>
            <a:ext cx="944989" cy="229244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6" name="Ellipse 15"/>
          <p:cNvSpPr/>
          <p:nvPr/>
        </p:nvSpPr>
        <p:spPr bwMode="auto">
          <a:xfrm>
            <a:off x="6957153" y="2897017"/>
            <a:ext cx="108382" cy="109524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cxnSp>
        <p:nvCxnSpPr>
          <p:cNvPr id="24" name="Gerade Verbindung mit Pfeil 23"/>
          <p:cNvCxnSpPr>
            <a:stCxn id="16" idx="0"/>
          </p:cNvCxnSpPr>
          <p:nvPr/>
        </p:nvCxnSpPr>
        <p:spPr bwMode="auto">
          <a:xfrm rot="5400000" flipH="1" flipV="1">
            <a:off x="6727553" y="2459838"/>
            <a:ext cx="720971" cy="153388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7" name="Ellipse 26"/>
          <p:cNvSpPr/>
          <p:nvPr/>
        </p:nvSpPr>
        <p:spPr bwMode="auto">
          <a:xfrm>
            <a:off x="7046173" y="1781509"/>
            <a:ext cx="290946" cy="29094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cxnSp>
        <p:nvCxnSpPr>
          <p:cNvPr id="28" name="Gerade Verbindung mit Pfeil 27"/>
          <p:cNvCxnSpPr>
            <a:stCxn id="16" idx="7"/>
          </p:cNvCxnSpPr>
          <p:nvPr/>
        </p:nvCxnSpPr>
        <p:spPr bwMode="auto">
          <a:xfrm rot="5400000" flipH="1" flipV="1">
            <a:off x="7016482" y="2394417"/>
            <a:ext cx="551821" cy="485459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1" name="Ellipse 30"/>
          <p:cNvSpPr/>
          <p:nvPr/>
        </p:nvSpPr>
        <p:spPr bwMode="auto">
          <a:xfrm>
            <a:off x="7594462" y="2053487"/>
            <a:ext cx="290946" cy="29094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sp>
        <p:nvSpPr>
          <p:cNvPr id="32" name="Ellipse 31"/>
          <p:cNvSpPr/>
          <p:nvPr/>
        </p:nvSpPr>
        <p:spPr bwMode="auto">
          <a:xfrm>
            <a:off x="6465957" y="1840700"/>
            <a:ext cx="290946" cy="29094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cxnSp>
        <p:nvCxnSpPr>
          <p:cNvPr id="33" name="Gerade Verbindung mit Pfeil 32"/>
          <p:cNvCxnSpPr>
            <a:stCxn id="16" idx="1"/>
          </p:cNvCxnSpPr>
          <p:nvPr/>
        </p:nvCxnSpPr>
        <p:spPr bwMode="auto">
          <a:xfrm rot="16200000" flipV="1">
            <a:off x="6492028" y="2432058"/>
            <a:ext cx="690716" cy="271279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grpSp>
        <p:nvGrpSpPr>
          <p:cNvPr id="5" name="Group 80"/>
          <p:cNvGrpSpPr>
            <a:grpSpLocks/>
          </p:cNvGrpSpPr>
          <p:nvPr/>
        </p:nvGrpSpPr>
        <p:grpSpPr bwMode="auto">
          <a:xfrm rot="2108559">
            <a:off x="5255140" y="4378814"/>
            <a:ext cx="709033" cy="426346"/>
            <a:chOff x="462" y="1717"/>
            <a:chExt cx="568" cy="338"/>
          </a:xfrm>
        </p:grpSpPr>
        <p:sp>
          <p:nvSpPr>
            <p:cNvPr id="41" name="Freeform 81"/>
            <p:cNvSpPr>
              <a:spLocks/>
            </p:cNvSpPr>
            <p:nvPr/>
          </p:nvSpPr>
          <p:spPr bwMode="auto">
            <a:xfrm>
              <a:off x="475" y="1776"/>
              <a:ext cx="540" cy="271"/>
            </a:xfrm>
            <a:custGeom>
              <a:avLst/>
              <a:gdLst/>
              <a:ahLst/>
              <a:cxnLst>
                <a:cxn ang="0">
                  <a:pos x="393" y="0"/>
                </a:cxn>
                <a:cxn ang="0">
                  <a:pos x="0" y="240"/>
                </a:cxn>
                <a:cxn ang="0">
                  <a:pos x="464" y="271"/>
                </a:cxn>
                <a:cxn ang="0">
                  <a:pos x="393" y="0"/>
                </a:cxn>
              </a:cxnLst>
              <a:rect l="0" t="0" r="r" b="b"/>
              <a:pathLst>
                <a:path w="540" h="271">
                  <a:moveTo>
                    <a:pt x="393" y="0"/>
                  </a:moveTo>
                  <a:cubicBezTo>
                    <a:pt x="317" y="38"/>
                    <a:pt x="306" y="57"/>
                    <a:pt x="0" y="240"/>
                  </a:cubicBezTo>
                  <a:cubicBezTo>
                    <a:pt x="246" y="261"/>
                    <a:pt x="291" y="261"/>
                    <a:pt x="464" y="271"/>
                  </a:cubicBezTo>
                  <a:cubicBezTo>
                    <a:pt x="495" y="225"/>
                    <a:pt x="540" y="96"/>
                    <a:pt x="3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0" scaled="1"/>
            </a:gradFill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42" name="Freeform 82"/>
            <p:cNvSpPr>
              <a:spLocks/>
            </p:cNvSpPr>
            <p:nvPr/>
          </p:nvSpPr>
          <p:spPr bwMode="auto">
            <a:xfrm>
              <a:off x="462" y="1717"/>
              <a:ext cx="568" cy="338"/>
            </a:xfrm>
            <a:custGeom>
              <a:avLst/>
              <a:gdLst/>
              <a:ahLst/>
              <a:cxnLst>
                <a:cxn ang="0">
                  <a:pos x="502" y="0"/>
                </a:cxn>
                <a:cxn ang="0">
                  <a:pos x="0" y="305"/>
                </a:cxn>
                <a:cxn ang="0">
                  <a:pos x="568" y="338"/>
                </a:cxn>
              </a:cxnLst>
              <a:rect l="0" t="0" r="r" b="b"/>
              <a:pathLst>
                <a:path w="568" h="338">
                  <a:moveTo>
                    <a:pt x="502" y="0"/>
                  </a:moveTo>
                  <a:lnTo>
                    <a:pt x="0" y="305"/>
                  </a:lnTo>
                  <a:lnTo>
                    <a:pt x="568" y="338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43" name="Oval 83"/>
            <p:cNvSpPr>
              <a:spLocks noChangeArrowheads="1"/>
            </p:cNvSpPr>
            <p:nvPr/>
          </p:nvSpPr>
          <p:spPr bwMode="auto">
            <a:xfrm rot="-1055500">
              <a:off x="864" y="1807"/>
              <a:ext cx="100" cy="201"/>
            </a:xfrm>
            <a:prstGeom prst="ellipse">
              <a:avLst/>
            </a:prstGeom>
            <a:solidFill>
              <a:srgbClr val="333333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44" name="Oval 84"/>
            <p:cNvSpPr>
              <a:spLocks noChangeArrowheads="1"/>
            </p:cNvSpPr>
            <p:nvPr/>
          </p:nvSpPr>
          <p:spPr bwMode="auto">
            <a:xfrm rot="-1055500">
              <a:off x="912" y="1849"/>
              <a:ext cx="34" cy="107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cxnSp>
        <p:nvCxnSpPr>
          <p:cNvPr id="45" name="Gerade Verbindung mit Pfeil 44"/>
          <p:cNvCxnSpPr>
            <a:endCxn id="46" idx="1"/>
          </p:cNvCxnSpPr>
          <p:nvPr/>
        </p:nvCxnSpPr>
        <p:spPr bwMode="auto">
          <a:xfrm>
            <a:off x="5897865" y="4789460"/>
            <a:ext cx="741786" cy="361971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46" name="Ellipse 45"/>
          <p:cNvSpPr/>
          <p:nvPr/>
        </p:nvSpPr>
        <p:spPr bwMode="auto">
          <a:xfrm>
            <a:off x="6623779" y="5135392"/>
            <a:ext cx="108382" cy="109524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cxnSp>
        <p:nvCxnSpPr>
          <p:cNvPr id="47" name="Gerade Verbindung mit Pfeil 46"/>
          <p:cNvCxnSpPr>
            <a:stCxn id="57" idx="0"/>
            <a:endCxn id="50" idx="3"/>
          </p:cNvCxnSpPr>
          <p:nvPr/>
        </p:nvCxnSpPr>
        <p:spPr bwMode="auto">
          <a:xfrm rot="5400000" flipH="1" flipV="1">
            <a:off x="7183774" y="4577321"/>
            <a:ext cx="290392" cy="406651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48" name="Ellipse 47"/>
          <p:cNvSpPr/>
          <p:nvPr/>
        </p:nvSpPr>
        <p:spPr bwMode="auto">
          <a:xfrm>
            <a:off x="7131899" y="4086559"/>
            <a:ext cx="290946" cy="29094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cxnSp>
        <p:nvCxnSpPr>
          <p:cNvPr id="49" name="Gerade Verbindung mit Pfeil 48"/>
          <p:cNvCxnSpPr>
            <a:endCxn id="57" idx="1"/>
          </p:cNvCxnSpPr>
          <p:nvPr/>
        </p:nvCxnSpPr>
        <p:spPr bwMode="auto">
          <a:xfrm>
            <a:off x="6630564" y="4618033"/>
            <a:ext cx="456762" cy="323848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50" name="Ellipse 49"/>
          <p:cNvSpPr/>
          <p:nvPr/>
        </p:nvSpPr>
        <p:spPr bwMode="auto">
          <a:xfrm>
            <a:off x="7489688" y="4387112"/>
            <a:ext cx="290946" cy="29094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cxnSp>
        <p:nvCxnSpPr>
          <p:cNvPr id="52" name="Gerade Verbindung mit Pfeil 51"/>
          <p:cNvCxnSpPr>
            <a:stCxn id="46" idx="0"/>
            <a:endCxn id="60" idx="4"/>
          </p:cNvCxnSpPr>
          <p:nvPr/>
        </p:nvCxnSpPr>
        <p:spPr bwMode="auto">
          <a:xfrm rot="16200000" flipV="1">
            <a:off x="6380307" y="4837729"/>
            <a:ext cx="500076" cy="95250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57" name="Ellipse 56"/>
          <p:cNvSpPr/>
          <p:nvPr/>
        </p:nvSpPr>
        <p:spPr bwMode="auto">
          <a:xfrm>
            <a:off x="7071454" y="4925842"/>
            <a:ext cx="108382" cy="109524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58" name="Bogen 57"/>
          <p:cNvSpPr/>
          <p:nvPr/>
        </p:nvSpPr>
        <p:spPr bwMode="auto">
          <a:xfrm rot="13511765">
            <a:off x="5876567" y="3712269"/>
            <a:ext cx="807260" cy="1186726"/>
          </a:xfrm>
          <a:prstGeom prst="arc">
            <a:avLst>
              <a:gd name="adj1" fmla="val 8401745"/>
              <a:gd name="adj2" fmla="val 14001383"/>
            </a:avLst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60" name="Ellipse 59"/>
          <p:cNvSpPr/>
          <p:nvPr/>
        </p:nvSpPr>
        <p:spPr bwMode="auto">
          <a:xfrm>
            <a:off x="6528529" y="4525792"/>
            <a:ext cx="108382" cy="109524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cxnSp>
        <p:nvCxnSpPr>
          <p:cNvPr id="66" name="Gerade Verbindung mit Pfeil 65"/>
          <p:cNvCxnSpPr>
            <a:endCxn id="48" idx="3"/>
          </p:cNvCxnSpPr>
          <p:nvPr/>
        </p:nvCxnSpPr>
        <p:spPr bwMode="auto">
          <a:xfrm rot="5400000" flipH="1" flipV="1">
            <a:off x="6575230" y="4485481"/>
            <a:ext cx="749860" cy="448693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71" name="Gerade Verbindung mit Pfeil 70"/>
          <p:cNvCxnSpPr>
            <a:endCxn id="48" idx="3"/>
          </p:cNvCxnSpPr>
          <p:nvPr/>
        </p:nvCxnSpPr>
        <p:spPr bwMode="auto">
          <a:xfrm flipV="1">
            <a:off x="6658920" y="4334897"/>
            <a:ext cx="515587" cy="238521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Single </a:t>
            </a:r>
            <a:r>
              <a:rPr lang="de-DE" dirty="0" err="1" smtClean="0"/>
              <a:t>Scattering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482065" y="1095375"/>
            <a:ext cx="6428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defTabSz="915988">
              <a:spcBef>
                <a:spcPts val="0"/>
              </a:spcBef>
            </a:pPr>
            <a:r>
              <a:rPr lang="de-DE" sz="2800" b="1" i="1" kern="0" dirty="0" err="1" smtClean="0">
                <a:solidFill>
                  <a:srgbClr val="000000"/>
                </a:solidFill>
                <a:latin typeface="Futura Lt BT"/>
              </a:rPr>
              <a:t>Phong</a:t>
            </a:r>
            <a:r>
              <a:rPr lang="de-DE" sz="2800" b="1" i="1" kern="0" dirty="0" smtClean="0">
                <a:solidFill>
                  <a:srgbClr val="000000"/>
                </a:solidFill>
                <a:latin typeface="Futura Lt BT"/>
              </a:rPr>
              <a:t> </a:t>
            </a:r>
            <a:r>
              <a:rPr lang="de-DE" sz="2800" b="1" i="1" kern="0" dirty="0" err="1" smtClean="0">
                <a:solidFill>
                  <a:srgbClr val="000000"/>
                </a:solidFill>
                <a:latin typeface="Futura Lt BT"/>
              </a:rPr>
              <a:t>illumination</a:t>
            </a:r>
            <a:r>
              <a:rPr lang="de-DE" sz="2800" b="1" i="1" kern="0" dirty="0" smtClean="0">
                <a:solidFill>
                  <a:srgbClr val="000000"/>
                </a:solidFill>
                <a:latin typeface="Futura Lt BT"/>
              </a:rPr>
              <a:t> </a:t>
            </a:r>
            <a:r>
              <a:rPr lang="de-DE" sz="2800" b="1" i="1" kern="0" dirty="0" err="1" smtClean="0">
                <a:solidFill>
                  <a:srgbClr val="000000"/>
                </a:solidFill>
                <a:latin typeface="Futura Lt BT"/>
              </a:rPr>
              <a:t>with</a:t>
            </a:r>
            <a:r>
              <a:rPr lang="de-DE" sz="2800" b="1" i="1" kern="0" dirty="0" smtClean="0">
                <a:solidFill>
                  <a:srgbClr val="000000"/>
                </a:solidFill>
                <a:latin typeface="Futura Lt BT"/>
              </a:rPr>
              <a:t> </a:t>
            </a:r>
            <a:r>
              <a:rPr lang="de-DE" sz="2800" b="1" i="1" kern="0" dirty="0" err="1" smtClean="0">
                <a:solidFill>
                  <a:srgbClr val="000000"/>
                </a:solidFill>
                <a:latin typeface="Futura Lt BT"/>
              </a:rPr>
              <a:t>point</a:t>
            </a:r>
            <a:r>
              <a:rPr lang="de-DE" sz="2800" b="1" i="1" kern="0" dirty="0" smtClean="0">
                <a:solidFill>
                  <a:srgbClr val="000000"/>
                </a:solidFill>
                <a:latin typeface="Futura Lt BT"/>
              </a:rPr>
              <a:t> </a:t>
            </a:r>
            <a:r>
              <a:rPr lang="de-DE" sz="2800" b="1" i="1" kern="0" dirty="0" err="1" smtClean="0">
                <a:solidFill>
                  <a:srgbClr val="000000"/>
                </a:solidFill>
                <a:latin typeface="Futura Lt BT"/>
              </a:rPr>
              <a:t>light</a:t>
            </a:r>
            <a:r>
              <a:rPr lang="de-DE" sz="2800" b="1" i="1" kern="0" dirty="0" smtClean="0">
                <a:solidFill>
                  <a:srgbClr val="000000"/>
                </a:solidFill>
                <a:latin typeface="Futura Lt BT"/>
              </a:rPr>
              <a:t> </a:t>
            </a:r>
            <a:r>
              <a:rPr lang="de-DE" sz="2800" b="1" i="1" kern="0" dirty="0" err="1" smtClean="0">
                <a:solidFill>
                  <a:srgbClr val="000000"/>
                </a:solidFill>
                <a:latin typeface="Futura Lt BT"/>
              </a:rPr>
              <a:t>sources</a:t>
            </a:r>
            <a:endParaRPr lang="de-DE" dirty="0"/>
          </a:p>
        </p:txBody>
      </p:sp>
      <p:pic>
        <p:nvPicPr>
          <p:cNvPr id="5" name="Picture 2" descr="F:\SVN_Privat\Maya\projects\Phong\New_Project\images\PhongReflection.01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795831" y="1820504"/>
            <a:ext cx="6030860" cy="4523146"/>
          </a:xfrm>
          <a:prstGeom prst="rect">
            <a:avLst/>
          </a:prstGeom>
          <a:noFill/>
        </p:spPr>
      </p:pic>
      <p:pic>
        <p:nvPicPr>
          <p:cNvPr id="6" name="Picture 3" descr="F:\SVN_Privat\Maya\projects\Phong\New_Project\images\PhongReflection.02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795831" y="1820504"/>
            <a:ext cx="6030860" cy="4523146"/>
          </a:xfrm>
          <a:prstGeom prst="rect">
            <a:avLst/>
          </a:prstGeom>
          <a:noFill/>
        </p:spPr>
      </p:pic>
      <p:pic>
        <p:nvPicPr>
          <p:cNvPr id="7" name="Picture 4" descr="F:\SVN_Privat\Maya\projects\Phong\New_Project\images\PhongReflection.03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795831" y="1820504"/>
            <a:ext cx="6030860" cy="4523146"/>
          </a:xfrm>
          <a:prstGeom prst="rect">
            <a:avLst/>
          </a:prstGeom>
          <a:noFill/>
        </p:spPr>
      </p:pic>
      <p:pic>
        <p:nvPicPr>
          <p:cNvPr id="9" name="Picture 6" descr="F:\SVN_Privat\Maya\projects\Phong\New_Project\images\PhongReflection.0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795831" y="1820504"/>
            <a:ext cx="6030860" cy="4523146"/>
          </a:xfrm>
          <a:prstGeom prst="rect">
            <a:avLst/>
          </a:prstGeom>
          <a:noFill/>
        </p:spPr>
      </p:pic>
      <p:pic>
        <p:nvPicPr>
          <p:cNvPr id="10" name="Picture 7" descr="F:\SVN_Privat\Maya\projects\Phong\New_Project\images\PhongReflection.06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795831" y="1820504"/>
            <a:ext cx="6030860" cy="4523146"/>
          </a:xfrm>
          <a:prstGeom prst="rect">
            <a:avLst/>
          </a:prstGeom>
          <a:noFill/>
        </p:spPr>
      </p:pic>
      <p:pic>
        <p:nvPicPr>
          <p:cNvPr id="11" name="Picture 8" descr="F:\SVN_Privat\Maya\projects\Phong\New_Project\images\PhongReflection.07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-795831" y="1820504"/>
            <a:ext cx="6030860" cy="4523146"/>
          </a:xfrm>
          <a:prstGeom prst="rect">
            <a:avLst/>
          </a:prstGeom>
          <a:noFill/>
        </p:spPr>
      </p:pic>
      <p:pic>
        <p:nvPicPr>
          <p:cNvPr id="12" name="Picture 9" descr="F:\SVN_Privat\Maya\projects\Phong\New_Project\images\PhongReflection.08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795831" y="1820504"/>
            <a:ext cx="6030860" cy="4523146"/>
          </a:xfrm>
          <a:prstGeom prst="rect">
            <a:avLst/>
          </a:prstGeom>
          <a:noFill/>
        </p:spPr>
      </p:pic>
      <p:pic>
        <p:nvPicPr>
          <p:cNvPr id="18" name="Grafik 1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834082" y="2777506"/>
            <a:ext cx="3892043" cy="550928"/>
          </a:xfrm>
          <a:prstGeom prst="rect">
            <a:avLst/>
          </a:prstGeom>
          <a:noFill/>
          <a:ln/>
          <a:effectLst/>
        </p:spPr>
      </p:pic>
      <p:pic>
        <p:nvPicPr>
          <p:cNvPr id="28" name="Grafik 27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/>
          <a:stretch>
            <a:fillRect/>
          </a:stretch>
        </p:blipFill>
        <p:spPr bwMode="auto">
          <a:xfrm>
            <a:off x="4828703" y="3399442"/>
            <a:ext cx="4019014" cy="550932"/>
          </a:xfrm>
          <a:prstGeom prst="rect">
            <a:avLst/>
          </a:prstGeom>
          <a:noFill/>
          <a:ln/>
          <a:effectLst/>
        </p:spPr>
      </p:pic>
      <p:pic>
        <p:nvPicPr>
          <p:cNvPr id="22" name="Grafik 21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539386" y="2134207"/>
            <a:ext cx="459186" cy="521981"/>
          </a:xfrm>
          <a:prstGeom prst="rect">
            <a:avLst/>
          </a:prstGeom>
          <a:noFill/>
          <a:ln/>
          <a:effectLst/>
        </p:spPr>
      </p:pic>
      <p:pic>
        <p:nvPicPr>
          <p:cNvPr id="24" name="Grafik 23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48681" y="2843042"/>
            <a:ext cx="460497" cy="523471"/>
          </a:xfrm>
          <a:prstGeom prst="rect">
            <a:avLst/>
          </a:prstGeom>
          <a:noFill/>
          <a:ln/>
          <a:effectLst/>
        </p:spPr>
      </p:pic>
      <p:pic>
        <p:nvPicPr>
          <p:cNvPr id="26" name="Grafik 25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463369" y="2274736"/>
            <a:ext cx="394711" cy="659167"/>
          </a:xfrm>
          <a:prstGeom prst="rect">
            <a:avLst/>
          </a:prstGeom>
          <a:noFill/>
          <a:ln/>
          <a:effectLst/>
        </p:spPr>
      </p:pic>
      <p:pic>
        <p:nvPicPr>
          <p:cNvPr id="29" name="Grafik 28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996392" y="3565538"/>
            <a:ext cx="461811" cy="524965"/>
          </a:xfrm>
          <a:prstGeom prst="rect">
            <a:avLst/>
          </a:prstGeom>
          <a:noFill/>
          <a:ln/>
          <a:effectLst/>
        </p:spPr>
      </p:pic>
      <p:pic>
        <p:nvPicPr>
          <p:cNvPr id="43" name="Grafik 42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833228" y="4092354"/>
            <a:ext cx="2836981" cy="424149"/>
          </a:xfrm>
          <a:prstGeom prst="rect">
            <a:avLst/>
          </a:prstGeom>
          <a:noFill/>
          <a:ln/>
          <a:effectLst/>
        </p:spPr>
      </p:pic>
      <p:pic>
        <p:nvPicPr>
          <p:cNvPr id="33" name="Grafik 32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834082" y="4844829"/>
            <a:ext cx="1015624" cy="464646"/>
          </a:xfrm>
          <a:prstGeom prst="rect">
            <a:avLst/>
          </a:prstGeom>
          <a:noFill/>
          <a:ln/>
          <a:effectLst/>
        </p:spPr>
      </p:pic>
      <p:cxnSp>
        <p:nvCxnSpPr>
          <p:cNvPr id="35" name="Gerade Verbindung 34"/>
          <p:cNvCxnSpPr/>
          <p:nvPr/>
        </p:nvCxnSpPr>
        <p:spPr bwMode="auto">
          <a:xfrm>
            <a:off x="4895850" y="4686300"/>
            <a:ext cx="3790950" cy="1588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6"/>
          <p:cNvGrpSpPr>
            <a:grpSpLocks/>
          </p:cNvGrpSpPr>
          <p:nvPr/>
        </p:nvGrpSpPr>
        <p:grpSpPr bwMode="auto">
          <a:xfrm rot="4091972">
            <a:off x="539122" y="2233771"/>
            <a:ext cx="616305" cy="418472"/>
            <a:chOff x="462" y="1717"/>
            <a:chExt cx="568" cy="338"/>
          </a:xfrm>
        </p:grpSpPr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475" y="1776"/>
              <a:ext cx="540" cy="271"/>
            </a:xfrm>
            <a:custGeom>
              <a:avLst/>
              <a:gdLst/>
              <a:ahLst/>
              <a:cxnLst>
                <a:cxn ang="0">
                  <a:pos x="393" y="0"/>
                </a:cxn>
                <a:cxn ang="0">
                  <a:pos x="0" y="240"/>
                </a:cxn>
                <a:cxn ang="0">
                  <a:pos x="464" y="271"/>
                </a:cxn>
                <a:cxn ang="0">
                  <a:pos x="393" y="0"/>
                </a:cxn>
              </a:cxnLst>
              <a:rect l="0" t="0" r="r" b="b"/>
              <a:pathLst>
                <a:path w="540" h="271">
                  <a:moveTo>
                    <a:pt x="393" y="0"/>
                  </a:moveTo>
                  <a:cubicBezTo>
                    <a:pt x="317" y="38"/>
                    <a:pt x="306" y="57"/>
                    <a:pt x="0" y="240"/>
                  </a:cubicBezTo>
                  <a:cubicBezTo>
                    <a:pt x="246" y="261"/>
                    <a:pt x="291" y="261"/>
                    <a:pt x="464" y="271"/>
                  </a:cubicBezTo>
                  <a:cubicBezTo>
                    <a:pt x="495" y="225"/>
                    <a:pt x="540" y="96"/>
                    <a:pt x="3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0" scaled="1"/>
            </a:gradFill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462" y="1717"/>
              <a:ext cx="568" cy="338"/>
            </a:xfrm>
            <a:custGeom>
              <a:avLst/>
              <a:gdLst/>
              <a:ahLst/>
              <a:cxnLst>
                <a:cxn ang="0">
                  <a:pos x="502" y="0"/>
                </a:cxn>
                <a:cxn ang="0">
                  <a:pos x="0" y="305"/>
                </a:cxn>
                <a:cxn ang="0">
                  <a:pos x="568" y="338"/>
                </a:cxn>
              </a:cxnLst>
              <a:rect l="0" t="0" r="r" b="b"/>
              <a:pathLst>
                <a:path w="568" h="338">
                  <a:moveTo>
                    <a:pt x="502" y="0"/>
                  </a:moveTo>
                  <a:lnTo>
                    <a:pt x="0" y="305"/>
                  </a:lnTo>
                  <a:lnTo>
                    <a:pt x="568" y="33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9" name="Oval 9"/>
            <p:cNvSpPr>
              <a:spLocks noChangeArrowheads="1"/>
            </p:cNvSpPr>
            <p:nvPr/>
          </p:nvSpPr>
          <p:spPr bwMode="auto">
            <a:xfrm rot="-1055500">
              <a:off x="864" y="1807"/>
              <a:ext cx="100" cy="201"/>
            </a:xfrm>
            <a:prstGeom prst="ellipse">
              <a:avLst/>
            </a:prstGeom>
            <a:solidFill>
              <a:srgbClr val="333333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40" name="Oval 10"/>
            <p:cNvSpPr>
              <a:spLocks noChangeArrowheads="1"/>
            </p:cNvSpPr>
            <p:nvPr/>
          </p:nvSpPr>
          <p:spPr bwMode="auto">
            <a:xfrm rot="-1055500">
              <a:off x="912" y="1849"/>
              <a:ext cx="34" cy="107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41" name="Ellipse 40"/>
          <p:cNvSpPr/>
          <p:nvPr/>
        </p:nvSpPr>
        <p:spPr bwMode="auto">
          <a:xfrm>
            <a:off x="3763241" y="2574347"/>
            <a:ext cx="290946" cy="29094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pic>
        <p:nvPicPr>
          <p:cNvPr id="45" name="Grafik 44" descr="spec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398315" y="4443364"/>
            <a:ext cx="1290993" cy="1279519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47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3" descr="F:\SVN_Privat\Maya\projects\Phong\New_Project\images\PhongReflection.1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824406" y="1818327"/>
            <a:ext cx="6071862" cy="4553898"/>
          </a:xfrm>
          <a:prstGeom prst="rect">
            <a:avLst/>
          </a:prstGeom>
          <a:noFill/>
        </p:spPr>
      </p:pic>
      <p:pic>
        <p:nvPicPr>
          <p:cNvPr id="45" name="Picture 4" descr="F:\SVN_Privat\Maya\projects\Phong\New_Project\images\PhongReflection.03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795831" y="1820504"/>
            <a:ext cx="6030860" cy="4523146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Single </a:t>
            </a:r>
            <a:r>
              <a:rPr lang="de-DE" dirty="0" err="1" smtClean="0"/>
              <a:t>Scattering</a:t>
            </a:r>
            <a:endParaRPr lang="de-DE" dirty="0"/>
          </a:p>
        </p:txBody>
      </p:sp>
      <p:pic>
        <p:nvPicPr>
          <p:cNvPr id="12" name="Grafik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539386" y="2134207"/>
            <a:ext cx="459186" cy="521981"/>
          </a:xfrm>
          <a:prstGeom prst="rect">
            <a:avLst/>
          </a:prstGeom>
          <a:noFill/>
          <a:ln/>
          <a:effectLst/>
        </p:spPr>
      </p:pic>
      <p:pic>
        <p:nvPicPr>
          <p:cNvPr id="13" name="Grafik 1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48681" y="2843042"/>
            <a:ext cx="460497" cy="523471"/>
          </a:xfrm>
          <a:prstGeom prst="rect">
            <a:avLst/>
          </a:prstGeom>
          <a:noFill/>
          <a:ln/>
          <a:effectLst/>
        </p:spPr>
      </p:pic>
      <p:pic>
        <p:nvPicPr>
          <p:cNvPr id="15" name="Grafik 14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996392" y="3565538"/>
            <a:ext cx="461811" cy="524965"/>
          </a:xfrm>
          <a:prstGeom prst="rect">
            <a:avLst/>
          </a:prstGeom>
          <a:noFill/>
          <a:ln/>
          <a:effectLst/>
        </p:spPr>
      </p:pic>
      <p:grpSp>
        <p:nvGrpSpPr>
          <p:cNvPr id="3" name="Group 6"/>
          <p:cNvGrpSpPr>
            <a:grpSpLocks/>
          </p:cNvGrpSpPr>
          <p:nvPr/>
        </p:nvGrpSpPr>
        <p:grpSpPr bwMode="auto">
          <a:xfrm rot="4091972">
            <a:off x="539122" y="2233771"/>
            <a:ext cx="616305" cy="418472"/>
            <a:chOff x="462" y="1717"/>
            <a:chExt cx="568" cy="338"/>
          </a:xfrm>
        </p:grpSpPr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475" y="1776"/>
              <a:ext cx="540" cy="271"/>
            </a:xfrm>
            <a:custGeom>
              <a:avLst/>
              <a:gdLst/>
              <a:ahLst/>
              <a:cxnLst>
                <a:cxn ang="0">
                  <a:pos x="393" y="0"/>
                </a:cxn>
                <a:cxn ang="0">
                  <a:pos x="0" y="240"/>
                </a:cxn>
                <a:cxn ang="0">
                  <a:pos x="464" y="271"/>
                </a:cxn>
                <a:cxn ang="0">
                  <a:pos x="393" y="0"/>
                </a:cxn>
              </a:cxnLst>
              <a:rect l="0" t="0" r="r" b="b"/>
              <a:pathLst>
                <a:path w="540" h="271">
                  <a:moveTo>
                    <a:pt x="393" y="0"/>
                  </a:moveTo>
                  <a:cubicBezTo>
                    <a:pt x="317" y="38"/>
                    <a:pt x="306" y="57"/>
                    <a:pt x="0" y="240"/>
                  </a:cubicBezTo>
                  <a:cubicBezTo>
                    <a:pt x="246" y="261"/>
                    <a:pt x="291" y="261"/>
                    <a:pt x="464" y="271"/>
                  </a:cubicBezTo>
                  <a:cubicBezTo>
                    <a:pt x="495" y="225"/>
                    <a:pt x="540" y="96"/>
                    <a:pt x="3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0" scaled="1"/>
            </a:gradFill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462" y="1717"/>
              <a:ext cx="568" cy="338"/>
            </a:xfrm>
            <a:custGeom>
              <a:avLst/>
              <a:gdLst/>
              <a:ahLst/>
              <a:cxnLst>
                <a:cxn ang="0">
                  <a:pos x="502" y="0"/>
                </a:cxn>
                <a:cxn ang="0">
                  <a:pos x="0" y="305"/>
                </a:cxn>
                <a:cxn ang="0">
                  <a:pos x="568" y="338"/>
                </a:cxn>
              </a:cxnLst>
              <a:rect l="0" t="0" r="r" b="b"/>
              <a:pathLst>
                <a:path w="568" h="338">
                  <a:moveTo>
                    <a:pt x="502" y="0"/>
                  </a:moveTo>
                  <a:lnTo>
                    <a:pt x="0" y="305"/>
                  </a:lnTo>
                  <a:lnTo>
                    <a:pt x="568" y="33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9" name="Oval 9"/>
            <p:cNvSpPr>
              <a:spLocks noChangeArrowheads="1"/>
            </p:cNvSpPr>
            <p:nvPr/>
          </p:nvSpPr>
          <p:spPr bwMode="auto">
            <a:xfrm rot="-1055500">
              <a:off x="864" y="1807"/>
              <a:ext cx="100" cy="201"/>
            </a:xfrm>
            <a:prstGeom prst="ellipse">
              <a:avLst/>
            </a:prstGeom>
            <a:solidFill>
              <a:srgbClr val="333333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0" name="Oval 10"/>
            <p:cNvSpPr>
              <a:spLocks noChangeArrowheads="1"/>
            </p:cNvSpPr>
            <p:nvPr/>
          </p:nvSpPr>
          <p:spPr bwMode="auto">
            <a:xfrm rot="-1055500">
              <a:off x="912" y="1849"/>
              <a:ext cx="34" cy="107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pic>
        <p:nvPicPr>
          <p:cNvPr id="39" name="Picture 11" descr="F:\SVN_Privat\Maya\projects\Phong\New_Project\images\PhongReflection.10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814881" y="1820504"/>
            <a:ext cx="6060448" cy="4545337"/>
          </a:xfrm>
          <a:prstGeom prst="rect">
            <a:avLst/>
          </a:prstGeom>
          <a:noFill/>
        </p:spPr>
      </p:pic>
      <p:sp>
        <p:nvSpPr>
          <p:cNvPr id="40" name="Textfeld 39"/>
          <p:cNvSpPr txBox="1"/>
          <p:nvPr/>
        </p:nvSpPr>
        <p:spPr>
          <a:xfrm>
            <a:off x="482065" y="1095375"/>
            <a:ext cx="2816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defTabSz="915988">
              <a:spcBef>
                <a:spcPts val="0"/>
              </a:spcBef>
            </a:pPr>
            <a:r>
              <a:rPr lang="de-DE" sz="2800" b="1" i="1" kern="0" dirty="0" smtClean="0">
                <a:solidFill>
                  <a:srgbClr val="000000"/>
                </a:solidFill>
                <a:latin typeface="Futura Lt BT"/>
              </a:rPr>
              <a:t>Environment Light</a:t>
            </a:r>
            <a:endParaRPr lang="de-DE" dirty="0"/>
          </a:p>
        </p:txBody>
      </p:sp>
      <p:pic>
        <p:nvPicPr>
          <p:cNvPr id="41" name="Grafik 40" descr="Sky_inf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2660" y="3271551"/>
            <a:ext cx="3361232" cy="24355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Grafik 59" descr="Sky_diffus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2660" y="583815"/>
            <a:ext cx="3361275" cy="24356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Grafik 62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62660" y="2296316"/>
            <a:ext cx="1269147" cy="423894"/>
          </a:xfrm>
          <a:prstGeom prst="rect">
            <a:avLst/>
          </a:prstGeom>
          <a:noFill/>
          <a:ln/>
          <a:effectLst/>
        </p:spPr>
      </p:pic>
      <p:pic>
        <p:nvPicPr>
          <p:cNvPr id="68" name="Grafik 67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 bwMode="auto">
          <a:xfrm>
            <a:off x="5263081" y="5014381"/>
            <a:ext cx="1099196" cy="423938"/>
          </a:xfrm>
          <a:prstGeom prst="rect">
            <a:avLst/>
          </a:prstGeom>
          <a:noFill/>
          <a:ln/>
          <a:effectLst/>
        </p:spPr>
      </p:pic>
      <p:sp>
        <p:nvSpPr>
          <p:cNvPr id="66" name="Textfeld 65"/>
          <p:cNvSpPr txBox="1"/>
          <p:nvPr/>
        </p:nvSpPr>
        <p:spPr>
          <a:xfrm>
            <a:off x="5262660" y="2765149"/>
            <a:ext cx="158569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err="1" smtClean="0"/>
              <a:t>Irradiance</a:t>
            </a:r>
            <a:r>
              <a:rPr lang="de-DE" b="1" i="1" dirty="0" smtClean="0"/>
              <a:t> </a:t>
            </a:r>
            <a:r>
              <a:rPr lang="de-DE" b="1" i="1" dirty="0" err="1" smtClean="0"/>
              <a:t>Map</a:t>
            </a:r>
            <a:endParaRPr lang="de-DE" b="1" i="1" dirty="0"/>
          </a:p>
        </p:txBody>
      </p:sp>
      <p:sp>
        <p:nvSpPr>
          <p:cNvPr id="67" name="Textfeld 66"/>
          <p:cNvSpPr txBox="1"/>
          <p:nvPr/>
        </p:nvSpPr>
        <p:spPr>
          <a:xfrm>
            <a:off x="5262660" y="5470249"/>
            <a:ext cx="178927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smtClean="0"/>
              <a:t>Environment </a:t>
            </a:r>
            <a:r>
              <a:rPr lang="de-DE" b="1" i="1" dirty="0" err="1" smtClean="0"/>
              <a:t>Map</a:t>
            </a:r>
            <a:endParaRPr lang="de-DE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I_{\mbox{\tiny{Lambert}}} = L_d\, k_d \,(\vec{l}\cdot\vec{n})  template TPT1  env TPENV1  fore 0  back 16777215  eqnno 1"/>
  <p:tag name="FILENAME" val="TP_tmp"/>
  <p:tag name="ORIGWIDTH" val="92"/>
  <p:tag name="PICTUREFILESIZE" val="589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vec{v}  template TPT1  env TPENV1  fore 0  back 16777215  eqnno 1"/>
  <p:tag name="FILENAME" val="TP_tmp"/>
  <p:tag name="ORIGWIDTH" val="7"/>
  <p:tag name="PICTUREFILESIZE" val="100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vec{r}  template TPT1  env TPENV1  fore 0  back 16777215  eqnno 1"/>
  <p:tag name="FILENAME" val="TP_tmp"/>
  <p:tag name="ORIGWIDTH" val="7"/>
  <p:tag name="PICTUREFILESIZE" val="9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I_{\mbox{\tiny{Lambert}}}  template TPT1  env TPENV1  fore 0  back 16777215  eqnno 1"/>
  <p:tag name="FILENAME" val="TP_tmp"/>
  <p:tag name="ORIGWIDTH" val="30"/>
  <p:tag name="PICTUREFILESIZE" val="190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I_{\mbox{\tiny{Reflect}}}  template TPT1  env TPENV1  fore 0  back 16777215  eqnno 1"/>
  <p:tag name="FILENAME" val="TP_tmp"/>
  <p:tag name="ORIGWIDTH" val="26"/>
  <p:tag name="PICTUREFILESIZE" val="178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vec{n}  template TPT1  env TPENV1  fore 0  back 16777215  eqnno 1"/>
  <p:tag name="FILENAME" val="TP_tmp"/>
  <p:tag name="ORIGWIDTH" val="7"/>
  <p:tag name="PICTUREFILESIZE" val="10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vec{v}  template TPT1  env TPENV1  fore 0  back 16777215  eqnno 1"/>
  <p:tag name="FILENAME" val="TP_tmp"/>
  <p:tag name="ORIGWIDTH" val="7"/>
  <p:tag name="PICTUREFILESIZE" val="100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vec{r}  template TPT1  env TPENV1  fore 0  back 16777215  eqnno 1"/>
  <p:tag name="FILENAME" val="TP_tmp"/>
  <p:tag name="ORIGWIDTH" val="7"/>
  <p:tag name="PICTUREFILESIZE" val="91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I_{\mbox{\tiny{Lambert}}}  template TPT1  env TPENV1  fore 0  back 16777215  eqnno 1"/>
  <p:tag name="FILENAME" val="TP_tmp"/>
  <p:tag name="ORIGWIDTH" val="30"/>
  <p:tag name="PICTUREFILESIZE" val="190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I_{\mbox{\tiny{Specular}}}  template TPT1  env TPENV1  fore 0  back 16777215  eqnno 1"/>
  <p:tag name="FILENAME" val="TP_tmp"/>
  <p:tag name="ORIGWIDTH" val="31"/>
  <p:tag name="PICTUREFILESIZE" val="225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I_{\mbox{\tiny{Reflect}}}  template TPT1  env TPENV1  fore 0  back 16777215  eqnno 1"/>
  <p:tag name="FILENAME" val="TP_tmp"/>
  <p:tag name="ORIGWIDTH" val="26"/>
  <p:tag name="PICTUREFILESIZE" val="17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I_{\mbox{\tiny{Specular}}} = L_s\, k_s \,(\vec{l}\cdot\vec{r})^s  template TPT1  env TPENV1  fore 0  back 16777215  eqnno 1"/>
  <p:tag name="FILENAME" val="TP_tmp"/>
  <p:tag name="ORIGWIDTH" val="95"/>
  <p:tag name="PICTUREFILESIZE" val="632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(\mathbf{x},\mathbf{\omega}_o) = \int_{\Omega^+} f(\mathbf{x},\mathbf{\omega}_o \rightarrow \mathbf{\omega}_i) \cos\theta_i\, d\mathbf{\omega}_i  template TPT1  env TPENV1  fore 0  back 16777215  eqnno 1"/>
  <p:tag name="FILENAME" val="TP_tmp"/>
  <p:tag name="ORIGWIDTH" val="167"/>
  <p:tag name="PICTUREFILESIZE" val="107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(\mathbf{x},\mathbf{\omega}_o) = \int_\Omega p(\mathbf{x},\mathbf{\omega}_o \rightarrow \mathbf{\omega}_i) \, d\mathbf{\omega}_i  template TPT1  env TPENV1  fore 0  back 16777215  eqnno 1"/>
  <p:tag name="FILENAME" val="TP_tmp"/>
  <p:tag name="ORIGWIDTH" val="136"/>
  <p:tag name="PICTUREFILESIZE" val="86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\omega}_i  template TPT1  env TPENV1  fore 0  back 16777215  eqnno 2"/>
  <p:tag name="FILENAME" val="TP_tmp"/>
  <p:tag name="ORIGWIDTH" val="10"/>
  <p:tag name="PICTUREFILESIZE" val="113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\omega}_o  template TPT1  env TPENV1  fore 0  back 16777215  eqnno 3"/>
  <p:tag name="FILENAME" val="TP_tmp"/>
  <p:tag name="ORIGWIDTH" val="11"/>
  <p:tag name="PICTUREFILESIZE" val="118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\omega}_i  template TPT1  env TPENV1  fore 0  back 16777215  eqnno 2"/>
  <p:tag name="FILENAME" val="TP_tmp"/>
  <p:tag name="ORIGWIDTH" val="10"/>
  <p:tag name="PICTUREFILESIZE" val="113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\omega}_o  template TPT1  env TPENV1  fore 0  back 16777215  eqnno 3"/>
  <p:tag name="FILENAME" val="TP_tmp"/>
  <p:tag name="ORIGWIDTH" val="11"/>
  <p:tag name="PICTUREFILESIZE" val="118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(\mathbf{x},\mathbf{\omega}_o) = \int_\Omega p(\mathbf{x},\mathbf{\omega}_o \rightarrow \mathbf{\omega}_i) \, L(\mathbf{x},\mathbf{\omega}_i)\, d\mathbf{\omega}_i  template TPT1  env TPENV2  fore 0  back 16777215  eqnno 1"/>
  <p:tag name="FILENAME" val="TP_tmp"/>
  <p:tag name="ORIGWIDTH" val="173"/>
  <p:tag name="PICTUREFILESIZE" val="1314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f(x)  template TPT1  env TPENV1  fore 0  back 16777215  eqnno 1"/>
  <p:tag name="FILENAME" val="TP_tmp"/>
  <p:tag name="ORIGWIDTH" val="19"/>
  <p:tag name="PICTUREFILESIZE" val="224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f(x)  template TPT1  env TPENV1  fore 0  back 16777215  eqnno 1"/>
  <p:tag name="FILENAME" val="TP_tmp"/>
  <p:tag name="ORIGWIDTH" val="19"/>
  <p:tag name="PICTUREFILESIZE" val="224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approx \sum_{i=0}^N f(x_i) \frac{b-a}N  template TPT1  env TPENV2  fore 0  back 16777215  eqnno 4"/>
  <p:tag name="FILENAME" val="TP_tmp"/>
  <p:tag name="ORIGWIDTH" val="73"/>
  <p:tag name="PICTUREFILESIZE" val="93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vec{n}  template TPT1  env TPENV1  fore 0  back 16777215  eqnno 1"/>
  <p:tag name="FILENAME" val="TP_tmp"/>
  <p:tag name="ORIGWIDTH" val="7"/>
  <p:tag name="PICTUREFILESIZE" val="106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t_a^b f(x) dx  template TPT1  env TPENV2  fore 0  back 16777215  eqnno 5"/>
  <p:tag name="FILENAME" val="TP_tmp"/>
  <p:tag name="ORIGWIDTH" val="46"/>
  <p:tag name="PICTUREFILESIZE" val="587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approx \sum_{i=0}^N f(x_i) \frac{b-a}N  template TPT1  env TPENV2  fore 0  back 16777215  eqnno 4"/>
  <p:tag name="FILENAME" val="TP_tmp"/>
  <p:tag name="ORIGWIDTH" val="73"/>
  <p:tag name="PICTUREFILESIZE" val="933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t_a^b f(x) dx  template TPT1  env TPENV2  fore 0  back 16777215  eqnno 5"/>
  <p:tag name="FILENAME" val="TP_tmp"/>
  <p:tag name="ORIGWIDTH" val="46"/>
  <p:tag name="PICTUREFILESIZE" val="587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f(x)  template TPT1  env TPENV1  fore 0  back 16777215  eqnno 1"/>
  <p:tag name="FILENAME" val="TP_tmp"/>
  <p:tag name="ORIGWIDTH" val="19"/>
  <p:tag name="PICTUREFILESIZE" val="224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approx \sum_{i=0}^N \frac{ f(x_i)}{p(x_i)}  template TPT1  env TPENV2  fore 0  back 16777215  eqnno 4"/>
  <p:tag name="FILENAME" val="TP_tmp"/>
  <p:tag name="ORIGWIDTH" val="51"/>
  <p:tag name="PICTUREFILESIZE" val="907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t_a^b f(x) dx  template TPT1  env TPENV2  fore 0  back 16777215  eqnno 5"/>
  <p:tag name="FILENAME" val="TP_tmp"/>
  <p:tag name="ORIGWIDTH" val="46"/>
  <p:tag name="PICTUREFILESIZE" val="587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f(\varphi) = \cos^s(\varphi) = (\mathbf{r}\cdot\mathbf{v})^s  template TPT1  env TPENV2  fore 0  back 16777215  eqnno 3"/>
  <p:tag name="FILENAME" val="TP_tmp"/>
  <p:tag name="ORIGWIDTH" val="109"/>
  <p:tag name="PICTUREFILESIZE" val="693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r}  template TPT1  env TPENV2  fore 0  back 16777215  eqnno 3"/>
  <p:tag name="FILENAME" val="TP_tmp"/>
  <p:tag name="ORIGWIDTH" val="5"/>
  <p:tag name="PICTUREFILESIZE" val="46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\mathbf{r}\cdot\mathbf{p}) &lt; 0  template TPT1  env TPENV2  fore 0  back 16777215  eqnno 3"/>
  <p:tag name="FILENAME" val="TP_tmp"/>
  <p:tag name="ORIGWIDTH" val="44"/>
  <p:tag name="PICTUREFILESIZE" val="297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p}  template TPT1  env TPENV2  fore 0  back 16777215  eqnno 3"/>
  <p:tag name="FILENAME" val="TP_tmp"/>
  <p:tag name="ORIGWIDTH" val="7"/>
  <p:tag name="PICTUREFILESIZE" val="77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vec{v}  template TPT1  env TPENV1  fore 0  back 16777215  eqnno 1"/>
  <p:tag name="FILENAME" val="TP_tmp"/>
  <p:tag name="ORIGWIDTH" val="7"/>
  <p:tag name="PICTUREFILESIZE" val="100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s} = \alpha\,\mathbf{r} + (1-\alpha)\mathbf{p}  template TPT1  env TPENV2  fore 0  back 16777215  eqnno 3"/>
  <p:tag name="FILENAME" val="TP_tmp"/>
  <p:tag name="ORIGWIDTH" val="81"/>
  <p:tag name="PICTUREFILESIZE" val="401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r}  template TPT1  env TPENV2  fore 0  back 16777215  eqnno 3"/>
  <p:tag name="FILENAME" val="TP_tmp"/>
  <p:tag name="ORIGWIDTH" val="5"/>
  <p:tag name="PICTUREFILESIZE" val="46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alpha  template TPT1  env TPENV2  fore 0  back 16777215  eqnno 3"/>
  <p:tag name="FILENAME" val="TP_tmp"/>
  <p:tag name="ORIGWIDTH" val="7"/>
  <p:tag name="PICTUREFILESIZE" val="82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  template TPT1  env TPENV2  fore 0  back 16777215  eqnno 3"/>
  <p:tag name="FILENAME" val="TP_tmp"/>
  <p:tag name="ORIGWIDTH" val="5"/>
  <p:tag name="PICTUREFILESIZE" val="70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s}  template TPT1  env TPENV2  fore 0  back 16777215  eqnno 3"/>
  <p:tag name="FILENAME" val="TP_tmp"/>
  <p:tag name="ORIGWIDTH" val="5"/>
  <p:tag name="PICTUREFILESIZE" val="71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p}  template TPT1  env TPENV2  fore 0  back 16777215  eqnno 3"/>
  <p:tag name="FILENAME" val="TP_tmp"/>
  <p:tag name="ORIGWIDTH" val="7"/>
  <p:tag name="PICTUREFILESIZE" val="77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p}  template TPT1  env TPENV2  fore 0  back 16777215  eqnno 3"/>
  <p:tag name="FILENAME" val="TP_tmp"/>
  <p:tag name="ORIGWIDTH" val="7"/>
  <p:tag name="PICTUREFILESIZE" val="77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f(x)  template TPT1  env TPENV1  fore 0  back 16777215  eqnno 1"/>
  <p:tag name="FILENAME" val="TP_tmp"/>
  <p:tag name="ORIGWIDTH" val="19"/>
  <p:tag name="PICTUREFILESIZE" val="224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x) = \lambda \cdot f(x)  template TPT1  env TPENV1  fore 0  back 16777215  eqnno 1"/>
  <p:tag name="FILENAME" val="TP_tmp"/>
  <p:tag name="ORIGWIDTH" val="64"/>
  <p:tag name="PICTUREFILESIZE" val="452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approx \sum_{i=0}^N \frac{ f(x_i)}{p(x_i)}  template TPT1  env TPENV2  fore 0  back 16777215  eqnno 4"/>
  <p:tag name="FILENAME" val="TP_tmp"/>
  <p:tag name="ORIGWIDTH" val="51"/>
  <p:tag name="PICTUREFILESIZE" val="907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vec{l}  template TPT1  env TPENV1  fore 0  back 16777215  eqnno 1"/>
  <p:tag name="FILENAME" val="TP_tmp"/>
  <p:tag name="ORIGWIDTH" val="6"/>
  <p:tag name="PICTUREFILESIZE" val="91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t_a^b f(x) dx  template TPT1  env TPENV2  fore 0  back 16777215  eqnno 5"/>
  <p:tag name="FILENAME" val="TP_tmp"/>
  <p:tag name="ORIGWIDTH" val="46"/>
  <p:tag name="PICTUREFILESIZE" val="587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t_a^b p(x) dx = 1  template TPT1  env TPENV2  fore 0  back 16777215  eqnno 5"/>
  <p:tag name="FILENAME" val="TP_tmp"/>
  <p:tag name="ORIGWIDTH" val="63"/>
  <p:tag name="PICTUREFILESIZE" val="650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Rightarrow\; p(x) = \frac{f(x)}{\int_a^b f(x) dx}  template TPT1  env TPENV2  fore 0  back 16777215  eqnno 5"/>
  <p:tag name="FILENAME" val="TP_tmp"/>
  <p:tag name="ORIGWIDTH" val="91"/>
  <p:tag name="PICTUREFILESIZE" val="1042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lambda  template TPT1  env TPENV1  fore 0  back 16777215  eqnno 1"/>
  <p:tag name="FILENAME" val="TP_tmp"/>
  <p:tag name="ORIGWIDTH" val="6"/>
  <p:tag name="PICTUREFILESIZE" val="88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hat{p}(\mathbf{\omega}_i) = f(\mathbf{x},\mathbf{\omega}_i \rightarrow {\mathbf\omega}_o)\,\cos\theta_i  template TPT1  env TPENV2  fore 0  back 16777215  eqnno 2"/>
  <p:tag name="FILENAME" val="TP_tmp"/>
  <p:tag name="ORIGWIDTH" val="122"/>
  <p:tag name="PICTUREFILESIZE" val="807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hat{p}(\mathbf{\omega}_i) =  template TPT1  env TPENV2  fore 0  back 16777215  eqnno 2"/>
  <p:tag name="FILENAME" val="TP_tmp"/>
  <p:tag name="ORIGWIDTH" val="34"/>
  <p:tag name="PICTUREFILESIZE" val="296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(\mathbf{x},\mathbf{\omega}_o) = \int_\Omega f(\mathbf{x},\mathbf{\omega}_i \rightarrow {\mathbf\omega}_o)\,L(\mathbf{x},\mathbf{\omega}_i) \cos\theta_i\,d\mathbf{\omega}_i  template TPT1  env TPENV2  fore 0  back 16777215  eqnno 2"/>
  <p:tag name="FILENAME" val="TP_tmp"/>
  <p:tag name="ORIGWIDTH" val="199"/>
  <p:tag name="PICTUREFILESIZE" val="1539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\mathbf{\omega}_i) =\frac{\hat{p}(\mathbf{\omega}_i) }{\int_\Omega \hat{p}(\mathbf{\omega})  d\mathbf{\omega}}  template TPT1  env TPENV2  fore 0  back 16777215  eqnno 2"/>
  <p:tag name="FILENAME" val="TP_tmp"/>
  <p:tag name="ORIGWIDTH" val="82"/>
  <p:tag name="PICTUREFILESIZE" val="1041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f(\mathbf{x},\mathbf{\omega}_i \rightarrow {\mathbf\omega}_o)  template TPT1  env TPENV2  fore 0  back 16777215  eqnno 2"/>
  <p:tag name="FILENAME" val="TP_tmp"/>
  <p:tag name="ORIGWIDTH" val="59"/>
  <p:tag name="PICTUREFILESIZE" val="411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cos\theta_i  template TPT1  env TPENV2  fore 0  back 16777215  eqnno 2"/>
  <p:tag name="FILENAME" val="TP_tmp"/>
  <p:tag name="ORIGWIDTH" val="23"/>
  <p:tag name="PICTUREFILESIZE" val="24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vec{r}  template TPT1  env TPENV1  fore 0  back 16777215  eqnno 1"/>
  <p:tag name="FILENAME" val="TP_tmp"/>
  <p:tag name="ORIGWIDTH" val="7"/>
  <p:tag name="PICTUREFILESIZE" val="91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_{\mbox{\scriptsize Hemisphere}} = \int_{\Omega^+} 1\, d\mathbf{\omega}  template TPT1  env TPENV2  fore 0  back 16777215  eqnno 2"/>
  <p:tag name="FILENAME" val="TP_tmp"/>
  <p:tag name="ORIGWIDTH" val="99"/>
  <p:tag name="PICTUREFILESIZE" val="773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du = r\, d\theta  template TPT1  env TPENV2  fore 0  back 16777215  eqnno 3"/>
  <p:tag name="FILENAME" val="TP_tmp"/>
  <p:tag name="ORIGWIDTH" val="41"/>
  <p:tag name="PICTUREFILESIZE" val="273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dv = r\, \sin\theta\, d\phi  template TPT1  env TPENV2  fore 0  back 16777215  eqnno 3"/>
  <p:tag name="FILENAME" val="TP_tmp"/>
  <p:tag name="ORIGWIDTH" val="64"/>
  <p:tag name="PICTUREFILESIZE" val="440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dA =  r^2\, \sin\theta\, d\phi\,d\theta  template TPT1  env TPENV2  fore 0  back 16777215  eqnno 3"/>
  <p:tag name="FILENAME" val="TP_tmp"/>
  <p:tag name="ORIGWIDTH" val="82"/>
  <p:tag name="PICTUREFILESIZE" val="576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d\mathbf{\omega} =  \frac{dA}{r^2} = \sin\theta\, d\phi\,d\theta  template TPT1  env TPENV2  fore 0  back 16777215  eqnno 3"/>
  <p:tag name="FILENAME" val="TP_tmp"/>
  <p:tag name="ORIGWIDTH" val="97"/>
  <p:tag name="PICTUREFILESIZE" val="825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du  template TPT1  env TPENV2  fore 255  back 16777215  eqnno 4"/>
  <p:tag name="FILENAME" val="TP_tmp"/>
  <p:tag name="ORIGWIDTH" val="11"/>
  <p:tag name="PICTUREFILESIZE" val="137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dv  template TPT1  env TPENV2  fore 49152  back 16777215  eqnno 4"/>
  <p:tag name="FILENAME" val="TP_tmp"/>
  <p:tag name="ORIGWIDTH" val="11"/>
  <p:tag name="PICTUREFILESIZE" val="137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d\phi  template TPT1  env TPENV2  fore 0  back 16777215  eqnno 4"/>
  <p:tag name="FILENAME" val="TP_tmp"/>
  <p:tag name="ORIGWIDTH" val="11"/>
  <p:tag name="PICTUREFILESIZE" val="165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theta  template TPT1  env TPENV2  fore 0  back 16777215  eqnno 4"/>
  <p:tag name="FILENAME" val="TP_tmp"/>
  <p:tag name="ORIGWIDTH" val="5"/>
  <p:tag name="PICTUREFILESIZE" val="87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r  template TPT1  env TPENV2  fore 0  back 16777215  eqnno 4"/>
  <p:tag name="FILENAME" val="TP_tmp"/>
  <p:tag name="ORIGWIDTH" val="5"/>
  <p:tag name="PICTUREFILESIZE" val="59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I_{\mbox{\tiny Ambient}} = L_a\, k_a  template TPT1  env TPENV1  fore 11053224  back 16777215  eqnno 1"/>
  <p:tag name="FILENAME" val="TP_tmp"/>
  <p:tag name="ORIGWIDTH" val="67"/>
  <p:tag name="PICTUREFILESIZE" val="361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phi  template TPT1  env TPENV2  fore 0  back 16777215  eqnno 4"/>
  <p:tag name="FILENAME" val="TP_tmp"/>
  <p:tag name="ORIGWIDTH" val="6"/>
  <p:tag name="PICTUREFILESIZE" val="118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 2\,\pi  template TPT1  env TPENV2  fore 0  back 16777215  eqnno 2"/>
  <p:tag name="FILENAME" val="TP_tmp"/>
  <p:tag name="ORIGWIDTH" val="23"/>
  <p:tag name="PICTUREFILESIZE" val="138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d\theta  template TPT1  env TPENV2  fore 0  back 16777215  eqnno 4"/>
  <p:tag name="FILENAME" val="TP_tmp"/>
  <p:tag name="ORIGWIDTH" val="11"/>
  <p:tag name="PICTUREFILESIZE" val="143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t_{\Omega^+} \cos^n(\theta) d\mathbf{\omega}  template TPT1  env TPENV2  fore 0  back 16777215  eqnno 1"/>
  <p:tag name="FILENAME" val="TP_tmp"/>
  <p:tag name="ORIGWIDTH" val="62"/>
  <p:tag name="PICTUREFILESIZE" val="710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 \int_0^{2\pi} \int_0^{\pi/2} \cos^n(\theta)\sin(\theta)\, d\theta\, d\phi  template TPT1  env TPENV2  fore 0  back 16777215  eqnno 1"/>
  <p:tag name="FILENAME" val="TP_tmp"/>
  <p:tag name="ORIGWIDTH" val="140"/>
  <p:tag name="PICTUREFILESIZE" val="1300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 \frac{2\pi} {(n+1)}  template TPT1  env TPENV2  fore 0  back 16777215  eqnno 1"/>
  <p:tag name="FILENAME" val="TP_tmp"/>
  <p:tag name="ORIGWIDTH" val="43"/>
  <p:tag name="PICTUREFILESIZE" val="420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f(\mathbf{\omega}_i) = \cos^n(\theta_i)  template TPT1  env TPENV2  fore 0  back 16777215  eqnno 1"/>
  <p:tag name="FILENAME" val="TP_tmp"/>
  <p:tag name="ORIGWIDTH" val="71"/>
  <p:tag name="PICTUREFILESIZE" val="562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\theta_i,\phi_i) = \frac{(n+1)}{2\pi}\,\cos^n\theta_i\,\sin\theta_i  template TPT1  env TPENV2  fore 0  back 16777215  eqnno 1"/>
  <p:tag name="FILENAME" val="TP_tmp"/>
  <p:tag name="ORIGWIDTH" val="138"/>
  <p:tag name="PICTUREFILESIZE" val="1156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\mathbf{\omega}_i) = \frac{f(\mathbf{\omega}_i)}{\int_{\Omega^+} f(\mathbf{\omega}_i) d\mathbf{\omega}}  template TPT1  env TPENV2  fore 0  back 16777215  eqnno 1"/>
  <p:tag name="FILENAME" val="TP_tmp"/>
  <p:tag name="ORIGWIDTH" val="91"/>
  <p:tag name="PICTUREFILESIZE" val="1041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\theta_i) = (n+1)\cos^n\theta_i\,\sin\theta_i  template TPT1  env TPENV2  fore 0  back 16777215  eqnno 1"/>
  <p:tag name="FILENAME" val="TP_tmp"/>
  <p:tag name="ORIGWIDTH" val="120"/>
  <p:tag name="PICTUREFILESIZE" val="758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I_{\mbox{\tiny Phong}}  template TPT1  env TPENV1  fore 0  back 16777215  eqnno 1"/>
  <p:tag name="FILENAME" val="TP_tmp"/>
  <p:tag name="ORIGWIDTH" val="24"/>
  <p:tag name="PICTUREFILESIZE" val="179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\phi_i | \theta_i) = \frac1{2\pi}  template TPT1  env TPENV2  fore 0  back 16777215  eqnno 1"/>
  <p:tag name="FILENAME" val="TP_tmp"/>
  <p:tag name="ORIGWIDTH" val="60"/>
  <p:tag name="PICTUREFILESIZE" val="571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theta_i = \cos^{-1}\xi_1^{\left(\frac{1}{n+1}\right)}  template TPT1  env TPENV2  fore 0  back 16777215  eqnno 1"/>
  <p:tag name="FILENAME" val="TP_tmp"/>
  <p:tag name="ORIGWIDTH" val="74"/>
  <p:tag name="PICTUREFILESIZE" val="562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phi_i = 2\pi\xi_2  template TPT1  env TPENV2  fore 0  back 16777215  eqnno 1"/>
  <p:tag name="FILENAME" val="TP_tmp"/>
  <p:tag name="ORIGWIDTH" val="42"/>
  <p:tag name="PICTUREFILESIZE" val="361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begin{itemize}&#10;\item M. Pharr, G. Humphries: {\bf Physically Based Rendering},\\ Morgan Kauffman (Elsevier), 2004&#10;\item M. Colbert, J. K$\check{\mbox{r}}$iv$\acute{\mbox{a}}$nek, {\bf GPU-Based Importance Sampling} \\ {\it in H.Nguyen (edt.): {\bf GPU Gems 3}, Addison-Wesley, 2008}&#10;\end{itemize}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92"/>
  <p:tag name="PICTUREFILESIZE" val="6189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(\mathbf{x},\mathbf{\omega}_o) = \int_\Omega p(\mathbf{x},\mathbf{\omega}_o \rightarrow \mathbf{\omega}_i) \, L(\mathbf{x},\mathbf{\omega}_i)\, d\mathbf{\omega}_i  template TPT1  env TPENV2  fore 0  back 16777215  eqnno 1"/>
  <p:tag name="FILENAME" val="TP_tmp"/>
  <p:tag name="ORIGWIDTH" val="173"/>
  <p:tag name="PICTUREFILESIZE" val="1314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(\mathbf{x},\mathbf{\omega}_o) = \int_\Omega p(\mathbf{x},\mathbf{\omega}_o \rightarrow \mathbf{\omega}_i) \, L(\mathbf{x},\mathbf{\omega}_i)\, d\mathbf{\omega}_i  template TPT1  env TPENV2  fore 0  back 16777215  eqnno 1"/>
  <p:tag name="FILENAME" val="TP_tmp"/>
  <p:tag name="ORIGWIDTH" val="173"/>
  <p:tag name="PICTUREFILESIZE" val="1314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begin{itemize}&#10;\item U. Behrens and R. Ratering. {\bf Adding Shadows to a Texture-\\Based Volume&#10;Renderer}. In Proc. IEEE Symposium on Volume \\Visualization, 1998, p.39--46.&#10;\end{itemize}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306"/>
  <p:tag name="PICTUREFILESIZE" val="4017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vec{n}  template TPT1  env TPENV1  fore 0  back 16777215  eqnno 1"/>
  <p:tag name="FILENAME" val="TP_tmp"/>
  <p:tag name="ORIGWIDTH" val="7"/>
  <p:tag name="PICTUREFILESIZE" val="1068"/>
</p:tagLst>
</file>

<file path=ppt/theme/theme1.xml><?xml version="1.0" encoding="utf-8"?>
<a:theme xmlns:a="http://schemas.openxmlformats.org/drawingml/2006/main" name="SIGGRAPH Asia 2008, Common Template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IGGRAPH Asia 2008, Markus Hadwiger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IGGRAPH Asia 2008, Timo Ropinski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IGGRAPH Asia 2008, Patric Ljung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IGGRAPH 2008, Christof Rezk Salama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772</Words>
  <Application>Microsoft PowerPoint</Application>
  <PresentationFormat>Bildschirmpräsentation (4:3)</PresentationFormat>
  <Paragraphs>271</Paragraphs>
  <Slides>50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50</vt:i4>
      </vt:variant>
    </vt:vector>
  </HeadingPairs>
  <TitlesOfParts>
    <vt:vector size="62" baseType="lpstr">
      <vt:lpstr>Arial</vt:lpstr>
      <vt:lpstr>Verdana</vt:lpstr>
      <vt:lpstr>Tahoma</vt:lpstr>
      <vt:lpstr>Futura Lt BT</vt:lpstr>
      <vt:lpstr>Futura Md BT</vt:lpstr>
      <vt:lpstr>Wingdings</vt:lpstr>
      <vt:lpstr>Calibri</vt:lpstr>
      <vt:lpstr>SIGGRAPH Asia 2008, Common Template</vt:lpstr>
      <vt:lpstr>SIGGRAPH Asia 2008, Markus Hadwiger</vt:lpstr>
      <vt:lpstr>SIGGRAPH Asia 2008, Timo Ropinski</vt:lpstr>
      <vt:lpstr>SIGGRAPH Asia 2008, Patric Ljung</vt:lpstr>
      <vt:lpstr>SIGGRAPH 2008, Christof Rezk Salama</vt:lpstr>
      <vt:lpstr>Advanced Illumination Techniques for GPU-Based Volume Raycasting</vt:lpstr>
      <vt:lpstr>Scattering Effects</vt:lpstr>
      <vt:lpstr>Advanced Illumination</vt:lpstr>
      <vt:lpstr>Translucency</vt:lpstr>
      <vt:lpstr>Light Transport</vt:lpstr>
      <vt:lpstr>Scattering Effects Single and Multiple Scattering</vt:lpstr>
      <vt:lpstr>Scattering Effects</vt:lpstr>
      <vt:lpstr>Single Scattering</vt:lpstr>
      <vt:lpstr>Single Scattering</vt:lpstr>
      <vt:lpstr>Single Scattering</vt:lpstr>
      <vt:lpstr>Math Notation</vt:lpstr>
      <vt:lpstr>Scattering Effects Monte-Carlo Methods</vt:lpstr>
      <vt:lpstr>Math Notation</vt:lpstr>
      <vt:lpstr>Numerical Integration</vt:lpstr>
      <vt:lpstr>Stochastic Sampling</vt:lpstr>
      <vt:lpstr>Blind Monte-Carlo Sampling</vt:lpstr>
      <vt:lpstr>Rendering </vt:lpstr>
      <vt:lpstr>Importance Sampling</vt:lpstr>
      <vt:lpstr>Sampling a Specular Lobe</vt:lpstr>
      <vt:lpstr>Stochastic Sampling</vt:lpstr>
      <vt:lpstr>Stochastic Sampling</vt:lpstr>
      <vt:lpstr>Solid Angle</vt:lpstr>
      <vt:lpstr>Sampling a Specular Lobe</vt:lpstr>
      <vt:lpstr>Importance Sampling</vt:lpstr>
      <vt:lpstr>GPU Ray-Casting</vt:lpstr>
      <vt:lpstr>First Render Pass</vt:lpstr>
      <vt:lpstr>Deferred Shading</vt:lpstr>
      <vt:lpstr>High Quality Isosurface</vt:lpstr>
      <vt:lpstr>Our First Implementation</vt:lpstr>
      <vt:lpstr>Single Scattering Example</vt:lpstr>
      <vt:lpstr>Single Scattering Example</vt:lpstr>
      <vt:lpstr>Multiple Scattering</vt:lpstr>
      <vt:lpstr>Multiple Scattering</vt:lpstr>
      <vt:lpstr>Phase Function Model</vt:lpstr>
      <vt:lpstr>GPU Ray-Casting</vt:lpstr>
      <vt:lpstr>GPU Ray-Casting</vt:lpstr>
      <vt:lpstr>Scattering Pass</vt:lpstr>
      <vt:lpstr>Final Composite</vt:lpstr>
      <vt:lpstr>Path Tracing</vt:lpstr>
      <vt:lpstr>Examples</vt:lpstr>
      <vt:lpstr>Scattering Effects Light Map Approaches</vt:lpstr>
      <vt:lpstr>3D Light Map</vt:lpstr>
      <vt:lpstr>Generate a 3D Light Map</vt:lpstr>
      <vt:lpstr>Scattering 3D Light Map</vt:lpstr>
      <vt:lpstr>Calculate a 3D Light Map</vt:lpstr>
      <vt:lpstr>Scattering Deep Shadow Map</vt:lpstr>
      <vt:lpstr>Light Map Approaches</vt:lpstr>
      <vt:lpstr>High Dynamic Range</vt:lpstr>
      <vt:lpstr>Summary</vt:lpstr>
      <vt:lpstr>Acknowledgements</vt:lpstr>
    </vt:vector>
  </TitlesOfParts>
  <Manager>Christof Rezk-Salama</Manager>
  <Company>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Eurographics 2009 Tutorial</dc:title>
  <dc:subject>Eurographics 2009 Tutorial Slides</dc:subject>
  <dc:creator>Christof Rezk Salama</dc:creator>
  <cp:keywords>Computer Graphics, Volume Rendering, Visualization</cp:keywords>
  <cp:lastModifiedBy>Christof Rezk-Salama</cp:lastModifiedBy>
  <cp:revision>97</cp:revision>
  <dcterms:created xsi:type="dcterms:W3CDTF">2004-02-17T17:21:28Z</dcterms:created>
  <dcterms:modified xsi:type="dcterms:W3CDTF">2008-10-01T14:44:30Z</dcterms:modified>
  <cp:category>Tutorial Slides</cp:category>
</cp:coreProperties>
</file>