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  <p:sldMasterId id="2147483775" r:id="rId2"/>
    <p:sldMasterId id="2147483764" r:id="rId3"/>
    <p:sldMasterId id="2147483753" r:id="rId4"/>
    <p:sldMasterId id="2147483742" r:id="rId5"/>
    <p:sldMasterId id="2147483731" r:id="rId6"/>
    <p:sldMasterId id="2147483720" r:id="rId7"/>
    <p:sldMasterId id="2147483709" r:id="rId8"/>
    <p:sldMasterId id="2147483698" r:id="rId9"/>
    <p:sldMasterId id="2147483687" r:id="rId10"/>
  </p:sldMasterIdLst>
  <p:notesMasterIdLst>
    <p:notesMasterId r:id="rId50"/>
  </p:notesMasterIdLst>
  <p:sldIdLst>
    <p:sldId id="270" r:id="rId11"/>
    <p:sldId id="294" r:id="rId12"/>
    <p:sldId id="296" r:id="rId13"/>
    <p:sldId id="298" r:id="rId14"/>
    <p:sldId id="305" r:id="rId15"/>
    <p:sldId id="310" r:id="rId16"/>
    <p:sldId id="311" r:id="rId17"/>
    <p:sldId id="314" r:id="rId18"/>
    <p:sldId id="315" r:id="rId19"/>
    <p:sldId id="316" r:id="rId20"/>
    <p:sldId id="317" r:id="rId21"/>
    <p:sldId id="318" r:id="rId22"/>
    <p:sldId id="319" r:id="rId23"/>
    <p:sldId id="282" r:id="rId24"/>
    <p:sldId id="283" r:id="rId25"/>
    <p:sldId id="284" r:id="rId26"/>
    <p:sldId id="285" r:id="rId27"/>
    <p:sldId id="286" r:id="rId28"/>
    <p:sldId id="320" r:id="rId29"/>
    <p:sldId id="321" r:id="rId30"/>
    <p:sldId id="322" r:id="rId31"/>
    <p:sldId id="323" r:id="rId32"/>
    <p:sldId id="325" r:id="rId33"/>
    <p:sldId id="271" r:id="rId34"/>
    <p:sldId id="326" r:id="rId35"/>
    <p:sldId id="327" r:id="rId36"/>
    <p:sldId id="328" r:id="rId37"/>
    <p:sldId id="329" r:id="rId38"/>
    <p:sldId id="330" r:id="rId39"/>
    <p:sldId id="331" r:id="rId40"/>
    <p:sldId id="272" r:id="rId41"/>
    <p:sldId id="273" r:id="rId42"/>
    <p:sldId id="274" r:id="rId43"/>
    <p:sldId id="275" r:id="rId44"/>
    <p:sldId id="276" r:id="rId45"/>
    <p:sldId id="277" r:id="rId46"/>
    <p:sldId id="279" r:id="rId47"/>
    <p:sldId id="280" r:id="rId48"/>
    <p:sldId id="281" r:id="rId49"/>
  </p:sldIdLst>
  <p:sldSz cx="9144000" cy="6858000" type="screen4x3"/>
  <p:notesSz cx="6858000" cy="9144000"/>
  <p:embeddedFontLst>
    <p:embeddedFont>
      <p:font typeface="Verdana" pitchFamily="34" charset="0"/>
      <p:regular r:id="rId51"/>
      <p:bold r:id="rId52"/>
      <p:italic r:id="rId53"/>
      <p:boldItalic r:id="rId54"/>
    </p:embeddedFont>
    <p:embeddedFont>
      <p:font typeface="Tahoma" pitchFamily="34" charset="0"/>
      <p:regular r:id="rId55"/>
      <p:bold r:id="rId56"/>
    </p:embeddedFont>
    <p:embeddedFont>
      <p:font typeface="Futura Lt BT" pitchFamily="34" charset="0"/>
      <p:regular r:id="rId57"/>
      <p:italic r:id="rId58"/>
    </p:embeddedFont>
    <p:embeddedFont>
      <p:font typeface="Futura Md BT" pitchFamily="34" charset="0"/>
      <p:bold r:id="rId59"/>
      <p:boldItalic r:id="rId60"/>
    </p:embeddedFont>
    <p:embeddedFont>
      <p:font typeface="Calibri" pitchFamily="34" charset="0"/>
      <p:regular r:id="rId61"/>
      <p:bold r:id="rId62"/>
      <p:italic r:id="rId63"/>
      <p:boldItalic r:id="rId64"/>
    </p:embeddedFont>
  </p:embeddedFont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C0C0C0"/>
    <a:srgbClr val="FF6600"/>
    <a:srgbClr val="8C0000"/>
    <a:srgbClr val="780000"/>
    <a:srgbClr val="FFCC00"/>
    <a:srgbClr val="4D4D4D"/>
    <a:srgbClr val="333333"/>
    <a:srgbClr val="777777"/>
    <a:srgbClr val="FFFFFF"/>
    <a:srgbClr val="A1A1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079" autoAdjust="0"/>
    <p:restoredTop sz="94660"/>
  </p:normalViewPr>
  <p:slideViewPr>
    <p:cSldViewPr snapToGrid="0">
      <p:cViewPr>
        <p:scale>
          <a:sx n="100" d="100"/>
          <a:sy n="100" d="100"/>
        </p:scale>
        <p:origin x="-2118" y="-678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B6799-63F8-4ED5-9545-72C2C345DEF1}" type="datetimeFigureOut">
              <a:rPr lang="de-DE" smtClean="0"/>
              <a:pPr/>
              <a:t>09.07.2008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EC99-421D-4C24-9FDB-D92B712A037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4B97F-E04D-4A6D-BE62-3D2605CB9A5A}" type="slidenum">
              <a:rPr lang="sv-SE"/>
              <a:pPr/>
              <a:t>24</a:t>
            </a:fld>
            <a:endParaRPr lang="sv-SE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F157B-5E69-477B-BD41-9D8B3BFF6BA6}" type="slidenum">
              <a:rPr lang="sv-SE"/>
              <a:pPr/>
              <a:t>38</a:t>
            </a:fld>
            <a:endParaRPr lang="sv-SE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Tri-linear interpolation – normalization is required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8" name="Gruppieren 27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18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19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1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25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3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17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6" name="Grafik 25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17" name="Gruppieren 16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18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25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6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7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0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19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1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3" name="Grafik 22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Gruppieren 23"/>
          <p:cNvGrpSpPr/>
          <p:nvPr userDrawn="1"/>
        </p:nvGrpSpPr>
        <p:grpSpPr>
          <a:xfrm>
            <a:off x="971098" y="3810000"/>
            <a:ext cx="6477453" cy="723275"/>
            <a:chOff x="971098" y="4886325"/>
            <a:chExt cx="6477453" cy="723275"/>
          </a:xfrm>
        </p:grpSpPr>
        <p:sp>
          <p:nvSpPr>
            <p:cNvPr id="33" name="Text Box 4"/>
            <p:cNvSpPr txBox="1">
              <a:spLocks noChangeArrowheads="1"/>
            </p:cNvSpPr>
            <p:nvPr userDrawn="1"/>
          </p:nvSpPr>
          <p:spPr bwMode="auto">
            <a:xfrm>
              <a:off x="4506185" y="4886325"/>
              <a:ext cx="2038250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defTabSz="915988">
                <a:spcBef>
                  <a:spcPct val="0"/>
                </a:spcBef>
              </a:pPr>
              <a:r>
                <a:rPr lang="de-DE" b="1" dirty="0" smtClean="0">
                  <a:latin typeface="+mn-lt"/>
                  <a:cs typeface="Tahoma" pitchFamily="34" charset="0"/>
                </a:rPr>
                <a:t>Patric </a:t>
              </a:r>
              <a:r>
                <a:rPr lang="de-DE" b="1" dirty="0" err="1" smtClean="0">
                  <a:latin typeface="+mn-lt"/>
                  <a:cs typeface="Tahoma" pitchFamily="34" charset="0"/>
                </a:rPr>
                <a:t>Ljung</a:t>
              </a:r>
              <a:r>
                <a:rPr lang="de-DE" b="1" dirty="0">
                  <a:latin typeface="+mn-lt"/>
                  <a:cs typeface="Tahoma" pitchFamily="34" charset="0"/>
                </a:rPr>
                <a:t/>
              </a:r>
              <a:br>
                <a:rPr lang="de-DE" b="1" dirty="0">
                  <a:latin typeface="+mn-lt"/>
                  <a:cs typeface="Tahoma" pitchFamily="34" charset="0"/>
                </a:rPr>
              </a:br>
              <a:r>
                <a:rPr lang="de-DE" sz="1200" b="1" dirty="0">
                  <a:latin typeface="+mn-lt"/>
                  <a:cs typeface="Tahoma" pitchFamily="34" charset="0"/>
                </a:rPr>
                <a:t>Siemens Corporate Research</a:t>
              </a:r>
              <a:br>
                <a:rPr lang="de-DE" sz="1200" b="1" dirty="0">
                  <a:latin typeface="+mn-lt"/>
                  <a:cs typeface="Tahoma" pitchFamily="34" charset="0"/>
                </a:rPr>
              </a:br>
              <a:r>
                <a:rPr lang="de-DE" sz="1200" b="1" dirty="0" err="1" smtClean="0">
                  <a:latin typeface="+mn-lt"/>
                  <a:cs typeface="Tahoma" pitchFamily="34" charset="0"/>
                </a:rPr>
                <a:t>Princeton</a:t>
              </a:r>
              <a:r>
                <a:rPr lang="de-DE" sz="1200" b="1" dirty="0" smtClean="0">
                  <a:latin typeface="+mn-lt"/>
                  <a:cs typeface="Tahoma" pitchFamily="34" charset="0"/>
                </a:rPr>
                <a:t>, NJ, USA</a:t>
              </a:r>
              <a:endParaRPr lang="de-DE" b="1" dirty="0" smtClean="0">
                <a:latin typeface="+mn-lt"/>
                <a:cs typeface="Tahoma" pitchFamily="34" charset="0"/>
              </a:endParaRPr>
            </a:p>
          </p:txBody>
        </p:sp>
        <p:pic>
          <p:nvPicPr>
            <p:cNvPr id="34" name="Picture 5" descr="siemens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3773" y="4924425"/>
              <a:ext cx="654778" cy="654776"/>
            </a:xfrm>
            <a:prstGeom prst="rect">
              <a:avLst/>
            </a:prstGeom>
            <a:noFill/>
          </p:spPr>
        </p:pic>
        <p:pic>
          <p:nvPicPr>
            <p:cNvPr id="35" name="Picture 7" descr="vrvis"/>
            <p:cNvPicPr>
              <a:picLocks noChangeAspect="1" noChangeArrowheads="1"/>
            </p:cNvPicPr>
            <p:nvPr userDrawn="1"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4352" y="5000625"/>
              <a:ext cx="1242852" cy="400797"/>
            </a:xfrm>
            <a:prstGeom prst="rect">
              <a:avLst/>
            </a:prstGeom>
            <a:noFill/>
          </p:spPr>
        </p:pic>
        <p:sp>
          <p:nvSpPr>
            <p:cNvPr id="36" name="Text Box 6"/>
            <p:cNvSpPr txBox="1">
              <a:spLocks noChangeArrowheads="1"/>
            </p:cNvSpPr>
            <p:nvPr userDrawn="1"/>
          </p:nvSpPr>
          <p:spPr bwMode="auto">
            <a:xfrm>
              <a:off x="971098" y="4886325"/>
              <a:ext cx="1792478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defTabSz="915988">
                <a:spcBef>
                  <a:spcPct val="0"/>
                </a:spcBef>
              </a:pPr>
              <a:r>
                <a: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Markus Hadwiger</a:t>
              </a:r>
              <a:br>
                <a: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de-DE" sz="1200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VR VIS Research Center</a:t>
              </a:r>
              <a:br>
                <a:rPr lang="de-DE" sz="1200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de-DE" sz="1200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Vienna, </a:t>
              </a:r>
              <a:r>
                <a:rPr lang="de-DE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Austria</a:t>
              </a:r>
              <a:endParaRPr lang="de-DE" b="1" dirty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</p:txBody>
        </p:sp>
      </p:grpSp>
      <p:grpSp>
        <p:nvGrpSpPr>
          <p:cNvPr id="28" name="Gruppieren 22"/>
          <p:cNvGrpSpPr/>
          <p:nvPr userDrawn="1"/>
        </p:nvGrpSpPr>
        <p:grpSpPr>
          <a:xfrm>
            <a:off x="525463" y="4743450"/>
            <a:ext cx="8094662" cy="907941"/>
            <a:chOff x="525463" y="3724275"/>
            <a:chExt cx="8094662" cy="907941"/>
          </a:xfrm>
        </p:grpSpPr>
        <p:sp>
          <p:nvSpPr>
            <p:cNvPr id="29" name="Text Box 6"/>
            <p:cNvSpPr txBox="1">
              <a:spLocks noChangeArrowheads="1"/>
            </p:cNvSpPr>
            <p:nvPr userDrawn="1"/>
          </p:nvSpPr>
          <p:spPr bwMode="auto">
            <a:xfrm>
              <a:off x="4506185" y="3724275"/>
              <a:ext cx="2193806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defTabSz="915988">
                <a:spcBef>
                  <a:spcPct val="0"/>
                </a:spcBef>
              </a:pPr>
              <a:r>
                <a: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Timo </a:t>
              </a:r>
              <a:r>
                <a:rPr lang="de-DE" b="1" dirty="0" err="1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Ropinski</a:t>
              </a:r>
              <a:endParaRPr lang="de-DE" b="1" dirty="0" smtClean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  <a:p>
              <a:pPr algn="r" defTabSz="915988">
                <a:spcBef>
                  <a:spcPct val="0"/>
                </a:spcBef>
              </a:pP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Visualization and Computer </a:t>
              </a:r>
              <a:b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Graphics Research Group, </a:t>
              </a:r>
              <a:b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University of </a:t>
              </a:r>
              <a:r>
                <a:rPr lang="en-US" sz="1200" b="1" dirty="0" err="1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Münster</a:t>
              </a: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, Germany</a:t>
              </a:r>
              <a:endParaRPr lang="de-DE" b="1" dirty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</p:txBody>
        </p:sp>
        <p:sp>
          <p:nvSpPr>
            <p:cNvPr id="30" name="Text Box 4"/>
            <p:cNvSpPr txBox="1">
              <a:spLocks noChangeArrowheads="1"/>
            </p:cNvSpPr>
            <p:nvPr userDrawn="1"/>
          </p:nvSpPr>
          <p:spPr bwMode="auto">
            <a:xfrm>
              <a:off x="525463" y="3724275"/>
              <a:ext cx="2238113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Christof </a:t>
              </a:r>
              <a:r>
                <a:rPr kumimoji="0" lang="de-DE" sz="17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Rezk</a:t>
              </a:r>
              <a:r>
                <a:rPr kumimoji="0" lang="de-DE" sz="1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Salama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</a:t>
              </a:r>
            </a:p>
            <a:p>
              <a:pPr marL="0" marR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Computer Graphics Group</a:t>
              </a:r>
              <a:b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</a:b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Institute </a:t>
              </a:r>
              <a:r>
                <a:rPr kumimoji="0" lang="de-DE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for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Vision </a:t>
              </a:r>
              <a:r>
                <a:rPr kumimoji="0" lang="de-DE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and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Graphics</a:t>
              </a:r>
              <a:b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</a:b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University </a:t>
              </a:r>
              <a:r>
                <a:rPr kumimoji="0" lang="de-DE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of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Siegen, Germany</a:t>
              </a:r>
              <a:endParaRPr lang="de-DE" sz="1400" b="1" dirty="0" smtClean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</p:txBody>
        </p:sp>
        <p:pic>
          <p:nvPicPr>
            <p:cNvPr id="31" name="Grafik 30" descr="cg2.png"/>
            <p:cNvPicPr>
              <a:picLocks noChangeAspect="1"/>
            </p:cNvPicPr>
            <p:nvPr userDrawn="1"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58637" y="3781425"/>
              <a:ext cx="834283" cy="8042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" descr="D:\SIGGRAPH_Asia_2008\In\viscg-logo.png"/>
            <p:cNvPicPr>
              <a:picLocks noChangeAspect="1" noChangeArrowheads="1"/>
            </p:cNvPicPr>
            <p:nvPr userDrawn="1"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00850" y="3813175"/>
              <a:ext cx="1819275" cy="74954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4"/>
          <p:cNvSpPr txBox="1">
            <a:spLocks noChangeArrowheads="1"/>
          </p:cNvSpPr>
          <p:nvPr userDrawn="1"/>
        </p:nvSpPr>
        <p:spPr bwMode="auto">
          <a:xfrm>
            <a:off x="4506185" y="3810000"/>
            <a:ext cx="203825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5988">
              <a:spcBef>
                <a:spcPct val="0"/>
              </a:spcBef>
            </a:pPr>
            <a:r>
              <a:rPr lang="de-DE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Patric </a:t>
            </a:r>
            <a:r>
              <a:rPr lang="de-DE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Ljung</a:t>
            </a:r>
            <a:r>
              <a:rPr lang="de-DE" b="1" dirty="0">
                <a:solidFill>
                  <a:srgbClr val="C0C0C0"/>
                </a:solidFill>
                <a:latin typeface="+mn-lt"/>
                <a:cs typeface="Tahoma" pitchFamily="34" charset="0"/>
              </a:rPr>
              <a:t/>
            </a:r>
            <a:br>
              <a:rPr lang="de-DE" b="1" dirty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de-DE" sz="1200" b="1" dirty="0">
                <a:solidFill>
                  <a:srgbClr val="C0C0C0"/>
                </a:solidFill>
                <a:latin typeface="+mn-lt"/>
                <a:cs typeface="Tahoma" pitchFamily="34" charset="0"/>
              </a:rPr>
              <a:t>Siemens Corporate Research</a:t>
            </a:r>
            <a:br>
              <a:rPr lang="de-DE" sz="1200" b="1" dirty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de-DE" sz="1200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Princeton</a:t>
            </a:r>
            <a:r>
              <a:rPr lang="de-DE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, NJ, USA</a:t>
            </a:r>
            <a:endParaRPr lang="de-DE" b="1" dirty="0" smtClean="0">
              <a:solidFill>
                <a:srgbClr val="C0C0C0"/>
              </a:solidFill>
              <a:latin typeface="+mn-lt"/>
              <a:cs typeface="Tahoma" pitchFamily="34" charset="0"/>
            </a:endParaRPr>
          </a:p>
        </p:txBody>
      </p:sp>
      <p:pic>
        <p:nvPicPr>
          <p:cNvPr id="27" name="Picture 5" descr="siemens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93773" y="3848100"/>
            <a:ext cx="654778" cy="654776"/>
          </a:xfrm>
          <a:prstGeom prst="rect">
            <a:avLst/>
          </a:prstGeom>
          <a:noFill/>
        </p:spPr>
      </p:pic>
      <p:pic>
        <p:nvPicPr>
          <p:cNvPr id="28" name="Picture 7" descr="vrvis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854352" y="3924300"/>
            <a:ext cx="1242852" cy="400797"/>
          </a:xfrm>
          <a:prstGeom prst="rect">
            <a:avLst/>
          </a:prstGeom>
          <a:noFill/>
        </p:spPr>
      </p:pic>
      <p:sp>
        <p:nvSpPr>
          <p:cNvPr id="29" name="Text Box 6"/>
          <p:cNvSpPr txBox="1">
            <a:spLocks noChangeArrowheads="1"/>
          </p:cNvSpPr>
          <p:nvPr userDrawn="1"/>
        </p:nvSpPr>
        <p:spPr bwMode="auto">
          <a:xfrm>
            <a:off x="971098" y="3810000"/>
            <a:ext cx="1792478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5988">
              <a:spcBef>
                <a:spcPct val="0"/>
              </a:spcBef>
            </a:pPr>
            <a:r>
              <a:rPr lang="de-DE" b="1" dirty="0">
                <a:latin typeface="+mn-lt"/>
                <a:cs typeface="Tahoma" pitchFamily="34" charset="0"/>
              </a:rPr>
              <a:t>Markus Hadwiger</a:t>
            </a:r>
            <a:br>
              <a:rPr lang="de-DE" b="1" dirty="0">
                <a:latin typeface="+mn-lt"/>
                <a:cs typeface="Tahoma" pitchFamily="34" charset="0"/>
              </a:rPr>
            </a:br>
            <a:r>
              <a:rPr lang="de-DE" sz="1200" b="1" dirty="0">
                <a:latin typeface="+mn-lt"/>
                <a:cs typeface="Tahoma" pitchFamily="34" charset="0"/>
              </a:rPr>
              <a:t>VR VIS Research Center</a:t>
            </a:r>
            <a:br>
              <a:rPr lang="de-DE" sz="1200" b="1" dirty="0">
                <a:latin typeface="+mn-lt"/>
                <a:cs typeface="Tahoma" pitchFamily="34" charset="0"/>
              </a:rPr>
            </a:br>
            <a:r>
              <a:rPr lang="de-DE" sz="1200" b="1" dirty="0">
                <a:latin typeface="+mn-lt"/>
                <a:cs typeface="Tahoma" pitchFamily="34" charset="0"/>
              </a:rPr>
              <a:t>Vienna, </a:t>
            </a:r>
            <a:r>
              <a:rPr lang="de-DE" sz="1200" b="1" dirty="0" smtClean="0">
                <a:latin typeface="+mn-lt"/>
                <a:cs typeface="Tahoma" pitchFamily="34" charset="0"/>
              </a:rPr>
              <a:t>Austria</a:t>
            </a:r>
            <a:endParaRPr lang="de-DE" b="1" dirty="0">
              <a:latin typeface="+mn-lt"/>
              <a:cs typeface="Tahoma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4506185" y="4743450"/>
            <a:ext cx="2193806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5988">
              <a:spcBef>
                <a:spcPct val="0"/>
              </a:spcBef>
            </a:pPr>
            <a:r>
              <a:rPr lang="de-DE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Timo </a:t>
            </a:r>
            <a:r>
              <a:rPr lang="de-DE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Ropinski</a:t>
            </a:r>
            <a:endParaRPr lang="de-DE" b="1" dirty="0" smtClean="0">
              <a:solidFill>
                <a:srgbClr val="C0C0C0"/>
              </a:solidFill>
              <a:latin typeface="+mn-lt"/>
              <a:cs typeface="Tahoma" pitchFamily="34" charset="0"/>
            </a:endParaRPr>
          </a:p>
          <a:p>
            <a:pPr algn="r" defTabSz="915988">
              <a:spcBef>
                <a:spcPct val="0"/>
              </a:spcBef>
            </a:pP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Visualization and Computer </a:t>
            </a:r>
            <a:b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Graphics Research Group, </a:t>
            </a:r>
            <a:b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University of </a:t>
            </a:r>
            <a:r>
              <a:rPr lang="en-US" sz="1200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Münster</a:t>
            </a: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, Germany</a:t>
            </a:r>
            <a:endParaRPr lang="de-DE" b="1" dirty="0">
              <a:solidFill>
                <a:srgbClr val="C0C0C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525463" y="4743450"/>
            <a:ext cx="223811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Christof </a:t>
            </a:r>
            <a:r>
              <a:rPr kumimoji="0" lang="de-DE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Rezk</a:t>
            </a: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Salama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</a:t>
            </a:r>
          </a:p>
          <a:p>
            <a:pPr marL="0" marR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Computer Graphics Group</a:t>
            </a:r>
            <a:b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</a:b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Institute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for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Vision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and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Graphics</a:t>
            </a:r>
            <a:b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</a:b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University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of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Siegen, Germany</a:t>
            </a:r>
            <a:endParaRPr lang="de-DE" sz="1400" b="1" dirty="0" smtClean="0">
              <a:solidFill>
                <a:srgbClr val="C0C0C0"/>
              </a:solidFill>
              <a:latin typeface="+mn-lt"/>
              <a:cs typeface="Tahoma" pitchFamily="34" charset="0"/>
            </a:endParaRPr>
          </a:p>
        </p:txBody>
      </p:sp>
      <p:pic>
        <p:nvPicPr>
          <p:cNvPr id="21" name="Grafik 20" descr="cg2.png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8637" y="4800600"/>
            <a:ext cx="834283" cy="804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3" descr="D:\SIGGRAPH_Asia_2008\In\viscg-logo.png"/>
          <p:cNvPicPr>
            <a:picLocks noChangeAspect="1" noChangeArrowheads="1"/>
          </p:cNvPicPr>
          <p:nvPr userDrawn="1"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00850" y="4832350"/>
            <a:ext cx="1819275" cy="7495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</a:t>
            </a:r>
            <a:r>
              <a:rPr lang="de-DE" dirty="0" smtClean="0"/>
              <a:t>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uppieren 16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18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27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8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9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1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19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0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1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2" name="Grafik 21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479425" y="6130925"/>
            <a:ext cx="5352719" cy="24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6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479425" y="6130925"/>
            <a:ext cx="5352719" cy="24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pic>
        <p:nvPicPr>
          <p:cNvPr id="13" name="Picture 7" descr="vrvis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73102" y="6191251"/>
            <a:ext cx="1004243" cy="323850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441450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MARKUS HADWIGER, VRVIS RESEARCH CENTER, VIENNA, AUSTRIA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83197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TIMO ROPINSKI,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MÜNSTER,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</p:txBody>
      </p:sp>
      <p:pic>
        <p:nvPicPr>
          <p:cNvPr id="13" name="Picture 3" descr="D:\SIGGRAPH_Asia_2008\In\viscg-logo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85775" y="6136498"/>
            <a:ext cx="1304925" cy="53763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0128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PATRIC LJUNG, SIEMENS CORPORATE RESEARCH, PRINCETON, USA</a:t>
            </a:r>
          </a:p>
        </p:txBody>
      </p:sp>
      <p:pic>
        <p:nvPicPr>
          <p:cNvPr id="13" name="Picture 5" descr="siemen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6798" y="6143625"/>
            <a:ext cx="495302" cy="495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pic>
        <p:nvPicPr>
          <p:cNvPr id="12" name="Grafik 11" descr="cg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65130" y="6116389"/>
            <a:ext cx="611196" cy="58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6"/>
          <p:cNvSpPr txBox="1">
            <a:spLocks noChangeArrowheads="1"/>
          </p:cNvSpPr>
          <p:nvPr userDrawn="1"/>
        </p:nvSpPr>
        <p:spPr bwMode="auto">
          <a:xfrm>
            <a:off x="10890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CHRISTOF REZK-SALAMA,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SIEGEN,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831975" y="6159500"/>
            <a:ext cx="5424855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TIMO ROPINSKI,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MÜNSTER,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 descr="D:\SIGGRAPH_Asia_2008\In\viscg-logo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85775" y="6136498"/>
            <a:ext cx="1304925" cy="53763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089025" y="6159500"/>
            <a:ext cx="6248798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CHRISTOF REZK-SALAMA, COMPUTER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 GRAPHICS GROUP, UNIVERSITY OF SIEGEN,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Grafik 11" descr="cg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65130" y="6116389"/>
            <a:ext cx="611196" cy="58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0128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PATRIC LJUNG, SIEMENS CORPORATE RESEARCH, PRINCETON, USA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 descr="siemen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6798" y="6143625"/>
            <a:ext cx="495302" cy="495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727200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MARKUS HADWIGER, VRVIS RESEARCH CENTER, VIENNA, AUSTRIA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 descr="vrvis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73102" y="6153150"/>
            <a:ext cx="1242852" cy="40079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GPU-</a:t>
            </a:r>
            <a:r>
              <a:rPr lang="de-DE" dirty="0" err="1" smtClean="0"/>
              <a:t>Based</a:t>
            </a:r>
            <a:r>
              <a:rPr lang="de-DE" dirty="0" smtClean="0"/>
              <a:t>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Examples</a:t>
            </a:r>
            <a:endParaRPr lang="de-DE" sz="4000" dirty="0"/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/>
          <a:srcRect l="42429" t="12500" r="15715" b="5469"/>
          <a:stretch>
            <a:fillRect/>
          </a:stretch>
        </p:blipFill>
        <p:spPr bwMode="auto">
          <a:xfrm>
            <a:off x="4305300" y="219074"/>
            <a:ext cx="4165600" cy="597245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189164" y="1266825"/>
            <a:ext cx="28937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0" i="0" dirty="0" smtClean="0"/>
              <a:t>Different </a:t>
            </a:r>
            <a:r>
              <a:rPr lang="de-DE" b="0" i="0" dirty="0" err="1" smtClean="0"/>
              <a:t>cone</a:t>
            </a:r>
            <a:r>
              <a:rPr lang="de-DE" b="0" i="0" dirty="0" smtClean="0"/>
              <a:t> </a:t>
            </a:r>
            <a:r>
              <a:rPr lang="de-DE" b="0" i="0" dirty="0" err="1" smtClean="0"/>
              <a:t>angles</a:t>
            </a:r>
            <a:r>
              <a:rPr lang="de-DE" b="0" i="0" dirty="0" smtClean="0"/>
              <a:t> </a:t>
            </a:r>
            <a:r>
              <a:rPr lang="de-DE" b="0" i="0" dirty="0" err="1" smtClean="0"/>
              <a:t>for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transmissive</a:t>
            </a:r>
            <a:r>
              <a:rPr lang="de-DE" b="0" i="0" dirty="0" smtClean="0"/>
              <a:t> </a:t>
            </a:r>
            <a:r>
              <a:rPr lang="de-DE" b="0" i="0" dirty="0" err="1" smtClean="0"/>
              <a:t>term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smtClean="0"/>
              <a:t>(</a:t>
            </a:r>
            <a:r>
              <a:rPr lang="de-DE" b="0" i="0" dirty="0" err="1" smtClean="0"/>
              <a:t>inward</a:t>
            </a:r>
            <a:r>
              <a:rPr lang="de-DE" b="0" i="0" dirty="0" smtClean="0"/>
              <a:t> </a:t>
            </a:r>
            <a:r>
              <a:rPr lang="de-DE" b="0" i="0" dirty="0" err="1" smtClean="0"/>
              <a:t>looking</a:t>
            </a:r>
            <a:r>
              <a:rPr lang="de-DE" b="0" i="0" dirty="0" smtClean="0"/>
              <a:t> </a:t>
            </a:r>
            <a:r>
              <a:rPr lang="de-DE" b="0" i="0" dirty="0" err="1" smtClean="0"/>
              <a:t>Phong</a:t>
            </a:r>
            <a:r>
              <a:rPr lang="de-DE" b="0" i="0" dirty="0" smtClean="0"/>
              <a:t> lobe)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4" name="Picture 6" descr="UTCT_Chameleon_Isosur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0" y="481013"/>
            <a:ext cx="5178425" cy="558433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178196" y="1266825"/>
            <a:ext cx="2056973" cy="1531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0" i="0" dirty="0" err="1" smtClean="0"/>
              <a:t>Specular</a:t>
            </a:r>
            <a:r>
              <a:rPr lang="de-DE" b="0" i="0" dirty="0" smtClean="0"/>
              <a:t> </a:t>
            </a:r>
            <a:r>
              <a:rPr lang="de-DE" b="0" i="0" dirty="0" err="1" smtClean="0"/>
              <a:t>exponent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shininess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err="1" smtClean="0"/>
              <a:t>modulated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gradient</a:t>
            </a:r>
            <a:r>
              <a:rPr lang="de-DE" dirty="0" smtClean="0"/>
              <a:t> </a:t>
            </a:r>
            <a:r>
              <a:rPr lang="de-DE" dirty="0" err="1" smtClean="0"/>
              <a:t>magnitude</a:t>
            </a:r>
            <a:endParaRPr lang="de-DE" dirty="0" smtClean="0"/>
          </a:p>
          <a:p>
            <a:pPr algn="r"/>
            <a:r>
              <a:rPr lang="de-DE" b="0" i="0" dirty="0" smtClean="0"/>
              <a:t>Higher </a:t>
            </a:r>
            <a:r>
              <a:rPr lang="de-DE" b="0" i="0" dirty="0" err="1" smtClean="0"/>
              <a:t>gradient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</a:t>
            </a:r>
            <a:endParaRPr lang="de-DE" dirty="0"/>
          </a:p>
        </p:txBody>
      </p:sp>
      <p:pic>
        <p:nvPicPr>
          <p:cNvPr id="6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b="50336"/>
          <a:stretch>
            <a:fillRect/>
          </a:stretch>
        </p:blipFill>
        <p:spPr bwMode="auto">
          <a:xfrm>
            <a:off x="1103602" y="1106632"/>
            <a:ext cx="6564023" cy="49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pic>
        <p:nvPicPr>
          <p:cNvPr id="4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t="49361"/>
          <a:stretch>
            <a:fillRect/>
          </a:stretch>
        </p:blipFill>
        <p:spPr bwMode="auto">
          <a:xfrm>
            <a:off x="1096676" y="1015022"/>
            <a:ext cx="6532850" cy="5045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Interactive Volume </a:t>
            </a:r>
            <a:r>
              <a:rPr lang="de-DE" sz="3200" dirty="0" err="1" smtClean="0"/>
              <a:t>Raytracing</a:t>
            </a:r>
            <a:endParaRPr lang="de-DE" sz="3200" dirty="0"/>
          </a:p>
        </p:txBody>
      </p:sp>
      <p:pic>
        <p:nvPicPr>
          <p:cNvPr id="2050" name="Picture 2" descr="D:\SIGGRAPH_Asia_2008\In\timo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402" y="1238249"/>
            <a:ext cx="8458923" cy="5042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DVR</a:t>
            </a:r>
            <a:endParaRPr lang="de-DE" dirty="0"/>
          </a:p>
        </p:txBody>
      </p:sp>
      <p:pic>
        <p:nvPicPr>
          <p:cNvPr id="3074" name="Picture 2" descr="D:\SIGGRAPH_Asia_2008\In\neu-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49" y="1340465"/>
            <a:ext cx="8405813" cy="4712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Refraction</a:t>
            </a:r>
            <a:endParaRPr lang="de-DE" dirty="0"/>
          </a:p>
        </p:txBody>
      </p:sp>
      <p:pic>
        <p:nvPicPr>
          <p:cNvPr id="4" name="Picture 3" descr="D:\SIGGRAPH_Asia_2008\In\neu-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4" y="1141138"/>
            <a:ext cx="8796724" cy="4726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500" dirty="0" err="1" smtClean="0"/>
              <a:t>Example</a:t>
            </a:r>
            <a:r>
              <a:rPr lang="de-DE" sz="3500" dirty="0" smtClean="0"/>
              <a:t> </a:t>
            </a:r>
            <a:r>
              <a:rPr lang="de-DE" sz="3500" dirty="0" err="1" smtClean="0"/>
              <a:t>Isosurface</a:t>
            </a:r>
            <a:r>
              <a:rPr lang="de-DE" sz="3500" dirty="0" smtClean="0"/>
              <a:t> </a:t>
            </a:r>
            <a:r>
              <a:rPr lang="de-DE" sz="3500" dirty="0" err="1" smtClean="0"/>
              <a:t>Shading</a:t>
            </a:r>
            <a:endParaRPr lang="de-DE" sz="3500" dirty="0"/>
          </a:p>
        </p:txBody>
      </p:sp>
      <p:pic>
        <p:nvPicPr>
          <p:cNvPr id="4098" name="Picture 2" descr="D:\SIGGRAPH_Asia_2008\In\neu-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462" y="1209674"/>
            <a:ext cx="8688038" cy="4805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DVR</a:t>
            </a:r>
            <a:endParaRPr lang="de-DE" dirty="0"/>
          </a:p>
        </p:txBody>
      </p:sp>
      <p:pic>
        <p:nvPicPr>
          <p:cNvPr id="5122" name="Picture 2" descr="D:\SIGGRAPH_Asia_2008\In\neu-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" y="1246822"/>
            <a:ext cx="8468539" cy="4696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endParaRPr lang="de-DE" dirty="0"/>
          </a:p>
        </p:txBody>
      </p:sp>
      <p:pic>
        <p:nvPicPr>
          <p:cNvPr id="7170" name="Picture 2" descr="D:\SIGGRAPH_Asia_2008\In\neu-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635228"/>
            <a:ext cx="9529763" cy="3679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 descr="Sky_in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246" y="3610217"/>
            <a:ext cx="3361232" cy="2435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 descr="Sky_diffu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74" y="3614297"/>
            <a:ext cx="3361275" cy="243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2301" name="Picture 13" descr="F:\SVN_Privat\Maya\projects\Phong\New_Project\images\PhongReflection.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sp>
        <p:nvSpPr>
          <p:cNvPr id="28" name="Titel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Local</a:t>
            </a:r>
            <a:r>
              <a:rPr lang="de-DE" dirty="0" smtClean="0"/>
              <a:t> Illumination</a:t>
            </a:r>
            <a:endParaRPr lang="de-DE" dirty="0"/>
          </a:p>
        </p:txBody>
      </p:sp>
      <p:pic>
        <p:nvPicPr>
          <p:cNvPr id="652290" name="Picture 2" descr="F:\SVN_Privat\Maya\projects\Phong\New_Project\images\PhongReflection.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1" name="Picture 3" descr="F:\SVN_Privat\Maya\projects\Phong\New_Project\images\PhongReflection.0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2" name="Picture 4" descr="F:\SVN_Privat\Maya\projects\Phong\New_Project\images\PhongReflection.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3" name="Picture 5" descr="F:\SVN_Privat\Maya\projects\Phong\New_Project\images\PhongReflection.0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4" name="Picture 6" descr="F:\SVN_Privat\Maya\projects\Phong\New_Project\images\PhongReflection.0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5" name="Picture 7" descr="F:\SVN_Privat\Maya\projects\Phong\New_Project\images\PhongReflection.0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6" name="Picture 8" descr="F:\SVN_Privat\Maya\projects\Phong\New_Project\images\PhongReflection.0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7" name="Picture 9" descr="F:\SVN_Privat\Maya\projects\Phong\New_Project\images\PhongReflection.0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8" name="Picture 10" descr="F:\SVN_Privat\Maya\projects\Phong\New_Project\images\PhongReflection.09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9" name="Picture 11" descr="F:\SVN_Privat\Maya\projects\Phong\New_Project\images\PhongReflection.10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2" name="Picture 14" descr="F:\SVN_Privat\Maya\projects\Phong\New_Project\images\PhongReflection.13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3" name="Picture 15" descr="F:\SVN_Privat\Maya\projects\Phong\New_Project\images\PhongReflection.14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4" name="Picture 16" descr="F:\SVN_Privat\Maya\projects\Phong\New_Project\images\PhongReflection.1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5" name="Picture 17" descr="F:\SVN_Privat\Maya\projects\Phong\New_Project\images\PhongReflection.16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6" name="Picture 18" descr="F:\SVN_Privat\Maya\projects\Phong\New_Project\images\PhongReflection.17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7" name="Picture 19" descr="F:\SVN_Privat\Maya\projects\Phong\New_Project\images\PhongReflection.18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8" name="Picture 20" descr="F:\SVN_Privat\Maya\projects\Phong\New_Project\images\PhongReflection.19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9" name="Picture 21" descr="F:\SVN_Privat\Maya\projects\Phong\New_Project\images\PhongReflection.20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0" name="Picture 22" descr="F:\SVN_Privat\Maya\projects\Phong\New_Project\images\PhongReflection.21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1" name="Picture 23" descr="F:\SVN_Privat\Maya\projects\Phong\New_Project\images\PhongReflection.22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2" name="Picture 24" descr="F:\SVN_Privat\Maya\projects\Phong\New_Project\images\PhongReflection.23.pn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3" name="Picture 25" descr="F:\SVN_Privat\Maya\projects\Phong\New_Project\images\PhongReflection.24.pn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29" name="Grafik 28" descr="Sky_spec3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35474" y="3620862"/>
            <a:ext cx="3361274" cy="2429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 descr="Sky_spec0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35474" y="3620863"/>
            <a:ext cx="3354709" cy="2429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 descr="Sky_spec1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35474" y="3627427"/>
            <a:ext cx="3361275" cy="2422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 descr="Sky_spec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35474" y="3614297"/>
            <a:ext cx="3361275" cy="243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feld 34"/>
          <p:cNvSpPr txBox="1"/>
          <p:nvPr/>
        </p:nvSpPr>
        <p:spPr>
          <a:xfrm>
            <a:off x="5235547" y="1270450"/>
            <a:ext cx="3211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0" dirty="0" err="1" smtClean="0"/>
              <a:t>Spekulare</a:t>
            </a:r>
            <a:r>
              <a:rPr lang="de-DE" sz="2400" dirty="0" smtClean="0"/>
              <a:t> </a:t>
            </a:r>
            <a:r>
              <a:rPr lang="de-DE" sz="2400" i="0" dirty="0" smtClean="0"/>
              <a:t>Reflexion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dirty="0" smtClean="0"/>
              <a:t>(z.B. </a:t>
            </a:r>
            <a:r>
              <a:rPr lang="de-DE" dirty="0" err="1" smtClean="0"/>
              <a:t>Phong</a:t>
            </a:r>
            <a:r>
              <a:rPr lang="de-DE" dirty="0" smtClean="0"/>
              <a:t> Modell)</a:t>
            </a:r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5235547" y="1270450"/>
            <a:ext cx="2698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0" dirty="0" smtClean="0"/>
              <a:t>Diffuse Reflexion</a:t>
            </a:r>
            <a:br>
              <a:rPr lang="de-DE" sz="2400" i="0" dirty="0" smtClean="0"/>
            </a:br>
            <a:r>
              <a:rPr lang="de-DE" dirty="0" smtClean="0"/>
              <a:t>(z.B. </a:t>
            </a:r>
            <a:r>
              <a:rPr lang="de-DE" dirty="0" err="1" smtClean="0"/>
              <a:t>Irradiance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4091972">
            <a:off x="681998" y="1567020"/>
            <a:ext cx="616305" cy="418472"/>
            <a:chOff x="462" y="1717"/>
            <a:chExt cx="568" cy="338"/>
          </a:xfrm>
        </p:grpSpPr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42" name="Oval 10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43" name="Textfeld 42"/>
          <p:cNvSpPr txBox="1"/>
          <p:nvPr/>
        </p:nvSpPr>
        <p:spPr>
          <a:xfrm>
            <a:off x="5235547" y="1270450"/>
            <a:ext cx="3172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0" dirty="0" smtClean="0"/>
              <a:t>Perfekte Spiegelung</a:t>
            </a:r>
          </a:p>
          <a:p>
            <a:r>
              <a:rPr lang="de-DE" dirty="0" smtClean="0"/>
              <a:t>(z.B. Environment </a:t>
            </a:r>
            <a:r>
              <a:rPr lang="de-DE" dirty="0" err="1" smtClean="0"/>
              <a:t>Map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6" name="Grafik 45" descr="spec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52542" y="3587977"/>
            <a:ext cx="2143424" cy="2124372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47000"/>
              </a:prstClr>
            </a:outerShdw>
          </a:effectLst>
        </p:spPr>
      </p:pic>
      <p:sp>
        <p:nvSpPr>
          <p:cNvPr id="49" name="Textfeld 48"/>
          <p:cNvSpPr txBox="1"/>
          <p:nvPr/>
        </p:nvSpPr>
        <p:spPr>
          <a:xfrm>
            <a:off x="4222449" y="1270450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i="0" dirty="0" smtClean="0"/>
              <a:t>BRDF: Perfekte Spiegelung</a:t>
            </a:r>
          </a:p>
          <a:p>
            <a:pPr algn="r"/>
            <a:r>
              <a:rPr lang="de-DE" dirty="0" smtClean="0"/>
              <a:t>(z.B. Environment </a:t>
            </a:r>
            <a:r>
              <a:rPr lang="de-DE" dirty="0" err="1" smtClean="0"/>
              <a:t>Map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4389163" y="1270450"/>
            <a:ext cx="4019049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i="0" dirty="0" smtClean="0"/>
              <a:t>BRDF: </a:t>
            </a:r>
            <a:r>
              <a:rPr lang="de-DE" sz="2400" i="0" dirty="0" err="1" smtClean="0"/>
              <a:t>Specular</a:t>
            </a:r>
            <a:r>
              <a:rPr lang="de-DE" sz="2400" i="0" dirty="0" smtClean="0"/>
              <a:t> </a:t>
            </a:r>
            <a:r>
              <a:rPr lang="de-DE" sz="2400" i="0" dirty="0" err="1" smtClean="0"/>
              <a:t>Reflection</a:t>
            </a:r>
            <a:endParaRPr lang="de-DE" sz="2400" i="0" dirty="0" smtClean="0"/>
          </a:p>
          <a:p>
            <a:pPr algn="r"/>
            <a:r>
              <a:rPr lang="de-DE" dirty="0" smtClean="0"/>
              <a:t>(e.g. </a:t>
            </a:r>
            <a:r>
              <a:rPr lang="de-DE" dirty="0" err="1" smtClean="0"/>
              <a:t>Phong</a:t>
            </a:r>
            <a:r>
              <a:rPr lang="de-DE" dirty="0" smtClean="0"/>
              <a:t> Model)</a:t>
            </a:r>
            <a:endParaRPr lang="de-DE" dirty="0"/>
          </a:p>
        </p:txBody>
      </p:sp>
      <p:sp>
        <p:nvSpPr>
          <p:cNvPr id="37" name="Ellipse 36"/>
          <p:cNvSpPr/>
          <p:nvPr/>
        </p:nvSpPr>
        <p:spPr bwMode="auto">
          <a:xfrm>
            <a:off x="4582391" y="1859972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5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5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5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5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6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5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5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5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5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00"/>
                            </p:stCondLst>
                            <p:childTnLst>
                              <p:par>
                                <p:cTn id="2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5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5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65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0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65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8000"/>
                            </p:stCondLst>
                            <p:childTnLst>
                              <p:par>
                                <p:cTn id="2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0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5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9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43" grpId="0"/>
      <p:bldP spid="43" grpId="1"/>
      <p:bldP spid="49" grpId="0"/>
      <p:bldP spid="49" grpId="1"/>
      <p:bldP spid="50" grpId="0"/>
      <p:bldP spid="37" grpId="0" animBg="1"/>
      <p:bldP spid="3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endParaRPr lang="de-DE" dirty="0"/>
          </a:p>
        </p:txBody>
      </p:sp>
      <p:pic>
        <p:nvPicPr>
          <p:cNvPr id="8194" name="Picture 2" descr="D:\SIGGRAPH_Asia_2008\In\neu-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2524"/>
            <a:ext cx="8839200" cy="494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Mapping</a:t>
            </a:r>
            <a:endParaRPr lang="de-DE" dirty="0"/>
          </a:p>
        </p:txBody>
      </p:sp>
      <p:pic>
        <p:nvPicPr>
          <p:cNvPr id="9218" name="Picture 2" descr="D:\SIGGRAPH_Asia_2008\In\neu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4" y="796841"/>
            <a:ext cx="8786813" cy="563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Rendering - DVR</a:t>
            </a:r>
            <a:endParaRPr lang="de-DE" dirty="0"/>
          </a:p>
        </p:txBody>
      </p:sp>
      <p:pic>
        <p:nvPicPr>
          <p:cNvPr id="10242" name="Picture 2" descr="D:\SIGGRAPH_Asia_2008\In\neu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51" y="1266824"/>
            <a:ext cx="8713774" cy="456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Rays</a:t>
            </a:r>
            <a:endParaRPr lang="de-DE" dirty="0"/>
          </a:p>
        </p:txBody>
      </p:sp>
      <p:pic>
        <p:nvPicPr>
          <p:cNvPr id="6146" name="Picture 2" descr="D:\SIGGRAPH_Asia_2008\In\neu-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15" y="1200150"/>
            <a:ext cx="8961065" cy="475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7"/>
          <p:cNvGrpSpPr>
            <a:grpSpLocks/>
          </p:cNvGrpSpPr>
          <p:nvPr/>
        </p:nvGrpSpPr>
        <p:grpSpPr bwMode="auto">
          <a:xfrm>
            <a:off x="4429125" y="3627438"/>
            <a:ext cx="1008063" cy="1003300"/>
            <a:chOff x="4060" y="1798"/>
            <a:chExt cx="361" cy="361"/>
          </a:xfrm>
        </p:grpSpPr>
        <p:sp>
          <p:nvSpPr>
            <p:cNvPr id="425098" name="Rectangle 138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" name="Group 139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100" name="Oval 140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1" name="Oval 141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2" name="Oval 142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3" name="Oval 143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4" name="Oval 144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5" name="Oval 145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6" name="Oval 146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7" name="Oval 147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8" name="Oval 148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9" name="Oval 149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0" name="Oval 150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1" name="Oval 151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2" name="Oval 152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3" name="Oval 153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4" name="Oval 154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5" name="Oval 155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6" name="Oval 156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7" name="Oval 157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8" name="Oval 158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9" name="Oval 159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0" name="Oval 160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1" name="Oval 161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2" name="Oval 162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3" name="Oval 163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4" name="Oval 164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5" name="Oval 165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6" name="Oval 166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7" name="Oval 167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8" name="Oval 168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9" name="Oval 169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0" name="Oval 170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1" name="Oval 171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2" name="Oval 172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3" name="Oval 173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4" name="Oval 174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5" name="Oval 175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6" name="Oval 176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7" name="Oval 177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8" name="Oval 178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9" name="Oval 179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0" name="Oval 180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1" name="Oval 181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2" name="Oval 182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3" name="Oval 183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4" name="Oval 184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5" name="Oval 185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6" name="Oval 186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7" name="Oval 187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8" name="Oval 188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9" name="Oval 189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0" name="Oval 190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1" name="Oval 191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2" name="Oval 192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3" name="Oval 193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4" name="Oval 194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5" name="Oval 195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6" name="Oval 196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7" name="Oval 197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8" name="Oval 198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9" name="Oval 199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0" name="Oval 200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1" name="Oval 201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2" name="Oval 202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3" name="Oval 203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4" name="Group 204"/>
          <p:cNvGrpSpPr>
            <a:grpSpLocks/>
          </p:cNvGrpSpPr>
          <p:nvPr/>
        </p:nvGrpSpPr>
        <p:grpSpPr bwMode="auto">
          <a:xfrm>
            <a:off x="2268538" y="2619375"/>
            <a:ext cx="2017712" cy="2016125"/>
            <a:chOff x="4060" y="1798"/>
            <a:chExt cx="361" cy="361"/>
          </a:xfrm>
        </p:grpSpPr>
        <p:sp>
          <p:nvSpPr>
            <p:cNvPr id="425165" name="Rectangle 205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5" name="Group 206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167" name="Oval 207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8" name="Oval 208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9" name="Oval 209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0" name="Oval 210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1" name="Oval 211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2" name="Oval 212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3" name="Oval 213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4" name="Oval 214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5" name="Oval 215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6" name="Oval 216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7" name="Oval 217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8" name="Oval 218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9" name="Oval 219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0" name="Oval 220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1" name="Oval 221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2" name="Oval 222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3" name="Oval 223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4" name="Oval 224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5" name="Oval 225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6" name="Oval 226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7" name="Oval 227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8" name="Oval 228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9" name="Oval 229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0" name="Oval 230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1" name="Oval 231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2" name="Oval 232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3" name="Oval 233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4" name="Oval 234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5" name="Oval 235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6" name="Oval 236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7" name="Oval 237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8" name="Oval 238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9" name="Oval 239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0" name="Oval 240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1" name="Oval 241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2" name="Oval 242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3" name="Oval 243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4" name="Oval 244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5" name="Oval 245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6" name="Oval 246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7" name="Oval 247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8" name="Oval 248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9" name="Oval 249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0" name="Oval 250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1" name="Oval 251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2" name="Oval 252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3" name="Oval 253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4" name="Oval 254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5" name="Oval 255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6" name="Oval 256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7" name="Oval 257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8" name="Oval 258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9" name="Oval 259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0" name="Oval 260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1" name="Oval 261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2" name="Oval 262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3" name="Oval 263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4" name="Oval 264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5" name="Oval 265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6" name="Oval 266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7" name="Oval 267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8" name="Oval 268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9" name="Oval 269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30" name="Oval 270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425231" name="Text Box 271"/>
          <p:cNvSpPr txBox="1">
            <a:spLocks noChangeArrowheads="1"/>
          </p:cNvSpPr>
          <p:nvPr/>
        </p:nvSpPr>
        <p:spPr bwMode="auto">
          <a:xfrm>
            <a:off x="1044575" y="4311650"/>
            <a:ext cx="1187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sv-SE" sz="1600" b="1" u="none">
                <a:latin typeface="Arial" charset="0"/>
              </a:rPr>
              <a:t>Level 0</a:t>
            </a:r>
          </a:p>
        </p:txBody>
      </p:sp>
      <p:sp>
        <p:nvSpPr>
          <p:cNvPr id="425232" name="Text Box 272"/>
          <p:cNvSpPr txBox="1">
            <a:spLocks noChangeArrowheads="1"/>
          </p:cNvSpPr>
          <p:nvPr/>
        </p:nvSpPr>
        <p:spPr bwMode="auto">
          <a:xfrm>
            <a:off x="4429125" y="3257550"/>
            <a:ext cx="100806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1600" b="1" u="none">
                <a:latin typeface="Arial" charset="0"/>
              </a:rPr>
              <a:t>Level 1</a:t>
            </a:r>
          </a:p>
        </p:txBody>
      </p:sp>
      <p:sp>
        <p:nvSpPr>
          <p:cNvPr id="425233" name="Text Box 273"/>
          <p:cNvSpPr txBox="1">
            <a:spLocks noChangeArrowheads="1"/>
          </p:cNvSpPr>
          <p:nvPr/>
        </p:nvSpPr>
        <p:spPr bwMode="auto">
          <a:xfrm>
            <a:off x="5508625" y="3771900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2</a:t>
            </a:r>
          </a:p>
        </p:txBody>
      </p:sp>
      <p:sp>
        <p:nvSpPr>
          <p:cNvPr id="425234" name="Text Box 274"/>
          <p:cNvSpPr txBox="1">
            <a:spLocks noChangeArrowheads="1"/>
          </p:cNvSpPr>
          <p:nvPr/>
        </p:nvSpPr>
        <p:spPr bwMode="auto">
          <a:xfrm>
            <a:off x="6518275" y="4333875"/>
            <a:ext cx="971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3</a:t>
            </a:r>
          </a:p>
        </p:txBody>
      </p:sp>
      <p:sp>
        <p:nvSpPr>
          <p:cNvPr id="425235" name="Rectangle 27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Multiresolution </a:t>
            </a:r>
            <a:r>
              <a:rPr lang="sv-SE" b="1" dirty="0" smtClean="0"/>
              <a:t>Volumes</a:t>
            </a:r>
            <a:endParaRPr lang="sv-SE" b="1" dirty="0"/>
          </a:p>
        </p:txBody>
      </p:sp>
      <p:sp>
        <p:nvSpPr>
          <p:cNvPr id="425236" name="Rectangle 276"/>
          <p:cNvSpPr>
            <a:spLocks noGrp="1" noChangeArrowheads="1"/>
          </p:cNvSpPr>
          <p:nvPr>
            <p:ph type="body" idx="4294967295"/>
          </p:nvPr>
        </p:nvSpPr>
        <p:spPr>
          <a:xfrm>
            <a:off x="719138" y="1152525"/>
            <a:ext cx="8424862" cy="1590675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sv-SE" dirty="0" smtClean="0"/>
              <a:t>Hierarchical and Flat Blocking Techniques</a:t>
            </a:r>
          </a:p>
          <a:p>
            <a:pPr>
              <a:lnSpc>
                <a:spcPct val="90000"/>
              </a:lnSpc>
              <a:buNone/>
            </a:pPr>
            <a:r>
              <a:rPr lang="sv-SE" sz="2000" b="1" dirty="0" smtClean="0"/>
              <a:t>Hierarchical </a:t>
            </a:r>
            <a:r>
              <a:rPr lang="sv-SE" sz="2000" b="1" dirty="0"/>
              <a:t>blocking</a:t>
            </a:r>
          </a:p>
          <a:p>
            <a:pPr>
              <a:lnSpc>
                <a:spcPct val="90000"/>
              </a:lnSpc>
            </a:pPr>
            <a:r>
              <a:rPr lang="sv-SE" sz="2000" dirty="0"/>
              <a:t>Constant data size, lower resolution blocks cover increasing spatial size</a:t>
            </a:r>
          </a:p>
        </p:txBody>
      </p:sp>
      <p:sp>
        <p:nvSpPr>
          <p:cNvPr id="425238" name="Text Box 278"/>
          <p:cNvSpPr txBox="1">
            <a:spLocks noChangeArrowheads="1"/>
          </p:cNvSpPr>
          <p:nvPr/>
        </p:nvSpPr>
        <p:spPr bwMode="auto">
          <a:xfrm>
            <a:off x="1693863" y="5595938"/>
            <a:ext cx="9334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0</a:t>
            </a:r>
          </a:p>
        </p:txBody>
      </p:sp>
      <p:sp>
        <p:nvSpPr>
          <p:cNvPr id="425239" name="Text Box 279"/>
          <p:cNvSpPr txBox="1">
            <a:spLocks noChangeArrowheads="1"/>
          </p:cNvSpPr>
          <p:nvPr/>
        </p:nvSpPr>
        <p:spPr bwMode="auto">
          <a:xfrm>
            <a:off x="3421063" y="5595938"/>
            <a:ext cx="9334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1</a:t>
            </a:r>
          </a:p>
        </p:txBody>
      </p:sp>
      <p:sp>
        <p:nvSpPr>
          <p:cNvPr id="425240" name="Text Box 280"/>
          <p:cNvSpPr txBox="1">
            <a:spLocks noChangeArrowheads="1"/>
          </p:cNvSpPr>
          <p:nvPr/>
        </p:nvSpPr>
        <p:spPr bwMode="auto">
          <a:xfrm>
            <a:off x="5114925" y="5594350"/>
            <a:ext cx="933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2</a:t>
            </a:r>
          </a:p>
        </p:txBody>
      </p:sp>
      <p:sp>
        <p:nvSpPr>
          <p:cNvPr id="425241" name="Text Box 281"/>
          <p:cNvSpPr txBox="1">
            <a:spLocks noChangeArrowheads="1"/>
          </p:cNvSpPr>
          <p:nvPr/>
        </p:nvSpPr>
        <p:spPr bwMode="auto">
          <a:xfrm>
            <a:off x="6842125" y="5594350"/>
            <a:ext cx="933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3</a:t>
            </a:r>
          </a:p>
        </p:txBody>
      </p:sp>
      <p:grpSp>
        <p:nvGrpSpPr>
          <p:cNvPr id="6" name="Group 282"/>
          <p:cNvGrpSpPr>
            <a:grpSpLocks/>
          </p:cNvGrpSpPr>
          <p:nvPr/>
        </p:nvGrpSpPr>
        <p:grpSpPr bwMode="auto">
          <a:xfrm>
            <a:off x="6551613" y="5627688"/>
            <a:ext cx="287337" cy="287337"/>
            <a:chOff x="4060" y="1798"/>
            <a:chExt cx="361" cy="361"/>
          </a:xfrm>
        </p:grpSpPr>
        <p:sp>
          <p:nvSpPr>
            <p:cNvPr id="425243" name="Rectangle 283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7" name="Group 284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245" name="Oval 285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6" name="Oval 286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7" name="Oval 287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8" name="Oval 288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9" name="Oval 289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0" name="Oval 290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1" name="Oval 291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2" name="Oval 292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3" name="Oval 293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4" name="Oval 294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5" name="Oval 295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6" name="Oval 296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7" name="Oval 297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8" name="Oval 298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9" name="Oval 299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0" name="Oval 300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1" name="Oval 301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2" name="Oval 302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3" name="Oval 303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4" name="Oval 304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5" name="Oval 305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6" name="Oval 306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7" name="Oval 307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8" name="Oval 308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9" name="Oval 309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0" name="Oval 310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1" name="Oval 311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2" name="Oval 312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3" name="Oval 313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4" name="Oval 314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5" name="Oval 315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6" name="Oval 316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7" name="Oval 317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8" name="Oval 318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9" name="Oval 319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0" name="Oval 320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1" name="Oval 321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2" name="Oval 322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3" name="Oval 323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4" name="Oval 324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5" name="Oval 325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6" name="Oval 326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7" name="Oval 327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8" name="Oval 328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9" name="Oval 329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0" name="Oval 330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1" name="Oval 331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2" name="Oval 332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3" name="Oval 333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4" name="Oval 334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5" name="Oval 335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6" name="Oval 336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7" name="Oval 337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8" name="Oval 338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9" name="Oval 339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0" name="Oval 340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1" name="Oval 341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2" name="Oval 342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3" name="Oval 343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4" name="Oval 344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5" name="Oval 345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6" name="Oval 346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7" name="Oval 347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8" name="Oval 348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8" name="Group 349"/>
          <p:cNvGrpSpPr>
            <a:grpSpLocks/>
          </p:cNvGrpSpPr>
          <p:nvPr/>
        </p:nvGrpSpPr>
        <p:grpSpPr bwMode="auto">
          <a:xfrm>
            <a:off x="4822825" y="5627688"/>
            <a:ext cx="288925" cy="287337"/>
            <a:chOff x="2971" y="1797"/>
            <a:chExt cx="363" cy="362"/>
          </a:xfrm>
        </p:grpSpPr>
        <p:sp>
          <p:nvSpPr>
            <p:cNvPr id="425310" name="Rectangle 350"/>
            <p:cNvSpPr>
              <a:spLocks noChangeArrowheads="1"/>
            </p:cNvSpPr>
            <p:nvPr/>
          </p:nvSpPr>
          <p:spPr bwMode="auto">
            <a:xfrm>
              <a:off x="2971" y="1797"/>
              <a:ext cx="363" cy="36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9" name="Group 351"/>
            <p:cNvGrpSpPr>
              <a:grpSpLocks/>
            </p:cNvGrpSpPr>
            <p:nvPr/>
          </p:nvGrpSpPr>
          <p:grpSpPr bwMode="auto">
            <a:xfrm>
              <a:off x="2990" y="1820"/>
              <a:ext cx="317" cy="318"/>
              <a:chOff x="2880" y="3656"/>
              <a:chExt cx="317" cy="318"/>
            </a:xfrm>
          </p:grpSpPr>
          <p:sp>
            <p:nvSpPr>
              <p:cNvPr id="425312" name="Oval 352"/>
              <p:cNvSpPr>
                <a:spLocks noChangeArrowheads="1"/>
              </p:cNvSpPr>
              <p:nvPr/>
            </p:nvSpPr>
            <p:spPr bwMode="auto">
              <a:xfrm>
                <a:off x="2880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3" name="Oval 353"/>
              <p:cNvSpPr>
                <a:spLocks noChangeArrowheads="1"/>
              </p:cNvSpPr>
              <p:nvPr/>
            </p:nvSpPr>
            <p:spPr bwMode="auto">
              <a:xfrm>
                <a:off x="2971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4" name="Oval 354"/>
              <p:cNvSpPr>
                <a:spLocks noChangeArrowheads="1"/>
              </p:cNvSpPr>
              <p:nvPr/>
            </p:nvSpPr>
            <p:spPr bwMode="auto">
              <a:xfrm>
                <a:off x="3061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5" name="Oval 355"/>
              <p:cNvSpPr>
                <a:spLocks noChangeArrowheads="1"/>
              </p:cNvSpPr>
              <p:nvPr/>
            </p:nvSpPr>
            <p:spPr bwMode="auto">
              <a:xfrm>
                <a:off x="3152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6" name="Oval 356"/>
              <p:cNvSpPr>
                <a:spLocks noChangeArrowheads="1"/>
              </p:cNvSpPr>
              <p:nvPr/>
            </p:nvSpPr>
            <p:spPr bwMode="auto">
              <a:xfrm>
                <a:off x="2880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7" name="Oval 357"/>
              <p:cNvSpPr>
                <a:spLocks noChangeArrowheads="1"/>
              </p:cNvSpPr>
              <p:nvPr/>
            </p:nvSpPr>
            <p:spPr bwMode="auto">
              <a:xfrm>
                <a:off x="2971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8" name="Oval 358"/>
              <p:cNvSpPr>
                <a:spLocks noChangeArrowheads="1"/>
              </p:cNvSpPr>
              <p:nvPr/>
            </p:nvSpPr>
            <p:spPr bwMode="auto">
              <a:xfrm>
                <a:off x="3061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9" name="Oval 359"/>
              <p:cNvSpPr>
                <a:spLocks noChangeArrowheads="1"/>
              </p:cNvSpPr>
              <p:nvPr/>
            </p:nvSpPr>
            <p:spPr bwMode="auto">
              <a:xfrm>
                <a:off x="3152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0" name="Oval 360"/>
              <p:cNvSpPr>
                <a:spLocks noChangeArrowheads="1"/>
              </p:cNvSpPr>
              <p:nvPr/>
            </p:nvSpPr>
            <p:spPr bwMode="auto">
              <a:xfrm>
                <a:off x="2880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1" name="Oval 361"/>
              <p:cNvSpPr>
                <a:spLocks noChangeArrowheads="1"/>
              </p:cNvSpPr>
              <p:nvPr/>
            </p:nvSpPr>
            <p:spPr bwMode="auto">
              <a:xfrm>
                <a:off x="2971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2" name="Oval 362"/>
              <p:cNvSpPr>
                <a:spLocks noChangeArrowheads="1"/>
              </p:cNvSpPr>
              <p:nvPr/>
            </p:nvSpPr>
            <p:spPr bwMode="auto">
              <a:xfrm>
                <a:off x="3061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3" name="Oval 363"/>
              <p:cNvSpPr>
                <a:spLocks noChangeArrowheads="1"/>
              </p:cNvSpPr>
              <p:nvPr/>
            </p:nvSpPr>
            <p:spPr bwMode="auto">
              <a:xfrm>
                <a:off x="3152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4" name="Oval 364"/>
              <p:cNvSpPr>
                <a:spLocks noChangeArrowheads="1"/>
              </p:cNvSpPr>
              <p:nvPr/>
            </p:nvSpPr>
            <p:spPr bwMode="auto">
              <a:xfrm>
                <a:off x="2880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5" name="Oval 365"/>
              <p:cNvSpPr>
                <a:spLocks noChangeArrowheads="1"/>
              </p:cNvSpPr>
              <p:nvPr/>
            </p:nvSpPr>
            <p:spPr bwMode="auto">
              <a:xfrm>
                <a:off x="2971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6" name="Oval 366"/>
              <p:cNvSpPr>
                <a:spLocks noChangeArrowheads="1"/>
              </p:cNvSpPr>
              <p:nvPr/>
            </p:nvSpPr>
            <p:spPr bwMode="auto">
              <a:xfrm>
                <a:off x="3061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7" name="Oval 367"/>
              <p:cNvSpPr>
                <a:spLocks noChangeArrowheads="1"/>
              </p:cNvSpPr>
              <p:nvPr/>
            </p:nvSpPr>
            <p:spPr bwMode="auto">
              <a:xfrm>
                <a:off x="3152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0" name="Group 368"/>
          <p:cNvGrpSpPr>
            <a:grpSpLocks/>
          </p:cNvGrpSpPr>
          <p:nvPr/>
        </p:nvGrpSpPr>
        <p:grpSpPr bwMode="auto">
          <a:xfrm>
            <a:off x="3128963" y="5629275"/>
            <a:ext cx="288925" cy="288925"/>
            <a:chOff x="1882" y="1797"/>
            <a:chExt cx="363" cy="363"/>
          </a:xfrm>
        </p:grpSpPr>
        <p:sp>
          <p:nvSpPr>
            <p:cNvPr id="425329" name="Rectangle 369"/>
            <p:cNvSpPr>
              <a:spLocks noChangeArrowheads="1"/>
            </p:cNvSpPr>
            <p:nvPr/>
          </p:nvSpPr>
          <p:spPr bwMode="auto">
            <a:xfrm>
              <a:off x="1882" y="1797"/>
              <a:ext cx="363" cy="363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1" name="Group 370"/>
            <p:cNvGrpSpPr>
              <a:grpSpLocks/>
            </p:cNvGrpSpPr>
            <p:nvPr/>
          </p:nvGrpSpPr>
          <p:grpSpPr bwMode="auto">
            <a:xfrm>
              <a:off x="1927" y="1842"/>
              <a:ext cx="273" cy="272"/>
              <a:chOff x="3969" y="3838"/>
              <a:chExt cx="136" cy="136"/>
            </a:xfrm>
          </p:grpSpPr>
          <p:sp>
            <p:nvSpPr>
              <p:cNvPr id="425331" name="Oval 371"/>
              <p:cNvSpPr>
                <a:spLocks noChangeArrowheads="1"/>
              </p:cNvSpPr>
              <p:nvPr/>
            </p:nvSpPr>
            <p:spPr bwMode="auto">
              <a:xfrm>
                <a:off x="3969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32" name="Oval 372"/>
              <p:cNvSpPr>
                <a:spLocks noChangeArrowheads="1"/>
              </p:cNvSpPr>
              <p:nvPr/>
            </p:nvSpPr>
            <p:spPr bwMode="auto">
              <a:xfrm>
                <a:off x="4060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33" name="Oval 373"/>
              <p:cNvSpPr>
                <a:spLocks noChangeArrowheads="1"/>
              </p:cNvSpPr>
              <p:nvPr/>
            </p:nvSpPr>
            <p:spPr bwMode="auto">
              <a:xfrm>
                <a:off x="3969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34" name="Oval 374"/>
              <p:cNvSpPr>
                <a:spLocks noChangeArrowheads="1"/>
              </p:cNvSpPr>
              <p:nvPr/>
            </p:nvSpPr>
            <p:spPr bwMode="auto">
              <a:xfrm>
                <a:off x="4060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2" name="Group 375"/>
          <p:cNvGrpSpPr>
            <a:grpSpLocks/>
          </p:cNvGrpSpPr>
          <p:nvPr/>
        </p:nvGrpSpPr>
        <p:grpSpPr bwMode="auto">
          <a:xfrm>
            <a:off x="1401763" y="5629275"/>
            <a:ext cx="288925" cy="290513"/>
            <a:chOff x="794" y="1797"/>
            <a:chExt cx="362" cy="363"/>
          </a:xfrm>
        </p:grpSpPr>
        <p:sp>
          <p:nvSpPr>
            <p:cNvPr id="425336" name="Rectangle 376"/>
            <p:cNvSpPr>
              <a:spLocks noChangeArrowheads="1"/>
            </p:cNvSpPr>
            <p:nvPr/>
          </p:nvSpPr>
          <p:spPr bwMode="auto">
            <a:xfrm>
              <a:off x="794" y="1797"/>
              <a:ext cx="362" cy="363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5337" name="Oval 377"/>
            <p:cNvSpPr>
              <a:spLocks noChangeArrowheads="1"/>
            </p:cNvSpPr>
            <p:nvPr/>
          </p:nvSpPr>
          <p:spPr bwMode="auto">
            <a:xfrm>
              <a:off x="884" y="1887"/>
              <a:ext cx="182" cy="182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25338" name="Rectangle 378"/>
          <p:cNvSpPr>
            <a:spLocks noChangeArrowheads="1"/>
          </p:cNvSpPr>
          <p:nvPr/>
        </p:nvSpPr>
        <p:spPr bwMode="auto">
          <a:xfrm>
            <a:off x="4572000" y="1628775"/>
            <a:ext cx="41767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u="none">
              <a:latin typeface="Arial" charset="0"/>
            </a:endParaRPr>
          </a:p>
        </p:txBody>
      </p:sp>
      <p:grpSp>
        <p:nvGrpSpPr>
          <p:cNvPr id="13" name="Group 70"/>
          <p:cNvGrpSpPr>
            <a:grpSpLocks/>
          </p:cNvGrpSpPr>
          <p:nvPr/>
        </p:nvGrpSpPr>
        <p:grpSpPr bwMode="auto">
          <a:xfrm>
            <a:off x="5581650" y="4129088"/>
            <a:ext cx="504825" cy="504825"/>
            <a:chOff x="4060" y="1798"/>
            <a:chExt cx="361" cy="361"/>
          </a:xfrm>
        </p:grpSpPr>
        <p:sp>
          <p:nvSpPr>
            <p:cNvPr id="425031" name="Rectangle 71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" name="Group 72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033" name="Oval 73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4" name="Oval 74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5" name="Oval 75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6" name="Oval 76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7" name="Oval 77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8" name="Oval 78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9" name="Oval 79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0" name="Oval 80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1" name="Oval 81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2" name="Oval 82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3" name="Oval 83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4" name="Oval 84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5" name="Oval 85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6" name="Oval 86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7" name="Oval 87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8" name="Oval 88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9" name="Oval 89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0" name="Oval 90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1" name="Oval 91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2" name="Oval 92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3" name="Oval 93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4" name="Oval 94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5" name="Oval 95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6" name="Oval 96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7" name="Oval 97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8" name="Oval 98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9" name="Oval 99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0" name="Oval 100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1" name="Oval 101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2" name="Oval 102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3" name="Oval 103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4" name="Oval 104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5" name="Oval 105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6" name="Oval 106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7" name="Oval 107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8" name="Oval 108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9" name="Oval 109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0" name="Oval 110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1" name="Oval 111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2" name="Oval 112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3" name="Oval 113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4" name="Oval 114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5" name="Oval 115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6" name="Oval 116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7" name="Oval 117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8" name="Oval 118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9" name="Oval 119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0" name="Oval 120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1" name="Oval 121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2" name="Oval 122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3" name="Oval 123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4" name="Oval 124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5" name="Oval 125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6" name="Oval 126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7" name="Oval 127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8" name="Oval 128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9" name="Oval 129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0" name="Oval 130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1" name="Oval 131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2" name="Oval 132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3" name="Oval 133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4" name="Oval 134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5" name="Oval 135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6" name="Oval 136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6229350" y="4381500"/>
            <a:ext cx="252413" cy="252413"/>
            <a:chOff x="4060" y="1798"/>
            <a:chExt cx="361" cy="361"/>
          </a:xfrm>
        </p:grpSpPr>
        <p:sp>
          <p:nvSpPr>
            <p:cNvPr id="424964" name="Rectangle 4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4966" name="Oval 6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67" name="Oval 7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68" name="Oval 8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69" name="Oval 9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0" name="Oval 10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1" name="Oval 11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2" name="Oval 12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3" name="Oval 13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4" name="Oval 14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5" name="Oval 15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6" name="Oval 16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7" name="Oval 17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8" name="Oval 18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9" name="Oval 19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0" name="Oval 20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1" name="Oval 21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2" name="Oval 22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3" name="Oval 23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4" name="Oval 24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5" name="Oval 25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6" name="Oval 26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7" name="Oval 27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8" name="Oval 28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9" name="Oval 29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0" name="Oval 30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1" name="Oval 31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2" name="Oval 32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3" name="Oval 33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4" name="Oval 34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5" name="Oval 35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6" name="Oval 36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7" name="Oval 37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8" name="Oval 38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9" name="Oval 39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0" name="Oval 40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1" name="Oval 41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2" name="Oval 42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3" name="Oval 43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4" name="Oval 44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5" name="Oval 45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6" name="Oval 46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7" name="Oval 47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8" name="Oval 48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9" name="Oval 49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0" name="Oval 50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1" name="Oval 51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2" name="Oval 52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3" name="Oval 53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4" name="Oval 54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5" name="Oval 55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6" name="Oval 56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7" name="Oval 57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8" name="Oval 58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9" name="Oval 59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0" name="Oval 60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1" name="Oval 61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2" name="Oval 62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3" name="Oval 63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4" name="Oval 64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5" name="Oval 65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6" name="Oval 66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7" name="Oval 67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8" name="Oval 68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9" name="Oval 69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425340" name="Rectangle 380"/>
          <p:cNvSpPr>
            <a:spLocks noChangeArrowheads="1"/>
          </p:cNvSpPr>
          <p:nvPr/>
        </p:nvSpPr>
        <p:spPr bwMode="auto">
          <a:xfrm>
            <a:off x="574675" y="4899025"/>
            <a:ext cx="84248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v-SE" sz="2000" b="1" u="none" dirty="0">
                <a:latin typeface="Arial" charset="0"/>
              </a:rPr>
              <a:t>Flat blocking </a:t>
            </a:r>
            <a:r>
              <a:rPr lang="sv-SE" sz="2000" b="1" u="none" dirty="0" smtClean="0">
                <a:latin typeface="Arial" charset="0"/>
              </a:rPr>
              <a:t>structure</a:t>
            </a:r>
            <a:br>
              <a:rPr lang="sv-SE" sz="2000" b="1" u="none" dirty="0" smtClean="0">
                <a:latin typeface="Arial" charset="0"/>
              </a:rPr>
            </a:br>
            <a:r>
              <a:rPr lang="sv-SE" sz="2000" u="none" dirty="0" smtClean="0">
                <a:latin typeface="Arial" charset="0"/>
              </a:rPr>
              <a:t>Constant </a:t>
            </a:r>
            <a:r>
              <a:rPr lang="sv-SE" sz="2000" u="none" dirty="0">
                <a:latin typeface="Arial" charset="0"/>
              </a:rPr>
              <a:t>spatial size, lower resolution blocks have fewer samples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5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231" grpId="0"/>
      <p:bldP spid="425232" grpId="0"/>
      <p:bldP spid="425233" grpId="0"/>
      <p:bldP spid="425234" grpId="0"/>
      <p:bldP spid="425236" grpId="0" build="p"/>
      <p:bldP spid="425238" grpId="0"/>
      <p:bldP spid="425239" grpId="0"/>
      <p:bldP spid="425240" grpId="0"/>
      <p:bldP spid="425241" grpId="0"/>
      <p:bldP spid="425338" grpId="0" build="p"/>
      <p:bldP spid="42534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Deep Shadow </a:t>
            </a:r>
            <a:r>
              <a:rPr lang="en-US" dirty="0" smtClean="0"/>
              <a:t>Maps</a:t>
            </a:r>
            <a:endParaRPr lang="en-US" dirty="0"/>
          </a:p>
        </p:txBody>
      </p:sp>
      <p:pic>
        <p:nvPicPr>
          <p:cNvPr id="53351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38" y="1831975"/>
            <a:ext cx="3897312" cy="407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33511" name="Picture 7" descr="h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1774825"/>
            <a:ext cx="3116263" cy="4132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Shadow Maps (2)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6250" y="1133475"/>
            <a:ext cx="8169275" cy="4846638"/>
          </a:xfrm>
        </p:spPr>
        <p:txBody>
          <a:bodyPr/>
          <a:lstStyle/>
          <a:p>
            <a:r>
              <a:rPr lang="en-US" dirty="0"/>
              <a:t>Geometry and volumes combine easily</a:t>
            </a:r>
          </a:p>
        </p:txBody>
      </p:sp>
      <p:pic>
        <p:nvPicPr>
          <p:cNvPr id="53146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4450" y="1597025"/>
            <a:ext cx="6313488" cy="44243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sp>
        <p:nvSpPr>
          <p:cNvPr id="531461" name="Text Box 5"/>
          <p:cNvSpPr txBox="1">
            <a:spLocks noChangeArrowheads="1"/>
          </p:cNvSpPr>
          <p:nvPr/>
        </p:nvSpPr>
        <p:spPr bwMode="auto">
          <a:xfrm>
            <a:off x="6410325" y="5449888"/>
            <a:ext cx="2165350" cy="3810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5988"/>
            <a:r>
              <a:rPr lang="en-US" sz="1900"/>
              <a:t>Lokovic and Veach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Opaque Scene </a:t>
            </a:r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7675" y="1143000"/>
            <a:ext cx="8169275" cy="4846638"/>
          </a:xfrm>
        </p:spPr>
        <p:txBody>
          <a:bodyPr/>
          <a:lstStyle/>
          <a:p>
            <a:r>
              <a:rPr lang="en-US" sz="2400" dirty="0" err="1"/>
              <a:t>Rasterize</a:t>
            </a:r>
            <a:r>
              <a:rPr lang="en-US" sz="2400" dirty="0"/>
              <a:t> scene geometry into depth buffer</a:t>
            </a:r>
          </a:p>
          <a:p>
            <a:r>
              <a:rPr lang="en-US" sz="2400" dirty="0"/>
              <a:t>Volume ray-caster stops rays at these depths</a:t>
            </a:r>
          </a:p>
          <a:p>
            <a:r>
              <a:rPr lang="en-US" sz="2400" dirty="0"/>
              <a:t>Ray-cast on top of geometry or blend afterward</a:t>
            </a:r>
          </a:p>
        </p:txBody>
      </p:sp>
      <p:pic>
        <p:nvPicPr>
          <p:cNvPr id="523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2967038"/>
            <a:ext cx="2662237" cy="265271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pic>
        <p:nvPicPr>
          <p:cNvPr id="523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7175" y="2978150"/>
            <a:ext cx="2541588" cy="25923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pic>
        <p:nvPicPr>
          <p:cNvPr id="5232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4013" y="3176588"/>
            <a:ext cx="3270250" cy="23590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Opaque Scene </a:t>
            </a:r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7675" y="1133475"/>
            <a:ext cx="8169275" cy="4846638"/>
          </a:xfrm>
        </p:spPr>
        <p:txBody>
          <a:bodyPr/>
          <a:lstStyle/>
          <a:p>
            <a:r>
              <a:rPr lang="en-US" sz="2400" dirty="0"/>
              <a:t>Back-project scene depth into volume space [0,1]</a:t>
            </a:r>
          </a:p>
          <a:p>
            <a:r>
              <a:rPr lang="en-US" sz="2400" dirty="0"/>
              <a:t>Use these volume space coordinates to stop rays</a:t>
            </a:r>
          </a:p>
          <a:p>
            <a:r>
              <a:rPr lang="en-US" sz="2400" dirty="0"/>
              <a:t>Works for arbitrarily complicated scenes</a:t>
            </a:r>
          </a:p>
        </p:txBody>
      </p:sp>
      <p:pic>
        <p:nvPicPr>
          <p:cNvPr id="555012" name="Picture 4" descr="ve-skizz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4313" y="2652713"/>
            <a:ext cx="3241675" cy="3297237"/>
          </a:xfrm>
          <a:prstGeom prst="rect">
            <a:avLst/>
          </a:prstGeom>
          <a:noFill/>
        </p:spPr>
      </p:pic>
      <p:pic>
        <p:nvPicPr>
          <p:cNvPr id="555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225" y="3206750"/>
            <a:ext cx="3270250" cy="23590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Viewpoint Inside the Volume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133475"/>
            <a:ext cx="8169275" cy="4846638"/>
          </a:xfrm>
        </p:spPr>
        <p:txBody>
          <a:bodyPr/>
          <a:lstStyle/>
          <a:p>
            <a:r>
              <a:rPr lang="en-US" sz="2000" dirty="0"/>
              <a:t>Two main possibilities</a:t>
            </a:r>
          </a:p>
          <a:p>
            <a:pPr lvl="1"/>
            <a:r>
              <a:rPr lang="en-US" sz="2000" dirty="0"/>
              <a:t>Cap with geometry (clip near plane against frustum)</a:t>
            </a:r>
          </a:p>
          <a:p>
            <a:pPr lvl="1"/>
            <a:r>
              <a:rPr lang="en-US" sz="2000" dirty="0"/>
              <a:t>Render near plane and use stencil/depth buffer</a:t>
            </a:r>
          </a:p>
        </p:txBody>
      </p:sp>
      <p:pic>
        <p:nvPicPr>
          <p:cNvPr id="557060" name="Picture 4" descr="nearclip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5163" y="2995613"/>
            <a:ext cx="2519362" cy="2519362"/>
          </a:xfrm>
          <a:prstGeom prst="rect">
            <a:avLst/>
          </a:prstGeom>
          <a:noFill/>
        </p:spPr>
      </p:pic>
      <p:pic>
        <p:nvPicPr>
          <p:cNvPr id="557061" name="Picture 5" descr="nearcli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995613"/>
            <a:ext cx="2519362" cy="2519362"/>
          </a:xfrm>
          <a:prstGeom prst="rect">
            <a:avLst/>
          </a:prstGeom>
          <a:noFill/>
        </p:spPr>
      </p:pic>
      <p:pic>
        <p:nvPicPr>
          <p:cNvPr id="557062" name="Picture 6" descr="skizze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2633663"/>
            <a:ext cx="3163888" cy="338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Numerical</a:t>
            </a:r>
            <a:r>
              <a:rPr lang="de-DE" sz="4000" dirty="0" smtClean="0"/>
              <a:t> </a:t>
            </a:r>
            <a:r>
              <a:rPr lang="de-DE" sz="4000" dirty="0"/>
              <a:t>Integration</a:t>
            </a:r>
          </a:p>
        </p:txBody>
      </p:sp>
      <p:sp>
        <p:nvSpPr>
          <p:cNvPr id="49" name="Inhaltsplatzhalter 2"/>
          <p:cNvSpPr>
            <a:spLocks noGrp="1"/>
          </p:cNvSpPr>
          <p:nvPr>
            <p:ph idx="4294967295"/>
          </p:nvPr>
        </p:nvSpPr>
        <p:spPr>
          <a:xfrm>
            <a:off x="4629150" y="1252538"/>
            <a:ext cx="4029075" cy="1500187"/>
          </a:xfrm>
        </p:spPr>
        <p:txBody>
          <a:bodyPr/>
          <a:lstStyle/>
          <a:p>
            <a:pPr>
              <a:buNone/>
            </a:pPr>
            <a:r>
              <a:rPr lang="de-DE" sz="2000" b="1" i="1" dirty="0" err="1" smtClean="0">
                <a:latin typeface="+mj-lt"/>
              </a:rPr>
              <a:t>Deterministic</a:t>
            </a:r>
            <a:r>
              <a:rPr lang="de-DE" sz="2000" b="1" i="1" dirty="0" smtClean="0">
                <a:latin typeface="+mj-lt"/>
              </a:rPr>
              <a:t> Sampling</a:t>
            </a:r>
          </a:p>
          <a:p>
            <a:r>
              <a:rPr lang="de-DE" sz="2000" dirty="0" err="1" smtClean="0">
                <a:latin typeface="+mj-lt"/>
              </a:rPr>
              <a:t>Approximate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the</a:t>
            </a:r>
            <a:r>
              <a:rPr lang="de-DE" sz="2000" dirty="0" smtClean="0">
                <a:latin typeface="+mj-lt"/>
              </a:rPr>
              <a:t> integral </a:t>
            </a:r>
            <a:r>
              <a:rPr lang="de-DE" sz="2000" dirty="0" err="1" smtClean="0">
                <a:latin typeface="+mj-lt"/>
              </a:rPr>
              <a:t>by</a:t>
            </a:r>
            <a:r>
              <a:rPr lang="de-DE" sz="2000" dirty="0" smtClean="0">
                <a:latin typeface="+mj-lt"/>
              </a:rPr>
              <a:t> a Riemann-</a:t>
            </a:r>
            <a:r>
              <a:rPr lang="de-DE" sz="2000" dirty="0" err="1" smtClean="0">
                <a:latin typeface="+mj-lt"/>
              </a:rPr>
              <a:t>sum</a:t>
            </a:r>
            <a:endParaRPr lang="de-DE" sz="2000" dirty="0">
              <a:latin typeface="+mj-lt"/>
            </a:endParaRPr>
          </a:p>
        </p:txBody>
      </p:sp>
      <p:sp>
        <p:nvSpPr>
          <p:cNvPr id="336900" name="Freeform 4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817563" y="2538413"/>
            <a:ext cx="342900" cy="695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1160463" y="2024063"/>
            <a:ext cx="342900" cy="12096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1501775" y="1633538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4" name="Rectangle 8"/>
          <p:cNvSpPr>
            <a:spLocks noChangeArrowheads="1"/>
          </p:cNvSpPr>
          <p:nvPr/>
        </p:nvSpPr>
        <p:spPr bwMode="auto">
          <a:xfrm>
            <a:off x="1843088" y="1957388"/>
            <a:ext cx="342900" cy="127635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5" name="Rectangle 9"/>
          <p:cNvSpPr>
            <a:spLocks noChangeArrowheads="1"/>
          </p:cNvSpPr>
          <p:nvPr/>
        </p:nvSpPr>
        <p:spPr bwMode="auto">
          <a:xfrm>
            <a:off x="2184400" y="2398713"/>
            <a:ext cx="342900" cy="8350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6" name="Rectangle 10"/>
          <p:cNvSpPr>
            <a:spLocks noChangeArrowheads="1"/>
          </p:cNvSpPr>
          <p:nvPr/>
        </p:nvSpPr>
        <p:spPr bwMode="auto">
          <a:xfrm>
            <a:off x="2525713" y="2062163"/>
            <a:ext cx="342900" cy="11715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7" name="Rectangle 11"/>
          <p:cNvSpPr>
            <a:spLocks noChangeArrowheads="1"/>
          </p:cNvSpPr>
          <p:nvPr/>
        </p:nvSpPr>
        <p:spPr bwMode="auto">
          <a:xfrm>
            <a:off x="2867025" y="2433638"/>
            <a:ext cx="342900" cy="8001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8" name="Rectangle 12"/>
          <p:cNvSpPr>
            <a:spLocks noChangeArrowheads="1"/>
          </p:cNvSpPr>
          <p:nvPr/>
        </p:nvSpPr>
        <p:spPr bwMode="auto">
          <a:xfrm>
            <a:off x="3208338" y="2738438"/>
            <a:ext cx="342900" cy="4953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9" name="Freeform 13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336922" name="Picture 26" descr="Riemann"/>
          <p:cNvPicPr>
            <a:picLocks noChangeAspect="1" noChangeArrowheads="1"/>
          </p:cNvPicPr>
          <p:nvPr/>
        </p:nvPicPr>
        <p:blipFill>
          <a:blip r:embed="rId2"/>
          <a:srcRect l="9503" t="23438" r="72189" b="28485"/>
          <a:stretch>
            <a:fillRect/>
          </a:stretch>
        </p:blipFill>
        <p:spPr bwMode="auto">
          <a:xfrm>
            <a:off x="2554288" y="1436688"/>
            <a:ext cx="822325" cy="503237"/>
          </a:xfrm>
          <a:prstGeom prst="rect">
            <a:avLst/>
          </a:prstGeom>
          <a:noFill/>
        </p:spPr>
      </p:pic>
      <p:sp>
        <p:nvSpPr>
          <p:cNvPr id="336923" name="Freeform 27"/>
          <p:cNvSpPr>
            <a:spLocks/>
          </p:cNvSpPr>
          <p:nvPr/>
        </p:nvSpPr>
        <p:spPr bwMode="auto">
          <a:xfrm>
            <a:off x="817563" y="1492250"/>
            <a:ext cx="3011487" cy="1747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13" name="Oval 17"/>
          <p:cNvSpPr>
            <a:spLocks noChangeArrowheads="1"/>
          </p:cNvSpPr>
          <p:nvPr/>
        </p:nvSpPr>
        <p:spPr bwMode="auto">
          <a:xfrm>
            <a:off x="915988" y="24876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4" name="Oval 18"/>
          <p:cNvSpPr>
            <a:spLocks noChangeArrowheads="1"/>
          </p:cNvSpPr>
          <p:nvPr/>
        </p:nvSpPr>
        <p:spPr bwMode="auto">
          <a:xfrm>
            <a:off x="1258888" y="19669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5" name="Oval 19"/>
          <p:cNvSpPr>
            <a:spLocks noChangeArrowheads="1"/>
          </p:cNvSpPr>
          <p:nvPr/>
        </p:nvSpPr>
        <p:spPr bwMode="auto">
          <a:xfrm>
            <a:off x="1601788" y="15605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6" name="Oval 20"/>
          <p:cNvSpPr>
            <a:spLocks noChangeArrowheads="1"/>
          </p:cNvSpPr>
          <p:nvPr/>
        </p:nvSpPr>
        <p:spPr bwMode="auto">
          <a:xfrm>
            <a:off x="1946275" y="18907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7" name="Oval 21"/>
          <p:cNvSpPr>
            <a:spLocks noChangeArrowheads="1"/>
          </p:cNvSpPr>
          <p:nvPr/>
        </p:nvSpPr>
        <p:spPr bwMode="auto">
          <a:xfrm>
            <a:off x="2289175" y="23288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8" name="Oval 22"/>
          <p:cNvSpPr>
            <a:spLocks noChangeArrowheads="1"/>
          </p:cNvSpPr>
          <p:nvPr/>
        </p:nvSpPr>
        <p:spPr bwMode="auto">
          <a:xfrm>
            <a:off x="2633663" y="19986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9" name="Oval 23"/>
          <p:cNvSpPr>
            <a:spLocks noChangeArrowheads="1"/>
          </p:cNvSpPr>
          <p:nvPr/>
        </p:nvSpPr>
        <p:spPr bwMode="auto">
          <a:xfrm>
            <a:off x="2976563" y="23733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0" name="Oval 24"/>
          <p:cNvSpPr>
            <a:spLocks noChangeArrowheads="1"/>
          </p:cNvSpPr>
          <p:nvPr/>
        </p:nvSpPr>
        <p:spPr bwMode="auto">
          <a:xfrm>
            <a:off x="3321050" y="26781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5" name="Line 29"/>
          <p:cNvSpPr>
            <a:spLocks noChangeShapeType="1"/>
          </p:cNvSpPr>
          <p:nvPr/>
        </p:nvSpPr>
        <p:spPr bwMode="auto">
          <a:xfrm>
            <a:off x="3402013" y="2998788"/>
            <a:ext cx="1089025" cy="29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6" name="Freeform 30"/>
          <p:cNvSpPr>
            <a:spLocks/>
          </p:cNvSpPr>
          <p:nvPr/>
        </p:nvSpPr>
        <p:spPr bwMode="auto">
          <a:xfrm>
            <a:off x="820738" y="4410075"/>
            <a:ext cx="2722562" cy="1617663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7" name="Rectangle 31"/>
          <p:cNvSpPr>
            <a:spLocks noChangeArrowheads="1"/>
          </p:cNvSpPr>
          <p:nvPr/>
        </p:nvSpPr>
        <p:spPr bwMode="auto">
          <a:xfrm>
            <a:off x="3089275" y="5588000"/>
            <a:ext cx="342900" cy="4286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8" name="Rectangle 32"/>
          <p:cNvSpPr>
            <a:spLocks noChangeArrowheads="1"/>
          </p:cNvSpPr>
          <p:nvPr/>
        </p:nvSpPr>
        <p:spPr bwMode="auto">
          <a:xfrm>
            <a:off x="2452688" y="4959350"/>
            <a:ext cx="342900" cy="10525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9" name="Rectangle 33"/>
          <p:cNvSpPr>
            <a:spLocks noChangeArrowheads="1"/>
          </p:cNvSpPr>
          <p:nvPr/>
        </p:nvSpPr>
        <p:spPr bwMode="auto">
          <a:xfrm>
            <a:off x="1501775" y="4416425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0" name="Rectangle 34"/>
          <p:cNvSpPr>
            <a:spLocks noChangeArrowheads="1"/>
          </p:cNvSpPr>
          <p:nvPr/>
        </p:nvSpPr>
        <p:spPr bwMode="auto">
          <a:xfrm>
            <a:off x="1741488" y="4559300"/>
            <a:ext cx="342900" cy="1457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1" name="Rectangle 35"/>
          <p:cNvSpPr>
            <a:spLocks noChangeArrowheads="1"/>
          </p:cNvSpPr>
          <p:nvPr/>
        </p:nvSpPr>
        <p:spPr bwMode="auto">
          <a:xfrm>
            <a:off x="1963738" y="4948238"/>
            <a:ext cx="342900" cy="106838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2" name="Rectangle 36"/>
          <p:cNvSpPr>
            <a:spLocks noChangeArrowheads="1"/>
          </p:cNvSpPr>
          <p:nvPr/>
        </p:nvSpPr>
        <p:spPr bwMode="auto">
          <a:xfrm>
            <a:off x="1208088" y="4759325"/>
            <a:ext cx="342900" cy="12430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3" name="Rectangle 37"/>
          <p:cNvSpPr>
            <a:spLocks noChangeArrowheads="1"/>
          </p:cNvSpPr>
          <p:nvPr/>
        </p:nvSpPr>
        <p:spPr bwMode="auto">
          <a:xfrm>
            <a:off x="2771775" y="4916488"/>
            <a:ext cx="342900" cy="110013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4" name="Rectangle 38"/>
          <p:cNvSpPr>
            <a:spLocks noChangeArrowheads="1"/>
          </p:cNvSpPr>
          <p:nvPr/>
        </p:nvSpPr>
        <p:spPr bwMode="auto">
          <a:xfrm>
            <a:off x="827088" y="5292725"/>
            <a:ext cx="342900" cy="7239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5" name="Freeform 39"/>
          <p:cNvSpPr>
            <a:spLocks/>
          </p:cNvSpPr>
          <p:nvPr/>
        </p:nvSpPr>
        <p:spPr bwMode="auto">
          <a:xfrm>
            <a:off x="820738" y="4410075"/>
            <a:ext cx="2722562" cy="1617663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336936" name="Picture 40" descr="Riemann"/>
          <p:cNvPicPr>
            <a:picLocks noChangeAspect="1" noChangeArrowheads="1"/>
          </p:cNvPicPr>
          <p:nvPr/>
        </p:nvPicPr>
        <p:blipFill>
          <a:blip r:embed="rId2"/>
          <a:srcRect l="9503" t="23438" r="72189" b="28485"/>
          <a:stretch>
            <a:fillRect/>
          </a:stretch>
        </p:blipFill>
        <p:spPr bwMode="auto">
          <a:xfrm>
            <a:off x="2554288" y="4219575"/>
            <a:ext cx="822325" cy="503238"/>
          </a:xfrm>
          <a:prstGeom prst="rect">
            <a:avLst/>
          </a:prstGeom>
          <a:noFill/>
        </p:spPr>
      </p:pic>
      <p:sp>
        <p:nvSpPr>
          <p:cNvPr id="336937" name="Freeform 41"/>
          <p:cNvSpPr>
            <a:spLocks/>
          </p:cNvSpPr>
          <p:nvPr/>
        </p:nvSpPr>
        <p:spPr bwMode="auto">
          <a:xfrm>
            <a:off x="817563" y="4275138"/>
            <a:ext cx="3011487" cy="1747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38" name="Oval 42"/>
          <p:cNvSpPr>
            <a:spLocks noChangeArrowheads="1"/>
          </p:cNvSpPr>
          <p:nvPr/>
        </p:nvSpPr>
        <p:spPr bwMode="auto">
          <a:xfrm>
            <a:off x="3219450" y="5537200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9" name="Oval 43"/>
          <p:cNvSpPr>
            <a:spLocks noChangeArrowheads="1"/>
          </p:cNvSpPr>
          <p:nvPr/>
        </p:nvSpPr>
        <p:spPr bwMode="auto">
          <a:xfrm>
            <a:off x="2565400" y="48910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0" name="Oval 44"/>
          <p:cNvSpPr>
            <a:spLocks noChangeArrowheads="1"/>
          </p:cNvSpPr>
          <p:nvPr/>
        </p:nvSpPr>
        <p:spPr bwMode="auto">
          <a:xfrm>
            <a:off x="1624013" y="43481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1" name="Oval 45"/>
          <p:cNvSpPr>
            <a:spLocks noChangeArrowheads="1"/>
          </p:cNvSpPr>
          <p:nvPr/>
        </p:nvSpPr>
        <p:spPr bwMode="auto">
          <a:xfrm>
            <a:off x="1865313" y="45005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2" name="Oval 46"/>
          <p:cNvSpPr>
            <a:spLocks noChangeArrowheads="1"/>
          </p:cNvSpPr>
          <p:nvPr/>
        </p:nvSpPr>
        <p:spPr bwMode="auto">
          <a:xfrm>
            <a:off x="2070100" y="48879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3" name="Oval 47"/>
          <p:cNvSpPr>
            <a:spLocks noChangeArrowheads="1"/>
          </p:cNvSpPr>
          <p:nvPr/>
        </p:nvSpPr>
        <p:spPr bwMode="auto">
          <a:xfrm>
            <a:off x="1311275" y="4689475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4" name="Oval 48"/>
          <p:cNvSpPr>
            <a:spLocks noChangeArrowheads="1"/>
          </p:cNvSpPr>
          <p:nvPr/>
        </p:nvSpPr>
        <p:spPr bwMode="auto">
          <a:xfrm>
            <a:off x="2873375" y="48498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5" name="Oval 49"/>
          <p:cNvSpPr>
            <a:spLocks noChangeArrowheads="1"/>
          </p:cNvSpPr>
          <p:nvPr/>
        </p:nvSpPr>
        <p:spPr bwMode="auto">
          <a:xfrm>
            <a:off x="949325" y="5229225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pic>
        <p:nvPicPr>
          <p:cNvPr id="336947" name="Picture 51" descr="Riemann"/>
          <p:cNvPicPr>
            <a:picLocks noChangeAspect="1" noChangeArrowheads="1"/>
          </p:cNvPicPr>
          <p:nvPr/>
        </p:nvPicPr>
        <p:blipFill>
          <a:blip r:embed="rId3"/>
          <a:srcRect r="61230"/>
          <a:stretch>
            <a:fillRect/>
          </a:stretch>
        </p:blipFill>
        <p:spPr bwMode="auto">
          <a:xfrm>
            <a:off x="4562475" y="2879725"/>
            <a:ext cx="1490663" cy="841375"/>
          </a:xfrm>
          <a:prstGeom prst="rect">
            <a:avLst/>
          </a:prstGeom>
          <a:noFill/>
        </p:spPr>
      </p:pic>
      <p:pic>
        <p:nvPicPr>
          <p:cNvPr id="336948" name="Picture 52" descr="Rieman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5248275"/>
            <a:ext cx="3844925" cy="841375"/>
          </a:xfrm>
          <a:prstGeom prst="rect">
            <a:avLst/>
          </a:prstGeom>
          <a:noFill/>
        </p:spPr>
      </p:pic>
      <p:pic>
        <p:nvPicPr>
          <p:cNvPr id="336949" name="Picture 53" descr="Riemann"/>
          <p:cNvPicPr>
            <a:picLocks noChangeAspect="1" noChangeArrowheads="1"/>
          </p:cNvPicPr>
          <p:nvPr/>
        </p:nvPicPr>
        <p:blipFill>
          <a:blip r:embed="rId3"/>
          <a:srcRect l="39513"/>
          <a:stretch>
            <a:fillRect/>
          </a:stretch>
        </p:blipFill>
        <p:spPr bwMode="auto">
          <a:xfrm>
            <a:off x="6081713" y="2879725"/>
            <a:ext cx="2325687" cy="841375"/>
          </a:xfrm>
          <a:prstGeom prst="rect">
            <a:avLst/>
          </a:prstGeom>
          <a:noFill/>
        </p:spPr>
      </p:pic>
      <p:sp>
        <p:nvSpPr>
          <p:cNvPr id="50" name="Inhaltsplatzhalter 2"/>
          <p:cNvSpPr txBox="1">
            <a:spLocks/>
          </p:cNvSpPr>
          <p:nvPr/>
        </p:nvSpPr>
        <p:spPr bwMode="auto">
          <a:xfrm>
            <a:off x="4743450" y="3833813"/>
            <a:ext cx="402907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000" b="1" i="1" kern="0" dirty="0" err="1" smtClean="0">
                <a:solidFill>
                  <a:schemeClr val="tx1"/>
                </a:solidFill>
                <a:latin typeface="+mj-lt"/>
              </a:rPr>
              <a:t>Randomized</a:t>
            </a:r>
            <a:r>
              <a:rPr lang="de-DE" sz="2000" b="1" i="1" kern="0" dirty="0" smtClean="0">
                <a:solidFill>
                  <a:schemeClr val="tx1"/>
                </a:solidFill>
                <a:latin typeface="+mj-lt"/>
              </a:rPr>
              <a:t> Sampling</a:t>
            </a:r>
            <a:endParaRPr kumimoji="0" lang="de-DE" sz="20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de-DE" sz="200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Uniformly</a:t>
            </a:r>
            <a:r>
              <a:rPr kumimoji="0" lang="de-DE" sz="20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e-DE" sz="200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distributed</a:t>
            </a:r>
            <a:r>
              <a:rPr kumimoji="0" lang="de-DE" sz="20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e-DE" sz="200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samples</a:t>
            </a:r>
            <a:endParaRPr kumimoji="0" lang="de-DE" sz="20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lang="de-DE" sz="2000" kern="0" dirty="0" err="1" smtClean="0">
                <a:latin typeface="+mj-lt"/>
              </a:rPr>
              <a:t>Approximate</a:t>
            </a:r>
            <a:r>
              <a:rPr lang="de-DE" sz="2000" kern="0" dirty="0" smtClean="0">
                <a:latin typeface="+mj-lt"/>
              </a:rPr>
              <a:t> </a:t>
            </a:r>
            <a:r>
              <a:rPr lang="de-DE" sz="2000" kern="0" dirty="0" err="1" smtClean="0">
                <a:latin typeface="+mj-lt"/>
              </a:rPr>
              <a:t>by</a:t>
            </a:r>
            <a:r>
              <a:rPr lang="de-DE" sz="2000" kern="0" dirty="0" smtClean="0">
                <a:latin typeface="+mj-lt"/>
              </a:rPr>
              <a:t> </a:t>
            </a:r>
            <a:r>
              <a:rPr lang="de-DE" sz="2000" kern="0" dirty="0" err="1" smtClean="0">
                <a:latin typeface="+mj-lt"/>
              </a:rPr>
              <a:t>sum</a:t>
            </a:r>
            <a:endParaRPr kumimoji="0" lang="de-DE" sz="200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3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6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3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3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3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0"/>
                            </p:stCondLst>
                            <p:childTnLst>
                              <p:par>
                                <p:cTn id="1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3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3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 animBg="1"/>
      <p:bldP spid="336901" grpId="0" animBg="1"/>
      <p:bldP spid="336902" grpId="0" animBg="1"/>
      <p:bldP spid="336903" grpId="0" animBg="1"/>
      <p:bldP spid="336904" grpId="0" animBg="1"/>
      <p:bldP spid="336905" grpId="0" animBg="1"/>
      <p:bldP spid="336906" grpId="0" animBg="1"/>
      <p:bldP spid="336907" grpId="0" animBg="1"/>
      <p:bldP spid="336908" grpId="0" animBg="1"/>
      <p:bldP spid="336909" grpId="0" animBg="1"/>
      <p:bldP spid="336923" grpId="0" animBg="1"/>
      <p:bldP spid="336913" grpId="0" animBg="1"/>
      <p:bldP spid="336914" grpId="0" animBg="1"/>
      <p:bldP spid="336915" grpId="0" animBg="1"/>
      <p:bldP spid="336916" grpId="0" animBg="1"/>
      <p:bldP spid="336917" grpId="0" animBg="1"/>
      <p:bldP spid="336918" grpId="0" animBg="1"/>
      <p:bldP spid="336919" grpId="0" animBg="1"/>
      <p:bldP spid="336920" grpId="0" animBg="1"/>
      <p:bldP spid="336925" grpId="0" animBg="1"/>
      <p:bldP spid="336926" grpId="0" animBg="1"/>
      <p:bldP spid="336927" grpId="0" animBg="1"/>
      <p:bldP spid="336928" grpId="0" animBg="1"/>
      <p:bldP spid="336929" grpId="0" animBg="1"/>
      <p:bldP spid="336930" grpId="0" animBg="1"/>
      <p:bldP spid="336931" grpId="0" animBg="1"/>
      <p:bldP spid="336932" grpId="0" animBg="1"/>
      <p:bldP spid="336933" grpId="0" animBg="1"/>
      <p:bldP spid="336934" grpId="0" animBg="1"/>
      <p:bldP spid="336935" grpId="0" animBg="1"/>
      <p:bldP spid="336937" grpId="0" animBg="1"/>
      <p:bldP spid="336938" grpId="0" animBg="1"/>
      <p:bldP spid="336939" grpId="0" animBg="1"/>
      <p:bldP spid="336940" grpId="0" animBg="1"/>
      <p:bldP spid="336941" grpId="0" animBg="1"/>
      <p:bldP spid="336942" grpId="0" animBg="1"/>
      <p:bldP spid="336943" grpId="0" animBg="1"/>
      <p:bldP spid="336944" grpId="0" animBg="1"/>
      <p:bldP spid="3369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Integration with Shadow Volumes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133475"/>
            <a:ext cx="8169275" cy="4846638"/>
          </a:xfrm>
        </p:spPr>
        <p:txBody>
          <a:bodyPr/>
          <a:lstStyle/>
          <a:p>
            <a:r>
              <a:rPr lang="en-US" sz="2400" dirty="0"/>
              <a:t>Stencil-based shadow volumes care only for one scene depth per pixel</a:t>
            </a:r>
          </a:p>
          <a:p>
            <a:r>
              <a:rPr lang="en-US" sz="2400" dirty="0"/>
              <a:t>Soft shadow approaches depend even more on</a:t>
            </a:r>
            <a:br>
              <a:rPr lang="en-US" sz="2400" dirty="0"/>
            </a:br>
            <a:r>
              <a:rPr lang="en-US" sz="2400" dirty="0" err="1"/>
              <a:t>rasterization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So: integration</a:t>
            </a:r>
            <a:br>
              <a:rPr lang="en-US" sz="2400" dirty="0"/>
            </a:br>
            <a:r>
              <a:rPr lang="en-US" sz="2400" dirty="0"/>
              <a:t>extremely hard</a:t>
            </a:r>
          </a:p>
        </p:txBody>
      </p:sp>
      <p:pic>
        <p:nvPicPr>
          <p:cNvPr id="54886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5175" y="2832100"/>
            <a:ext cx="5307013" cy="31305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sp>
        <p:nvSpPr>
          <p:cNvPr id="548869" name="Text Box 5"/>
          <p:cNvSpPr txBox="1">
            <a:spLocks noChangeArrowheads="1"/>
          </p:cNvSpPr>
          <p:nvPr/>
        </p:nvSpPr>
        <p:spPr bwMode="auto">
          <a:xfrm>
            <a:off x="1343025" y="4806950"/>
            <a:ext cx="1828800" cy="9588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5988"/>
            <a:r>
              <a:rPr lang="en-US" sz="1900" dirty="0" err="1"/>
              <a:t>Assarsson</a:t>
            </a:r>
            <a:r>
              <a:rPr lang="en-US" sz="1900" dirty="0"/>
              <a:t> and </a:t>
            </a:r>
            <a:r>
              <a:rPr lang="en-US" sz="1900" dirty="0" err="1"/>
              <a:t>Akenine-Möller</a:t>
            </a:r>
            <a:r>
              <a:rPr lang="en-US" sz="1900" dirty="0"/>
              <a:t>, </a:t>
            </a:r>
            <a:r>
              <a:rPr lang="en-US" sz="1900" dirty="0" err="1"/>
              <a:t>Siggraph</a:t>
            </a:r>
            <a:r>
              <a:rPr lang="en-US" sz="1900" dirty="0"/>
              <a:t>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Multiresolution</a:t>
            </a:r>
            <a:r>
              <a:rPr lang="en-US" dirty="0" smtClean="0"/>
              <a:t> Techniques</a:t>
            </a:r>
            <a:endParaRPr lang="en-US" dirty="0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0050" y="1220788"/>
            <a:ext cx="8208963" cy="17287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/>
              <a:t>Out-of-core data management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Transfer function-based adaptive level-of-detail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Adaptive object-space sampling density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Continuous </a:t>
            </a:r>
            <a:r>
              <a:rPr lang="en-US" sz="2000" dirty="0" err="1"/>
              <a:t>interblock</a:t>
            </a:r>
            <a:r>
              <a:rPr lang="en-US" sz="2000" dirty="0"/>
              <a:t> interpolation between arbitrary resolutions</a:t>
            </a:r>
          </a:p>
        </p:txBody>
      </p:sp>
      <p:pic>
        <p:nvPicPr>
          <p:cNvPr id="61338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CE1"/>
              </a:clrFrom>
              <a:clrTo>
                <a:srgbClr val="F1ECE1">
                  <a:alpha val="0"/>
                </a:srgbClr>
              </a:clrTo>
            </a:clrChange>
          </a:blip>
          <a:srcRect l="2898" t="3067" r="819" b="3200"/>
          <a:stretch>
            <a:fillRect/>
          </a:stretch>
        </p:blipFill>
        <p:spPr bwMode="auto">
          <a:xfrm>
            <a:off x="107950" y="3462338"/>
            <a:ext cx="89281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</a:t>
            </a:r>
            <a:r>
              <a:rPr lang="en-US" dirty="0" smtClean="0"/>
              <a:t>Autopsy</a:t>
            </a:r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419100" y="1162050"/>
            <a:ext cx="8267700" cy="4813300"/>
            <a:chOff x="323850" y="1484313"/>
            <a:chExt cx="8496300" cy="4824412"/>
          </a:xfrm>
        </p:grpSpPr>
        <p:pic>
          <p:nvPicPr>
            <p:cNvPr id="316420" name="Picture 4" descr="sp-1024-teaser-full-left-horiz-cropp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50" y="1484313"/>
              <a:ext cx="8496300" cy="1438275"/>
            </a:xfrm>
            <a:prstGeom prst="rect">
              <a:avLst/>
            </a:prstGeom>
            <a:noFill/>
          </p:spPr>
        </p:pic>
        <p:pic>
          <p:nvPicPr>
            <p:cNvPr id="316427" name="Picture 11" descr="sp-1024-teaser-head-neck"/>
            <p:cNvPicPr>
              <a:picLocks noChangeAspect="1" noChangeArrowheads="1"/>
            </p:cNvPicPr>
            <p:nvPr/>
          </p:nvPicPr>
          <p:blipFill>
            <a:blip r:embed="rId3" cstate="print"/>
            <a:srcRect l="3035" t="2701" r="16359" b="6114"/>
            <a:stretch>
              <a:fillRect/>
            </a:stretch>
          </p:blipFill>
          <p:spPr bwMode="auto">
            <a:xfrm>
              <a:off x="3132138" y="2997200"/>
              <a:ext cx="2879725" cy="3311525"/>
            </a:xfrm>
            <a:prstGeom prst="rect">
              <a:avLst/>
            </a:prstGeom>
            <a:noFill/>
          </p:spPr>
        </p:pic>
        <p:pic>
          <p:nvPicPr>
            <p:cNvPr id="316423" name="Picture 7" descr="sp-1024-teaser-xzoom-kne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84888" y="4121150"/>
              <a:ext cx="2735262" cy="2187575"/>
            </a:xfrm>
            <a:prstGeom prst="rect">
              <a:avLst/>
            </a:prstGeom>
            <a:noFill/>
          </p:spPr>
        </p:pic>
        <p:pic>
          <p:nvPicPr>
            <p:cNvPr id="316425" name="Picture 9" descr="sp-1024-teaser-xzoom-chee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84888" y="2997200"/>
              <a:ext cx="1331912" cy="1069975"/>
            </a:xfrm>
            <a:prstGeom prst="rect">
              <a:avLst/>
            </a:prstGeom>
            <a:noFill/>
          </p:spPr>
        </p:pic>
        <p:pic>
          <p:nvPicPr>
            <p:cNvPr id="316426" name="Picture 10" descr="sp-1024-teaser-xzoom-head-neck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88238" y="2997200"/>
              <a:ext cx="1331912" cy="1073150"/>
            </a:xfrm>
            <a:prstGeom prst="rect">
              <a:avLst/>
            </a:prstGeom>
            <a:noFill/>
          </p:spPr>
        </p:pic>
        <p:pic>
          <p:nvPicPr>
            <p:cNvPr id="316421" name="Picture 5" descr="sp-1024-teaser-xzoom-right-foo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3850" y="4117975"/>
              <a:ext cx="2735263" cy="2190750"/>
            </a:xfrm>
            <a:prstGeom prst="rect">
              <a:avLst/>
            </a:prstGeom>
            <a:noFill/>
          </p:spPr>
        </p:pic>
        <p:pic>
          <p:nvPicPr>
            <p:cNvPr id="316422" name="Picture 6" descr="sp-1024-teaser-xzoom-tibia-fibul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3850" y="2997200"/>
              <a:ext cx="1333500" cy="1069975"/>
            </a:xfrm>
            <a:prstGeom prst="rect">
              <a:avLst/>
            </a:prstGeom>
            <a:noFill/>
          </p:spPr>
        </p:pic>
        <p:pic>
          <p:nvPicPr>
            <p:cNvPr id="316424" name="Picture 8" descr="sp-1024-teaser-xzoom-femoral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25613" y="2997200"/>
              <a:ext cx="1333500" cy="10683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Ambient </a:t>
            </a:r>
            <a:r>
              <a:rPr lang="en-US" dirty="0" smtClean="0"/>
              <a:t>Occlusion</a:t>
            </a:r>
            <a:endParaRPr lang="en-US" dirty="0"/>
          </a:p>
        </p:txBody>
      </p:sp>
      <p:sp>
        <p:nvSpPr>
          <p:cNvPr id="614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32100" y="1119188"/>
            <a:ext cx="6121400" cy="2305050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US" sz="1800" dirty="0"/>
              <a:t>Sampling a limited sphere around each </a:t>
            </a:r>
            <a:r>
              <a:rPr lang="en-US" sz="1800" dirty="0" err="1"/>
              <a:t>voxel</a:t>
            </a:r>
            <a:endParaRPr lang="en-US" sz="1800" dirty="0"/>
          </a:p>
          <a:p>
            <a:pPr>
              <a:spcAft>
                <a:spcPct val="30000"/>
              </a:spcAft>
            </a:pPr>
            <a:r>
              <a:rPr lang="en-US" sz="1800" dirty="0"/>
              <a:t>Uniform distribution of light sampling directions</a:t>
            </a:r>
          </a:p>
          <a:p>
            <a:pPr>
              <a:spcAft>
                <a:spcPct val="30000"/>
              </a:spcAft>
            </a:pPr>
            <a:r>
              <a:rPr lang="en-US" sz="1800" dirty="0"/>
              <a:t>Light contribution only at sphere surface</a:t>
            </a:r>
          </a:p>
          <a:p>
            <a:pPr>
              <a:spcAft>
                <a:spcPct val="30000"/>
              </a:spcAft>
            </a:pPr>
            <a:r>
              <a:rPr lang="en-US" sz="1800" dirty="0"/>
              <a:t>Sharp edges and ray directions are noticeable</a:t>
            </a:r>
          </a:p>
          <a:p>
            <a:pPr>
              <a:spcAft>
                <a:spcPct val="30000"/>
              </a:spcAft>
            </a:pPr>
            <a:r>
              <a:rPr lang="en-US" sz="1800" dirty="0"/>
              <a:t>8 directions used, radius of sphere about 16 </a:t>
            </a:r>
            <a:r>
              <a:rPr lang="en-US" sz="1800" dirty="0" err="1"/>
              <a:t>voxels</a:t>
            </a:r>
            <a:endParaRPr lang="en-US" sz="1800" dirty="0"/>
          </a:p>
        </p:txBody>
      </p:sp>
      <p:pic>
        <p:nvPicPr>
          <p:cNvPr id="614404" name="Picture 4"/>
          <p:cNvPicPr>
            <a:picLocks noChangeAspect="1" noChangeArrowheads="1"/>
          </p:cNvPicPr>
          <p:nvPr/>
        </p:nvPicPr>
        <p:blipFill>
          <a:blip r:embed="rId2"/>
          <a:srcRect r="49841"/>
          <a:stretch>
            <a:fillRect/>
          </a:stretch>
        </p:blipFill>
        <p:spPr bwMode="auto">
          <a:xfrm>
            <a:off x="287338" y="1062038"/>
            <a:ext cx="2501900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05" name="Picture 5"/>
          <p:cNvPicPr>
            <a:picLocks noChangeAspect="1" noChangeArrowheads="1"/>
          </p:cNvPicPr>
          <p:nvPr/>
        </p:nvPicPr>
        <p:blipFill>
          <a:blip r:embed="rId2"/>
          <a:srcRect l="49585"/>
          <a:stretch>
            <a:fillRect/>
          </a:stretch>
        </p:blipFill>
        <p:spPr bwMode="auto">
          <a:xfrm>
            <a:off x="6629400" y="3433763"/>
            <a:ext cx="2514600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06" name="Rectangle 6"/>
          <p:cNvSpPr>
            <a:spLocks noChangeArrowheads="1"/>
          </p:cNvSpPr>
          <p:nvPr/>
        </p:nvSpPr>
        <p:spPr bwMode="auto">
          <a:xfrm>
            <a:off x="287338" y="4113213"/>
            <a:ext cx="58689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buFont typeface="Wingdings" pitchFamily="2" charset="2"/>
              <a:buNone/>
            </a:pPr>
            <a:endParaRPr lang="en-US" sz="2000" u="none">
              <a:latin typeface="Arial" charset="0"/>
            </a:endParaRPr>
          </a:p>
        </p:txBody>
      </p:sp>
      <p:sp>
        <p:nvSpPr>
          <p:cNvPr id="614408" name="Text Box 8"/>
          <p:cNvSpPr txBox="1">
            <a:spLocks noChangeArrowheads="1"/>
          </p:cNvSpPr>
          <p:nvPr/>
        </p:nvSpPr>
        <p:spPr bwMode="auto">
          <a:xfrm>
            <a:off x="107950" y="6337300"/>
            <a:ext cx="4679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u="none">
                <a:solidFill>
                  <a:schemeClr val="bg2"/>
                </a:solidFill>
                <a:latin typeface="Arial" charset="0"/>
              </a:rPr>
              <a:t>Images Courtesy of Frida Hernell, NVIS/CMIV, Link</a:t>
            </a:r>
            <a:r>
              <a:rPr lang="sv-SE" sz="1100" b="1" u="none">
                <a:solidFill>
                  <a:schemeClr val="bg2"/>
                </a:solidFill>
                <a:latin typeface="Arial" charset="0"/>
              </a:rPr>
              <a:t>öping University</a:t>
            </a:r>
            <a:endParaRPr lang="en-US" sz="1100" b="1" u="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7175" y="3678238"/>
            <a:ext cx="65913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Volumetric light creates smoother shadows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Light contribution at each sample point adjustable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Example to right shows equal contribution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Directions difficult to determine, smooth shadows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GPU-based approach utilizing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Multiresolution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LOD volumes to speed up computation.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Emissive </a:t>
            </a:r>
            <a:r>
              <a:rPr lang="en-US" dirty="0"/>
              <a:t>Materials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1663" y="3371850"/>
            <a:ext cx="8208962" cy="2160588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US" sz="2000" dirty="0"/>
              <a:t>Emissive materials are easily incorporated into Local Ambient Occlusion</a:t>
            </a:r>
          </a:p>
          <a:p>
            <a:pPr>
              <a:spcAft>
                <a:spcPct val="30000"/>
              </a:spcAft>
            </a:pPr>
            <a:r>
              <a:rPr lang="en-US" sz="2000" dirty="0"/>
              <a:t>LAO and traditional absorption/reflection Volume Rendering (left)</a:t>
            </a:r>
          </a:p>
          <a:p>
            <a:pPr>
              <a:spcAft>
                <a:spcPct val="30000"/>
              </a:spcAft>
            </a:pPr>
            <a:r>
              <a:rPr lang="en-US" sz="2000" dirty="0"/>
              <a:t>Emissive materials spreads light in its neighborhood (middle)</a:t>
            </a:r>
          </a:p>
          <a:p>
            <a:pPr>
              <a:spcAft>
                <a:spcPct val="30000"/>
              </a:spcAft>
            </a:pPr>
            <a:r>
              <a:rPr lang="en-US" sz="2000" dirty="0"/>
              <a:t>Emission combined in LAO and Volume Rendering (right)</a:t>
            </a:r>
          </a:p>
        </p:txBody>
      </p:sp>
      <p:pic>
        <p:nvPicPr>
          <p:cNvPr id="6154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1157288"/>
            <a:ext cx="25558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1157288"/>
            <a:ext cx="25558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6638" y="1157288"/>
            <a:ext cx="255587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431" name="Text Box 7"/>
          <p:cNvSpPr txBox="1">
            <a:spLocks noChangeArrowheads="1"/>
          </p:cNvSpPr>
          <p:nvPr/>
        </p:nvSpPr>
        <p:spPr bwMode="auto">
          <a:xfrm>
            <a:off x="107950" y="6337300"/>
            <a:ext cx="4679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u="none">
                <a:solidFill>
                  <a:schemeClr val="bg2"/>
                </a:solidFill>
                <a:latin typeface="Arial" charset="0"/>
              </a:rPr>
              <a:t>Images Courtesy of Frida Hernell, NVIS/CMIV, Link</a:t>
            </a:r>
            <a:r>
              <a:rPr lang="sv-SE" sz="1100" b="1" u="none">
                <a:solidFill>
                  <a:schemeClr val="bg2"/>
                </a:solidFill>
                <a:latin typeface="Arial" charset="0"/>
              </a:rPr>
              <a:t>öping University</a:t>
            </a:r>
            <a:endParaRPr lang="en-US" sz="1100" b="1" u="none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Ambient </a:t>
            </a:r>
            <a:r>
              <a:rPr lang="en-US" dirty="0" smtClean="0"/>
              <a:t>Occlusion</a:t>
            </a:r>
            <a:endParaRPr lang="en-US" dirty="0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4867275"/>
            <a:ext cx="8715375" cy="1044575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US" sz="1800" dirty="0"/>
              <a:t>Ambient Occlusion and Emissive Materials (bullet fragments) used in Virtual Autopsy to facilitate finding small </a:t>
            </a:r>
            <a:r>
              <a:rPr lang="en-US" sz="1800" dirty="0" smtClean="0"/>
              <a:t>bullet fragments</a:t>
            </a:r>
            <a:endParaRPr lang="en-US" sz="1800" dirty="0"/>
          </a:p>
          <a:p>
            <a:pPr>
              <a:spcAft>
                <a:spcPct val="30000"/>
              </a:spcAft>
            </a:pPr>
            <a:r>
              <a:rPr lang="en-US" sz="1800" dirty="0"/>
              <a:t>LAO combined with diffuse shading to enhance high frequency details</a:t>
            </a:r>
          </a:p>
        </p:txBody>
      </p:sp>
      <p:pic>
        <p:nvPicPr>
          <p:cNvPr id="6164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54113"/>
            <a:ext cx="286385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4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7275" y="1154113"/>
            <a:ext cx="286385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4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8650" y="1154113"/>
            <a:ext cx="284321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171450" y="4341813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 dirty="0">
                <a:latin typeface="Verdana" pitchFamily="34" charset="0"/>
              </a:rPr>
              <a:t>Diffuse Shading</a:t>
            </a:r>
          </a:p>
        </p:txBody>
      </p:sp>
      <p:sp>
        <p:nvSpPr>
          <p:cNvPr id="616457" name="Text Box 9"/>
          <p:cNvSpPr txBox="1">
            <a:spLocks noChangeArrowheads="1"/>
          </p:cNvSpPr>
          <p:nvPr/>
        </p:nvSpPr>
        <p:spPr bwMode="auto">
          <a:xfrm>
            <a:off x="3195638" y="43053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>
                <a:latin typeface="Verdana" pitchFamily="34" charset="0"/>
              </a:rPr>
              <a:t>Local Ambient Occlusion</a:t>
            </a:r>
          </a:p>
        </p:txBody>
      </p:sp>
      <p:sp>
        <p:nvSpPr>
          <p:cNvPr id="616458" name="Text Box 10"/>
          <p:cNvSpPr txBox="1">
            <a:spLocks noChangeArrowheads="1"/>
          </p:cNvSpPr>
          <p:nvPr/>
        </p:nvSpPr>
        <p:spPr bwMode="auto">
          <a:xfrm>
            <a:off x="6148388" y="4305300"/>
            <a:ext cx="284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>
                <a:latin typeface="Verdana" pitchFamily="34" charset="0"/>
              </a:rPr>
              <a:t>Combining LAO and Diffuse</a:t>
            </a:r>
          </a:p>
        </p:txBody>
      </p:sp>
      <p:sp>
        <p:nvSpPr>
          <p:cNvPr id="616459" name="Text Box 11"/>
          <p:cNvSpPr txBox="1">
            <a:spLocks noChangeArrowheads="1"/>
          </p:cNvSpPr>
          <p:nvPr/>
        </p:nvSpPr>
        <p:spPr bwMode="auto">
          <a:xfrm>
            <a:off x="107950" y="6337300"/>
            <a:ext cx="4679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u="none">
                <a:solidFill>
                  <a:schemeClr val="bg2"/>
                </a:solidFill>
                <a:latin typeface="Arial" charset="0"/>
              </a:rPr>
              <a:t>Images Courtesy of Frida Hernell, NVIS/CMIV, Link</a:t>
            </a:r>
            <a:r>
              <a:rPr lang="sv-SE" sz="1100" b="1" u="none">
                <a:solidFill>
                  <a:schemeClr val="bg2"/>
                </a:solidFill>
                <a:latin typeface="Arial" charset="0"/>
              </a:rPr>
              <a:t>öping University</a:t>
            </a:r>
            <a:endParaRPr lang="en-US" sz="1100" b="1" u="none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84300" y="2035175"/>
            <a:ext cx="5908675" cy="1981200"/>
            <a:chOff x="1656" y="2996"/>
            <a:chExt cx="2177" cy="729"/>
          </a:xfrm>
        </p:grpSpPr>
        <p:sp>
          <p:nvSpPr>
            <p:cNvPr id="461827" name="AutoShape 3"/>
            <p:cNvSpPr>
              <a:spLocks noChangeArrowheads="1"/>
            </p:cNvSpPr>
            <p:nvPr/>
          </p:nvSpPr>
          <p:spPr bwMode="auto">
            <a:xfrm>
              <a:off x="1656" y="2996"/>
              <a:ext cx="2177" cy="729"/>
            </a:xfrm>
            <a:prstGeom prst="parallelogram">
              <a:avLst>
                <a:gd name="adj" fmla="val 99722"/>
              </a:avLst>
            </a:prstGeom>
            <a:solidFill>
              <a:srgbClr val="5F5F5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28" name="Freeform 4"/>
            <p:cNvSpPr>
              <a:spLocks/>
            </p:cNvSpPr>
            <p:nvPr/>
          </p:nvSpPr>
          <p:spPr bwMode="auto">
            <a:xfrm>
              <a:off x="2290" y="3158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61829" name="AutoShape 5"/>
          <p:cNvSpPr>
            <a:spLocks noChangeArrowheads="1"/>
          </p:cNvSpPr>
          <p:nvPr/>
        </p:nvSpPr>
        <p:spPr bwMode="auto">
          <a:xfrm>
            <a:off x="2103438" y="4411663"/>
            <a:ext cx="431800" cy="144462"/>
          </a:xfrm>
          <a:prstGeom prst="parallelogram">
            <a:avLst>
              <a:gd name="adj" fmla="val 10330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887538" y="3979863"/>
            <a:ext cx="863600" cy="288925"/>
            <a:chOff x="884" y="2523"/>
            <a:chExt cx="544" cy="182"/>
          </a:xfrm>
        </p:grpSpPr>
        <p:sp>
          <p:nvSpPr>
            <p:cNvPr id="461831" name="AutoShape 7"/>
            <p:cNvSpPr>
              <a:spLocks noChangeArrowheads="1"/>
            </p:cNvSpPr>
            <p:nvPr/>
          </p:nvSpPr>
          <p:spPr bwMode="auto">
            <a:xfrm>
              <a:off x="884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2" name="AutoShape 8"/>
            <p:cNvSpPr>
              <a:spLocks noChangeArrowheads="1"/>
            </p:cNvSpPr>
            <p:nvPr/>
          </p:nvSpPr>
          <p:spPr bwMode="auto">
            <a:xfrm>
              <a:off x="1065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3" name="AutoShape 9"/>
            <p:cNvSpPr>
              <a:spLocks noChangeArrowheads="1"/>
            </p:cNvSpPr>
            <p:nvPr/>
          </p:nvSpPr>
          <p:spPr bwMode="auto">
            <a:xfrm>
              <a:off x="975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4" name="AutoShape 10"/>
            <p:cNvSpPr>
              <a:spLocks noChangeArrowheads="1"/>
            </p:cNvSpPr>
            <p:nvPr/>
          </p:nvSpPr>
          <p:spPr bwMode="auto">
            <a:xfrm>
              <a:off x="1156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57325" y="3259138"/>
            <a:ext cx="1727200" cy="576262"/>
            <a:chOff x="613" y="2795"/>
            <a:chExt cx="1088" cy="363"/>
          </a:xfrm>
        </p:grpSpPr>
        <p:sp>
          <p:nvSpPr>
            <p:cNvPr id="461836" name="AutoShape 12"/>
            <p:cNvSpPr>
              <a:spLocks noChangeArrowheads="1"/>
            </p:cNvSpPr>
            <p:nvPr/>
          </p:nvSpPr>
          <p:spPr bwMode="auto">
            <a:xfrm>
              <a:off x="613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7" name="AutoShape 13"/>
            <p:cNvSpPr>
              <a:spLocks noChangeArrowheads="1"/>
            </p:cNvSpPr>
            <p:nvPr/>
          </p:nvSpPr>
          <p:spPr bwMode="auto">
            <a:xfrm>
              <a:off x="794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8" name="AutoShape 14"/>
            <p:cNvSpPr>
              <a:spLocks noChangeArrowheads="1"/>
            </p:cNvSpPr>
            <p:nvPr/>
          </p:nvSpPr>
          <p:spPr bwMode="auto">
            <a:xfrm>
              <a:off x="976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9" name="AutoShape 15"/>
            <p:cNvSpPr>
              <a:spLocks noChangeArrowheads="1"/>
            </p:cNvSpPr>
            <p:nvPr/>
          </p:nvSpPr>
          <p:spPr bwMode="auto">
            <a:xfrm>
              <a:off x="1157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0" name="AutoShape 16"/>
            <p:cNvSpPr>
              <a:spLocks noChangeArrowheads="1"/>
            </p:cNvSpPr>
            <p:nvPr/>
          </p:nvSpPr>
          <p:spPr bwMode="auto">
            <a:xfrm>
              <a:off x="704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1" name="AutoShape 17"/>
            <p:cNvSpPr>
              <a:spLocks noChangeArrowheads="1"/>
            </p:cNvSpPr>
            <p:nvPr/>
          </p:nvSpPr>
          <p:spPr bwMode="auto">
            <a:xfrm>
              <a:off x="885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2" name="AutoShape 18"/>
            <p:cNvSpPr>
              <a:spLocks noChangeArrowheads="1"/>
            </p:cNvSpPr>
            <p:nvPr/>
          </p:nvSpPr>
          <p:spPr bwMode="auto">
            <a:xfrm>
              <a:off x="1067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3" name="AutoShape 19"/>
            <p:cNvSpPr>
              <a:spLocks noChangeArrowheads="1"/>
            </p:cNvSpPr>
            <p:nvPr/>
          </p:nvSpPr>
          <p:spPr bwMode="auto">
            <a:xfrm>
              <a:off x="1248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4" name="AutoShape 20"/>
            <p:cNvSpPr>
              <a:spLocks noChangeArrowheads="1"/>
            </p:cNvSpPr>
            <p:nvPr/>
          </p:nvSpPr>
          <p:spPr bwMode="auto">
            <a:xfrm>
              <a:off x="794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5" name="AutoShape 21"/>
            <p:cNvSpPr>
              <a:spLocks noChangeArrowheads="1"/>
            </p:cNvSpPr>
            <p:nvPr/>
          </p:nvSpPr>
          <p:spPr bwMode="auto">
            <a:xfrm>
              <a:off x="975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6" name="AutoShape 22"/>
            <p:cNvSpPr>
              <a:spLocks noChangeArrowheads="1"/>
            </p:cNvSpPr>
            <p:nvPr/>
          </p:nvSpPr>
          <p:spPr bwMode="auto">
            <a:xfrm>
              <a:off x="1157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7" name="AutoShape 23"/>
            <p:cNvSpPr>
              <a:spLocks noChangeArrowheads="1"/>
            </p:cNvSpPr>
            <p:nvPr/>
          </p:nvSpPr>
          <p:spPr bwMode="auto">
            <a:xfrm>
              <a:off x="1338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8" name="AutoShape 24"/>
            <p:cNvSpPr>
              <a:spLocks noChangeArrowheads="1"/>
            </p:cNvSpPr>
            <p:nvPr/>
          </p:nvSpPr>
          <p:spPr bwMode="auto">
            <a:xfrm>
              <a:off x="885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9" name="AutoShape 25"/>
            <p:cNvSpPr>
              <a:spLocks noChangeArrowheads="1"/>
            </p:cNvSpPr>
            <p:nvPr/>
          </p:nvSpPr>
          <p:spPr bwMode="auto">
            <a:xfrm>
              <a:off x="1066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0" name="AutoShape 26"/>
            <p:cNvSpPr>
              <a:spLocks noChangeArrowheads="1"/>
            </p:cNvSpPr>
            <p:nvPr/>
          </p:nvSpPr>
          <p:spPr bwMode="auto">
            <a:xfrm>
              <a:off x="1248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1" name="AutoShape 27"/>
            <p:cNvSpPr>
              <a:spLocks noChangeArrowheads="1"/>
            </p:cNvSpPr>
            <p:nvPr/>
          </p:nvSpPr>
          <p:spPr bwMode="auto">
            <a:xfrm>
              <a:off x="1429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61852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Multiresolution Data 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63575" y="1963738"/>
            <a:ext cx="3455988" cy="1152525"/>
            <a:chOff x="68" y="3249"/>
            <a:chExt cx="2177" cy="726"/>
          </a:xfrm>
        </p:grpSpPr>
        <p:sp>
          <p:nvSpPr>
            <p:cNvPr id="461854" name="AutoShape 30"/>
            <p:cNvSpPr>
              <a:spLocks noChangeArrowheads="1"/>
            </p:cNvSpPr>
            <p:nvPr/>
          </p:nvSpPr>
          <p:spPr bwMode="auto">
            <a:xfrm>
              <a:off x="68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5" name="AutoShape 31"/>
            <p:cNvSpPr>
              <a:spLocks noChangeArrowheads="1"/>
            </p:cNvSpPr>
            <p:nvPr/>
          </p:nvSpPr>
          <p:spPr bwMode="auto">
            <a:xfrm>
              <a:off x="249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6" name="AutoShape 32"/>
            <p:cNvSpPr>
              <a:spLocks noChangeArrowheads="1"/>
            </p:cNvSpPr>
            <p:nvPr/>
          </p:nvSpPr>
          <p:spPr bwMode="auto">
            <a:xfrm>
              <a:off x="431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7" name="AutoShape 33"/>
            <p:cNvSpPr>
              <a:spLocks noChangeArrowheads="1"/>
            </p:cNvSpPr>
            <p:nvPr/>
          </p:nvSpPr>
          <p:spPr bwMode="auto">
            <a:xfrm>
              <a:off x="612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8" name="AutoShape 34"/>
            <p:cNvSpPr>
              <a:spLocks noChangeArrowheads="1"/>
            </p:cNvSpPr>
            <p:nvPr/>
          </p:nvSpPr>
          <p:spPr bwMode="auto">
            <a:xfrm>
              <a:off x="794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9" name="AutoShape 35"/>
            <p:cNvSpPr>
              <a:spLocks noChangeArrowheads="1"/>
            </p:cNvSpPr>
            <p:nvPr/>
          </p:nvSpPr>
          <p:spPr bwMode="auto">
            <a:xfrm>
              <a:off x="975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0" name="AutoShape 36"/>
            <p:cNvSpPr>
              <a:spLocks noChangeArrowheads="1"/>
            </p:cNvSpPr>
            <p:nvPr/>
          </p:nvSpPr>
          <p:spPr bwMode="auto">
            <a:xfrm>
              <a:off x="1156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1" name="AutoShape 37"/>
            <p:cNvSpPr>
              <a:spLocks noChangeArrowheads="1"/>
            </p:cNvSpPr>
            <p:nvPr/>
          </p:nvSpPr>
          <p:spPr bwMode="auto">
            <a:xfrm>
              <a:off x="1338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2" name="AutoShape 38"/>
            <p:cNvSpPr>
              <a:spLocks noChangeArrowheads="1"/>
            </p:cNvSpPr>
            <p:nvPr/>
          </p:nvSpPr>
          <p:spPr bwMode="auto">
            <a:xfrm>
              <a:off x="159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3" name="AutoShape 39"/>
            <p:cNvSpPr>
              <a:spLocks noChangeArrowheads="1"/>
            </p:cNvSpPr>
            <p:nvPr/>
          </p:nvSpPr>
          <p:spPr bwMode="auto">
            <a:xfrm>
              <a:off x="340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4" name="AutoShape 40"/>
            <p:cNvSpPr>
              <a:spLocks noChangeArrowheads="1"/>
            </p:cNvSpPr>
            <p:nvPr/>
          </p:nvSpPr>
          <p:spPr bwMode="auto">
            <a:xfrm>
              <a:off x="522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5" name="AutoShape 41"/>
            <p:cNvSpPr>
              <a:spLocks noChangeArrowheads="1"/>
            </p:cNvSpPr>
            <p:nvPr/>
          </p:nvSpPr>
          <p:spPr bwMode="auto">
            <a:xfrm>
              <a:off x="703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6" name="AutoShape 42"/>
            <p:cNvSpPr>
              <a:spLocks noChangeArrowheads="1"/>
            </p:cNvSpPr>
            <p:nvPr/>
          </p:nvSpPr>
          <p:spPr bwMode="auto">
            <a:xfrm>
              <a:off x="885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7" name="AutoShape 43"/>
            <p:cNvSpPr>
              <a:spLocks noChangeArrowheads="1"/>
            </p:cNvSpPr>
            <p:nvPr/>
          </p:nvSpPr>
          <p:spPr bwMode="auto">
            <a:xfrm>
              <a:off x="1066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8" name="AutoShape 44"/>
            <p:cNvSpPr>
              <a:spLocks noChangeArrowheads="1"/>
            </p:cNvSpPr>
            <p:nvPr/>
          </p:nvSpPr>
          <p:spPr bwMode="auto">
            <a:xfrm>
              <a:off x="1247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9" name="AutoShape 45"/>
            <p:cNvSpPr>
              <a:spLocks noChangeArrowheads="1"/>
            </p:cNvSpPr>
            <p:nvPr/>
          </p:nvSpPr>
          <p:spPr bwMode="auto">
            <a:xfrm>
              <a:off x="1429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0" name="AutoShape 46"/>
            <p:cNvSpPr>
              <a:spLocks noChangeArrowheads="1"/>
            </p:cNvSpPr>
            <p:nvPr/>
          </p:nvSpPr>
          <p:spPr bwMode="auto">
            <a:xfrm>
              <a:off x="249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1" name="AutoShape 47"/>
            <p:cNvSpPr>
              <a:spLocks noChangeArrowheads="1"/>
            </p:cNvSpPr>
            <p:nvPr/>
          </p:nvSpPr>
          <p:spPr bwMode="auto">
            <a:xfrm>
              <a:off x="430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2" name="AutoShape 48"/>
            <p:cNvSpPr>
              <a:spLocks noChangeArrowheads="1"/>
            </p:cNvSpPr>
            <p:nvPr/>
          </p:nvSpPr>
          <p:spPr bwMode="auto">
            <a:xfrm>
              <a:off x="612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3" name="AutoShape 49"/>
            <p:cNvSpPr>
              <a:spLocks noChangeArrowheads="1"/>
            </p:cNvSpPr>
            <p:nvPr/>
          </p:nvSpPr>
          <p:spPr bwMode="auto">
            <a:xfrm>
              <a:off x="793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4" name="AutoShape 50"/>
            <p:cNvSpPr>
              <a:spLocks noChangeArrowheads="1"/>
            </p:cNvSpPr>
            <p:nvPr/>
          </p:nvSpPr>
          <p:spPr bwMode="auto">
            <a:xfrm>
              <a:off x="975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5" name="AutoShape 51"/>
            <p:cNvSpPr>
              <a:spLocks noChangeArrowheads="1"/>
            </p:cNvSpPr>
            <p:nvPr/>
          </p:nvSpPr>
          <p:spPr bwMode="auto">
            <a:xfrm>
              <a:off x="1156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6" name="AutoShape 52"/>
            <p:cNvSpPr>
              <a:spLocks noChangeArrowheads="1"/>
            </p:cNvSpPr>
            <p:nvPr/>
          </p:nvSpPr>
          <p:spPr bwMode="auto">
            <a:xfrm>
              <a:off x="1337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7" name="AutoShape 53"/>
            <p:cNvSpPr>
              <a:spLocks noChangeArrowheads="1"/>
            </p:cNvSpPr>
            <p:nvPr/>
          </p:nvSpPr>
          <p:spPr bwMode="auto">
            <a:xfrm>
              <a:off x="1519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8" name="AutoShape 54"/>
            <p:cNvSpPr>
              <a:spLocks noChangeArrowheads="1"/>
            </p:cNvSpPr>
            <p:nvPr/>
          </p:nvSpPr>
          <p:spPr bwMode="auto">
            <a:xfrm>
              <a:off x="340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9" name="AutoShape 55"/>
            <p:cNvSpPr>
              <a:spLocks noChangeArrowheads="1"/>
            </p:cNvSpPr>
            <p:nvPr/>
          </p:nvSpPr>
          <p:spPr bwMode="auto">
            <a:xfrm>
              <a:off x="521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0" name="AutoShape 56"/>
            <p:cNvSpPr>
              <a:spLocks noChangeArrowheads="1"/>
            </p:cNvSpPr>
            <p:nvPr/>
          </p:nvSpPr>
          <p:spPr bwMode="auto">
            <a:xfrm>
              <a:off x="703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1" name="AutoShape 57"/>
            <p:cNvSpPr>
              <a:spLocks noChangeArrowheads="1"/>
            </p:cNvSpPr>
            <p:nvPr/>
          </p:nvSpPr>
          <p:spPr bwMode="auto">
            <a:xfrm>
              <a:off x="884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2" name="AutoShape 58"/>
            <p:cNvSpPr>
              <a:spLocks noChangeArrowheads="1"/>
            </p:cNvSpPr>
            <p:nvPr/>
          </p:nvSpPr>
          <p:spPr bwMode="auto">
            <a:xfrm>
              <a:off x="1066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3" name="AutoShape 59"/>
            <p:cNvSpPr>
              <a:spLocks noChangeArrowheads="1"/>
            </p:cNvSpPr>
            <p:nvPr/>
          </p:nvSpPr>
          <p:spPr bwMode="auto">
            <a:xfrm>
              <a:off x="1247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4" name="AutoShape 60"/>
            <p:cNvSpPr>
              <a:spLocks noChangeArrowheads="1"/>
            </p:cNvSpPr>
            <p:nvPr/>
          </p:nvSpPr>
          <p:spPr bwMode="auto">
            <a:xfrm>
              <a:off x="1428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5" name="AutoShape 61"/>
            <p:cNvSpPr>
              <a:spLocks noChangeArrowheads="1"/>
            </p:cNvSpPr>
            <p:nvPr/>
          </p:nvSpPr>
          <p:spPr bwMode="auto">
            <a:xfrm>
              <a:off x="1610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6" name="AutoShape 62"/>
            <p:cNvSpPr>
              <a:spLocks noChangeArrowheads="1"/>
            </p:cNvSpPr>
            <p:nvPr/>
          </p:nvSpPr>
          <p:spPr bwMode="auto">
            <a:xfrm>
              <a:off x="431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7" name="AutoShape 63"/>
            <p:cNvSpPr>
              <a:spLocks noChangeArrowheads="1"/>
            </p:cNvSpPr>
            <p:nvPr/>
          </p:nvSpPr>
          <p:spPr bwMode="auto">
            <a:xfrm>
              <a:off x="612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8" name="AutoShape 64"/>
            <p:cNvSpPr>
              <a:spLocks noChangeArrowheads="1"/>
            </p:cNvSpPr>
            <p:nvPr/>
          </p:nvSpPr>
          <p:spPr bwMode="auto">
            <a:xfrm>
              <a:off x="794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9" name="AutoShape 65"/>
            <p:cNvSpPr>
              <a:spLocks noChangeArrowheads="1"/>
            </p:cNvSpPr>
            <p:nvPr/>
          </p:nvSpPr>
          <p:spPr bwMode="auto">
            <a:xfrm>
              <a:off x="975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0" name="AutoShape 66"/>
            <p:cNvSpPr>
              <a:spLocks noChangeArrowheads="1"/>
            </p:cNvSpPr>
            <p:nvPr/>
          </p:nvSpPr>
          <p:spPr bwMode="auto">
            <a:xfrm>
              <a:off x="1157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1" name="AutoShape 67"/>
            <p:cNvSpPr>
              <a:spLocks noChangeArrowheads="1"/>
            </p:cNvSpPr>
            <p:nvPr/>
          </p:nvSpPr>
          <p:spPr bwMode="auto">
            <a:xfrm>
              <a:off x="1338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2" name="AutoShape 68"/>
            <p:cNvSpPr>
              <a:spLocks noChangeArrowheads="1"/>
            </p:cNvSpPr>
            <p:nvPr/>
          </p:nvSpPr>
          <p:spPr bwMode="auto">
            <a:xfrm>
              <a:off x="1519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3" name="AutoShape 69"/>
            <p:cNvSpPr>
              <a:spLocks noChangeArrowheads="1"/>
            </p:cNvSpPr>
            <p:nvPr/>
          </p:nvSpPr>
          <p:spPr bwMode="auto">
            <a:xfrm>
              <a:off x="1701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521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5" name="AutoShape 71"/>
            <p:cNvSpPr>
              <a:spLocks noChangeArrowheads="1"/>
            </p:cNvSpPr>
            <p:nvPr/>
          </p:nvSpPr>
          <p:spPr bwMode="auto">
            <a:xfrm>
              <a:off x="702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6" name="AutoShape 72"/>
            <p:cNvSpPr>
              <a:spLocks noChangeArrowheads="1"/>
            </p:cNvSpPr>
            <p:nvPr/>
          </p:nvSpPr>
          <p:spPr bwMode="auto">
            <a:xfrm>
              <a:off x="884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7" name="AutoShape 73"/>
            <p:cNvSpPr>
              <a:spLocks noChangeArrowheads="1"/>
            </p:cNvSpPr>
            <p:nvPr/>
          </p:nvSpPr>
          <p:spPr bwMode="auto">
            <a:xfrm>
              <a:off x="1065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8" name="AutoShape 74"/>
            <p:cNvSpPr>
              <a:spLocks noChangeArrowheads="1"/>
            </p:cNvSpPr>
            <p:nvPr/>
          </p:nvSpPr>
          <p:spPr bwMode="auto">
            <a:xfrm>
              <a:off x="1247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9" name="AutoShape 75"/>
            <p:cNvSpPr>
              <a:spLocks noChangeArrowheads="1"/>
            </p:cNvSpPr>
            <p:nvPr/>
          </p:nvSpPr>
          <p:spPr bwMode="auto">
            <a:xfrm>
              <a:off x="1428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0" name="AutoShape 76"/>
            <p:cNvSpPr>
              <a:spLocks noChangeArrowheads="1"/>
            </p:cNvSpPr>
            <p:nvPr/>
          </p:nvSpPr>
          <p:spPr bwMode="auto">
            <a:xfrm>
              <a:off x="1609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1" name="AutoShape 77"/>
            <p:cNvSpPr>
              <a:spLocks noChangeArrowheads="1"/>
            </p:cNvSpPr>
            <p:nvPr/>
          </p:nvSpPr>
          <p:spPr bwMode="auto">
            <a:xfrm>
              <a:off x="1791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2" name="AutoShape 78"/>
            <p:cNvSpPr>
              <a:spLocks noChangeArrowheads="1"/>
            </p:cNvSpPr>
            <p:nvPr/>
          </p:nvSpPr>
          <p:spPr bwMode="auto">
            <a:xfrm>
              <a:off x="612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3" name="AutoShape 79"/>
            <p:cNvSpPr>
              <a:spLocks noChangeArrowheads="1"/>
            </p:cNvSpPr>
            <p:nvPr/>
          </p:nvSpPr>
          <p:spPr bwMode="auto">
            <a:xfrm>
              <a:off x="793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4" name="AutoShape 80"/>
            <p:cNvSpPr>
              <a:spLocks noChangeArrowheads="1"/>
            </p:cNvSpPr>
            <p:nvPr/>
          </p:nvSpPr>
          <p:spPr bwMode="auto">
            <a:xfrm>
              <a:off x="975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5" name="AutoShape 81"/>
            <p:cNvSpPr>
              <a:spLocks noChangeArrowheads="1"/>
            </p:cNvSpPr>
            <p:nvPr/>
          </p:nvSpPr>
          <p:spPr bwMode="auto">
            <a:xfrm>
              <a:off x="1156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6" name="AutoShape 82"/>
            <p:cNvSpPr>
              <a:spLocks noChangeArrowheads="1"/>
            </p:cNvSpPr>
            <p:nvPr/>
          </p:nvSpPr>
          <p:spPr bwMode="auto">
            <a:xfrm>
              <a:off x="1338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7" name="AutoShape 83"/>
            <p:cNvSpPr>
              <a:spLocks noChangeArrowheads="1"/>
            </p:cNvSpPr>
            <p:nvPr/>
          </p:nvSpPr>
          <p:spPr bwMode="auto">
            <a:xfrm>
              <a:off x="1519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8" name="AutoShape 84"/>
            <p:cNvSpPr>
              <a:spLocks noChangeArrowheads="1"/>
            </p:cNvSpPr>
            <p:nvPr/>
          </p:nvSpPr>
          <p:spPr bwMode="auto">
            <a:xfrm>
              <a:off x="1700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9" name="AutoShape 85"/>
            <p:cNvSpPr>
              <a:spLocks noChangeArrowheads="1"/>
            </p:cNvSpPr>
            <p:nvPr/>
          </p:nvSpPr>
          <p:spPr bwMode="auto">
            <a:xfrm>
              <a:off x="1882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0" name="AutoShape 86"/>
            <p:cNvSpPr>
              <a:spLocks noChangeArrowheads="1"/>
            </p:cNvSpPr>
            <p:nvPr/>
          </p:nvSpPr>
          <p:spPr bwMode="auto">
            <a:xfrm>
              <a:off x="703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1" name="AutoShape 87"/>
            <p:cNvSpPr>
              <a:spLocks noChangeArrowheads="1"/>
            </p:cNvSpPr>
            <p:nvPr/>
          </p:nvSpPr>
          <p:spPr bwMode="auto">
            <a:xfrm>
              <a:off x="884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2" name="AutoShape 88"/>
            <p:cNvSpPr>
              <a:spLocks noChangeArrowheads="1"/>
            </p:cNvSpPr>
            <p:nvPr/>
          </p:nvSpPr>
          <p:spPr bwMode="auto">
            <a:xfrm>
              <a:off x="1066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3" name="AutoShape 89"/>
            <p:cNvSpPr>
              <a:spLocks noChangeArrowheads="1"/>
            </p:cNvSpPr>
            <p:nvPr/>
          </p:nvSpPr>
          <p:spPr bwMode="auto">
            <a:xfrm>
              <a:off x="1247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4" name="AutoShape 90"/>
            <p:cNvSpPr>
              <a:spLocks noChangeArrowheads="1"/>
            </p:cNvSpPr>
            <p:nvPr/>
          </p:nvSpPr>
          <p:spPr bwMode="auto">
            <a:xfrm>
              <a:off x="1429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5" name="AutoShape 91"/>
            <p:cNvSpPr>
              <a:spLocks noChangeArrowheads="1"/>
            </p:cNvSpPr>
            <p:nvPr/>
          </p:nvSpPr>
          <p:spPr bwMode="auto">
            <a:xfrm>
              <a:off x="1610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6" name="AutoShape 92"/>
            <p:cNvSpPr>
              <a:spLocks noChangeArrowheads="1"/>
            </p:cNvSpPr>
            <p:nvPr/>
          </p:nvSpPr>
          <p:spPr bwMode="auto">
            <a:xfrm>
              <a:off x="1791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7" name="AutoShape 93"/>
            <p:cNvSpPr>
              <a:spLocks noChangeArrowheads="1"/>
            </p:cNvSpPr>
            <p:nvPr/>
          </p:nvSpPr>
          <p:spPr bwMode="auto">
            <a:xfrm>
              <a:off x="1973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4481513" y="1746250"/>
            <a:ext cx="3455987" cy="1152525"/>
            <a:chOff x="2835" y="1979"/>
            <a:chExt cx="2177" cy="726"/>
          </a:xfrm>
        </p:grpSpPr>
        <p:sp>
          <p:nvSpPr>
            <p:cNvPr id="461919" name="AutoShape 95"/>
            <p:cNvSpPr>
              <a:spLocks noChangeArrowheads="1"/>
            </p:cNvSpPr>
            <p:nvPr/>
          </p:nvSpPr>
          <p:spPr bwMode="auto">
            <a:xfrm>
              <a:off x="2835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0" name="AutoShape 96"/>
            <p:cNvSpPr>
              <a:spLocks noChangeArrowheads="1"/>
            </p:cNvSpPr>
            <p:nvPr/>
          </p:nvSpPr>
          <p:spPr bwMode="auto">
            <a:xfrm>
              <a:off x="3016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1" name="AutoShape 97"/>
            <p:cNvSpPr>
              <a:spLocks noChangeArrowheads="1"/>
            </p:cNvSpPr>
            <p:nvPr/>
          </p:nvSpPr>
          <p:spPr bwMode="auto">
            <a:xfrm>
              <a:off x="3198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2" name="AutoShape 98"/>
            <p:cNvSpPr>
              <a:spLocks noChangeArrowheads="1"/>
            </p:cNvSpPr>
            <p:nvPr/>
          </p:nvSpPr>
          <p:spPr bwMode="auto">
            <a:xfrm>
              <a:off x="3379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3" name="AutoShape 99"/>
            <p:cNvSpPr>
              <a:spLocks noChangeArrowheads="1"/>
            </p:cNvSpPr>
            <p:nvPr/>
          </p:nvSpPr>
          <p:spPr bwMode="auto">
            <a:xfrm>
              <a:off x="3561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4" name="AutoShape 100"/>
            <p:cNvSpPr>
              <a:spLocks noChangeArrowheads="1"/>
            </p:cNvSpPr>
            <p:nvPr/>
          </p:nvSpPr>
          <p:spPr bwMode="auto">
            <a:xfrm>
              <a:off x="3742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5" name="AutoShape 101"/>
            <p:cNvSpPr>
              <a:spLocks noChangeArrowheads="1"/>
            </p:cNvSpPr>
            <p:nvPr/>
          </p:nvSpPr>
          <p:spPr bwMode="auto">
            <a:xfrm>
              <a:off x="3923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6" name="AutoShape 102"/>
            <p:cNvSpPr>
              <a:spLocks noChangeArrowheads="1"/>
            </p:cNvSpPr>
            <p:nvPr/>
          </p:nvSpPr>
          <p:spPr bwMode="auto">
            <a:xfrm>
              <a:off x="4105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7" name="AutoShape 103"/>
            <p:cNvSpPr>
              <a:spLocks noChangeArrowheads="1"/>
            </p:cNvSpPr>
            <p:nvPr/>
          </p:nvSpPr>
          <p:spPr bwMode="auto">
            <a:xfrm>
              <a:off x="2926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8" name="AutoShape 104"/>
            <p:cNvSpPr>
              <a:spLocks noChangeArrowheads="1"/>
            </p:cNvSpPr>
            <p:nvPr/>
          </p:nvSpPr>
          <p:spPr bwMode="auto">
            <a:xfrm>
              <a:off x="3107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9" name="AutoShape 105"/>
            <p:cNvSpPr>
              <a:spLocks noChangeArrowheads="1"/>
            </p:cNvSpPr>
            <p:nvPr/>
          </p:nvSpPr>
          <p:spPr bwMode="auto">
            <a:xfrm>
              <a:off x="3289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0" name="AutoShape 106"/>
            <p:cNvSpPr>
              <a:spLocks noChangeArrowheads="1"/>
            </p:cNvSpPr>
            <p:nvPr/>
          </p:nvSpPr>
          <p:spPr bwMode="auto">
            <a:xfrm>
              <a:off x="3470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1" name="AutoShape 107"/>
            <p:cNvSpPr>
              <a:spLocks noChangeArrowheads="1"/>
            </p:cNvSpPr>
            <p:nvPr/>
          </p:nvSpPr>
          <p:spPr bwMode="auto">
            <a:xfrm>
              <a:off x="3652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2" name="AutoShape 108"/>
            <p:cNvSpPr>
              <a:spLocks noChangeArrowheads="1"/>
            </p:cNvSpPr>
            <p:nvPr/>
          </p:nvSpPr>
          <p:spPr bwMode="auto">
            <a:xfrm>
              <a:off x="3833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3" name="AutoShape 109"/>
            <p:cNvSpPr>
              <a:spLocks noChangeArrowheads="1"/>
            </p:cNvSpPr>
            <p:nvPr/>
          </p:nvSpPr>
          <p:spPr bwMode="auto">
            <a:xfrm>
              <a:off x="4014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4" name="AutoShape 110"/>
            <p:cNvSpPr>
              <a:spLocks noChangeArrowheads="1"/>
            </p:cNvSpPr>
            <p:nvPr/>
          </p:nvSpPr>
          <p:spPr bwMode="auto">
            <a:xfrm>
              <a:off x="4196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5" name="AutoShape 111"/>
            <p:cNvSpPr>
              <a:spLocks noChangeArrowheads="1"/>
            </p:cNvSpPr>
            <p:nvPr/>
          </p:nvSpPr>
          <p:spPr bwMode="auto">
            <a:xfrm>
              <a:off x="3016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6" name="AutoShape 112"/>
            <p:cNvSpPr>
              <a:spLocks noChangeArrowheads="1"/>
            </p:cNvSpPr>
            <p:nvPr/>
          </p:nvSpPr>
          <p:spPr bwMode="auto">
            <a:xfrm>
              <a:off x="3197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7" name="AutoShape 113"/>
            <p:cNvSpPr>
              <a:spLocks noChangeArrowheads="1"/>
            </p:cNvSpPr>
            <p:nvPr/>
          </p:nvSpPr>
          <p:spPr bwMode="auto">
            <a:xfrm>
              <a:off x="3379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8" name="AutoShape 114"/>
            <p:cNvSpPr>
              <a:spLocks noChangeArrowheads="1"/>
            </p:cNvSpPr>
            <p:nvPr/>
          </p:nvSpPr>
          <p:spPr bwMode="auto">
            <a:xfrm>
              <a:off x="3560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9" name="AutoShape 115"/>
            <p:cNvSpPr>
              <a:spLocks noChangeArrowheads="1"/>
            </p:cNvSpPr>
            <p:nvPr/>
          </p:nvSpPr>
          <p:spPr bwMode="auto">
            <a:xfrm>
              <a:off x="3742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0" name="AutoShape 116"/>
            <p:cNvSpPr>
              <a:spLocks noChangeArrowheads="1"/>
            </p:cNvSpPr>
            <p:nvPr/>
          </p:nvSpPr>
          <p:spPr bwMode="auto">
            <a:xfrm>
              <a:off x="3923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1" name="AutoShape 117"/>
            <p:cNvSpPr>
              <a:spLocks noChangeArrowheads="1"/>
            </p:cNvSpPr>
            <p:nvPr/>
          </p:nvSpPr>
          <p:spPr bwMode="auto">
            <a:xfrm>
              <a:off x="4104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2" name="AutoShape 118"/>
            <p:cNvSpPr>
              <a:spLocks noChangeArrowheads="1"/>
            </p:cNvSpPr>
            <p:nvPr/>
          </p:nvSpPr>
          <p:spPr bwMode="auto">
            <a:xfrm>
              <a:off x="4286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3" name="AutoShape 119"/>
            <p:cNvSpPr>
              <a:spLocks noChangeArrowheads="1"/>
            </p:cNvSpPr>
            <p:nvPr/>
          </p:nvSpPr>
          <p:spPr bwMode="auto">
            <a:xfrm>
              <a:off x="3107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4" name="AutoShape 120"/>
            <p:cNvSpPr>
              <a:spLocks noChangeArrowheads="1"/>
            </p:cNvSpPr>
            <p:nvPr/>
          </p:nvSpPr>
          <p:spPr bwMode="auto">
            <a:xfrm>
              <a:off x="3288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5" name="AutoShape 121"/>
            <p:cNvSpPr>
              <a:spLocks noChangeArrowheads="1"/>
            </p:cNvSpPr>
            <p:nvPr/>
          </p:nvSpPr>
          <p:spPr bwMode="auto">
            <a:xfrm>
              <a:off x="3470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6" name="AutoShape 122"/>
            <p:cNvSpPr>
              <a:spLocks noChangeArrowheads="1"/>
            </p:cNvSpPr>
            <p:nvPr/>
          </p:nvSpPr>
          <p:spPr bwMode="auto">
            <a:xfrm>
              <a:off x="3651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7" name="AutoShape 123"/>
            <p:cNvSpPr>
              <a:spLocks noChangeArrowheads="1"/>
            </p:cNvSpPr>
            <p:nvPr/>
          </p:nvSpPr>
          <p:spPr bwMode="auto">
            <a:xfrm>
              <a:off x="3833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8" name="AutoShape 124"/>
            <p:cNvSpPr>
              <a:spLocks noChangeArrowheads="1"/>
            </p:cNvSpPr>
            <p:nvPr/>
          </p:nvSpPr>
          <p:spPr bwMode="auto">
            <a:xfrm>
              <a:off x="4014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9" name="AutoShape 125"/>
            <p:cNvSpPr>
              <a:spLocks noChangeArrowheads="1"/>
            </p:cNvSpPr>
            <p:nvPr/>
          </p:nvSpPr>
          <p:spPr bwMode="auto">
            <a:xfrm>
              <a:off x="4195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0" name="AutoShape 126"/>
            <p:cNvSpPr>
              <a:spLocks noChangeArrowheads="1"/>
            </p:cNvSpPr>
            <p:nvPr/>
          </p:nvSpPr>
          <p:spPr bwMode="auto">
            <a:xfrm>
              <a:off x="4377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1" name="AutoShape 127"/>
            <p:cNvSpPr>
              <a:spLocks noChangeArrowheads="1"/>
            </p:cNvSpPr>
            <p:nvPr/>
          </p:nvSpPr>
          <p:spPr bwMode="auto">
            <a:xfrm>
              <a:off x="3198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2" name="AutoShape 128"/>
            <p:cNvSpPr>
              <a:spLocks noChangeArrowheads="1"/>
            </p:cNvSpPr>
            <p:nvPr/>
          </p:nvSpPr>
          <p:spPr bwMode="auto">
            <a:xfrm>
              <a:off x="3379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3" name="AutoShape 129"/>
            <p:cNvSpPr>
              <a:spLocks noChangeArrowheads="1"/>
            </p:cNvSpPr>
            <p:nvPr/>
          </p:nvSpPr>
          <p:spPr bwMode="auto">
            <a:xfrm>
              <a:off x="3561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4" name="AutoShape 130"/>
            <p:cNvSpPr>
              <a:spLocks noChangeArrowheads="1"/>
            </p:cNvSpPr>
            <p:nvPr/>
          </p:nvSpPr>
          <p:spPr bwMode="auto">
            <a:xfrm>
              <a:off x="3742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5" name="AutoShape 131"/>
            <p:cNvSpPr>
              <a:spLocks noChangeArrowheads="1"/>
            </p:cNvSpPr>
            <p:nvPr/>
          </p:nvSpPr>
          <p:spPr bwMode="auto">
            <a:xfrm>
              <a:off x="3924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6" name="AutoShape 132"/>
            <p:cNvSpPr>
              <a:spLocks noChangeArrowheads="1"/>
            </p:cNvSpPr>
            <p:nvPr/>
          </p:nvSpPr>
          <p:spPr bwMode="auto">
            <a:xfrm>
              <a:off x="4105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7" name="AutoShape 133"/>
            <p:cNvSpPr>
              <a:spLocks noChangeArrowheads="1"/>
            </p:cNvSpPr>
            <p:nvPr/>
          </p:nvSpPr>
          <p:spPr bwMode="auto">
            <a:xfrm>
              <a:off x="4286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8" name="AutoShape 134"/>
            <p:cNvSpPr>
              <a:spLocks noChangeArrowheads="1"/>
            </p:cNvSpPr>
            <p:nvPr/>
          </p:nvSpPr>
          <p:spPr bwMode="auto">
            <a:xfrm>
              <a:off x="4468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9" name="AutoShape 135"/>
            <p:cNvSpPr>
              <a:spLocks noChangeArrowheads="1"/>
            </p:cNvSpPr>
            <p:nvPr/>
          </p:nvSpPr>
          <p:spPr bwMode="auto">
            <a:xfrm>
              <a:off x="3288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0" name="AutoShape 136"/>
            <p:cNvSpPr>
              <a:spLocks noChangeArrowheads="1"/>
            </p:cNvSpPr>
            <p:nvPr/>
          </p:nvSpPr>
          <p:spPr bwMode="auto">
            <a:xfrm>
              <a:off x="3469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1" name="AutoShape 137"/>
            <p:cNvSpPr>
              <a:spLocks noChangeArrowheads="1"/>
            </p:cNvSpPr>
            <p:nvPr/>
          </p:nvSpPr>
          <p:spPr bwMode="auto">
            <a:xfrm>
              <a:off x="3651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2" name="AutoShape 138"/>
            <p:cNvSpPr>
              <a:spLocks noChangeArrowheads="1"/>
            </p:cNvSpPr>
            <p:nvPr/>
          </p:nvSpPr>
          <p:spPr bwMode="auto">
            <a:xfrm>
              <a:off x="3832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3" name="AutoShape 139"/>
            <p:cNvSpPr>
              <a:spLocks noChangeArrowheads="1"/>
            </p:cNvSpPr>
            <p:nvPr/>
          </p:nvSpPr>
          <p:spPr bwMode="auto">
            <a:xfrm>
              <a:off x="4014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4" name="AutoShape 140"/>
            <p:cNvSpPr>
              <a:spLocks noChangeArrowheads="1"/>
            </p:cNvSpPr>
            <p:nvPr/>
          </p:nvSpPr>
          <p:spPr bwMode="auto">
            <a:xfrm>
              <a:off x="4195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5" name="AutoShape 141"/>
            <p:cNvSpPr>
              <a:spLocks noChangeArrowheads="1"/>
            </p:cNvSpPr>
            <p:nvPr/>
          </p:nvSpPr>
          <p:spPr bwMode="auto">
            <a:xfrm>
              <a:off x="4376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6" name="AutoShape 142"/>
            <p:cNvSpPr>
              <a:spLocks noChangeArrowheads="1"/>
            </p:cNvSpPr>
            <p:nvPr/>
          </p:nvSpPr>
          <p:spPr bwMode="auto">
            <a:xfrm>
              <a:off x="4558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7" name="AutoShape 143"/>
            <p:cNvSpPr>
              <a:spLocks noChangeArrowheads="1"/>
            </p:cNvSpPr>
            <p:nvPr/>
          </p:nvSpPr>
          <p:spPr bwMode="auto">
            <a:xfrm>
              <a:off x="3379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8" name="AutoShape 144"/>
            <p:cNvSpPr>
              <a:spLocks noChangeArrowheads="1"/>
            </p:cNvSpPr>
            <p:nvPr/>
          </p:nvSpPr>
          <p:spPr bwMode="auto">
            <a:xfrm>
              <a:off x="3560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9" name="AutoShape 145"/>
            <p:cNvSpPr>
              <a:spLocks noChangeArrowheads="1"/>
            </p:cNvSpPr>
            <p:nvPr/>
          </p:nvSpPr>
          <p:spPr bwMode="auto">
            <a:xfrm>
              <a:off x="3742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0" name="AutoShape 146"/>
            <p:cNvSpPr>
              <a:spLocks noChangeArrowheads="1"/>
            </p:cNvSpPr>
            <p:nvPr/>
          </p:nvSpPr>
          <p:spPr bwMode="auto">
            <a:xfrm>
              <a:off x="3923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1" name="AutoShape 147"/>
            <p:cNvSpPr>
              <a:spLocks noChangeArrowheads="1"/>
            </p:cNvSpPr>
            <p:nvPr/>
          </p:nvSpPr>
          <p:spPr bwMode="auto">
            <a:xfrm>
              <a:off x="4105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2" name="AutoShape 148"/>
            <p:cNvSpPr>
              <a:spLocks noChangeArrowheads="1"/>
            </p:cNvSpPr>
            <p:nvPr/>
          </p:nvSpPr>
          <p:spPr bwMode="auto">
            <a:xfrm>
              <a:off x="4286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3" name="AutoShape 149"/>
            <p:cNvSpPr>
              <a:spLocks noChangeArrowheads="1"/>
            </p:cNvSpPr>
            <p:nvPr/>
          </p:nvSpPr>
          <p:spPr bwMode="auto">
            <a:xfrm>
              <a:off x="4467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4" name="AutoShape 150"/>
            <p:cNvSpPr>
              <a:spLocks noChangeArrowheads="1"/>
            </p:cNvSpPr>
            <p:nvPr/>
          </p:nvSpPr>
          <p:spPr bwMode="auto">
            <a:xfrm>
              <a:off x="4649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5" name="AutoShape 151"/>
            <p:cNvSpPr>
              <a:spLocks noChangeArrowheads="1"/>
            </p:cNvSpPr>
            <p:nvPr/>
          </p:nvSpPr>
          <p:spPr bwMode="auto">
            <a:xfrm>
              <a:off x="3470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6" name="AutoShape 152"/>
            <p:cNvSpPr>
              <a:spLocks noChangeArrowheads="1"/>
            </p:cNvSpPr>
            <p:nvPr/>
          </p:nvSpPr>
          <p:spPr bwMode="auto">
            <a:xfrm>
              <a:off x="3651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7" name="AutoShape 153"/>
            <p:cNvSpPr>
              <a:spLocks noChangeArrowheads="1"/>
            </p:cNvSpPr>
            <p:nvPr/>
          </p:nvSpPr>
          <p:spPr bwMode="auto">
            <a:xfrm>
              <a:off x="3833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8" name="AutoShape 154"/>
            <p:cNvSpPr>
              <a:spLocks noChangeArrowheads="1"/>
            </p:cNvSpPr>
            <p:nvPr/>
          </p:nvSpPr>
          <p:spPr bwMode="auto">
            <a:xfrm>
              <a:off x="4014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9" name="AutoShape 155"/>
            <p:cNvSpPr>
              <a:spLocks noChangeArrowheads="1"/>
            </p:cNvSpPr>
            <p:nvPr/>
          </p:nvSpPr>
          <p:spPr bwMode="auto">
            <a:xfrm>
              <a:off x="4196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0" name="AutoShape 156"/>
            <p:cNvSpPr>
              <a:spLocks noChangeArrowheads="1"/>
            </p:cNvSpPr>
            <p:nvPr/>
          </p:nvSpPr>
          <p:spPr bwMode="auto">
            <a:xfrm>
              <a:off x="4377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1" name="AutoShape 157"/>
            <p:cNvSpPr>
              <a:spLocks noChangeArrowheads="1"/>
            </p:cNvSpPr>
            <p:nvPr/>
          </p:nvSpPr>
          <p:spPr bwMode="auto">
            <a:xfrm>
              <a:off x="4558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2" name="AutoShape 158"/>
            <p:cNvSpPr>
              <a:spLocks noChangeArrowheads="1"/>
            </p:cNvSpPr>
            <p:nvPr/>
          </p:nvSpPr>
          <p:spPr bwMode="auto">
            <a:xfrm>
              <a:off x="4740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" name="Group 159"/>
          <p:cNvGrpSpPr>
            <a:grpSpLocks/>
          </p:cNvGrpSpPr>
          <p:nvPr/>
        </p:nvGrpSpPr>
        <p:grpSpPr bwMode="auto">
          <a:xfrm>
            <a:off x="4481513" y="3403600"/>
            <a:ext cx="3455987" cy="1152525"/>
            <a:chOff x="2835" y="2931"/>
            <a:chExt cx="2177" cy="726"/>
          </a:xfrm>
        </p:grpSpPr>
        <p:sp>
          <p:nvSpPr>
            <p:cNvPr id="461984" name="AutoShape 160"/>
            <p:cNvSpPr>
              <a:spLocks noChangeArrowheads="1"/>
            </p:cNvSpPr>
            <p:nvPr/>
          </p:nvSpPr>
          <p:spPr bwMode="auto">
            <a:xfrm>
              <a:off x="2835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5" name="AutoShape 161"/>
            <p:cNvSpPr>
              <a:spLocks noChangeArrowheads="1"/>
            </p:cNvSpPr>
            <p:nvPr/>
          </p:nvSpPr>
          <p:spPr bwMode="auto">
            <a:xfrm>
              <a:off x="3016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6" name="AutoShape 162"/>
            <p:cNvSpPr>
              <a:spLocks noChangeArrowheads="1"/>
            </p:cNvSpPr>
            <p:nvPr/>
          </p:nvSpPr>
          <p:spPr bwMode="auto">
            <a:xfrm>
              <a:off x="3198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7" name="AutoShape 163"/>
            <p:cNvSpPr>
              <a:spLocks noChangeArrowheads="1"/>
            </p:cNvSpPr>
            <p:nvPr/>
          </p:nvSpPr>
          <p:spPr bwMode="auto">
            <a:xfrm>
              <a:off x="3379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8" name="AutoShape 164"/>
            <p:cNvSpPr>
              <a:spLocks noChangeArrowheads="1"/>
            </p:cNvSpPr>
            <p:nvPr/>
          </p:nvSpPr>
          <p:spPr bwMode="auto">
            <a:xfrm>
              <a:off x="3561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9" name="AutoShape 165"/>
            <p:cNvSpPr>
              <a:spLocks noChangeArrowheads="1"/>
            </p:cNvSpPr>
            <p:nvPr/>
          </p:nvSpPr>
          <p:spPr bwMode="auto">
            <a:xfrm>
              <a:off x="3742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0" name="AutoShape 166"/>
            <p:cNvSpPr>
              <a:spLocks noChangeArrowheads="1"/>
            </p:cNvSpPr>
            <p:nvPr/>
          </p:nvSpPr>
          <p:spPr bwMode="auto">
            <a:xfrm>
              <a:off x="3923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1" name="AutoShape 167"/>
            <p:cNvSpPr>
              <a:spLocks noChangeArrowheads="1"/>
            </p:cNvSpPr>
            <p:nvPr/>
          </p:nvSpPr>
          <p:spPr bwMode="auto">
            <a:xfrm>
              <a:off x="4105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2" name="AutoShape 168"/>
            <p:cNvSpPr>
              <a:spLocks noChangeArrowheads="1"/>
            </p:cNvSpPr>
            <p:nvPr/>
          </p:nvSpPr>
          <p:spPr bwMode="auto">
            <a:xfrm>
              <a:off x="2926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3" name="AutoShape 169"/>
            <p:cNvSpPr>
              <a:spLocks noChangeArrowheads="1"/>
            </p:cNvSpPr>
            <p:nvPr/>
          </p:nvSpPr>
          <p:spPr bwMode="auto">
            <a:xfrm>
              <a:off x="3107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4" name="AutoShape 170"/>
            <p:cNvSpPr>
              <a:spLocks noChangeArrowheads="1"/>
            </p:cNvSpPr>
            <p:nvPr/>
          </p:nvSpPr>
          <p:spPr bwMode="auto">
            <a:xfrm>
              <a:off x="3289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5" name="AutoShape 171"/>
            <p:cNvSpPr>
              <a:spLocks noChangeArrowheads="1"/>
            </p:cNvSpPr>
            <p:nvPr/>
          </p:nvSpPr>
          <p:spPr bwMode="auto">
            <a:xfrm>
              <a:off x="3470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6" name="AutoShape 172"/>
            <p:cNvSpPr>
              <a:spLocks noChangeArrowheads="1"/>
            </p:cNvSpPr>
            <p:nvPr/>
          </p:nvSpPr>
          <p:spPr bwMode="auto">
            <a:xfrm>
              <a:off x="3652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7" name="AutoShape 173"/>
            <p:cNvSpPr>
              <a:spLocks noChangeArrowheads="1"/>
            </p:cNvSpPr>
            <p:nvPr/>
          </p:nvSpPr>
          <p:spPr bwMode="auto">
            <a:xfrm>
              <a:off x="3833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8" name="AutoShape 174"/>
            <p:cNvSpPr>
              <a:spLocks noChangeArrowheads="1"/>
            </p:cNvSpPr>
            <p:nvPr/>
          </p:nvSpPr>
          <p:spPr bwMode="auto">
            <a:xfrm>
              <a:off x="4014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9" name="AutoShape 175"/>
            <p:cNvSpPr>
              <a:spLocks noChangeArrowheads="1"/>
            </p:cNvSpPr>
            <p:nvPr/>
          </p:nvSpPr>
          <p:spPr bwMode="auto">
            <a:xfrm>
              <a:off x="4196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0" name="AutoShape 176"/>
            <p:cNvSpPr>
              <a:spLocks noChangeArrowheads="1"/>
            </p:cNvSpPr>
            <p:nvPr/>
          </p:nvSpPr>
          <p:spPr bwMode="auto">
            <a:xfrm>
              <a:off x="3016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1" name="AutoShape 177"/>
            <p:cNvSpPr>
              <a:spLocks noChangeArrowheads="1"/>
            </p:cNvSpPr>
            <p:nvPr/>
          </p:nvSpPr>
          <p:spPr bwMode="auto">
            <a:xfrm>
              <a:off x="3197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2" name="AutoShape 178"/>
            <p:cNvSpPr>
              <a:spLocks noChangeArrowheads="1"/>
            </p:cNvSpPr>
            <p:nvPr/>
          </p:nvSpPr>
          <p:spPr bwMode="auto">
            <a:xfrm>
              <a:off x="3379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3" name="AutoShape 179"/>
            <p:cNvSpPr>
              <a:spLocks noChangeArrowheads="1"/>
            </p:cNvSpPr>
            <p:nvPr/>
          </p:nvSpPr>
          <p:spPr bwMode="auto">
            <a:xfrm>
              <a:off x="3560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4" name="AutoShape 180"/>
            <p:cNvSpPr>
              <a:spLocks noChangeArrowheads="1"/>
            </p:cNvSpPr>
            <p:nvPr/>
          </p:nvSpPr>
          <p:spPr bwMode="auto">
            <a:xfrm>
              <a:off x="3742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5" name="AutoShape 181"/>
            <p:cNvSpPr>
              <a:spLocks noChangeArrowheads="1"/>
            </p:cNvSpPr>
            <p:nvPr/>
          </p:nvSpPr>
          <p:spPr bwMode="auto">
            <a:xfrm>
              <a:off x="3923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6" name="AutoShape 182"/>
            <p:cNvSpPr>
              <a:spLocks noChangeArrowheads="1"/>
            </p:cNvSpPr>
            <p:nvPr/>
          </p:nvSpPr>
          <p:spPr bwMode="auto">
            <a:xfrm>
              <a:off x="4104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7" name="AutoShape 183"/>
            <p:cNvSpPr>
              <a:spLocks noChangeArrowheads="1"/>
            </p:cNvSpPr>
            <p:nvPr/>
          </p:nvSpPr>
          <p:spPr bwMode="auto">
            <a:xfrm>
              <a:off x="4286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8" name="AutoShape 184"/>
            <p:cNvSpPr>
              <a:spLocks noChangeArrowheads="1"/>
            </p:cNvSpPr>
            <p:nvPr/>
          </p:nvSpPr>
          <p:spPr bwMode="auto">
            <a:xfrm>
              <a:off x="3107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9" name="AutoShape 185"/>
            <p:cNvSpPr>
              <a:spLocks noChangeArrowheads="1"/>
            </p:cNvSpPr>
            <p:nvPr/>
          </p:nvSpPr>
          <p:spPr bwMode="auto">
            <a:xfrm>
              <a:off x="3288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0" name="AutoShape 186"/>
            <p:cNvSpPr>
              <a:spLocks noChangeArrowheads="1"/>
            </p:cNvSpPr>
            <p:nvPr/>
          </p:nvSpPr>
          <p:spPr bwMode="auto">
            <a:xfrm>
              <a:off x="3470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1" name="AutoShape 187"/>
            <p:cNvSpPr>
              <a:spLocks noChangeArrowheads="1"/>
            </p:cNvSpPr>
            <p:nvPr/>
          </p:nvSpPr>
          <p:spPr bwMode="auto">
            <a:xfrm>
              <a:off x="3651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2" name="AutoShape 188"/>
            <p:cNvSpPr>
              <a:spLocks noChangeArrowheads="1"/>
            </p:cNvSpPr>
            <p:nvPr/>
          </p:nvSpPr>
          <p:spPr bwMode="auto">
            <a:xfrm>
              <a:off x="3833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3" name="AutoShape 189"/>
            <p:cNvSpPr>
              <a:spLocks noChangeArrowheads="1"/>
            </p:cNvSpPr>
            <p:nvPr/>
          </p:nvSpPr>
          <p:spPr bwMode="auto">
            <a:xfrm>
              <a:off x="4014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4" name="AutoShape 190"/>
            <p:cNvSpPr>
              <a:spLocks noChangeArrowheads="1"/>
            </p:cNvSpPr>
            <p:nvPr/>
          </p:nvSpPr>
          <p:spPr bwMode="auto">
            <a:xfrm>
              <a:off x="4195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5" name="AutoShape 191"/>
            <p:cNvSpPr>
              <a:spLocks noChangeArrowheads="1"/>
            </p:cNvSpPr>
            <p:nvPr/>
          </p:nvSpPr>
          <p:spPr bwMode="auto">
            <a:xfrm>
              <a:off x="4377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6" name="AutoShape 192"/>
            <p:cNvSpPr>
              <a:spLocks noChangeArrowheads="1"/>
            </p:cNvSpPr>
            <p:nvPr/>
          </p:nvSpPr>
          <p:spPr bwMode="auto">
            <a:xfrm>
              <a:off x="3198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7" name="AutoShape 193"/>
            <p:cNvSpPr>
              <a:spLocks noChangeArrowheads="1"/>
            </p:cNvSpPr>
            <p:nvPr/>
          </p:nvSpPr>
          <p:spPr bwMode="auto">
            <a:xfrm>
              <a:off x="3379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8" name="AutoShape 194"/>
            <p:cNvSpPr>
              <a:spLocks noChangeArrowheads="1"/>
            </p:cNvSpPr>
            <p:nvPr/>
          </p:nvSpPr>
          <p:spPr bwMode="auto">
            <a:xfrm>
              <a:off x="3561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9" name="AutoShape 195"/>
            <p:cNvSpPr>
              <a:spLocks noChangeArrowheads="1"/>
            </p:cNvSpPr>
            <p:nvPr/>
          </p:nvSpPr>
          <p:spPr bwMode="auto">
            <a:xfrm>
              <a:off x="3742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0" name="AutoShape 196"/>
            <p:cNvSpPr>
              <a:spLocks noChangeArrowheads="1"/>
            </p:cNvSpPr>
            <p:nvPr/>
          </p:nvSpPr>
          <p:spPr bwMode="auto">
            <a:xfrm>
              <a:off x="3924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1" name="AutoShape 197"/>
            <p:cNvSpPr>
              <a:spLocks noChangeArrowheads="1"/>
            </p:cNvSpPr>
            <p:nvPr/>
          </p:nvSpPr>
          <p:spPr bwMode="auto">
            <a:xfrm>
              <a:off x="4105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2" name="AutoShape 198"/>
            <p:cNvSpPr>
              <a:spLocks noChangeArrowheads="1"/>
            </p:cNvSpPr>
            <p:nvPr/>
          </p:nvSpPr>
          <p:spPr bwMode="auto">
            <a:xfrm>
              <a:off x="4286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3" name="AutoShape 199"/>
            <p:cNvSpPr>
              <a:spLocks noChangeArrowheads="1"/>
            </p:cNvSpPr>
            <p:nvPr/>
          </p:nvSpPr>
          <p:spPr bwMode="auto">
            <a:xfrm>
              <a:off x="4468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4" name="AutoShape 200"/>
            <p:cNvSpPr>
              <a:spLocks noChangeArrowheads="1"/>
            </p:cNvSpPr>
            <p:nvPr/>
          </p:nvSpPr>
          <p:spPr bwMode="auto">
            <a:xfrm>
              <a:off x="3288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5" name="AutoShape 201"/>
            <p:cNvSpPr>
              <a:spLocks noChangeArrowheads="1"/>
            </p:cNvSpPr>
            <p:nvPr/>
          </p:nvSpPr>
          <p:spPr bwMode="auto">
            <a:xfrm>
              <a:off x="3469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6" name="AutoShape 202"/>
            <p:cNvSpPr>
              <a:spLocks noChangeArrowheads="1"/>
            </p:cNvSpPr>
            <p:nvPr/>
          </p:nvSpPr>
          <p:spPr bwMode="auto">
            <a:xfrm>
              <a:off x="3651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7" name="AutoShape 203"/>
            <p:cNvSpPr>
              <a:spLocks noChangeArrowheads="1"/>
            </p:cNvSpPr>
            <p:nvPr/>
          </p:nvSpPr>
          <p:spPr bwMode="auto">
            <a:xfrm>
              <a:off x="3832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8" name="AutoShape 204"/>
            <p:cNvSpPr>
              <a:spLocks noChangeArrowheads="1"/>
            </p:cNvSpPr>
            <p:nvPr/>
          </p:nvSpPr>
          <p:spPr bwMode="auto">
            <a:xfrm>
              <a:off x="4014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9" name="AutoShape 205"/>
            <p:cNvSpPr>
              <a:spLocks noChangeArrowheads="1"/>
            </p:cNvSpPr>
            <p:nvPr/>
          </p:nvSpPr>
          <p:spPr bwMode="auto">
            <a:xfrm>
              <a:off x="4195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0" name="AutoShape 206"/>
            <p:cNvSpPr>
              <a:spLocks noChangeArrowheads="1"/>
            </p:cNvSpPr>
            <p:nvPr/>
          </p:nvSpPr>
          <p:spPr bwMode="auto">
            <a:xfrm>
              <a:off x="4376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1" name="AutoShape 207"/>
            <p:cNvSpPr>
              <a:spLocks noChangeArrowheads="1"/>
            </p:cNvSpPr>
            <p:nvPr/>
          </p:nvSpPr>
          <p:spPr bwMode="auto">
            <a:xfrm>
              <a:off x="4558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2" name="AutoShape 208"/>
            <p:cNvSpPr>
              <a:spLocks noChangeArrowheads="1"/>
            </p:cNvSpPr>
            <p:nvPr/>
          </p:nvSpPr>
          <p:spPr bwMode="auto">
            <a:xfrm>
              <a:off x="3379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3" name="AutoShape 209"/>
            <p:cNvSpPr>
              <a:spLocks noChangeArrowheads="1"/>
            </p:cNvSpPr>
            <p:nvPr/>
          </p:nvSpPr>
          <p:spPr bwMode="auto">
            <a:xfrm>
              <a:off x="3560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4" name="AutoShape 210"/>
            <p:cNvSpPr>
              <a:spLocks noChangeArrowheads="1"/>
            </p:cNvSpPr>
            <p:nvPr/>
          </p:nvSpPr>
          <p:spPr bwMode="auto">
            <a:xfrm>
              <a:off x="3742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5" name="AutoShape 211"/>
            <p:cNvSpPr>
              <a:spLocks noChangeArrowheads="1"/>
            </p:cNvSpPr>
            <p:nvPr/>
          </p:nvSpPr>
          <p:spPr bwMode="auto">
            <a:xfrm>
              <a:off x="3923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6" name="AutoShape 212"/>
            <p:cNvSpPr>
              <a:spLocks noChangeArrowheads="1"/>
            </p:cNvSpPr>
            <p:nvPr/>
          </p:nvSpPr>
          <p:spPr bwMode="auto">
            <a:xfrm>
              <a:off x="4105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7" name="AutoShape 213"/>
            <p:cNvSpPr>
              <a:spLocks noChangeArrowheads="1"/>
            </p:cNvSpPr>
            <p:nvPr/>
          </p:nvSpPr>
          <p:spPr bwMode="auto">
            <a:xfrm>
              <a:off x="4286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8" name="AutoShape 214"/>
            <p:cNvSpPr>
              <a:spLocks noChangeArrowheads="1"/>
            </p:cNvSpPr>
            <p:nvPr/>
          </p:nvSpPr>
          <p:spPr bwMode="auto">
            <a:xfrm>
              <a:off x="4467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9" name="AutoShape 215"/>
            <p:cNvSpPr>
              <a:spLocks noChangeArrowheads="1"/>
            </p:cNvSpPr>
            <p:nvPr/>
          </p:nvSpPr>
          <p:spPr bwMode="auto">
            <a:xfrm>
              <a:off x="4649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0" name="AutoShape 216"/>
            <p:cNvSpPr>
              <a:spLocks noChangeArrowheads="1"/>
            </p:cNvSpPr>
            <p:nvPr/>
          </p:nvSpPr>
          <p:spPr bwMode="auto">
            <a:xfrm>
              <a:off x="3470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1" name="AutoShape 217"/>
            <p:cNvSpPr>
              <a:spLocks noChangeArrowheads="1"/>
            </p:cNvSpPr>
            <p:nvPr/>
          </p:nvSpPr>
          <p:spPr bwMode="auto">
            <a:xfrm>
              <a:off x="3651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2" name="AutoShape 218"/>
            <p:cNvSpPr>
              <a:spLocks noChangeArrowheads="1"/>
            </p:cNvSpPr>
            <p:nvPr/>
          </p:nvSpPr>
          <p:spPr bwMode="auto">
            <a:xfrm>
              <a:off x="3833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3" name="AutoShape 219"/>
            <p:cNvSpPr>
              <a:spLocks noChangeArrowheads="1"/>
            </p:cNvSpPr>
            <p:nvPr/>
          </p:nvSpPr>
          <p:spPr bwMode="auto">
            <a:xfrm>
              <a:off x="4014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4" name="AutoShape 220"/>
            <p:cNvSpPr>
              <a:spLocks noChangeArrowheads="1"/>
            </p:cNvSpPr>
            <p:nvPr/>
          </p:nvSpPr>
          <p:spPr bwMode="auto">
            <a:xfrm>
              <a:off x="4196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5" name="AutoShape 221"/>
            <p:cNvSpPr>
              <a:spLocks noChangeArrowheads="1"/>
            </p:cNvSpPr>
            <p:nvPr/>
          </p:nvSpPr>
          <p:spPr bwMode="auto">
            <a:xfrm>
              <a:off x="4377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6" name="AutoShape 222"/>
            <p:cNvSpPr>
              <a:spLocks noChangeArrowheads="1"/>
            </p:cNvSpPr>
            <p:nvPr/>
          </p:nvSpPr>
          <p:spPr bwMode="auto">
            <a:xfrm>
              <a:off x="4558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7" name="AutoShape 223"/>
            <p:cNvSpPr>
              <a:spLocks noChangeArrowheads="1"/>
            </p:cNvSpPr>
            <p:nvPr/>
          </p:nvSpPr>
          <p:spPr bwMode="auto">
            <a:xfrm>
              <a:off x="4740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" name="Group 224"/>
          <p:cNvGrpSpPr>
            <a:grpSpLocks/>
          </p:cNvGrpSpPr>
          <p:nvPr/>
        </p:nvGrpSpPr>
        <p:grpSpPr bwMode="auto">
          <a:xfrm>
            <a:off x="663575" y="1963738"/>
            <a:ext cx="3455988" cy="1157287"/>
            <a:chOff x="1020" y="3475"/>
            <a:chExt cx="2177" cy="729"/>
          </a:xfrm>
        </p:grpSpPr>
        <p:sp>
          <p:nvSpPr>
            <p:cNvPr id="462049" name="AutoShape 225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0" name="Freeform 226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227"/>
          <p:cNvGrpSpPr>
            <a:grpSpLocks/>
          </p:cNvGrpSpPr>
          <p:nvPr/>
        </p:nvGrpSpPr>
        <p:grpSpPr bwMode="auto">
          <a:xfrm>
            <a:off x="1455738" y="3259138"/>
            <a:ext cx="1727200" cy="577850"/>
            <a:chOff x="1020" y="3475"/>
            <a:chExt cx="2177" cy="729"/>
          </a:xfrm>
        </p:grpSpPr>
        <p:sp>
          <p:nvSpPr>
            <p:cNvPr id="462052" name="AutoShape 228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3" name="Freeform 229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oup 230"/>
          <p:cNvGrpSpPr>
            <a:grpSpLocks/>
          </p:cNvGrpSpPr>
          <p:nvPr/>
        </p:nvGrpSpPr>
        <p:grpSpPr bwMode="auto">
          <a:xfrm>
            <a:off x="1887538" y="3979863"/>
            <a:ext cx="865187" cy="290512"/>
            <a:chOff x="1020" y="3475"/>
            <a:chExt cx="2177" cy="729"/>
          </a:xfrm>
        </p:grpSpPr>
        <p:sp>
          <p:nvSpPr>
            <p:cNvPr id="462055" name="AutoShape 231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6" name="Freeform 232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233"/>
          <p:cNvGrpSpPr>
            <a:grpSpLocks/>
          </p:cNvGrpSpPr>
          <p:nvPr/>
        </p:nvGrpSpPr>
        <p:grpSpPr bwMode="auto">
          <a:xfrm>
            <a:off x="2103438" y="4411663"/>
            <a:ext cx="431800" cy="149225"/>
            <a:chOff x="1020" y="3475"/>
            <a:chExt cx="2177" cy="729"/>
          </a:xfrm>
        </p:grpSpPr>
        <p:sp>
          <p:nvSpPr>
            <p:cNvPr id="462058" name="AutoShape 234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9" name="Freeform 235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236"/>
          <p:cNvGrpSpPr>
            <a:grpSpLocks/>
          </p:cNvGrpSpPr>
          <p:nvPr/>
        </p:nvGrpSpPr>
        <p:grpSpPr bwMode="auto">
          <a:xfrm>
            <a:off x="663575" y="1746250"/>
            <a:ext cx="3457575" cy="1154113"/>
            <a:chOff x="2154" y="3248"/>
            <a:chExt cx="2178" cy="727"/>
          </a:xfrm>
        </p:grpSpPr>
        <p:sp>
          <p:nvSpPr>
            <p:cNvPr id="462061" name="AutoShape 237"/>
            <p:cNvSpPr>
              <a:spLocks noChangeArrowheads="1"/>
            </p:cNvSpPr>
            <p:nvPr/>
          </p:nvSpPr>
          <p:spPr bwMode="auto">
            <a:xfrm>
              <a:off x="2154" y="3793"/>
              <a:ext cx="545" cy="182"/>
            </a:xfrm>
            <a:prstGeom prst="parallelogram">
              <a:avLst>
                <a:gd name="adj" fmla="val 10349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2" name="AutoShape 238"/>
            <p:cNvSpPr>
              <a:spLocks noChangeArrowheads="1"/>
            </p:cNvSpPr>
            <p:nvPr/>
          </p:nvSpPr>
          <p:spPr bwMode="auto">
            <a:xfrm>
              <a:off x="2517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3" name="AutoShape 239"/>
            <p:cNvSpPr>
              <a:spLocks noChangeArrowheads="1"/>
            </p:cNvSpPr>
            <p:nvPr/>
          </p:nvSpPr>
          <p:spPr bwMode="auto">
            <a:xfrm>
              <a:off x="2698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4" name="AutoShape 240"/>
            <p:cNvSpPr>
              <a:spLocks noChangeArrowheads="1"/>
            </p:cNvSpPr>
            <p:nvPr/>
          </p:nvSpPr>
          <p:spPr bwMode="auto">
            <a:xfrm>
              <a:off x="2880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5" name="AutoShape 241"/>
            <p:cNvSpPr>
              <a:spLocks noChangeArrowheads="1"/>
            </p:cNvSpPr>
            <p:nvPr/>
          </p:nvSpPr>
          <p:spPr bwMode="auto">
            <a:xfrm>
              <a:off x="3061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6" name="AutoShape 242"/>
            <p:cNvSpPr>
              <a:spLocks noChangeArrowheads="1"/>
            </p:cNvSpPr>
            <p:nvPr/>
          </p:nvSpPr>
          <p:spPr bwMode="auto">
            <a:xfrm>
              <a:off x="3242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7" name="AutoShape 243"/>
            <p:cNvSpPr>
              <a:spLocks noChangeArrowheads="1"/>
            </p:cNvSpPr>
            <p:nvPr/>
          </p:nvSpPr>
          <p:spPr bwMode="auto">
            <a:xfrm>
              <a:off x="3424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8" name="AutoShape 244"/>
            <p:cNvSpPr>
              <a:spLocks noChangeArrowheads="1"/>
            </p:cNvSpPr>
            <p:nvPr/>
          </p:nvSpPr>
          <p:spPr bwMode="auto">
            <a:xfrm>
              <a:off x="2608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9" name="AutoShape 245"/>
            <p:cNvSpPr>
              <a:spLocks noChangeArrowheads="1"/>
            </p:cNvSpPr>
            <p:nvPr/>
          </p:nvSpPr>
          <p:spPr bwMode="auto">
            <a:xfrm>
              <a:off x="2789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0" name="AutoShape 246"/>
            <p:cNvSpPr>
              <a:spLocks noChangeArrowheads="1"/>
            </p:cNvSpPr>
            <p:nvPr/>
          </p:nvSpPr>
          <p:spPr bwMode="auto">
            <a:xfrm>
              <a:off x="2971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1" name="AutoShape 247"/>
            <p:cNvSpPr>
              <a:spLocks noChangeArrowheads="1"/>
            </p:cNvSpPr>
            <p:nvPr/>
          </p:nvSpPr>
          <p:spPr bwMode="auto">
            <a:xfrm>
              <a:off x="3152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2" name="AutoShape 248"/>
            <p:cNvSpPr>
              <a:spLocks noChangeArrowheads="1"/>
            </p:cNvSpPr>
            <p:nvPr/>
          </p:nvSpPr>
          <p:spPr bwMode="auto">
            <a:xfrm>
              <a:off x="3333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3" name="AutoShape 249"/>
            <p:cNvSpPr>
              <a:spLocks noChangeArrowheads="1"/>
            </p:cNvSpPr>
            <p:nvPr/>
          </p:nvSpPr>
          <p:spPr bwMode="auto">
            <a:xfrm>
              <a:off x="3515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4" name="AutoShape 250"/>
            <p:cNvSpPr>
              <a:spLocks noChangeArrowheads="1"/>
            </p:cNvSpPr>
            <p:nvPr/>
          </p:nvSpPr>
          <p:spPr bwMode="auto">
            <a:xfrm>
              <a:off x="2335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5" name="AutoShape 251"/>
            <p:cNvSpPr>
              <a:spLocks noChangeArrowheads="1"/>
            </p:cNvSpPr>
            <p:nvPr/>
          </p:nvSpPr>
          <p:spPr bwMode="auto">
            <a:xfrm>
              <a:off x="2516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6" name="AutoShape 252"/>
            <p:cNvSpPr>
              <a:spLocks noChangeArrowheads="1"/>
            </p:cNvSpPr>
            <p:nvPr/>
          </p:nvSpPr>
          <p:spPr bwMode="auto">
            <a:xfrm>
              <a:off x="2698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7" name="AutoShape 253"/>
            <p:cNvSpPr>
              <a:spLocks noChangeArrowheads="1"/>
            </p:cNvSpPr>
            <p:nvPr/>
          </p:nvSpPr>
          <p:spPr bwMode="auto">
            <a:xfrm>
              <a:off x="2879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8" name="AutoShape 254"/>
            <p:cNvSpPr>
              <a:spLocks noChangeArrowheads="1"/>
            </p:cNvSpPr>
            <p:nvPr/>
          </p:nvSpPr>
          <p:spPr bwMode="auto">
            <a:xfrm>
              <a:off x="3061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9" name="AutoShape 255"/>
            <p:cNvSpPr>
              <a:spLocks noChangeArrowheads="1"/>
            </p:cNvSpPr>
            <p:nvPr/>
          </p:nvSpPr>
          <p:spPr bwMode="auto">
            <a:xfrm>
              <a:off x="3242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0" name="AutoShape 256"/>
            <p:cNvSpPr>
              <a:spLocks noChangeArrowheads="1"/>
            </p:cNvSpPr>
            <p:nvPr/>
          </p:nvSpPr>
          <p:spPr bwMode="auto">
            <a:xfrm>
              <a:off x="2426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1" name="AutoShape 257"/>
            <p:cNvSpPr>
              <a:spLocks noChangeArrowheads="1"/>
            </p:cNvSpPr>
            <p:nvPr/>
          </p:nvSpPr>
          <p:spPr bwMode="auto">
            <a:xfrm>
              <a:off x="2607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2" name="AutoShape 258"/>
            <p:cNvSpPr>
              <a:spLocks noChangeArrowheads="1"/>
            </p:cNvSpPr>
            <p:nvPr/>
          </p:nvSpPr>
          <p:spPr bwMode="auto">
            <a:xfrm>
              <a:off x="2789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3" name="AutoShape 259"/>
            <p:cNvSpPr>
              <a:spLocks noChangeArrowheads="1"/>
            </p:cNvSpPr>
            <p:nvPr/>
          </p:nvSpPr>
          <p:spPr bwMode="auto">
            <a:xfrm>
              <a:off x="2970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4" name="AutoShape 260"/>
            <p:cNvSpPr>
              <a:spLocks noChangeArrowheads="1"/>
            </p:cNvSpPr>
            <p:nvPr/>
          </p:nvSpPr>
          <p:spPr bwMode="auto">
            <a:xfrm>
              <a:off x="3152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5" name="AutoShape 261"/>
            <p:cNvSpPr>
              <a:spLocks noChangeArrowheads="1"/>
            </p:cNvSpPr>
            <p:nvPr/>
          </p:nvSpPr>
          <p:spPr bwMode="auto">
            <a:xfrm>
              <a:off x="3333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6" name="AutoShape 262"/>
            <p:cNvSpPr>
              <a:spLocks noChangeArrowheads="1"/>
            </p:cNvSpPr>
            <p:nvPr/>
          </p:nvSpPr>
          <p:spPr bwMode="auto">
            <a:xfrm>
              <a:off x="2517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7" name="AutoShape 263"/>
            <p:cNvSpPr>
              <a:spLocks noChangeArrowheads="1"/>
            </p:cNvSpPr>
            <p:nvPr/>
          </p:nvSpPr>
          <p:spPr bwMode="auto">
            <a:xfrm>
              <a:off x="2698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8" name="AutoShape 264"/>
            <p:cNvSpPr>
              <a:spLocks noChangeArrowheads="1"/>
            </p:cNvSpPr>
            <p:nvPr/>
          </p:nvSpPr>
          <p:spPr bwMode="auto">
            <a:xfrm>
              <a:off x="2880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9" name="AutoShape 265"/>
            <p:cNvSpPr>
              <a:spLocks noChangeArrowheads="1"/>
            </p:cNvSpPr>
            <p:nvPr/>
          </p:nvSpPr>
          <p:spPr bwMode="auto">
            <a:xfrm>
              <a:off x="3061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0" name="AutoShape 266"/>
            <p:cNvSpPr>
              <a:spLocks noChangeArrowheads="1"/>
            </p:cNvSpPr>
            <p:nvPr/>
          </p:nvSpPr>
          <p:spPr bwMode="auto">
            <a:xfrm>
              <a:off x="3243" y="3248"/>
              <a:ext cx="1089" cy="364"/>
            </a:xfrm>
            <a:prstGeom prst="parallelogram">
              <a:avLst>
                <a:gd name="adj" fmla="val 10055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1" name="AutoShape 267"/>
            <p:cNvSpPr>
              <a:spLocks noChangeArrowheads="1"/>
            </p:cNvSpPr>
            <p:nvPr/>
          </p:nvSpPr>
          <p:spPr bwMode="auto">
            <a:xfrm>
              <a:off x="2607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2" name="AutoShape 268"/>
            <p:cNvSpPr>
              <a:spLocks noChangeArrowheads="1"/>
            </p:cNvSpPr>
            <p:nvPr/>
          </p:nvSpPr>
          <p:spPr bwMode="auto">
            <a:xfrm>
              <a:off x="2788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3" name="AutoShape 269"/>
            <p:cNvSpPr>
              <a:spLocks noChangeArrowheads="1"/>
            </p:cNvSpPr>
            <p:nvPr/>
          </p:nvSpPr>
          <p:spPr bwMode="auto">
            <a:xfrm>
              <a:off x="2970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4" name="AutoShape 270"/>
            <p:cNvSpPr>
              <a:spLocks noChangeArrowheads="1"/>
            </p:cNvSpPr>
            <p:nvPr/>
          </p:nvSpPr>
          <p:spPr bwMode="auto">
            <a:xfrm>
              <a:off x="3151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5" name="AutoShape 271"/>
            <p:cNvSpPr>
              <a:spLocks noChangeArrowheads="1"/>
            </p:cNvSpPr>
            <p:nvPr/>
          </p:nvSpPr>
          <p:spPr bwMode="auto">
            <a:xfrm>
              <a:off x="3061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6" name="AutoShape 272"/>
            <p:cNvSpPr>
              <a:spLocks noChangeArrowheads="1"/>
            </p:cNvSpPr>
            <p:nvPr/>
          </p:nvSpPr>
          <p:spPr bwMode="auto">
            <a:xfrm>
              <a:off x="3242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7" name="AutoShape 273"/>
            <p:cNvSpPr>
              <a:spLocks noChangeArrowheads="1"/>
            </p:cNvSpPr>
            <p:nvPr/>
          </p:nvSpPr>
          <p:spPr bwMode="auto">
            <a:xfrm>
              <a:off x="3152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8" name="AutoShape 274"/>
            <p:cNvSpPr>
              <a:spLocks noChangeArrowheads="1"/>
            </p:cNvSpPr>
            <p:nvPr/>
          </p:nvSpPr>
          <p:spPr bwMode="auto">
            <a:xfrm>
              <a:off x="3333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9" name="AutoShape 275"/>
            <p:cNvSpPr>
              <a:spLocks noChangeArrowheads="1"/>
            </p:cNvSpPr>
            <p:nvPr/>
          </p:nvSpPr>
          <p:spPr bwMode="auto">
            <a:xfrm>
              <a:off x="2699" y="3249"/>
              <a:ext cx="545" cy="182"/>
            </a:xfrm>
            <a:prstGeom prst="parallelogram">
              <a:avLst>
                <a:gd name="adj" fmla="val 10349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0" name="AutoShape 276"/>
            <p:cNvSpPr>
              <a:spLocks noChangeArrowheads="1"/>
            </p:cNvSpPr>
            <p:nvPr/>
          </p:nvSpPr>
          <p:spPr bwMode="auto">
            <a:xfrm>
              <a:off x="3424" y="3612"/>
              <a:ext cx="545" cy="182"/>
            </a:xfrm>
            <a:prstGeom prst="parallelogram">
              <a:avLst>
                <a:gd name="adj" fmla="val 10349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3" name="Group 277"/>
          <p:cNvGrpSpPr>
            <a:grpSpLocks/>
          </p:cNvGrpSpPr>
          <p:nvPr/>
        </p:nvGrpSpPr>
        <p:grpSpPr bwMode="auto">
          <a:xfrm>
            <a:off x="663575" y="1746250"/>
            <a:ext cx="3455988" cy="1157288"/>
            <a:chOff x="1020" y="3475"/>
            <a:chExt cx="2177" cy="729"/>
          </a:xfrm>
        </p:grpSpPr>
        <p:sp>
          <p:nvSpPr>
            <p:cNvPr id="462102" name="AutoShape 278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3" name="Freeform 279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280"/>
          <p:cNvGrpSpPr>
            <a:grpSpLocks/>
          </p:cNvGrpSpPr>
          <p:nvPr/>
        </p:nvGrpSpPr>
        <p:grpSpPr bwMode="auto">
          <a:xfrm>
            <a:off x="4481513" y="3403600"/>
            <a:ext cx="3455987" cy="1157288"/>
            <a:chOff x="1020" y="3475"/>
            <a:chExt cx="2177" cy="729"/>
          </a:xfrm>
        </p:grpSpPr>
        <p:sp>
          <p:nvSpPr>
            <p:cNvPr id="462105" name="AutoShape 281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6" name="Freeform 282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283"/>
          <p:cNvGrpSpPr>
            <a:grpSpLocks/>
          </p:cNvGrpSpPr>
          <p:nvPr/>
        </p:nvGrpSpPr>
        <p:grpSpPr bwMode="auto">
          <a:xfrm>
            <a:off x="4481513" y="1741488"/>
            <a:ext cx="3455987" cy="1157287"/>
            <a:chOff x="1020" y="3475"/>
            <a:chExt cx="2177" cy="729"/>
          </a:xfrm>
        </p:grpSpPr>
        <p:sp>
          <p:nvSpPr>
            <p:cNvPr id="462108" name="AutoShape 284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9" name="Freeform 285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62110" name="Text Box 286"/>
          <p:cNvSpPr txBox="1">
            <a:spLocks noChangeArrowheads="1"/>
          </p:cNvSpPr>
          <p:nvPr/>
        </p:nvSpPr>
        <p:spPr bwMode="auto">
          <a:xfrm>
            <a:off x="3763963" y="4259263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0</a:t>
            </a:r>
          </a:p>
        </p:txBody>
      </p:sp>
      <p:sp>
        <p:nvSpPr>
          <p:cNvPr id="462111" name="Text Box 287"/>
          <p:cNvSpPr txBox="1">
            <a:spLocks noChangeArrowheads="1"/>
          </p:cNvSpPr>
          <p:nvPr/>
        </p:nvSpPr>
        <p:spPr bwMode="auto">
          <a:xfrm>
            <a:off x="3760788" y="3900488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1</a:t>
            </a:r>
          </a:p>
        </p:txBody>
      </p:sp>
      <p:sp>
        <p:nvSpPr>
          <p:cNvPr id="462112" name="Text Box 288"/>
          <p:cNvSpPr txBox="1">
            <a:spLocks noChangeArrowheads="1"/>
          </p:cNvSpPr>
          <p:nvPr/>
        </p:nvSpPr>
        <p:spPr bwMode="auto">
          <a:xfrm>
            <a:off x="3760788" y="3395663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2</a:t>
            </a:r>
          </a:p>
        </p:txBody>
      </p:sp>
      <p:sp>
        <p:nvSpPr>
          <p:cNvPr id="462113" name="Text Box 289"/>
          <p:cNvSpPr txBox="1">
            <a:spLocks noChangeArrowheads="1"/>
          </p:cNvSpPr>
          <p:nvPr/>
        </p:nvSpPr>
        <p:spPr bwMode="auto">
          <a:xfrm>
            <a:off x="3760788" y="2316163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3</a:t>
            </a:r>
          </a:p>
        </p:txBody>
      </p:sp>
      <p:sp>
        <p:nvSpPr>
          <p:cNvPr id="462114" name="Text Box 290"/>
          <p:cNvSpPr txBox="1">
            <a:spLocks noChangeArrowheads="1"/>
          </p:cNvSpPr>
          <p:nvPr/>
        </p:nvSpPr>
        <p:spPr bwMode="auto">
          <a:xfrm>
            <a:off x="1258888" y="5259388"/>
            <a:ext cx="223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Hierarchical blocking</a:t>
            </a:r>
          </a:p>
        </p:txBody>
      </p:sp>
      <p:sp>
        <p:nvSpPr>
          <p:cNvPr id="462115" name="Text Box 291"/>
          <p:cNvSpPr txBox="1">
            <a:spLocks noChangeArrowheads="1"/>
          </p:cNvSpPr>
          <p:nvPr/>
        </p:nvSpPr>
        <p:spPr bwMode="auto">
          <a:xfrm>
            <a:off x="5521325" y="5259388"/>
            <a:ext cx="1438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Flat blocking</a:t>
            </a:r>
          </a:p>
        </p:txBody>
      </p:sp>
      <p:sp>
        <p:nvSpPr>
          <p:cNvPr id="462116" name="Text Box 292"/>
          <p:cNvSpPr txBox="1">
            <a:spLocks noChangeArrowheads="1"/>
          </p:cNvSpPr>
          <p:nvPr/>
        </p:nvSpPr>
        <p:spPr bwMode="auto">
          <a:xfrm>
            <a:off x="1096963" y="1243013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600" b="1" u="none">
                <a:latin typeface="Arial" charset="0"/>
              </a:rPr>
              <a:t>Final composition </a:t>
            </a:r>
          </a:p>
        </p:txBody>
      </p:sp>
      <p:sp>
        <p:nvSpPr>
          <p:cNvPr id="462117" name="Text Box 293"/>
          <p:cNvSpPr txBox="1">
            <a:spLocks noChangeArrowheads="1"/>
          </p:cNvSpPr>
          <p:nvPr/>
        </p:nvSpPr>
        <p:spPr bwMode="auto">
          <a:xfrm>
            <a:off x="4984750" y="124301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600" b="1" u="none">
                <a:latin typeface="Arial" charset="0"/>
              </a:rPr>
              <a:t>Final composition </a:t>
            </a:r>
          </a:p>
        </p:txBody>
      </p:sp>
      <p:grpSp>
        <p:nvGrpSpPr>
          <p:cNvPr id="16" name="Group 294"/>
          <p:cNvGrpSpPr>
            <a:grpSpLocks/>
          </p:cNvGrpSpPr>
          <p:nvPr/>
        </p:nvGrpSpPr>
        <p:grpSpPr bwMode="auto">
          <a:xfrm>
            <a:off x="1403350" y="5721350"/>
            <a:ext cx="6335713" cy="336550"/>
            <a:chOff x="884" y="3944"/>
            <a:chExt cx="3991" cy="212"/>
          </a:xfrm>
        </p:grpSpPr>
        <p:sp>
          <p:nvSpPr>
            <p:cNvPr id="462119" name="Rectangle 295"/>
            <p:cNvSpPr>
              <a:spLocks noChangeArrowheads="1"/>
            </p:cNvSpPr>
            <p:nvPr/>
          </p:nvSpPr>
          <p:spPr bwMode="auto">
            <a:xfrm>
              <a:off x="884" y="3989"/>
              <a:ext cx="137" cy="13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0" name="Rectangle 296"/>
            <p:cNvSpPr>
              <a:spLocks noChangeArrowheads="1"/>
            </p:cNvSpPr>
            <p:nvPr/>
          </p:nvSpPr>
          <p:spPr bwMode="auto">
            <a:xfrm>
              <a:off x="1973" y="3989"/>
              <a:ext cx="137" cy="13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1" name="Rectangle 297"/>
            <p:cNvSpPr>
              <a:spLocks noChangeArrowheads="1"/>
            </p:cNvSpPr>
            <p:nvPr/>
          </p:nvSpPr>
          <p:spPr bwMode="auto">
            <a:xfrm>
              <a:off x="3061" y="3989"/>
              <a:ext cx="137" cy="13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2" name="Rectangle 298"/>
            <p:cNvSpPr>
              <a:spLocks noChangeArrowheads="1"/>
            </p:cNvSpPr>
            <p:nvPr/>
          </p:nvSpPr>
          <p:spPr bwMode="auto">
            <a:xfrm>
              <a:off x="4150" y="3989"/>
              <a:ext cx="137" cy="13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3" name="Text Box 299"/>
            <p:cNvSpPr txBox="1">
              <a:spLocks noChangeArrowheads="1"/>
            </p:cNvSpPr>
            <p:nvPr/>
          </p:nvSpPr>
          <p:spPr bwMode="auto">
            <a:xfrm>
              <a:off x="1021" y="3944"/>
              <a:ext cx="5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0</a:t>
              </a:r>
            </a:p>
          </p:txBody>
        </p:sp>
        <p:sp>
          <p:nvSpPr>
            <p:cNvPr id="462124" name="Text Box 300"/>
            <p:cNvSpPr txBox="1">
              <a:spLocks noChangeArrowheads="1"/>
            </p:cNvSpPr>
            <p:nvPr/>
          </p:nvSpPr>
          <p:spPr bwMode="auto">
            <a:xfrm>
              <a:off x="2110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1</a:t>
              </a:r>
            </a:p>
          </p:txBody>
        </p:sp>
        <p:sp>
          <p:nvSpPr>
            <p:cNvPr id="462125" name="Text Box 301"/>
            <p:cNvSpPr txBox="1">
              <a:spLocks noChangeArrowheads="1"/>
            </p:cNvSpPr>
            <p:nvPr/>
          </p:nvSpPr>
          <p:spPr bwMode="auto">
            <a:xfrm>
              <a:off x="3198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2</a:t>
              </a:r>
            </a:p>
          </p:txBody>
        </p:sp>
        <p:sp>
          <p:nvSpPr>
            <p:cNvPr id="462126" name="Text Box 302"/>
            <p:cNvSpPr txBox="1">
              <a:spLocks noChangeArrowheads="1"/>
            </p:cNvSpPr>
            <p:nvPr/>
          </p:nvSpPr>
          <p:spPr bwMode="auto">
            <a:xfrm>
              <a:off x="4287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3</a:t>
              </a:r>
            </a:p>
          </p:txBody>
        </p:sp>
      </p:grpSp>
      <p:sp>
        <p:nvSpPr>
          <p:cNvPr id="462127" name="Text Box 303"/>
          <p:cNvSpPr txBox="1">
            <a:spLocks noChangeArrowheads="1"/>
          </p:cNvSpPr>
          <p:nvPr/>
        </p:nvSpPr>
        <p:spPr bwMode="auto">
          <a:xfrm>
            <a:off x="719138" y="4792663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 b="1" u="none" dirty="0">
                <a:latin typeface="Arial" charset="0"/>
              </a:rPr>
              <a:t>Data reduction 2.2:1</a:t>
            </a:r>
          </a:p>
        </p:txBody>
      </p:sp>
      <p:sp>
        <p:nvSpPr>
          <p:cNvPr id="462128" name="Text Box 304"/>
          <p:cNvSpPr txBox="1">
            <a:spLocks noChangeArrowheads="1"/>
          </p:cNvSpPr>
          <p:nvPr/>
        </p:nvSpPr>
        <p:spPr bwMode="auto">
          <a:xfrm>
            <a:off x="4535488" y="4783138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 b="1" u="none" dirty="0">
                <a:latin typeface="Arial" charset="0"/>
              </a:rPr>
              <a:t>Data reduction 3.8:1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18519E-6 L -4.44444E-6 -0.04214 " pathEditMode="relative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3.33333E-6 L 5.E-6 -0.06296 " pathEditMode="relative" ptsTypes="AA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3.61111E-6 -0.10509 " pathEditMode="relative" ptsTypes="AA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62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6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6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-0.23102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62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85185E-6 L 5.E-6 -0.24167 " pathEditMode="relative" ptsTypes="AA">
                                      <p:cBhvr>
                                        <p:cTn id="96" dur="1000" fill="hold"/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61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1.11111E-6 -0.19954 " pathEditMode="relative" ptsTypes="AA">
                                      <p:cBhvr>
                                        <p:cTn id="10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-0.13658 " pathEditMode="relative" ptsTypes="AA">
                                      <p:cBhvr>
                                        <p:cTn id="1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-0.03149 " pathEditMode="relative" ptsTypes="AA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46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E-6 3.7037E-6 L -5.E-6 -0.24167 " pathEditMode="relative" ptsTypes="AA">
                                      <p:cBhvr>
                                        <p:cTn id="1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46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00069 -0.23449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2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6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6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9" grpId="0" animBg="1"/>
      <p:bldP spid="461829" grpId="1" animBg="1"/>
      <p:bldP spid="461829" grpId="2" animBg="1"/>
      <p:bldP spid="462110" grpId="0"/>
      <p:bldP spid="462110" grpId="1"/>
      <p:bldP spid="462111" grpId="0"/>
      <p:bldP spid="462111" grpId="1"/>
      <p:bldP spid="462112" grpId="0"/>
      <p:bldP spid="462112" grpId="1"/>
      <p:bldP spid="462113" grpId="0"/>
      <p:bldP spid="462113" grpId="1"/>
      <p:bldP spid="462114" grpId="0"/>
      <p:bldP spid="462114" grpId="1"/>
      <p:bldP spid="462115" grpId="0"/>
      <p:bldP spid="462115" grpId="1"/>
      <p:bldP spid="462116" grpId="0"/>
      <p:bldP spid="462117" grpId="0"/>
      <p:bldP spid="462127" grpId="0"/>
      <p:bldP spid="4621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9"/>
          <p:cNvGrpSpPr>
            <a:grpSpLocks/>
          </p:cNvGrpSpPr>
          <p:nvPr/>
        </p:nvGrpSpPr>
        <p:grpSpPr bwMode="auto">
          <a:xfrm>
            <a:off x="1258888" y="1916113"/>
            <a:ext cx="6337300" cy="3168650"/>
            <a:chOff x="793" y="1207"/>
            <a:chExt cx="3992" cy="1996"/>
          </a:xfrm>
        </p:grpSpPr>
        <p:sp>
          <p:nvSpPr>
            <p:cNvPr id="376994" name="Rectangle 162"/>
            <p:cNvSpPr>
              <a:spLocks noChangeArrowheads="1"/>
            </p:cNvSpPr>
            <p:nvPr/>
          </p:nvSpPr>
          <p:spPr bwMode="auto">
            <a:xfrm>
              <a:off x="793" y="1207"/>
              <a:ext cx="998" cy="998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997" name="Rectangle 165"/>
            <p:cNvSpPr>
              <a:spLocks noChangeArrowheads="1"/>
            </p:cNvSpPr>
            <p:nvPr/>
          </p:nvSpPr>
          <p:spPr bwMode="auto">
            <a:xfrm>
              <a:off x="793" y="2205"/>
              <a:ext cx="998" cy="998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00" name="Rectangle 168"/>
            <p:cNvSpPr>
              <a:spLocks noChangeArrowheads="1"/>
            </p:cNvSpPr>
            <p:nvPr/>
          </p:nvSpPr>
          <p:spPr bwMode="auto">
            <a:xfrm>
              <a:off x="1791" y="2205"/>
              <a:ext cx="998" cy="998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13" name="Rectangle 181"/>
            <p:cNvSpPr>
              <a:spLocks noChangeArrowheads="1"/>
            </p:cNvSpPr>
            <p:nvPr/>
          </p:nvSpPr>
          <p:spPr bwMode="auto">
            <a:xfrm>
              <a:off x="1791" y="1207"/>
              <a:ext cx="998" cy="998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20" name="Rectangle 188"/>
            <p:cNvSpPr>
              <a:spLocks noChangeArrowheads="1"/>
            </p:cNvSpPr>
            <p:nvPr/>
          </p:nvSpPr>
          <p:spPr bwMode="auto">
            <a:xfrm>
              <a:off x="2789" y="2205"/>
              <a:ext cx="998" cy="99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39" name="Rectangle 207"/>
            <p:cNvSpPr>
              <a:spLocks noChangeArrowheads="1"/>
            </p:cNvSpPr>
            <p:nvPr/>
          </p:nvSpPr>
          <p:spPr bwMode="auto">
            <a:xfrm>
              <a:off x="2789" y="1207"/>
              <a:ext cx="998" cy="99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106" name="Rectangle 274"/>
            <p:cNvSpPr>
              <a:spLocks noChangeArrowheads="1"/>
            </p:cNvSpPr>
            <p:nvPr/>
          </p:nvSpPr>
          <p:spPr bwMode="auto">
            <a:xfrm>
              <a:off x="3787" y="1207"/>
              <a:ext cx="998" cy="99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173" name="Rectangle 341"/>
            <p:cNvSpPr>
              <a:spLocks noChangeArrowheads="1"/>
            </p:cNvSpPr>
            <p:nvPr/>
          </p:nvSpPr>
          <p:spPr bwMode="auto">
            <a:xfrm>
              <a:off x="3787" y="2205"/>
              <a:ext cx="998" cy="99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7242" name="Freeform 410"/>
          <p:cNvSpPr>
            <a:spLocks/>
          </p:cNvSpPr>
          <p:nvPr/>
        </p:nvSpPr>
        <p:spPr bwMode="auto">
          <a:xfrm>
            <a:off x="2051050" y="1916113"/>
            <a:ext cx="4056063" cy="3170237"/>
          </a:xfrm>
          <a:custGeom>
            <a:avLst/>
            <a:gdLst/>
            <a:ahLst/>
            <a:cxnLst>
              <a:cxn ang="0">
                <a:pos x="0" y="1497"/>
              </a:cxn>
              <a:cxn ang="0">
                <a:pos x="0" y="499"/>
              </a:cxn>
              <a:cxn ang="0">
                <a:pos x="0" y="0"/>
              </a:cxn>
              <a:cxn ang="0">
                <a:pos x="743" y="0"/>
              </a:cxn>
              <a:cxn ang="0">
                <a:pos x="743" y="747"/>
              </a:cxn>
              <a:cxn ang="0">
                <a:pos x="1250" y="747"/>
              </a:cxn>
              <a:cxn ang="0">
                <a:pos x="1250" y="0"/>
              </a:cxn>
              <a:cxn ang="0">
                <a:pos x="1559" y="0"/>
              </a:cxn>
              <a:cxn ang="0">
                <a:pos x="1559" y="936"/>
              </a:cxn>
              <a:cxn ang="0">
                <a:pos x="2555" y="936"/>
              </a:cxn>
              <a:cxn ang="0">
                <a:pos x="2553" y="1997"/>
              </a:cxn>
              <a:cxn ang="0">
                <a:pos x="2358" y="1997"/>
              </a:cxn>
              <a:cxn ang="0">
                <a:pos x="2358" y="1123"/>
              </a:cxn>
              <a:cxn ang="0">
                <a:pos x="1610" y="1123"/>
              </a:cxn>
              <a:cxn ang="0">
                <a:pos x="1610" y="1997"/>
              </a:cxn>
              <a:cxn ang="0">
                <a:pos x="998" y="1996"/>
              </a:cxn>
              <a:cxn ang="0">
                <a:pos x="998" y="1497"/>
              </a:cxn>
              <a:cxn ang="0">
                <a:pos x="0" y="1497"/>
              </a:cxn>
            </a:cxnLst>
            <a:rect l="0" t="0" r="r" b="b"/>
            <a:pathLst>
              <a:path w="2555" h="1997">
                <a:moveTo>
                  <a:pt x="0" y="1497"/>
                </a:moveTo>
                <a:lnTo>
                  <a:pt x="0" y="499"/>
                </a:lnTo>
                <a:lnTo>
                  <a:pt x="0" y="0"/>
                </a:lnTo>
                <a:lnTo>
                  <a:pt x="743" y="0"/>
                </a:lnTo>
                <a:lnTo>
                  <a:pt x="743" y="747"/>
                </a:lnTo>
                <a:lnTo>
                  <a:pt x="1250" y="747"/>
                </a:lnTo>
                <a:lnTo>
                  <a:pt x="1250" y="0"/>
                </a:lnTo>
                <a:lnTo>
                  <a:pt x="1559" y="0"/>
                </a:lnTo>
                <a:lnTo>
                  <a:pt x="1559" y="936"/>
                </a:lnTo>
                <a:lnTo>
                  <a:pt x="2555" y="936"/>
                </a:lnTo>
                <a:lnTo>
                  <a:pt x="2553" y="1997"/>
                </a:lnTo>
                <a:lnTo>
                  <a:pt x="2358" y="1997"/>
                </a:lnTo>
                <a:lnTo>
                  <a:pt x="2358" y="1123"/>
                </a:lnTo>
                <a:lnTo>
                  <a:pt x="1610" y="1123"/>
                </a:lnTo>
                <a:lnTo>
                  <a:pt x="1610" y="1997"/>
                </a:lnTo>
                <a:lnTo>
                  <a:pt x="998" y="1996"/>
                </a:lnTo>
                <a:lnTo>
                  <a:pt x="998" y="1497"/>
                </a:lnTo>
                <a:lnTo>
                  <a:pt x="0" y="1497"/>
                </a:lnTo>
                <a:close/>
              </a:path>
            </a:pathLst>
          </a:custGeom>
          <a:solidFill>
            <a:srgbClr val="6666FF">
              <a:alpha val="8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3" name="Group 408"/>
          <p:cNvGrpSpPr>
            <a:grpSpLocks/>
          </p:cNvGrpSpPr>
          <p:nvPr/>
        </p:nvGrpSpPr>
        <p:grpSpPr bwMode="auto">
          <a:xfrm>
            <a:off x="1651000" y="1952625"/>
            <a:ext cx="5905500" cy="3084513"/>
            <a:chOff x="1040" y="1230"/>
            <a:chExt cx="3720" cy="1943"/>
          </a:xfrm>
        </p:grpSpPr>
        <p:sp>
          <p:nvSpPr>
            <p:cNvPr id="376995" name="Oval 163"/>
            <p:cNvSpPr>
              <a:spLocks noChangeArrowheads="1"/>
            </p:cNvSpPr>
            <p:nvPr/>
          </p:nvSpPr>
          <p:spPr bwMode="auto">
            <a:xfrm>
              <a:off x="1040" y="1454"/>
              <a:ext cx="501" cy="50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998" name="Oval 166"/>
            <p:cNvSpPr>
              <a:spLocks noChangeArrowheads="1"/>
            </p:cNvSpPr>
            <p:nvPr/>
          </p:nvSpPr>
          <p:spPr bwMode="auto">
            <a:xfrm>
              <a:off x="1040" y="2452"/>
              <a:ext cx="501" cy="50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01" name="Oval 169"/>
            <p:cNvSpPr>
              <a:spLocks noChangeArrowheads="1"/>
            </p:cNvSpPr>
            <p:nvPr/>
          </p:nvSpPr>
          <p:spPr bwMode="auto">
            <a:xfrm>
              <a:off x="2038" y="2452"/>
              <a:ext cx="501" cy="50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4" name="Group 182"/>
            <p:cNvGrpSpPr>
              <a:grpSpLocks/>
            </p:cNvGrpSpPr>
            <p:nvPr/>
          </p:nvGrpSpPr>
          <p:grpSpPr bwMode="auto">
            <a:xfrm>
              <a:off x="1915" y="1331"/>
              <a:ext cx="750" cy="748"/>
              <a:chOff x="3969" y="3838"/>
              <a:chExt cx="136" cy="136"/>
            </a:xfrm>
          </p:grpSpPr>
          <p:sp>
            <p:nvSpPr>
              <p:cNvPr id="377015" name="Oval 183"/>
              <p:cNvSpPr>
                <a:spLocks noChangeArrowheads="1"/>
              </p:cNvSpPr>
              <p:nvPr/>
            </p:nvSpPr>
            <p:spPr bwMode="auto">
              <a:xfrm>
                <a:off x="3969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16" name="Oval 184"/>
              <p:cNvSpPr>
                <a:spLocks noChangeArrowheads="1"/>
              </p:cNvSpPr>
              <p:nvPr/>
            </p:nvSpPr>
            <p:spPr bwMode="auto">
              <a:xfrm>
                <a:off x="4060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17" name="Oval 185"/>
              <p:cNvSpPr>
                <a:spLocks noChangeArrowheads="1"/>
              </p:cNvSpPr>
              <p:nvPr/>
            </p:nvSpPr>
            <p:spPr bwMode="auto">
              <a:xfrm>
                <a:off x="3969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18" name="Oval 186"/>
              <p:cNvSpPr>
                <a:spLocks noChangeArrowheads="1"/>
              </p:cNvSpPr>
              <p:nvPr/>
            </p:nvSpPr>
            <p:spPr bwMode="auto">
              <a:xfrm>
                <a:off x="4060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5" name="Group 189"/>
            <p:cNvGrpSpPr>
              <a:grpSpLocks/>
            </p:cNvGrpSpPr>
            <p:nvPr/>
          </p:nvGrpSpPr>
          <p:grpSpPr bwMode="auto">
            <a:xfrm>
              <a:off x="2841" y="2270"/>
              <a:ext cx="872" cy="874"/>
              <a:chOff x="2880" y="3656"/>
              <a:chExt cx="317" cy="318"/>
            </a:xfrm>
          </p:grpSpPr>
          <p:sp>
            <p:nvSpPr>
              <p:cNvPr id="377022" name="Oval 190"/>
              <p:cNvSpPr>
                <a:spLocks noChangeArrowheads="1"/>
              </p:cNvSpPr>
              <p:nvPr/>
            </p:nvSpPr>
            <p:spPr bwMode="auto">
              <a:xfrm>
                <a:off x="2880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3" name="Oval 191"/>
              <p:cNvSpPr>
                <a:spLocks noChangeArrowheads="1"/>
              </p:cNvSpPr>
              <p:nvPr/>
            </p:nvSpPr>
            <p:spPr bwMode="auto">
              <a:xfrm>
                <a:off x="2971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4" name="Oval 192"/>
              <p:cNvSpPr>
                <a:spLocks noChangeArrowheads="1"/>
              </p:cNvSpPr>
              <p:nvPr/>
            </p:nvSpPr>
            <p:spPr bwMode="auto">
              <a:xfrm>
                <a:off x="3061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5" name="Oval 193"/>
              <p:cNvSpPr>
                <a:spLocks noChangeArrowheads="1"/>
              </p:cNvSpPr>
              <p:nvPr/>
            </p:nvSpPr>
            <p:spPr bwMode="auto">
              <a:xfrm>
                <a:off x="3152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6" name="Oval 194"/>
              <p:cNvSpPr>
                <a:spLocks noChangeArrowheads="1"/>
              </p:cNvSpPr>
              <p:nvPr/>
            </p:nvSpPr>
            <p:spPr bwMode="auto">
              <a:xfrm>
                <a:off x="2880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7" name="Oval 195"/>
              <p:cNvSpPr>
                <a:spLocks noChangeArrowheads="1"/>
              </p:cNvSpPr>
              <p:nvPr/>
            </p:nvSpPr>
            <p:spPr bwMode="auto">
              <a:xfrm>
                <a:off x="2971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8" name="Oval 196"/>
              <p:cNvSpPr>
                <a:spLocks noChangeArrowheads="1"/>
              </p:cNvSpPr>
              <p:nvPr/>
            </p:nvSpPr>
            <p:spPr bwMode="auto">
              <a:xfrm>
                <a:off x="3061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9" name="Oval 197"/>
              <p:cNvSpPr>
                <a:spLocks noChangeArrowheads="1"/>
              </p:cNvSpPr>
              <p:nvPr/>
            </p:nvSpPr>
            <p:spPr bwMode="auto">
              <a:xfrm>
                <a:off x="3152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0" name="Oval 198"/>
              <p:cNvSpPr>
                <a:spLocks noChangeArrowheads="1"/>
              </p:cNvSpPr>
              <p:nvPr/>
            </p:nvSpPr>
            <p:spPr bwMode="auto">
              <a:xfrm>
                <a:off x="2880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1" name="Oval 199"/>
              <p:cNvSpPr>
                <a:spLocks noChangeArrowheads="1"/>
              </p:cNvSpPr>
              <p:nvPr/>
            </p:nvSpPr>
            <p:spPr bwMode="auto">
              <a:xfrm>
                <a:off x="2971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2" name="Oval 200"/>
              <p:cNvSpPr>
                <a:spLocks noChangeArrowheads="1"/>
              </p:cNvSpPr>
              <p:nvPr/>
            </p:nvSpPr>
            <p:spPr bwMode="auto">
              <a:xfrm>
                <a:off x="3061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3" name="Oval 201"/>
              <p:cNvSpPr>
                <a:spLocks noChangeArrowheads="1"/>
              </p:cNvSpPr>
              <p:nvPr/>
            </p:nvSpPr>
            <p:spPr bwMode="auto">
              <a:xfrm>
                <a:off x="3152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4" name="Oval 202"/>
              <p:cNvSpPr>
                <a:spLocks noChangeArrowheads="1"/>
              </p:cNvSpPr>
              <p:nvPr/>
            </p:nvSpPr>
            <p:spPr bwMode="auto">
              <a:xfrm>
                <a:off x="2880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5" name="Oval 203"/>
              <p:cNvSpPr>
                <a:spLocks noChangeArrowheads="1"/>
              </p:cNvSpPr>
              <p:nvPr/>
            </p:nvSpPr>
            <p:spPr bwMode="auto">
              <a:xfrm>
                <a:off x="2971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6" name="Oval 204"/>
              <p:cNvSpPr>
                <a:spLocks noChangeArrowheads="1"/>
              </p:cNvSpPr>
              <p:nvPr/>
            </p:nvSpPr>
            <p:spPr bwMode="auto">
              <a:xfrm>
                <a:off x="3061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7" name="Oval 205"/>
              <p:cNvSpPr>
                <a:spLocks noChangeArrowheads="1"/>
              </p:cNvSpPr>
              <p:nvPr/>
            </p:nvSpPr>
            <p:spPr bwMode="auto">
              <a:xfrm>
                <a:off x="3152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6" name="Group 208"/>
            <p:cNvGrpSpPr>
              <a:grpSpLocks/>
            </p:cNvGrpSpPr>
            <p:nvPr/>
          </p:nvGrpSpPr>
          <p:grpSpPr bwMode="auto">
            <a:xfrm>
              <a:off x="2819" y="1230"/>
              <a:ext cx="943" cy="943"/>
              <a:chOff x="1973" y="3294"/>
              <a:chExt cx="680" cy="680"/>
            </a:xfrm>
          </p:grpSpPr>
          <p:sp>
            <p:nvSpPr>
              <p:cNvPr id="377041" name="Oval 209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2" name="Oval 210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3" name="Oval 211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4" name="Oval 212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5" name="Oval 213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6" name="Oval 214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7" name="Oval 215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8" name="Oval 216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9" name="Oval 217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0" name="Oval 218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1" name="Oval 219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2" name="Oval 220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3" name="Oval 221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4" name="Oval 222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5" name="Oval 223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6" name="Oval 224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7" name="Oval 225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8" name="Oval 226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9" name="Oval 227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0" name="Oval 228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1" name="Oval 229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2" name="Oval 230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3" name="Oval 231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4" name="Oval 232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5" name="Oval 233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6" name="Oval 234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7" name="Oval 235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8" name="Oval 236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9" name="Oval 237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0" name="Oval 238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1" name="Oval 239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2" name="Oval 240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3" name="Oval 241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4" name="Oval 242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5" name="Oval 243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6" name="Oval 244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7" name="Oval 245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8" name="Oval 246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9" name="Oval 247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0" name="Oval 248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1" name="Oval 249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2" name="Oval 250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3" name="Oval 251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4" name="Oval 252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5" name="Oval 253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6" name="Oval 254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7" name="Oval 255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8" name="Oval 256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9" name="Oval 257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0" name="Oval 258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1" name="Oval 259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2" name="Oval 260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3" name="Oval 261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4" name="Oval 262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5" name="Oval 263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6" name="Oval 264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7" name="Oval 265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8" name="Oval 266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9" name="Oval 267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0" name="Oval 268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1" name="Oval 269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2" name="Oval 270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3" name="Oval 271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4" name="Oval 272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" name="Group 275"/>
            <p:cNvGrpSpPr>
              <a:grpSpLocks/>
            </p:cNvGrpSpPr>
            <p:nvPr/>
          </p:nvGrpSpPr>
          <p:grpSpPr bwMode="auto">
            <a:xfrm>
              <a:off x="3817" y="1232"/>
              <a:ext cx="943" cy="943"/>
              <a:chOff x="1973" y="3294"/>
              <a:chExt cx="680" cy="680"/>
            </a:xfrm>
          </p:grpSpPr>
          <p:sp>
            <p:nvSpPr>
              <p:cNvPr id="377108" name="Oval 276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9" name="Oval 277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0" name="Oval 278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1" name="Oval 279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2" name="Oval 280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3" name="Oval 281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4" name="Oval 282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5" name="Oval 283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6" name="Oval 284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7" name="Oval 285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8" name="Oval 286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9" name="Oval 287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0" name="Oval 288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1" name="Oval 289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2" name="Oval 290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3" name="Oval 291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4" name="Oval 292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5" name="Oval 293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6" name="Oval 294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7" name="Oval 295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8" name="Oval 296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9" name="Oval 297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0" name="Oval 298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1" name="Oval 299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2" name="Oval 300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3" name="Oval 301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4" name="Oval 302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5" name="Oval 303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6" name="Oval 304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7" name="Oval 305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8" name="Oval 306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9" name="Oval 307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0" name="Oval 308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1" name="Oval 309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2" name="Oval 310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3" name="Oval 311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4" name="Oval 312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5" name="Oval 313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6" name="Oval 314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7" name="Oval 315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8" name="Oval 316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9" name="Oval 317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0" name="Oval 318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1" name="Oval 319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2" name="Oval 320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3" name="Oval 321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4" name="Oval 322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5" name="Oval 323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6" name="Oval 324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7" name="Oval 325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8" name="Oval 326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9" name="Oval 327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0" name="Oval 328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1" name="Oval 329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2" name="Oval 330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3" name="Oval 331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4" name="Oval 332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5" name="Oval 333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6" name="Oval 334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7" name="Oval 335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8" name="Oval 336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9" name="Oval 337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0" name="Oval 338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1" name="Oval 339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" name="Group 342"/>
            <p:cNvGrpSpPr>
              <a:grpSpLocks/>
            </p:cNvGrpSpPr>
            <p:nvPr/>
          </p:nvGrpSpPr>
          <p:grpSpPr bwMode="auto">
            <a:xfrm>
              <a:off x="3817" y="2230"/>
              <a:ext cx="943" cy="943"/>
              <a:chOff x="1973" y="3294"/>
              <a:chExt cx="680" cy="680"/>
            </a:xfrm>
          </p:grpSpPr>
          <p:sp>
            <p:nvSpPr>
              <p:cNvPr id="377175" name="Oval 343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6" name="Oval 344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7" name="Oval 345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8" name="Oval 346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9" name="Oval 347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0" name="Oval 348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1" name="Oval 349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2" name="Oval 350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3" name="Oval 351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4" name="Oval 352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5" name="Oval 353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6" name="Oval 354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7" name="Oval 355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8" name="Oval 356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9" name="Oval 357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0" name="Oval 358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1" name="Oval 359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2" name="Oval 360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3" name="Oval 361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4" name="Oval 362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5" name="Oval 363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6" name="Oval 364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7" name="Oval 365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8" name="Oval 366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9" name="Oval 367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0" name="Oval 368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1" name="Oval 369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2" name="Oval 370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3" name="Oval 371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4" name="Oval 372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5" name="Oval 373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6" name="Oval 374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7" name="Oval 375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8" name="Oval 376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9" name="Oval 377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0" name="Oval 378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1" name="Oval 379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2" name="Oval 380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3" name="Oval 381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4" name="Oval 382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5" name="Oval 383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6" name="Oval 384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7" name="Oval 385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8" name="Oval 386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9" name="Oval 387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0" name="Oval 388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1" name="Oval 389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2" name="Oval 390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3" name="Oval 391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4" name="Oval 392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5" name="Oval 393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6" name="Oval 394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7" name="Oval 395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8" name="Oval 396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9" name="Oval 397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0" name="Oval 398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1" name="Oval 399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2" name="Oval 400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3" name="Oval 401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4" name="Oval 402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5" name="Oval 403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6" name="Oval 404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7" name="Oval 405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8" name="Oval 406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Interblock </a:t>
            </a:r>
            <a:r>
              <a:rPr lang="sv-SE" dirty="0"/>
              <a:t>Interpolation</a:t>
            </a:r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1258888" y="1916113"/>
            <a:ext cx="6337300" cy="3168650"/>
            <a:chOff x="816" y="1200"/>
            <a:chExt cx="4032" cy="2016"/>
          </a:xfrm>
        </p:grpSpPr>
        <p:sp>
          <p:nvSpPr>
            <p:cNvPr id="376848" name="Rectangle 16"/>
            <p:cNvSpPr>
              <a:spLocks noChangeArrowheads="1"/>
            </p:cNvSpPr>
            <p:nvPr/>
          </p:nvSpPr>
          <p:spPr bwMode="auto">
            <a:xfrm>
              <a:off x="3840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49" name="Rectangle 17"/>
            <p:cNvSpPr>
              <a:spLocks noChangeArrowheads="1"/>
            </p:cNvSpPr>
            <p:nvPr/>
          </p:nvSpPr>
          <p:spPr bwMode="auto">
            <a:xfrm>
              <a:off x="2832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0" name="Rectangle 18"/>
            <p:cNvSpPr>
              <a:spLocks noChangeArrowheads="1"/>
            </p:cNvSpPr>
            <p:nvPr/>
          </p:nvSpPr>
          <p:spPr bwMode="auto">
            <a:xfrm>
              <a:off x="1824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1" name="Rectangle 19"/>
            <p:cNvSpPr>
              <a:spLocks noChangeArrowheads="1"/>
            </p:cNvSpPr>
            <p:nvPr/>
          </p:nvSpPr>
          <p:spPr bwMode="auto">
            <a:xfrm>
              <a:off x="816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2" name="Rectangle 20"/>
            <p:cNvSpPr>
              <a:spLocks noChangeArrowheads="1"/>
            </p:cNvSpPr>
            <p:nvPr/>
          </p:nvSpPr>
          <p:spPr bwMode="auto">
            <a:xfrm>
              <a:off x="3840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3" name="Rectangle 21"/>
            <p:cNvSpPr>
              <a:spLocks noChangeArrowheads="1"/>
            </p:cNvSpPr>
            <p:nvPr/>
          </p:nvSpPr>
          <p:spPr bwMode="auto">
            <a:xfrm>
              <a:off x="2832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4" name="Rectangle 22"/>
            <p:cNvSpPr>
              <a:spLocks noChangeArrowheads="1"/>
            </p:cNvSpPr>
            <p:nvPr/>
          </p:nvSpPr>
          <p:spPr bwMode="auto">
            <a:xfrm>
              <a:off x="1824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5" name="Rectangle 23"/>
            <p:cNvSpPr>
              <a:spLocks noChangeArrowheads="1"/>
            </p:cNvSpPr>
            <p:nvPr/>
          </p:nvSpPr>
          <p:spPr bwMode="auto">
            <a:xfrm>
              <a:off x="816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1676400" y="1524000"/>
            <a:ext cx="5638800" cy="3994150"/>
            <a:chOff x="1056" y="960"/>
            <a:chExt cx="3552" cy="2516"/>
          </a:xfrm>
        </p:grpSpPr>
        <p:sp>
          <p:nvSpPr>
            <p:cNvPr id="376857" name="Text Box 25"/>
            <p:cNvSpPr txBox="1">
              <a:spLocks noChangeArrowheads="1"/>
            </p:cNvSpPr>
            <p:nvPr/>
          </p:nvSpPr>
          <p:spPr bwMode="auto">
            <a:xfrm>
              <a:off x="3072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8x8</a:t>
              </a:r>
            </a:p>
          </p:txBody>
        </p:sp>
        <p:sp>
          <p:nvSpPr>
            <p:cNvPr id="376858" name="Text Box 26"/>
            <p:cNvSpPr txBox="1">
              <a:spLocks noChangeArrowheads="1"/>
            </p:cNvSpPr>
            <p:nvPr/>
          </p:nvSpPr>
          <p:spPr bwMode="auto">
            <a:xfrm>
              <a:off x="4080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8x8</a:t>
              </a:r>
            </a:p>
          </p:txBody>
        </p:sp>
        <p:sp>
          <p:nvSpPr>
            <p:cNvPr id="376859" name="Text Box 27"/>
            <p:cNvSpPr txBox="1">
              <a:spLocks noChangeArrowheads="1"/>
            </p:cNvSpPr>
            <p:nvPr/>
          </p:nvSpPr>
          <p:spPr bwMode="auto">
            <a:xfrm>
              <a:off x="4080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8x8</a:t>
              </a:r>
            </a:p>
          </p:txBody>
        </p:sp>
        <p:sp>
          <p:nvSpPr>
            <p:cNvPr id="376860" name="Text Box 28"/>
            <p:cNvSpPr txBox="1">
              <a:spLocks noChangeArrowheads="1"/>
            </p:cNvSpPr>
            <p:nvPr/>
          </p:nvSpPr>
          <p:spPr bwMode="auto">
            <a:xfrm>
              <a:off x="3072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4x4</a:t>
              </a:r>
            </a:p>
          </p:txBody>
        </p:sp>
        <p:sp>
          <p:nvSpPr>
            <p:cNvPr id="376861" name="Text Box 29"/>
            <p:cNvSpPr txBox="1">
              <a:spLocks noChangeArrowheads="1"/>
            </p:cNvSpPr>
            <p:nvPr/>
          </p:nvSpPr>
          <p:spPr bwMode="auto">
            <a:xfrm>
              <a:off x="2064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1x1</a:t>
              </a:r>
            </a:p>
          </p:txBody>
        </p:sp>
        <p:sp>
          <p:nvSpPr>
            <p:cNvPr id="376862" name="Text Box 30"/>
            <p:cNvSpPr txBox="1">
              <a:spLocks noChangeArrowheads="1"/>
            </p:cNvSpPr>
            <p:nvPr/>
          </p:nvSpPr>
          <p:spPr bwMode="auto">
            <a:xfrm>
              <a:off x="2064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2x2</a:t>
              </a:r>
            </a:p>
          </p:txBody>
        </p:sp>
        <p:sp>
          <p:nvSpPr>
            <p:cNvPr id="376863" name="Text Box 31"/>
            <p:cNvSpPr txBox="1">
              <a:spLocks noChangeArrowheads="1"/>
            </p:cNvSpPr>
            <p:nvPr/>
          </p:nvSpPr>
          <p:spPr bwMode="auto">
            <a:xfrm>
              <a:off x="1056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1x1</a:t>
              </a:r>
            </a:p>
          </p:txBody>
        </p:sp>
        <p:sp>
          <p:nvSpPr>
            <p:cNvPr id="376864" name="Text Box 32"/>
            <p:cNvSpPr txBox="1">
              <a:spLocks noChangeArrowheads="1"/>
            </p:cNvSpPr>
            <p:nvPr/>
          </p:nvSpPr>
          <p:spPr bwMode="auto">
            <a:xfrm>
              <a:off x="1056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1x1</a:t>
              </a:r>
            </a:p>
          </p:txBody>
        </p:sp>
      </p:grpSp>
      <p:sp>
        <p:nvSpPr>
          <p:cNvPr id="376865" name="Text Box 33"/>
          <p:cNvSpPr txBox="1">
            <a:spLocks noChangeArrowheads="1"/>
          </p:cNvSpPr>
          <p:nvPr/>
        </p:nvSpPr>
        <p:spPr bwMode="auto">
          <a:xfrm>
            <a:off x="395288" y="570865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2400" u="none">
                <a:latin typeface="Arial" charset="0"/>
              </a:rPr>
              <a:t>Situation: A blocked multiresolution representation</a:t>
            </a:r>
          </a:p>
        </p:txBody>
      </p:sp>
      <p:sp>
        <p:nvSpPr>
          <p:cNvPr id="376866" name="Text Box 34"/>
          <p:cNvSpPr txBox="1">
            <a:spLocks noChangeArrowheads="1"/>
          </p:cNvSpPr>
          <p:nvPr/>
        </p:nvSpPr>
        <p:spPr bwMode="auto">
          <a:xfrm>
            <a:off x="381000" y="570865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2400" u="none">
                <a:latin typeface="Arial" charset="0"/>
              </a:rPr>
              <a:t>Problem: The domain between block sample boundaries</a:t>
            </a:r>
          </a:p>
        </p:txBody>
      </p:sp>
      <p:sp>
        <p:nvSpPr>
          <p:cNvPr id="376867" name="Text Box 35"/>
          <p:cNvSpPr txBox="1">
            <a:spLocks noChangeArrowheads="1"/>
          </p:cNvSpPr>
          <p:nvPr/>
        </p:nvSpPr>
        <p:spPr bwMode="auto">
          <a:xfrm>
            <a:off x="457200" y="570865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2400" u="none">
                <a:latin typeface="Arial" charset="0"/>
              </a:rPr>
              <a:t>Required: Smooth interpolation of samples between blocks</a:t>
            </a:r>
          </a:p>
        </p:txBody>
      </p:sp>
      <p:sp>
        <p:nvSpPr>
          <p:cNvPr id="376868" name="Oval 36"/>
          <p:cNvSpPr>
            <a:spLocks noChangeArrowheads="1"/>
          </p:cNvSpPr>
          <p:nvPr/>
        </p:nvSpPr>
        <p:spPr bwMode="auto">
          <a:xfrm>
            <a:off x="2608263" y="3657600"/>
            <a:ext cx="76200" cy="762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1" name="Group 422"/>
          <p:cNvGrpSpPr>
            <a:grpSpLocks/>
          </p:cNvGrpSpPr>
          <p:nvPr/>
        </p:nvGrpSpPr>
        <p:grpSpPr bwMode="auto">
          <a:xfrm>
            <a:off x="2005013" y="2670175"/>
            <a:ext cx="1666875" cy="1666875"/>
            <a:chOff x="1263" y="1682"/>
            <a:chExt cx="1050" cy="1050"/>
          </a:xfrm>
        </p:grpSpPr>
        <p:sp>
          <p:nvSpPr>
            <p:cNvPr id="376870" name="Oval 38"/>
            <p:cNvSpPr>
              <a:spLocks noChangeArrowheads="1"/>
            </p:cNvSpPr>
            <p:nvPr/>
          </p:nvSpPr>
          <p:spPr bwMode="auto">
            <a:xfrm flipH="1">
              <a:off x="1265" y="2686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71" name="Oval 39"/>
            <p:cNvSpPr>
              <a:spLocks noChangeArrowheads="1"/>
            </p:cNvSpPr>
            <p:nvPr/>
          </p:nvSpPr>
          <p:spPr bwMode="auto">
            <a:xfrm flipH="1">
              <a:off x="1263" y="1682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72" name="Oval 40"/>
            <p:cNvSpPr>
              <a:spLocks noChangeArrowheads="1"/>
            </p:cNvSpPr>
            <p:nvPr/>
          </p:nvSpPr>
          <p:spPr bwMode="auto">
            <a:xfrm flipH="1">
              <a:off x="2269" y="268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73" name="Oval 41"/>
            <p:cNvSpPr>
              <a:spLocks noChangeArrowheads="1"/>
            </p:cNvSpPr>
            <p:nvPr/>
          </p:nvSpPr>
          <p:spPr bwMode="auto">
            <a:xfrm flipH="1">
              <a:off x="2013" y="1934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" name="Group 425"/>
          <p:cNvGrpSpPr>
            <a:grpSpLocks/>
          </p:cNvGrpSpPr>
          <p:nvPr/>
        </p:nvGrpSpPr>
        <p:grpSpPr bwMode="auto">
          <a:xfrm>
            <a:off x="2063750" y="2728913"/>
            <a:ext cx="1547813" cy="1547812"/>
            <a:chOff x="1300" y="1719"/>
            <a:chExt cx="975" cy="975"/>
          </a:xfrm>
        </p:grpSpPr>
        <p:cxnSp>
          <p:nvCxnSpPr>
            <p:cNvPr id="376875" name="AutoShape 43"/>
            <p:cNvCxnSpPr>
              <a:cxnSpLocks noChangeShapeType="1"/>
              <a:stCxn id="376870" idx="1"/>
            </p:cNvCxnSpPr>
            <p:nvPr/>
          </p:nvCxnSpPr>
          <p:spPr bwMode="auto">
            <a:xfrm flipV="1">
              <a:off x="1302" y="2338"/>
              <a:ext cx="352" cy="354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76" name="AutoShape 44"/>
            <p:cNvCxnSpPr>
              <a:cxnSpLocks noChangeShapeType="1"/>
              <a:stCxn id="376871" idx="3"/>
            </p:cNvCxnSpPr>
            <p:nvPr/>
          </p:nvCxnSpPr>
          <p:spPr bwMode="auto">
            <a:xfrm>
              <a:off x="1300" y="1719"/>
              <a:ext cx="354" cy="585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77" name="AutoShape 45"/>
            <p:cNvCxnSpPr>
              <a:cxnSpLocks noChangeShapeType="1"/>
              <a:stCxn id="376873" idx="5"/>
            </p:cNvCxnSpPr>
            <p:nvPr/>
          </p:nvCxnSpPr>
          <p:spPr bwMode="auto">
            <a:xfrm flipH="1">
              <a:off x="1684" y="1971"/>
              <a:ext cx="335" cy="33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78" name="AutoShape 46"/>
            <p:cNvCxnSpPr>
              <a:cxnSpLocks noChangeShapeType="1"/>
              <a:stCxn id="376872" idx="7"/>
            </p:cNvCxnSpPr>
            <p:nvPr/>
          </p:nvCxnSpPr>
          <p:spPr bwMode="auto">
            <a:xfrm flipH="1" flipV="1">
              <a:off x="1688" y="2338"/>
              <a:ext cx="587" cy="356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</p:grpSp>
      <p:sp>
        <p:nvSpPr>
          <p:cNvPr id="376879" name="Oval 47"/>
          <p:cNvSpPr>
            <a:spLocks noChangeArrowheads="1"/>
          </p:cNvSpPr>
          <p:nvPr/>
        </p:nvSpPr>
        <p:spPr bwMode="auto">
          <a:xfrm>
            <a:off x="2571750" y="3619500"/>
            <a:ext cx="152400" cy="152400"/>
          </a:xfrm>
          <a:prstGeom prst="ellips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3" name="Group 423"/>
          <p:cNvGrpSpPr>
            <a:grpSpLocks/>
          </p:cNvGrpSpPr>
          <p:nvPr/>
        </p:nvGrpSpPr>
        <p:grpSpPr bwMode="auto">
          <a:xfrm>
            <a:off x="3989388" y="3065463"/>
            <a:ext cx="652462" cy="673100"/>
            <a:chOff x="2513" y="1931"/>
            <a:chExt cx="411" cy="424"/>
          </a:xfrm>
        </p:grpSpPr>
        <p:sp>
          <p:nvSpPr>
            <p:cNvPr id="376882" name="Oval 50"/>
            <p:cNvSpPr>
              <a:spLocks noChangeArrowheads="1"/>
            </p:cNvSpPr>
            <p:nvPr/>
          </p:nvSpPr>
          <p:spPr bwMode="auto">
            <a:xfrm flipH="1">
              <a:off x="2513" y="193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83" name="Oval 51"/>
            <p:cNvSpPr>
              <a:spLocks noChangeArrowheads="1"/>
            </p:cNvSpPr>
            <p:nvPr/>
          </p:nvSpPr>
          <p:spPr bwMode="auto">
            <a:xfrm flipH="1">
              <a:off x="2827" y="212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84" name="Oval 52"/>
            <p:cNvSpPr>
              <a:spLocks noChangeArrowheads="1"/>
            </p:cNvSpPr>
            <p:nvPr/>
          </p:nvSpPr>
          <p:spPr bwMode="auto">
            <a:xfrm flipH="1">
              <a:off x="2880" y="231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6885" name="Oval 53"/>
          <p:cNvSpPr>
            <a:spLocks noChangeArrowheads="1"/>
          </p:cNvSpPr>
          <p:nvPr/>
        </p:nvSpPr>
        <p:spPr bwMode="auto">
          <a:xfrm>
            <a:off x="4222750" y="3606800"/>
            <a:ext cx="76200" cy="76200"/>
          </a:xfrm>
          <a:prstGeom prst="ellipse">
            <a:avLst/>
          </a:prstGeom>
          <a:solidFill>
            <a:srgbClr val="CC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4" name="Group 426"/>
          <p:cNvGrpSpPr>
            <a:grpSpLocks/>
          </p:cNvGrpSpPr>
          <p:nvPr/>
        </p:nvGrpSpPr>
        <p:grpSpPr bwMode="auto">
          <a:xfrm>
            <a:off x="3660775" y="3130550"/>
            <a:ext cx="911225" cy="1146175"/>
            <a:chOff x="2306" y="1972"/>
            <a:chExt cx="574" cy="722"/>
          </a:xfrm>
        </p:grpSpPr>
        <p:cxnSp>
          <p:nvCxnSpPr>
            <p:cNvPr id="376887" name="AutoShape 55"/>
            <p:cNvCxnSpPr>
              <a:cxnSpLocks noChangeShapeType="1"/>
              <a:stCxn id="376872" idx="1"/>
            </p:cNvCxnSpPr>
            <p:nvPr/>
          </p:nvCxnSpPr>
          <p:spPr bwMode="auto">
            <a:xfrm flipV="1">
              <a:off x="2306" y="2313"/>
              <a:ext cx="361" cy="381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88" name="AutoShape 56"/>
            <p:cNvCxnSpPr>
              <a:cxnSpLocks noChangeShapeType="1"/>
            </p:cNvCxnSpPr>
            <p:nvPr/>
          </p:nvCxnSpPr>
          <p:spPr bwMode="auto">
            <a:xfrm>
              <a:off x="2543" y="1972"/>
              <a:ext cx="124" cy="30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89" name="AutoShape 57"/>
            <p:cNvCxnSpPr>
              <a:cxnSpLocks noChangeShapeType="1"/>
              <a:stCxn id="376883" idx="5"/>
            </p:cNvCxnSpPr>
            <p:nvPr/>
          </p:nvCxnSpPr>
          <p:spPr bwMode="auto">
            <a:xfrm flipH="1">
              <a:off x="2701" y="2158"/>
              <a:ext cx="132" cy="121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90" name="AutoShape 58"/>
            <p:cNvCxnSpPr>
              <a:cxnSpLocks noChangeShapeType="1"/>
              <a:stCxn id="376884" idx="6"/>
            </p:cNvCxnSpPr>
            <p:nvPr/>
          </p:nvCxnSpPr>
          <p:spPr bwMode="auto">
            <a:xfrm flipH="1" flipV="1">
              <a:off x="2708" y="2296"/>
              <a:ext cx="172" cy="3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</p:grpSp>
      <p:grpSp>
        <p:nvGrpSpPr>
          <p:cNvPr id="15" name="Group 424"/>
          <p:cNvGrpSpPr>
            <a:grpSpLocks/>
          </p:cNvGrpSpPr>
          <p:nvPr/>
        </p:nvGrpSpPr>
        <p:grpSpPr bwMode="auto">
          <a:xfrm>
            <a:off x="3995738" y="2278063"/>
            <a:ext cx="563562" cy="357187"/>
            <a:chOff x="2517" y="1435"/>
            <a:chExt cx="355" cy="225"/>
          </a:xfrm>
        </p:grpSpPr>
        <p:sp>
          <p:nvSpPr>
            <p:cNvPr id="377243" name="Oval 411"/>
            <p:cNvSpPr>
              <a:spLocks noChangeArrowheads="1"/>
            </p:cNvSpPr>
            <p:nvPr/>
          </p:nvSpPr>
          <p:spPr bwMode="auto">
            <a:xfrm flipH="1">
              <a:off x="2517" y="1435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244" name="Oval 412"/>
            <p:cNvSpPr>
              <a:spLocks noChangeArrowheads="1"/>
            </p:cNvSpPr>
            <p:nvPr/>
          </p:nvSpPr>
          <p:spPr bwMode="auto">
            <a:xfrm flipH="1">
              <a:off x="2828" y="149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245" name="Oval 413"/>
            <p:cNvSpPr>
              <a:spLocks noChangeArrowheads="1"/>
            </p:cNvSpPr>
            <p:nvPr/>
          </p:nvSpPr>
          <p:spPr bwMode="auto">
            <a:xfrm flipH="1">
              <a:off x="2827" y="1616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6880" name="Oval 48"/>
          <p:cNvSpPr>
            <a:spLocks noChangeArrowheads="1"/>
          </p:cNvSpPr>
          <p:nvPr/>
        </p:nvSpPr>
        <p:spPr bwMode="auto">
          <a:xfrm>
            <a:off x="4181475" y="3570288"/>
            <a:ext cx="152400" cy="152400"/>
          </a:xfrm>
          <a:prstGeom prst="ellips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" name="Group 427"/>
          <p:cNvGrpSpPr>
            <a:grpSpLocks/>
          </p:cNvGrpSpPr>
          <p:nvPr/>
        </p:nvGrpSpPr>
        <p:grpSpPr bwMode="auto">
          <a:xfrm>
            <a:off x="4038600" y="2332038"/>
            <a:ext cx="460375" cy="746125"/>
            <a:chOff x="2544" y="1469"/>
            <a:chExt cx="290" cy="470"/>
          </a:xfrm>
        </p:grpSpPr>
        <p:cxnSp>
          <p:nvCxnSpPr>
            <p:cNvPr id="377246" name="AutoShape 414"/>
            <p:cNvCxnSpPr>
              <a:cxnSpLocks noChangeShapeType="1"/>
            </p:cNvCxnSpPr>
            <p:nvPr/>
          </p:nvCxnSpPr>
          <p:spPr bwMode="auto">
            <a:xfrm>
              <a:off x="2551" y="1469"/>
              <a:ext cx="108" cy="10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7247" name="AutoShape 415"/>
            <p:cNvCxnSpPr>
              <a:cxnSpLocks noChangeShapeType="1"/>
            </p:cNvCxnSpPr>
            <p:nvPr/>
          </p:nvCxnSpPr>
          <p:spPr bwMode="auto">
            <a:xfrm flipH="1">
              <a:off x="2701" y="1518"/>
              <a:ext cx="133" cy="62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7248" name="AutoShape 416"/>
            <p:cNvCxnSpPr>
              <a:cxnSpLocks noChangeShapeType="1"/>
            </p:cNvCxnSpPr>
            <p:nvPr/>
          </p:nvCxnSpPr>
          <p:spPr bwMode="auto">
            <a:xfrm flipH="1" flipV="1">
              <a:off x="2695" y="1601"/>
              <a:ext cx="138" cy="34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7249" name="AutoShape 417"/>
            <p:cNvCxnSpPr>
              <a:cxnSpLocks noChangeShapeType="1"/>
            </p:cNvCxnSpPr>
            <p:nvPr/>
          </p:nvCxnSpPr>
          <p:spPr bwMode="auto">
            <a:xfrm flipV="1">
              <a:off x="2544" y="1617"/>
              <a:ext cx="127" cy="322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</p:grpSp>
      <p:sp>
        <p:nvSpPr>
          <p:cNvPr id="377250" name="Oval 418"/>
          <p:cNvSpPr>
            <a:spLocks noChangeArrowheads="1"/>
          </p:cNvSpPr>
          <p:nvPr/>
        </p:nvSpPr>
        <p:spPr bwMode="auto">
          <a:xfrm>
            <a:off x="4211638" y="2492375"/>
            <a:ext cx="76200" cy="762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7253" name="Oval 421"/>
          <p:cNvSpPr>
            <a:spLocks noChangeArrowheads="1"/>
          </p:cNvSpPr>
          <p:nvPr/>
        </p:nvSpPr>
        <p:spPr bwMode="auto">
          <a:xfrm>
            <a:off x="4175125" y="2457450"/>
            <a:ext cx="152400" cy="152400"/>
          </a:xfrm>
          <a:prstGeom prst="ellips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6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6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6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6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6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6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7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7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7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7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242" grpId="0" animBg="1"/>
      <p:bldP spid="376865" grpId="0" autoUpdateAnimBg="0"/>
      <p:bldP spid="376866" grpId="0" autoUpdateAnimBg="0"/>
      <p:bldP spid="376867" grpId="0" autoUpdateAnimBg="0"/>
      <p:bldP spid="376868" grpId="0" animBg="1"/>
      <p:bldP spid="376879" grpId="0" animBg="1"/>
      <p:bldP spid="376885" grpId="0" animBg="1"/>
      <p:bldP spid="376880" grpId="0" animBg="1"/>
      <p:bldP spid="377250" grpId="0" animBg="1"/>
      <p:bldP spid="3772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46" name="Rectangle 10"/>
          <p:cNvSpPr>
            <a:spLocks noChangeArrowheads="1"/>
          </p:cNvSpPr>
          <p:nvPr/>
        </p:nvSpPr>
        <p:spPr bwMode="auto">
          <a:xfrm>
            <a:off x="215900" y="1682750"/>
            <a:ext cx="4211638" cy="4103688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49545" name="Rectangle 9"/>
          <p:cNvSpPr>
            <a:spLocks noChangeArrowheads="1"/>
          </p:cNvSpPr>
          <p:nvPr/>
        </p:nvSpPr>
        <p:spPr bwMode="auto">
          <a:xfrm>
            <a:off x="4464050" y="1682750"/>
            <a:ext cx="4392613" cy="4103688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Interblock interpolation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68375" y="1066800"/>
            <a:ext cx="7918450" cy="1108075"/>
          </a:xfrm>
        </p:spPr>
        <p:txBody>
          <a:bodyPr/>
          <a:lstStyle/>
          <a:p>
            <a:r>
              <a:rPr lang="sv-SE" sz="1800" dirty="0"/>
              <a:t>A normalized sum, </a:t>
            </a:r>
            <a:r>
              <a:rPr lang="sv-SE" dirty="0">
                <a:latin typeface="Symbol" pitchFamily="18" charset="2"/>
              </a:rPr>
              <a:t>j</a:t>
            </a:r>
            <a:r>
              <a:rPr lang="sv-SE" sz="1800" dirty="0"/>
              <a:t>, of bounded block samples, </a:t>
            </a:r>
            <a:r>
              <a:rPr lang="sv-SE" dirty="0">
                <a:latin typeface="Symbol" pitchFamily="18" charset="2"/>
              </a:rPr>
              <a:t>j</a:t>
            </a:r>
            <a:r>
              <a:rPr lang="sv-SE" i="1" baseline="-25000" dirty="0">
                <a:latin typeface="Times New Roman" pitchFamily="18" charset="0"/>
              </a:rPr>
              <a:t>b</a:t>
            </a:r>
          </a:p>
        </p:txBody>
      </p:sp>
      <p:pic>
        <p:nvPicPr>
          <p:cNvPr id="449540" name="Picture 4" descr="eq-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54000" contrast="-36000"/>
          </a:blip>
          <a:srcRect r="8203"/>
          <a:stretch>
            <a:fillRect/>
          </a:stretch>
        </p:blipFill>
        <p:spPr>
          <a:xfrm>
            <a:off x="5111750" y="1790700"/>
            <a:ext cx="4032250" cy="2733675"/>
          </a:xfrm>
          <a:noFill/>
          <a:ln/>
        </p:spPr>
      </p:pic>
      <p:pic>
        <p:nvPicPr>
          <p:cNvPr id="449543" name="Picture 7" descr="fig-eightbloc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6000" contrast="-30000"/>
          </a:blip>
          <a:srcRect/>
          <a:stretch>
            <a:fillRect/>
          </a:stretch>
        </p:blipFill>
        <p:spPr>
          <a:xfrm>
            <a:off x="0" y="1790700"/>
            <a:ext cx="4108450" cy="3654425"/>
          </a:xfrm>
          <a:noFill/>
          <a:ln/>
        </p:spPr>
      </p:pic>
      <p:pic>
        <p:nvPicPr>
          <p:cNvPr id="449541" name="Picture 5" descr="eq-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42000" contrast="-42000"/>
          </a:blip>
          <a:srcRect r="23405"/>
          <a:stretch>
            <a:fillRect/>
          </a:stretch>
        </p:blipFill>
        <p:spPr bwMode="auto">
          <a:xfrm>
            <a:off x="4930775" y="4670425"/>
            <a:ext cx="259238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4" name="Picture 8" descr="fig-edge-maxd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6000"/>
          </a:blip>
          <a:srcRect/>
          <a:stretch>
            <a:fillRect/>
          </a:stretch>
        </p:blipFill>
        <p:spPr bwMode="auto">
          <a:xfrm>
            <a:off x="323850" y="2066925"/>
            <a:ext cx="3995738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49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Adaptive Volume Sampling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16013" y="1982788"/>
            <a:ext cx="6913562" cy="3457575"/>
            <a:chOff x="703" y="1706"/>
            <a:chExt cx="4355" cy="2178"/>
          </a:xfrm>
        </p:grpSpPr>
        <p:sp>
          <p:nvSpPr>
            <p:cNvPr id="373764" name="Rectangle 4"/>
            <p:cNvSpPr>
              <a:spLocks noChangeArrowheads="1"/>
            </p:cNvSpPr>
            <p:nvPr/>
          </p:nvSpPr>
          <p:spPr bwMode="auto">
            <a:xfrm>
              <a:off x="703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5" name="Rectangle 5"/>
            <p:cNvSpPr>
              <a:spLocks noChangeArrowheads="1"/>
            </p:cNvSpPr>
            <p:nvPr/>
          </p:nvSpPr>
          <p:spPr bwMode="auto">
            <a:xfrm>
              <a:off x="1429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6" name="Rectangle 6"/>
            <p:cNvSpPr>
              <a:spLocks noChangeArrowheads="1"/>
            </p:cNvSpPr>
            <p:nvPr/>
          </p:nvSpPr>
          <p:spPr bwMode="auto">
            <a:xfrm>
              <a:off x="2155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7" name="Rectangle 7"/>
            <p:cNvSpPr>
              <a:spLocks noChangeArrowheads="1"/>
            </p:cNvSpPr>
            <p:nvPr/>
          </p:nvSpPr>
          <p:spPr bwMode="auto">
            <a:xfrm>
              <a:off x="2881" y="1706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u="none">
                <a:solidFill>
                  <a:srgbClr val="FFCC00"/>
                </a:solidFill>
              </a:endParaRPr>
            </a:p>
          </p:txBody>
        </p:sp>
        <p:sp>
          <p:nvSpPr>
            <p:cNvPr id="373768" name="Rectangle 8"/>
            <p:cNvSpPr>
              <a:spLocks noChangeArrowheads="1"/>
            </p:cNvSpPr>
            <p:nvPr/>
          </p:nvSpPr>
          <p:spPr bwMode="auto">
            <a:xfrm>
              <a:off x="3606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9" name="Rectangle 9"/>
            <p:cNvSpPr>
              <a:spLocks noChangeArrowheads="1"/>
            </p:cNvSpPr>
            <p:nvPr/>
          </p:nvSpPr>
          <p:spPr bwMode="auto">
            <a:xfrm>
              <a:off x="4332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0" name="Rectangle 10"/>
            <p:cNvSpPr>
              <a:spLocks noChangeArrowheads="1"/>
            </p:cNvSpPr>
            <p:nvPr/>
          </p:nvSpPr>
          <p:spPr bwMode="auto">
            <a:xfrm>
              <a:off x="703" y="2432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1429" y="2432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2155" y="2432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3" name="Rectangle 13"/>
            <p:cNvSpPr>
              <a:spLocks noChangeArrowheads="1"/>
            </p:cNvSpPr>
            <p:nvPr/>
          </p:nvSpPr>
          <p:spPr bwMode="auto">
            <a:xfrm>
              <a:off x="2881" y="2432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4" name="Rectangle 14"/>
            <p:cNvSpPr>
              <a:spLocks noChangeArrowheads="1"/>
            </p:cNvSpPr>
            <p:nvPr/>
          </p:nvSpPr>
          <p:spPr bwMode="auto">
            <a:xfrm>
              <a:off x="3606" y="2432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5" name="Rectangle 15"/>
            <p:cNvSpPr>
              <a:spLocks noChangeArrowheads="1"/>
            </p:cNvSpPr>
            <p:nvPr/>
          </p:nvSpPr>
          <p:spPr bwMode="auto">
            <a:xfrm>
              <a:off x="4332" y="2432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6" name="Rectangle 16"/>
            <p:cNvSpPr>
              <a:spLocks noChangeArrowheads="1"/>
            </p:cNvSpPr>
            <p:nvPr/>
          </p:nvSpPr>
          <p:spPr bwMode="auto">
            <a:xfrm>
              <a:off x="703" y="3157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7" name="Rectangle 17"/>
            <p:cNvSpPr>
              <a:spLocks noChangeArrowheads="1"/>
            </p:cNvSpPr>
            <p:nvPr/>
          </p:nvSpPr>
          <p:spPr bwMode="auto">
            <a:xfrm>
              <a:off x="1429" y="3157"/>
              <a:ext cx="726" cy="72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8" name="Rectangle 18"/>
            <p:cNvSpPr>
              <a:spLocks noChangeArrowheads="1"/>
            </p:cNvSpPr>
            <p:nvPr/>
          </p:nvSpPr>
          <p:spPr bwMode="auto">
            <a:xfrm>
              <a:off x="2155" y="3157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9" name="Rectangle 19"/>
            <p:cNvSpPr>
              <a:spLocks noChangeArrowheads="1"/>
            </p:cNvSpPr>
            <p:nvPr/>
          </p:nvSpPr>
          <p:spPr bwMode="auto">
            <a:xfrm>
              <a:off x="2881" y="3157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80" name="Rectangle 20"/>
            <p:cNvSpPr>
              <a:spLocks noChangeArrowheads="1"/>
            </p:cNvSpPr>
            <p:nvPr/>
          </p:nvSpPr>
          <p:spPr bwMode="auto">
            <a:xfrm>
              <a:off x="3606" y="3157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81" name="Rectangle 21"/>
            <p:cNvSpPr>
              <a:spLocks noChangeArrowheads="1"/>
            </p:cNvSpPr>
            <p:nvPr/>
          </p:nvSpPr>
          <p:spPr bwMode="auto">
            <a:xfrm>
              <a:off x="4332" y="3157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82" name="Line 22"/>
            <p:cNvSpPr>
              <a:spLocks noChangeShapeType="1"/>
            </p:cNvSpPr>
            <p:nvPr/>
          </p:nvSpPr>
          <p:spPr bwMode="auto">
            <a:xfrm>
              <a:off x="703" y="1706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3" name="Line 23"/>
            <p:cNvSpPr>
              <a:spLocks noChangeShapeType="1"/>
            </p:cNvSpPr>
            <p:nvPr/>
          </p:nvSpPr>
          <p:spPr bwMode="auto">
            <a:xfrm>
              <a:off x="703" y="2432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4" name="Line 24"/>
            <p:cNvSpPr>
              <a:spLocks noChangeShapeType="1"/>
            </p:cNvSpPr>
            <p:nvPr/>
          </p:nvSpPr>
          <p:spPr bwMode="auto">
            <a:xfrm>
              <a:off x="703" y="3158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5" name="Line 25"/>
            <p:cNvSpPr>
              <a:spLocks noChangeShapeType="1"/>
            </p:cNvSpPr>
            <p:nvPr/>
          </p:nvSpPr>
          <p:spPr bwMode="auto">
            <a:xfrm>
              <a:off x="703" y="3884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6" name="Line 26"/>
            <p:cNvSpPr>
              <a:spLocks noChangeShapeType="1"/>
            </p:cNvSpPr>
            <p:nvPr/>
          </p:nvSpPr>
          <p:spPr bwMode="auto">
            <a:xfrm>
              <a:off x="703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7" name="Line 27"/>
            <p:cNvSpPr>
              <a:spLocks noChangeShapeType="1"/>
            </p:cNvSpPr>
            <p:nvPr/>
          </p:nvSpPr>
          <p:spPr bwMode="auto">
            <a:xfrm>
              <a:off x="1429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8" name="Line 28"/>
            <p:cNvSpPr>
              <a:spLocks noChangeShapeType="1"/>
            </p:cNvSpPr>
            <p:nvPr/>
          </p:nvSpPr>
          <p:spPr bwMode="auto">
            <a:xfrm>
              <a:off x="2154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9" name="Line 29"/>
            <p:cNvSpPr>
              <a:spLocks noChangeShapeType="1"/>
            </p:cNvSpPr>
            <p:nvPr/>
          </p:nvSpPr>
          <p:spPr bwMode="auto">
            <a:xfrm>
              <a:off x="2880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90" name="Line 30"/>
            <p:cNvSpPr>
              <a:spLocks noChangeShapeType="1"/>
            </p:cNvSpPr>
            <p:nvPr/>
          </p:nvSpPr>
          <p:spPr bwMode="auto">
            <a:xfrm>
              <a:off x="3606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91" name="Line 31"/>
            <p:cNvSpPr>
              <a:spLocks noChangeShapeType="1"/>
            </p:cNvSpPr>
            <p:nvPr/>
          </p:nvSpPr>
          <p:spPr bwMode="auto">
            <a:xfrm>
              <a:off x="4332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92" name="Line 32"/>
            <p:cNvSpPr>
              <a:spLocks noChangeShapeType="1"/>
            </p:cNvSpPr>
            <p:nvPr/>
          </p:nvSpPr>
          <p:spPr bwMode="auto">
            <a:xfrm>
              <a:off x="5057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73793" name="Line 33"/>
          <p:cNvSpPr>
            <a:spLocks noChangeShapeType="1"/>
          </p:cNvSpPr>
          <p:nvPr/>
        </p:nvSpPr>
        <p:spPr bwMode="auto">
          <a:xfrm rot="1650557">
            <a:off x="2290763" y="3141663"/>
            <a:ext cx="680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73794" name="Oval 34"/>
          <p:cNvSpPr>
            <a:spLocks noChangeArrowheads="1"/>
          </p:cNvSpPr>
          <p:nvPr/>
        </p:nvSpPr>
        <p:spPr bwMode="auto">
          <a:xfrm rot="1650557">
            <a:off x="3425825" y="19399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5" name="Oval 35"/>
          <p:cNvSpPr>
            <a:spLocks noChangeArrowheads="1"/>
          </p:cNvSpPr>
          <p:nvPr/>
        </p:nvSpPr>
        <p:spPr bwMode="auto">
          <a:xfrm rot="1650557">
            <a:off x="3552825" y="20066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6" name="Oval 36"/>
          <p:cNvSpPr>
            <a:spLocks noChangeArrowheads="1"/>
          </p:cNvSpPr>
          <p:nvPr/>
        </p:nvSpPr>
        <p:spPr bwMode="auto">
          <a:xfrm rot="1650557">
            <a:off x="3681413" y="20732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7" name="Oval 37"/>
          <p:cNvSpPr>
            <a:spLocks noChangeArrowheads="1"/>
          </p:cNvSpPr>
          <p:nvPr/>
        </p:nvSpPr>
        <p:spPr bwMode="auto">
          <a:xfrm rot="1650557">
            <a:off x="3808413" y="21399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8" name="Oval 38"/>
          <p:cNvSpPr>
            <a:spLocks noChangeArrowheads="1"/>
          </p:cNvSpPr>
          <p:nvPr/>
        </p:nvSpPr>
        <p:spPr bwMode="auto">
          <a:xfrm rot="1650557">
            <a:off x="3935413" y="22050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9" name="Oval 39"/>
          <p:cNvSpPr>
            <a:spLocks noChangeArrowheads="1"/>
          </p:cNvSpPr>
          <p:nvPr/>
        </p:nvSpPr>
        <p:spPr bwMode="auto">
          <a:xfrm rot="1650557">
            <a:off x="4064000" y="22717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0" name="Oval 40"/>
          <p:cNvSpPr>
            <a:spLocks noChangeArrowheads="1"/>
          </p:cNvSpPr>
          <p:nvPr/>
        </p:nvSpPr>
        <p:spPr bwMode="auto">
          <a:xfrm rot="1650557">
            <a:off x="4192588" y="23383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1" name="Oval 41"/>
          <p:cNvSpPr>
            <a:spLocks noChangeArrowheads="1"/>
          </p:cNvSpPr>
          <p:nvPr/>
        </p:nvSpPr>
        <p:spPr bwMode="auto">
          <a:xfrm rot="1650557">
            <a:off x="4318000" y="24050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2" name="Oval 42"/>
          <p:cNvSpPr>
            <a:spLocks noChangeArrowheads="1"/>
          </p:cNvSpPr>
          <p:nvPr/>
        </p:nvSpPr>
        <p:spPr bwMode="auto">
          <a:xfrm rot="1650557">
            <a:off x="4446588" y="24717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3" name="Oval 43"/>
          <p:cNvSpPr>
            <a:spLocks noChangeArrowheads="1"/>
          </p:cNvSpPr>
          <p:nvPr/>
        </p:nvSpPr>
        <p:spPr bwMode="auto">
          <a:xfrm rot="1650557">
            <a:off x="4573588" y="25384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4" name="Oval 44"/>
          <p:cNvSpPr>
            <a:spLocks noChangeArrowheads="1"/>
          </p:cNvSpPr>
          <p:nvPr/>
        </p:nvSpPr>
        <p:spPr bwMode="auto">
          <a:xfrm rot="1650557">
            <a:off x="4702175" y="26050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5" name="Oval 45"/>
          <p:cNvSpPr>
            <a:spLocks noChangeArrowheads="1"/>
          </p:cNvSpPr>
          <p:nvPr/>
        </p:nvSpPr>
        <p:spPr bwMode="auto">
          <a:xfrm rot="1650557">
            <a:off x="4829175" y="26717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6" name="Oval 46"/>
          <p:cNvSpPr>
            <a:spLocks noChangeArrowheads="1"/>
          </p:cNvSpPr>
          <p:nvPr/>
        </p:nvSpPr>
        <p:spPr bwMode="auto">
          <a:xfrm rot="1650557">
            <a:off x="4956175" y="27368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7" name="Oval 47"/>
          <p:cNvSpPr>
            <a:spLocks noChangeArrowheads="1"/>
          </p:cNvSpPr>
          <p:nvPr/>
        </p:nvSpPr>
        <p:spPr bwMode="auto">
          <a:xfrm rot="1650557">
            <a:off x="5084763" y="28035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8" name="Oval 48"/>
          <p:cNvSpPr>
            <a:spLocks noChangeArrowheads="1"/>
          </p:cNvSpPr>
          <p:nvPr/>
        </p:nvSpPr>
        <p:spPr bwMode="auto">
          <a:xfrm rot="1650557">
            <a:off x="5213350" y="28702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9" name="Oval 49"/>
          <p:cNvSpPr>
            <a:spLocks noChangeArrowheads="1"/>
          </p:cNvSpPr>
          <p:nvPr/>
        </p:nvSpPr>
        <p:spPr bwMode="auto">
          <a:xfrm rot="1650557">
            <a:off x="5340350" y="29368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0" name="Oval 50"/>
          <p:cNvSpPr>
            <a:spLocks noChangeArrowheads="1"/>
          </p:cNvSpPr>
          <p:nvPr/>
        </p:nvSpPr>
        <p:spPr bwMode="auto">
          <a:xfrm rot="1650557">
            <a:off x="5468938" y="30035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1" name="Oval 51"/>
          <p:cNvSpPr>
            <a:spLocks noChangeArrowheads="1"/>
          </p:cNvSpPr>
          <p:nvPr/>
        </p:nvSpPr>
        <p:spPr bwMode="auto">
          <a:xfrm rot="1650557">
            <a:off x="5595938" y="30702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2" name="Oval 52"/>
          <p:cNvSpPr>
            <a:spLocks noChangeArrowheads="1"/>
          </p:cNvSpPr>
          <p:nvPr/>
        </p:nvSpPr>
        <p:spPr bwMode="auto">
          <a:xfrm rot="1650557">
            <a:off x="5724525" y="31369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3" name="Oval 53"/>
          <p:cNvSpPr>
            <a:spLocks noChangeArrowheads="1"/>
          </p:cNvSpPr>
          <p:nvPr/>
        </p:nvSpPr>
        <p:spPr bwMode="auto">
          <a:xfrm rot="1650557">
            <a:off x="5851525" y="32035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4" name="Oval 54"/>
          <p:cNvSpPr>
            <a:spLocks noChangeArrowheads="1"/>
          </p:cNvSpPr>
          <p:nvPr/>
        </p:nvSpPr>
        <p:spPr bwMode="auto">
          <a:xfrm rot="1650557">
            <a:off x="5978525" y="32702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5" name="Oval 55"/>
          <p:cNvSpPr>
            <a:spLocks noChangeArrowheads="1"/>
          </p:cNvSpPr>
          <p:nvPr/>
        </p:nvSpPr>
        <p:spPr bwMode="auto">
          <a:xfrm rot="1650557">
            <a:off x="6107113" y="33369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6" name="Oval 56"/>
          <p:cNvSpPr>
            <a:spLocks noChangeArrowheads="1"/>
          </p:cNvSpPr>
          <p:nvPr/>
        </p:nvSpPr>
        <p:spPr bwMode="auto">
          <a:xfrm rot="1650557">
            <a:off x="6235700" y="34036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7" name="Oval 57"/>
          <p:cNvSpPr>
            <a:spLocks noChangeArrowheads="1"/>
          </p:cNvSpPr>
          <p:nvPr/>
        </p:nvSpPr>
        <p:spPr bwMode="auto">
          <a:xfrm rot="1650557">
            <a:off x="6362700" y="34702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8" name="Oval 58"/>
          <p:cNvSpPr>
            <a:spLocks noChangeArrowheads="1"/>
          </p:cNvSpPr>
          <p:nvPr/>
        </p:nvSpPr>
        <p:spPr bwMode="auto">
          <a:xfrm rot="1650557">
            <a:off x="6491288" y="35369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9" name="Oval 59"/>
          <p:cNvSpPr>
            <a:spLocks noChangeArrowheads="1"/>
          </p:cNvSpPr>
          <p:nvPr/>
        </p:nvSpPr>
        <p:spPr bwMode="auto">
          <a:xfrm rot="1650557">
            <a:off x="6618288" y="36020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0" name="Oval 60"/>
          <p:cNvSpPr>
            <a:spLocks noChangeArrowheads="1"/>
          </p:cNvSpPr>
          <p:nvPr/>
        </p:nvSpPr>
        <p:spPr bwMode="auto">
          <a:xfrm rot="1650557">
            <a:off x="6746875" y="36687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1" name="Oval 61"/>
          <p:cNvSpPr>
            <a:spLocks noChangeArrowheads="1"/>
          </p:cNvSpPr>
          <p:nvPr/>
        </p:nvSpPr>
        <p:spPr bwMode="auto">
          <a:xfrm rot="1650557">
            <a:off x="6873875" y="37353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2" name="Oval 62"/>
          <p:cNvSpPr>
            <a:spLocks noChangeArrowheads="1"/>
          </p:cNvSpPr>
          <p:nvPr/>
        </p:nvSpPr>
        <p:spPr bwMode="auto">
          <a:xfrm rot="1650557">
            <a:off x="7000875" y="38020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3" name="Oval 63"/>
          <p:cNvSpPr>
            <a:spLocks noChangeArrowheads="1"/>
          </p:cNvSpPr>
          <p:nvPr/>
        </p:nvSpPr>
        <p:spPr bwMode="auto">
          <a:xfrm rot="1650557">
            <a:off x="7129463" y="38687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4" name="Oval 64"/>
          <p:cNvSpPr>
            <a:spLocks noChangeArrowheads="1"/>
          </p:cNvSpPr>
          <p:nvPr/>
        </p:nvSpPr>
        <p:spPr bwMode="auto">
          <a:xfrm rot="1650557">
            <a:off x="7258050" y="39354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5" name="Oval 65"/>
          <p:cNvSpPr>
            <a:spLocks noChangeArrowheads="1"/>
          </p:cNvSpPr>
          <p:nvPr/>
        </p:nvSpPr>
        <p:spPr bwMode="auto">
          <a:xfrm rot="1650557">
            <a:off x="7385050" y="40020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6" name="Oval 66"/>
          <p:cNvSpPr>
            <a:spLocks noChangeArrowheads="1"/>
          </p:cNvSpPr>
          <p:nvPr/>
        </p:nvSpPr>
        <p:spPr bwMode="auto">
          <a:xfrm rot="1650557">
            <a:off x="7513638" y="40687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7" name="Oval 67"/>
          <p:cNvSpPr>
            <a:spLocks noChangeArrowheads="1"/>
          </p:cNvSpPr>
          <p:nvPr/>
        </p:nvSpPr>
        <p:spPr bwMode="auto">
          <a:xfrm rot="1650557">
            <a:off x="7640638" y="41354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8" name="Oval 68"/>
          <p:cNvSpPr>
            <a:spLocks noChangeArrowheads="1"/>
          </p:cNvSpPr>
          <p:nvPr/>
        </p:nvSpPr>
        <p:spPr bwMode="auto">
          <a:xfrm rot="1650557">
            <a:off x="7767638" y="42021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9" name="Oval 69"/>
          <p:cNvSpPr>
            <a:spLocks noChangeArrowheads="1"/>
          </p:cNvSpPr>
          <p:nvPr/>
        </p:nvSpPr>
        <p:spPr bwMode="auto">
          <a:xfrm rot="1650557">
            <a:off x="7896225" y="42687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0" name="Oval 70"/>
          <p:cNvSpPr>
            <a:spLocks noChangeArrowheads="1"/>
          </p:cNvSpPr>
          <p:nvPr/>
        </p:nvSpPr>
        <p:spPr bwMode="auto">
          <a:xfrm rot="1650557">
            <a:off x="3400425" y="191611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1" name="Oval 71"/>
          <p:cNvSpPr>
            <a:spLocks noChangeArrowheads="1"/>
          </p:cNvSpPr>
          <p:nvPr/>
        </p:nvSpPr>
        <p:spPr bwMode="auto">
          <a:xfrm rot="1650557">
            <a:off x="3527425" y="19827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2" name="Oval 72"/>
          <p:cNvSpPr>
            <a:spLocks noChangeArrowheads="1"/>
          </p:cNvSpPr>
          <p:nvPr/>
        </p:nvSpPr>
        <p:spPr bwMode="auto">
          <a:xfrm rot="1650557">
            <a:off x="3656013" y="204946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3" name="Oval 73"/>
          <p:cNvSpPr>
            <a:spLocks noChangeArrowheads="1"/>
          </p:cNvSpPr>
          <p:nvPr/>
        </p:nvSpPr>
        <p:spPr bwMode="auto">
          <a:xfrm rot="1650557">
            <a:off x="3783013" y="2116138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4" name="Oval 74"/>
          <p:cNvSpPr>
            <a:spLocks noChangeArrowheads="1"/>
          </p:cNvSpPr>
          <p:nvPr/>
        </p:nvSpPr>
        <p:spPr bwMode="auto">
          <a:xfrm rot="1650557">
            <a:off x="3910013" y="21812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5" name="Oval 75"/>
          <p:cNvSpPr>
            <a:spLocks noChangeArrowheads="1"/>
          </p:cNvSpPr>
          <p:nvPr/>
        </p:nvSpPr>
        <p:spPr bwMode="auto">
          <a:xfrm rot="1650557">
            <a:off x="4038600" y="224790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6" name="Oval 76"/>
          <p:cNvSpPr>
            <a:spLocks noChangeArrowheads="1"/>
          </p:cNvSpPr>
          <p:nvPr/>
        </p:nvSpPr>
        <p:spPr bwMode="auto">
          <a:xfrm rot="1650557">
            <a:off x="4167188" y="231457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7" name="Oval 77"/>
          <p:cNvSpPr>
            <a:spLocks noChangeArrowheads="1"/>
          </p:cNvSpPr>
          <p:nvPr/>
        </p:nvSpPr>
        <p:spPr bwMode="auto">
          <a:xfrm rot="1650557">
            <a:off x="4292600" y="238125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8" name="Oval 78"/>
          <p:cNvSpPr>
            <a:spLocks noChangeArrowheads="1"/>
          </p:cNvSpPr>
          <p:nvPr/>
        </p:nvSpPr>
        <p:spPr bwMode="auto">
          <a:xfrm rot="1650557">
            <a:off x="4421188" y="24479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9" name="Oval 79"/>
          <p:cNvSpPr>
            <a:spLocks noChangeArrowheads="1"/>
          </p:cNvSpPr>
          <p:nvPr/>
        </p:nvSpPr>
        <p:spPr bwMode="auto">
          <a:xfrm rot="1650557">
            <a:off x="4548188" y="2514600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0" name="Oval 80"/>
          <p:cNvSpPr>
            <a:spLocks noChangeArrowheads="1"/>
          </p:cNvSpPr>
          <p:nvPr/>
        </p:nvSpPr>
        <p:spPr bwMode="auto">
          <a:xfrm rot="1650557">
            <a:off x="4676775" y="25812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1" name="Oval 81"/>
          <p:cNvSpPr>
            <a:spLocks noChangeArrowheads="1"/>
          </p:cNvSpPr>
          <p:nvPr/>
        </p:nvSpPr>
        <p:spPr bwMode="auto">
          <a:xfrm rot="1650557">
            <a:off x="4803775" y="264795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2" name="Oval 82"/>
          <p:cNvSpPr>
            <a:spLocks noChangeArrowheads="1"/>
          </p:cNvSpPr>
          <p:nvPr/>
        </p:nvSpPr>
        <p:spPr bwMode="auto">
          <a:xfrm rot="1650557">
            <a:off x="4930775" y="271303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3" name="Oval 83"/>
          <p:cNvSpPr>
            <a:spLocks noChangeArrowheads="1"/>
          </p:cNvSpPr>
          <p:nvPr/>
        </p:nvSpPr>
        <p:spPr bwMode="auto">
          <a:xfrm rot="1650557">
            <a:off x="5059363" y="277971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4" name="Oval 84"/>
          <p:cNvSpPr>
            <a:spLocks noChangeArrowheads="1"/>
          </p:cNvSpPr>
          <p:nvPr/>
        </p:nvSpPr>
        <p:spPr bwMode="auto">
          <a:xfrm rot="1650557">
            <a:off x="5187950" y="28463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5" name="Oval 85"/>
          <p:cNvSpPr>
            <a:spLocks noChangeArrowheads="1"/>
          </p:cNvSpPr>
          <p:nvPr/>
        </p:nvSpPr>
        <p:spPr bwMode="auto">
          <a:xfrm rot="1650557">
            <a:off x="5314950" y="291306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6" name="Oval 86"/>
          <p:cNvSpPr>
            <a:spLocks noChangeArrowheads="1"/>
          </p:cNvSpPr>
          <p:nvPr/>
        </p:nvSpPr>
        <p:spPr bwMode="auto">
          <a:xfrm rot="1650557">
            <a:off x="5443538" y="2979738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7" name="Oval 87"/>
          <p:cNvSpPr>
            <a:spLocks noChangeArrowheads="1"/>
          </p:cNvSpPr>
          <p:nvPr/>
        </p:nvSpPr>
        <p:spPr bwMode="auto">
          <a:xfrm rot="1650557">
            <a:off x="5570538" y="304641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8" name="Oval 88"/>
          <p:cNvSpPr>
            <a:spLocks noChangeArrowheads="1"/>
          </p:cNvSpPr>
          <p:nvPr/>
        </p:nvSpPr>
        <p:spPr bwMode="auto">
          <a:xfrm rot="1650557">
            <a:off x="5699125" y="31130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9" name="Oval 89"/>
          <p:cNvSpPr>
            <a:spLocks noChangeArrowheads="1"/>
          </p:cNvSpPr>
          <p:nvPr/>
        </p:nvSpPr>
        <p:spPr bwMode="auto">
          <a:xfrm rot="1650557">
            <a:off x="5826125" y="317976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0" name="Oval 90"/>
          <p:cNvSpPr>
            <a:spLocks noChangeArrowheads="1"/>
          </p:cNvSpPr>
          <p:nvPr/>
        </p:nvSpPr>
        <p:spPr bwMode="auto">
          <a:xfrm rot="1650557">
            <a:off x="5953125" y="324643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1" name="Oval 91"/>
          <p:cNvSpPr>
            <a:spLocks noChangeArrowheads="1"/>
          </p:cNvSpPr>
          <p:nvPr/>
        </p:nvSpPr>
        <p:spPr bwMode="auto">
          <a:xfrm rot="1650557">
            <a:off x="6081713" y="331311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2" name="Oval 92"/>
          <p:cNvSpPr>
            <a:spLocks noChangeArrowheads="1"/>
          </p:cNvSpPr>
          <p:nvPr/>
        </p:nvSpPr>
        <p:spPr bwMode="auto">
          <a:xfrm rot="1650557">
            <a:off x="6210300" y="33797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3" name="Oval 93"/>
          <p:cNvSpPr>
            <a:spLocks noChangeArrowheads="1"/>
          </p:cNvSpPr>
          <p:nvPr/>
        </p:nvSpPr>
        <p:spPr bwMode="auto">
          <a:xfrm rot="1650557">
            <a:off x="6337300" y="344646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4" name="Oval 94"/>
          <p:cNvSpPr>
            <a:spLocks noChangeArrowheads="1"/>
          </p:cNvSpPr>
          <p:nvPr/>
        </p:nvSpPr>
        <p:spPr bwMode="auto">
          <a:xfrm rot="1650557">
            <a:off x="6465888" y="3513138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5" name="Oval 95"/>
          <p:cNvSpPr>
            <a:spLocks noChangeArrowheads="1"/>
          </p:cNvSpPr>
          <p:nvPr/>
        </p:nvSpPr>
        <p:spPr bwMode="auto">
          <a:xfrm rot="1650557">
            <a:off x="6592888" y="35782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6" name="Oval 96"/>
          <p:cNvSpPr>
            <a:spLocks noChangeArrowheads="1"/>
          </p:cNvSpPr>
          <p:nvPr/>
        </p:nvSpPr>
        <p:spPr bwMode="auto">
          <a:xfrm rot="1650557">
            <a:off x="6721475" y="364490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7" name="Oval 97"/>
          <p:cNvSpPr>
            <a:spLocks noChangeArrowheads="1"/>
          </p:cNvSpPr>
          <p:nvPr/>
        </p:nvSpPr>
        <p:spPr bwMode="auto">
          <a:xfrm rot="1650557">
            <a:off x="6848475" y="37115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8" name="Oval 98"/>
          <p:cNvSpPr>
            <a:spLocks noChangeArrowheads="1"/>
          </p:cNvSpPr>
          <p:nvPr/>
        </p:nvSpPr>
        <p:spPr bwMode="auto">
          <a:xfrm rot="1650557">
            <a:off x="6975475" y="377825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9" name="Oval 99"/>
          <p:cNvSpPr>
            <a:spLocks noChangeArrowheads="1"/>
          </p:cNvSpPr>
          <p:nvPr/>
        </p:nvSpPr>
        <p:spPr bwMode="auto">
          <a:xfrm rot="1650557">
            <a:off x="7104063" y="38449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0" name="Oval 100"/>
          <p:cNvSpPr>
            <a:spLocks noChangeArrowheads="1"/>
          </p:cNvSpPr>
          <p:nvPr/>
        </p:nvSpPr>
        <p:spPr bwMode="auto">
          <a:xfrm rot="1650557">
            <a:off x="7232650" y="391160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1" name="Oval 101"/>
          <p:cNvSpPr>
            <a:spLocks noChangeArrowheads="1"/>
          </p:cNvSpPr>
          <p:nvPr/>
        </p:nvSpPr>
        <p:spPr bwMode="auto">
          <a:xfrm rot="1650557">
            <a:off x="7359650" y="39782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2" name="Oval 102"/>
          <p:cNvSpPr>
            <a:spLocks noChangeArrowheads="1"/>
          </p:cNvSpPr>
          <p:nvPr/>
        </p:nvSpPr>
        <p:spPr bwMode="auto">
          <a:xfrm rot="1650557">
            <a:off x="7488238" y="4044950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3" name="Oval 103"/>
          <p:cNvSpPr>
            <a:spLocks noChangeArrowheads="1"/>
          </p:cNvSpPr>
          <p:nvPr/>
        </p:nvSpPr>
        <p:spPr bwMode="auto">
          <a:xfrm rot="1650557">
            <a:off x="7615238" y="41116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4" name="Oval 104"/>
          <p:cNvSpPr>
            <a:spLocks noChangeArrowheads="1"/>
          </p:cNvSpPr>
          <p:nvPr/>
        </p:nvSpPr>
        <p:spPr bwMode="auto">
          <a:xfrm rot="1650557">
            <a:off x="7742238" y="4178300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5" name="Oval 105"/>
          <p:cNvSpPr>
            <a:spLocks noChangeArrowheads="1"/>
          </p:cNvSpPr>
          <p:nvPr/>
        </p:nvSpPr>
        <p:spPr bwMode="auto">
          <a:xfrm rot="1650557">
            <a:off x="7870825" y="42449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1403350" y="5805488"/>
            <a:ext cx="6335713" cy="336550"/>
            <a:chOff x="884" y="3944"/>
            <a:chExt cx="3991" cy="212"/>
          </a:xfrm>
        </p:grpSpPr>
        <p:sp>
          <p:nvSpPr>
            <p:cNvPr id="373867" name="Rectangle 107"/>
            <p:cNvSpPr>
              <a:spLocks noChangeArrowheads="1"/>
            </p:cNvSpPr>
            <p:nvPr/>
          </p:nvSpPr>
          <p:spPr bwMode="auto">
            <a:xfrm>
              <a:off x="884" y="3989"/>
              <a:ext cx="137" cy="13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68" name="Rectangle 108"/>
            <p:cNvSpPr>
              <a:spLocks noChangeArrowheads="1"/>
            </p:cNvSpPr>
            <p:nvPr/>
          </p:nvSpPr>
          <p:spPr bwMode="auto">
            <a:xfrm>
              <a:off x="1973" y="3989"/>
              <a:ext cx="137" cy="13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69" name="Rectangle 109"/>
            <p:cNvSpPr>
              <a:spLocks noChangeArrowheads="1"/>
            </p:cNvSpPr>
            <p:nvPr/>
          </p:nvSpPr>
          <p:spPr bwMode="auto">
            <a:xfrm>
              <a:off x="3061" y="3989"/>
              <a:ext cx="137" cy="13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70" name="Rectangle 110"/>
            <p:cNvSpPr>
              <a:spLocks noChangeArrowheads="1"/>
            </p:cNvSpPr>
            <p:nvPr/>
          </p:nvSpPr>
          <p:spPr bwMode="auto">
            <a:xfrm>
              <a:off x="4150" y="3989"/>
              <a:ext cx="137" cy="13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71" name="Text Box 111"/>
            <p:cNvSpPr txBox="1">
              <a:spLocks noChangeArrowheads="1"/>
            </p:cNvSpPr>
            <p:nvPr/>
          </p:nvSpPr>
          <p:spPr bwMode="auto">
            <a:xfrm>
              <a:off x="1021" y="3944"/>
              <a:ext cx="5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0</a:t>
              </a:r>
            </a:p>
          </p:txBody>
        </p:sp>
        <p:sp>
          <p:nvSpPr>
            <p:cNvPr id="373872" name="Text Box 112"/>
            <p:cNvSpPr txBox="1">
              <a:spLocks noChangeArrowheads="1"/>
            </p:cNvSpPr>
            <p:nvPr/>
          </p:nvSpPr>
          <p:spPr bwMode="auto">
            <a:xfrm>
              <a:off x="2110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1</a:t>
              </a:r>
            </a:p>
          </p:txBody>
        </p:sp>
        <p:sp>
          <p:nvSpPr>
            <p:cNvPr id="373873" name="Text Box 113"/>
            <p:cNvSpPr txBox="1">
              <a:spLocks noChangeArrowheads="1"/>
            </p:cNvSpPr>
            <p:nvPr/>
          </p:nvSpPr>
          <p:spPr bwMode="auto">
            <a:xfrm>
              <a:off x="3198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2</a:t>
              </a:r>
            </a:p>
          </p:txBody>
        </p:sp>
        <p:sp>
          <p:nvSpPr>
            <p:cNvPr id="373874" name="Text Box 114"/>
            <p:cNvSpPr txBox="1">
              <a:spLocks noChangeArrowheads="1"/>
            </p:cNvSpPr>
            <p:nvPr/>
          </p:nvSpPr>
          <p:spPr bwMode="auto">
            <a:xfrm>
              <a:off x="4287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"/>
                                        <p:tgtEl>
                                          <p:spTgt spid="3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"/>
                                        <p:tgtEl>
                                          <p:spTgt spid="37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"/>
                                        <p:tgtEl>
                                          <p:spTgt spid="37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"/>
                                        <p:tgtEl>
                                          <p:spTgt spid="37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"/>
                                        <p:tgtEl>
                                          <p:spTgt spid="37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"/>
                                        <p:tgtEl>
                                          <p:spTgt spid="37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"/>
                                        <p:tgtEl>
                                          <p:spTgt spid="37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"/>
                                        <p:tgtEl>
                                          <p:spTgt spid="37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"/>
                                        <p:tgtEl>
                                          <p:spTgt spid="37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8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"/>
                                        <p:tgtEl>
                                          <p:spTgt spid="37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"/>
                                        <p:tgtEl>
                                          <p:spTgt spid="37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"/>
                                        <p:tgtEl>
                                          <p:spTgt spid="37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4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"/>
                                        <p:tgtEl>
                                          <p:spTgt spid="37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"/>
                                        <p:tgtEl>
                                          <p:spTgt spid="37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8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"/>
                                        <p:tgtEl>
                                          <p:spTgt spid="37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"/>
                                        <p:tgtEl>
                                          <p:spTgt spid="37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"/>
                                        <p:tgtEl>
                                          <p:spTgt spid="37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"/>
                                        <p:tgtEl>
                                          <p:spTgt spid="37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6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"/>
                                        <p:tgtEl>
                                          <p:spTgt spid="37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8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"/>
                                        <p:tgtEl>
                                          <p:spTgt spid="37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"/>
                                        <p:tgtEl>
                                          <p:spTgt spid="37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2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"/>
                                        <p:tgtEl>
                                          <p:spTgt spid="37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4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"/>
                                        <p:tgtEl>
                                          <p:spTgt spid="37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6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"/>
                                        <p:tgtEl>
                                          <p:spTgt spid="37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8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"/>
                                        <p:tgtEl>
                                          <p:spTgt spid="37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"/>
                                        <p:tgtEl>
                                          <p:spTgt spid="37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2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"/>
                                        <p:tgtEl>
                                          <p:spTgt spid="37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4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"/>
                                        <p:tgtEl>
                                          <p:spTgt spid="37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6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"/>
                                        <p:tgtEl>
                                          <p:spTgt spid="37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8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"/>
                                        <p:tgtEl>
                                          <p:spTgt spid="37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"/>
                                        <p:tgtEl>
                                          <p:spTgt spid="37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2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"/>
                                        <p:tgtEl>
                                          <p:spTgt spid="37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4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"/>
                                        <p:tgtEl>
                                          <p:spTgt spid="37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6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"/>
                                        <p:tgtEl>
                                          <p:spTgt spid="37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8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"/>
                                        <p:tgtEl>
                                          <p:spTgt spid="37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"/>
                                        <p:tgtEl>
                                          <p:spTgt spid="37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" fill="hold"/>
                                        <p:tgtEl>
                                          <p:spTgt spid="37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fill="hold"/>
                                        <p:tgtEl>
                                          <p:spTgt spid="37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"/>
                            </p:stCondLst>
                            <p:childTnLst>
                              <p:par>
                                <p:cTn id="15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fill="hold"/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"/>
                            </p:stCondLst>
                            <p:childTnLst>
                              <p:par>
                                <p:cTn id="16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" fill="hold"/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fill="hold"/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"/>
                            </p:stCondLst>
                            <p:childTnLst>
                              <p:par>
                                <p:cTn id="16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" fill="hold"/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fill="hold"/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"/>
                            </p:stCondLst>
                            <p:childTnLst>
                              <p:par>
                                <p:cTn id="17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" fill="hold"/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fill="hold"/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" fill="hold"/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600"/>
                            </p:stCondLst>
                            <p:childTnLst>
                              <p:par>
                                <p:cTn id="18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" fill="hold"/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fill="hold"/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00"/>
                            </p:stCondLst>
                            <p:childTnLst>
                              <p:par>
                                <p:cTn id="18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" fill="hold"/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00"/>
                            </p:stCondLst>
                            <p:childTnLst>
                              <p:par>
                                <p:cTn id="19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" fill="hold"/>
                                        <p:tgtEl>
                                          <p:spTgt spid="37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fill="hold"/>
                                        <p:tgtEl>
                                          <p:spTgt spid="37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00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"/>
                                        <p:tgtEl>
                                          <p:spTgt spid="37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"/>
                                        <p:tgtEl>
                                          <p:spTgt spid="37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100"/>
                            </p:stCondLst>
                            <p:childTnLst>
                              <p:par>
                                <p:cTn id="2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"/>
                                        <p:tgtEl>
                                          <p:spTgt spid="37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"/>
                                        <p:tgtEl>
                                          <p:spTgt spid="37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300"/>
                            </p:stCondLst>
                            <p:childTnLst>
                              <p:par>
                                <p:cTn id="2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"/>
                                        <p:tgtEl>
                                          <p:spTgt spid="37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4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"/>
                                        <p:tgtEl>
                                          <p:spTgt spid="37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"/>
                                        <p:tgtEl>
                                          <p:spTgt spid="37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"/>
                                        <p:tgtEl>
                                          <p:spTgt spid="37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7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7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7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7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73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100"/>
                            </p:stCondLst>
                            <p:childTnLst>
                              <p:par>
                                <p:cTn id="24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" fill="hold"/>
                                        <p:tgtEl>
                                          <p:spTgt spid="37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fill="hold"/>
                                        <p:tgtEl>
                                          <p:spTgt spid="37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00"/>
                            </p:stCondLst>
                            <p:childTnLst>
                              <p:par>
                                <p:cTn id="25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" fill="hold"/>
                                        <p:tgtEl>
                                          <p:spTgt spid="373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" fill="hold"/>
                                        <p:tgtEl>
                                          <p:spTgt spid="373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300"/>
                            </p:stCondLst>
                            <p:childTnLst>
                              <p:par>
                                <p:cTn id="25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" fill="hold"/>
                                        <p:tgtEl>
                                          <p:spTgt spid="373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" fill="hold"/>
                                        <p:tgtEl>
                                          <p:spTgt spid="373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"/>
                            </p:stCondLst>
                            <p:childTnLst>
                              <p:par>
                                <p:cTn id="26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" fill="hold"/>
                                        <p:tgtEl>
                                          <p:spTgt spid="37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" fill="hold"/>
                                        <p:tgtEl>
                                          <p:spTgt spid="37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500"/>
                            </p:stCondLst>
                            <p:childTnLst>
                              <p:par>
                                <p:cTn id="26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" fill="hold"/>
                                        <p:tgtEl>
                                          <p:spTgt spid="37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" fill="hold"/>
                                        <p:tgtEl>
                                          <p:spTgt spid="37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600"/>
                            </p:stCondLst>
                            <p:childTnLst>
                              <p:par>
                                <p:cTn id="27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" fill="hold"/>
                                        <p:tgtEl>
                                          <p:spTgt spid="37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" fill="hold"/>
                                        <p:tgtEl>
                                          <p:spTgt spid="37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700"/>
                            </p:stCondLst>
                            <p:childTnLst>
                              <p:par>
                                <p:cTn id="27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" fill="hold"/>
                                        <p:tgtEl>
                                          <p:spTgt spid="37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" fill="hold"/>
                                        <p:tgtEl>
                                          <p:spTgt spid="37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800"/>
                            </p:stCondLst>
                            <p:childTnLst>
                              <p:par>
                                <p:cTn id="28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" fill="hold"/>
                                        <p:tgtEl>
                                          <p:spTgt spid="373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" fill="hold"/>
                                        <p:tgtEl>
                                          <p:spTgt spid="373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900"/>
                            </p:stCondLst>
                            <p:childTnLst>
                              <p:par>
                                <p:cTn id="28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100" fill="hold"/>
                                        <p:tgtEl>
                                          <p:spTgt spid="373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" fill="hold"/>
                                        <p:tgtEl>
                                          <p:spTgt spid="373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" fill="hold"/>
                                        <p:tgtEl>
                                          <p:spTgt spid="373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" fill="hold"/>
                                        <p:tgtEl>
                                          <p:spTgt spid="373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" fill="hold"/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" fill="hold"/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200"/>
                            </p:stCondLst>
                            <p:childTnLst>
                              <p:par>
                                <p:cTn id="30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" fill="hold"/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fill="hold"/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300"/>
                            </p:stCondLst>
                            <p:childTnLst>
                              <p:par>
                                <p:cTn id="30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" fill="hold"/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" fill="hold"/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400"/>
                            </p:stCondLst>
                            <p:childTnLst>
                              <p:par>
                                <p:cTn id="3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" fill="hold"/>
                                        <p:tgtEl>
                                          <p:spTgt spid="373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" fill="hold"/>
                                        <p:tgtEl>
                                          <p:spTgt spid="373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"/>
                                        <p:tgtEl>
                                          <p:spTgt spid="373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"/>
                            </p:stCondLst>
                            <p:childTnLst>
                              <p:par>
                                <p:cTn id="3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"/>
                                        <p:tgtEl>
                                          <p:spTgt spid="373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700"/>
                            </p:stCondLst>
                            <p:childTnLst>
                              <p:par>
                                <p:cTn id="3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"/>
                                        <p:tgtEl>
                                          <p:spTgt spid="373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"/>
                                        <p:tgtEl>
                                          <p:spTgt spid="373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"/>
                                        <p:tgtEl>
                                          <p:spTgt spid="373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"/>
                                        <p:tgtEl>
                                          <p:spTgt spid="373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3900"/>
                            </p:stCondLst>
                            <p:childTnLst>
                              <p:par>
                                <p:cTn id="34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" fill="hold"/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" fill="hold"/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4000"/>
                            </p:stCondLst>
                            <p:childTnLst>
                              <p:par>
                                <p:cTn id="34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" fill="hold"/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" fill="hold"/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100"/>
                            </p:stCondLst>
                            <p:childTnLst>
                              <p:par>
                                <p:cTn id="35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" fill="hold"/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" fill="hold"/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4200"/>
                            </p:stCondLst>
                            <p:childTnLst>
                              <p:par>
                                <p:cTn id="35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" fill="hold"/>
                                        <p:tgtEl>
                                          <p:spTgt spid="373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" fill="hold"/>
                                        <p:tgtEl>
                                          <p:spTgt spid="373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300"/>
                            </p:stCondLst>
                            <p:childTnLst>
                              <p:par>
                                <p:cTn id="3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0"/>
                                        <p:tgtEl>
                                          <p:spTgt spid="373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400"/>
                            </p:stCondLst>
                            <p:childTnLst>
                              <p:par>
                                <p:cTn id="3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100"/>
                                        <p:tgtEl>
                                          <p:spTgt spid="373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00"/>
                            </p:stCondLst>
                            <p:childTnLst>
                              <p:par>
                                <p:cTn id="3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"/>
                                        <p:tgtEl>
                                          <p:spTgt spid="373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"/>
                            </p:stCondLst>
                            <p:childTnLst>
                              <p:par>
                                <p:cTn id="3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100"/>
                                        <p:tgtEl>
                                          <p:spTgt spid="37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"/>
                                        <p:tgtEl>
                                          <p:spTgt spid="373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100"/>
                                        <p:tgtEl>
                                          <p:spTgt spid="373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700"/>
                            </p:stCondLst>
                            <p:childTnLst>
                              <p:par>
                                <p:cTn id="38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" fill="hold"/>
                                        <p:tgtEl>
                                          <p:spTgt spid="37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" fill="hold"/>
                                        <p:tgtEl>
                                          <p:spTgt spid="37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" fill="hold"/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" fill="hold"/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900"/>
                            </p:stCondLst>
                            <p:childTnLst>
                              <p:par>
                                <p:cTn id="39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" fill="hold"/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" fill="hold"/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5000"/>
                            </p:stCondLst>
                            <p:childTnLst>
                              <p:par>
                                <p:cTn id="39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" fill="hold"/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" fill="hold"/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100"/>
                            </p:stCondLst>
                            <p:childTnLst>
                              <p:par>
                                <p:cTn id="40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" fill="hold"/>
                                        <p:tgtEl>
                                          <p:spTgt spid="37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" fill="hold"/>
                                        <p:tgtEl>
                                          <p:spTgt spid="37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200"/>
                            </p:stCondLst>
                            <p:childTnLst>
                              <p:par>
                                <p:cTn id="4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100"/>
                                        <p:tgtEl>
                                          <p:spTgt spid="373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300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"/>
                                        <p:tgtEl>
                                          <p:spTgt spid="373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400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100"/>
                                        <p:tgtEl>
                                          <p:spTgt spid="373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500"/>
                            </p:stCondLst>
                            <p:childTnLst>
                              <p:par>
                                <p:cTn id="4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100"/>
                                        <p:tgtEl>
                                          <p:spTgt spid="373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"/>
                                        <p:tgtEl>
                                          <p:spTgt spid="373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"/>
                                        <p:tgtEl>
                                          <p:spTgt spid="373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600"/>
                            </p:stCondLst>
                            <p:childTnLst>
                              <p:par>
                                <p:cTn id="4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" fill="hold"/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" fill="hold"/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700"/>
                            </p:stCondLst>
                            <p:childTnLst>
                              <p:par>
                                <p:cTn id="43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" fill="hold"/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" fill="hold"/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800"/>
                            </p:stCondLst>
                            <p:childTnLst>
                              <p:par>
                                <p:cTn id="44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100" fill="hold"/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" fill="hold"/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4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" fill="hold"/>
                                        <p:tgtEl>
                                          <p:spTgt spid="373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" fill="hold"/>
                                        <p:tgtEl>
                                          <p:spTgt spid="373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600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"/>
                                        <p:tgtEl>
                                          <p:spTgt spid="373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610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0"/>
                                        <p:tgtEl>
                                          <p:spTgt spid="373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620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"/>
                                        <p:tgtEl>
                                          <p:spTgt spid="373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630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0"/>
                                        <p:tgtEl>
                                          <p:spTgt spid="373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0"/>
                                        <p:tgtEl>
                                          <p:spTgt spid="373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100"/>
                                        <p:tgtEl>
                                          <p:spTgt spid="373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93" grpId="0" animBg="1"/>
      <p:bldP spid="373794" grpId="0" animBg="1"/>
      <p:bldP spid="373795" grpId="0" animBg="1"/>
      <p:bldP spid="373795" grpId="1" animBg="1"/>
      <p:bldP spid="373796" grpId="0" animBg="1"/>
      <p:bldP spid="373796" grpId="1" animBg="1"/>
      <p:bldP spid="373797" grpId="0" animBg="1"/>
      <p:bldP spid="373797" grpId="1" animBg="1"/>
      <p:bldP spid="373798" grpId="0" animBg="1"/>
      <p:bldP spid="373798" grpId="1" animBg="1"/>
      <p:bldP spid="373799" grpId="0" animBg="1"/>
      <p:bldP spid="373799" grpId="1" animBg="1"/>
      <p:bldP spid="373800" grpId="0" animBg="1"/>
      <p:bldP spid="373800" grpId="1" animBg="1"/>
      <p:bldP spid="373801" grpId="0" animBg="1"/>
      <p:bldP spid="373801" grpId="1" animBg="1"/>
      <p:bldP spid="373802" grpId="0" animBg="1"/>
      <p:bldP spid="373803" grpId="0" animBg="1"/>
      <p:bldP spid="373804" grpId="0" animBg="1"/>
      <p:bldP spid="373805" grpId="0" animBg="1"/>
      <p:bldP spid="373806" grpId="0" animBg="1"/>
      <p:bldP spid="373807" grpId="0" animBg="1"/>
      <p:bldP spid="373808" grpId="0" animBg="1"/>
      <p:bldP spid="373809" grpId="0" animBg="1"/>
      <p:bldP spid="373810" grpId="0" animBg="1"/>
      <p:bldP spid="373811" grpId="0" animBg="1"/>
      <p:bldP spid="373812" grpId="0" animBg="1"/>
      <p:bldP spid="373813" grpId="0" animBg="1"/>
      <p:bldP spid="373813" grpId="1" animBg="1"/>
      <p:bldP spid="373814" grpId="0" animBg="1"/>
      <p:bldP spid="373814" grpId="1" animBg="1"/>
      <p:bldP spid="373815" grpId="0" animBg="1"/>
      <p:bldP spid="373815" grpId="1" animBg="1"/>
      <p:bldP spid="373816" grpId="0" animBg="1"/>
      <p:bldP spid="373817" grpId="0" animBg="1"/>
      <p:bldP spid="373817" grpId="1" animBg="1"/>
      <p:bldP spid="373818" grpId="0" animBg="1"/>
      <p:bldP spid="373818" grpId="1" animBg="1"/>
      <p:bldP spid="373819" grpId="0" animBg="1"/>
      <p:bldP spid="373819" grpId="1" animBg="1"/>
      <p:bldP spid="373820" grpId="0" animBg="1"/>
      <p:bldP spid="373821" grpId="0" animBg="1"/>
      <p:bldP spid="373822" grpId="0" animBg="1"/>
      <p:bldP spid="373822" grpId="1" animBg="1"/>
      <p:bldP spid="373823" grpId="0" animBg="1"/>
      <p:bldP spid="373823" grpId="1" animBg="1"/>
      <p:bldP spid="373824" grpId="0" animBg="1"/>
      <p:bldP spid="373824" grpId="1" animBg="1"/>
      <p:bldP spid="373825" grpId="0" animBg="1"/>
      <p:bldP spid="373826" grpId="0" animBg="1"/>
      <p:bldP spid="373826" grpId="1" animBg="1"/>
      <p:bldP spid="373827" grpId="0" animBg="1"/>
      <p:bldP spid="373827" grpId="1" animBg="1"/>
      <p:bldP spid="373828" grpId="0" animBg="1"/>
      <p:bldP spid="373828" grpId="1" animBg="1"/>
      <p:bldP spid="373829" grpId="0" animBg="1"/>
      <p:bldP spid="373830" grpId="0" animBg="1"/>
      <p:bldP spid="373831" grpId="0" animBg="1"/>
      <p:bldP spid="373831" grpId="1" animBg="1"/>
      <p:bldP spid="373832" grpId="0" animBg="1"/>
      <p:bldP spid="373832" grpId="1" animBg="1"/>
      <p:bldP spid="373833" grpId="0" animBg="1"/>
      <p:bldP spid="373833" grpId="1" animBg="1"/>
      <p:bldP spid="373834" grpId="0" animBg="1"/>
      <p:bldP spid="373834" grpId="1" animBg="1"/>
      <p:bldP spid="373835" grpId="0" animBg="1"/>
      <p:bldP spid="373835" grpId="1" animBg="1"/>
      <p:bldP spid="373836" grpId="0" animBg="1"/>
      <p:bldP spid="373836" grpId="1" animBg="1"/>
      <p:bldP spid="373837" grpId="0" animBg="1"/>
      <p:bldP spid="373837" grpId="1" animBg="1"/>
      <p:bldP spid="373838" grpId="0" animBg="1"/>
      <p:bldP spid="373839" grpId="0" animBg="1"/>
      <p:bldP spid="373840" grpId="0" animBg="1"/>
      <p:bldP spid="373841" grpId="0" animBg="1"/>
      <p:bldP spid="373842" grpId="0" animBg="1"/>
      <p:bldP spid="373843" grpId="0" animBg="1"/>
      <p:bldP spid="373844" grpId="0" animBg="1"/>
      <p:bldP spid="373845" grpId="0" animBg="1"/>
      <p:bldP spid="373846" grpId="0" animBg="1"/>
      <p:bldP spid="373847" grpId="0" animBg="1"/>
      <p:bldP spid="373848" grpId="0" animBg="1"/>
      <p:bldP spid="373849" grpId="0" animBg="1"/>
      <p:bldP spid="373849" grpId="1" animBg="1"/>
      <p:bldP spid="373850" grpId="0" animBg="1"/>
      <p:bldP spid="373850" grpId="1" animBg="1"/>
      <p:bldP spid="373851" grpId="0" animBg="1"/>
      <p:bldP spid="373851" grpId="1" animBg="1"/>
      <p:bldP spid="373852" grpId="0" animBg="1"/>
      <p:bldP spid="373853" grpId="0" animBg="1"/>
      <p:bldP spid="373853" grpId="1" animBg="1"/>
      <p:bldP spid="373854" grpId="0" animBg="1"/>
      <p:bldP spid="373854" grpId="1" animBg="1"/>
      <p:bldP spid="373855" grpId="0" animBg="1"/>
      <p:bldP spid="373855" grpId="1" animBg="1"/>
      <p:bldP spid="373856" grpId="0" animBg="1"/>
      <p:bldP spid="373857" grpId="0" animBg="1"/>
      <p:bldP spid="373858" grpId="0" animBg="1"/>
      <p:bldP spid="373858" grpId="1" animBg="1"/>
      <p:bldP spid="373859" grpId="0" animBg="1"/>
      <p:bldP spid="373859" grpId="1" animBg="1"/>
      <p:bldP spid="373860" grpId="0" animBg="1"/>
      <p:bldP spid="373860" grpId="1" animBg="1"/>
      <p:bldP spid="373861" grpId="0" animBg="1"/>
      <p:bldP spid="373862" grpId="0" animBg="1"/>
      <p:bldP spid="373862" grpId="1" animBg="1"/>
      <p:bldP spid="373863" grpId="0" animBg="1"/>
      <p:bldP spid="373863" grpId="1" animBg="1"/>
      <p:bldP spid="373864" grpId="0" animBg="1"/>
      <p:bldP spid="373864" grpId="1" animBg="1"/>
      <p:bldP spid="3738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Rendering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123950"/>
            <a:ext cx="8334375" cy="4846638"/>
          </a:xfrm>
        </p:spPr>
        <p:txBody>
          <a:bodyPr/>
          <a:lstStyle/>
          <a:p>
            <a:r>
              <a:rPr lang="de-DE" sz="2400" dirty="0" err="1" smtClean="0"/>
              <a:t>Determine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radiance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a </a:t>
            </a:r>
            <a:r>
              <a:rPr lang="de-DE" sz="2400" dirty="0" err="1" smtClean="0"/>
              <a:t>given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endParaRPr lang="de-DE" sz="2400" dirty="0" smtClean="0"/>
          </a:p>
          <a:p>
            <a:pPr lvl="1"/>
            <a:r>
              <a:rPr lang="de-DE" sz="1800" dirty="0" err="1" smtClean="0"/>
              <a:t>Depending</a:t>
            </a:r>
            <a:r>
              <a:rPr lang="de-DE" sz="1800" dirty="0" smtClean="0"/>
              <a:t> on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incident</a:t>
            </a:r>
            <a:r>
              <a:rPr lang="de-DE" sz="1800" dirty="0" smtClean="0"/>
              <a:t> </a:t>
            </a:r>
            <a:r>
              <a:rPr lang="de-DE" sz="1800" dirty="0" err="1" smtClean="0"/>
              <a:t>light</a:t>
            </a:r>
            <a:r>
              <a:rPr lang="de-DE" sz="1800" dirty="0" smtClean="0"/>
              <a:t> </a:t>
            </a:r>
            <a:r>
              <a:rPr lang="de-DE" sz="1800" dirty="0" err="1" smtClean="0"/>
              <a:t>gathered</a:t>
            </a:r>
            <a:r>
              <a:rPr lang="de-DE" sz="1800" dirty="0" smtClean="0"/>
              <a:t> </a:t>
            </a:r>
            <a:r>
              <a:rPr lang="de-DE" sz="1800" dirty="0" err="1" smtClean="0"/>
              <a:t>over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hemisphere</a:t>
            </a:r>
            <a:r>
              <a:rPr lang="de-DE" sz="1800" dirty="0" smtClean="0"/>
              <a:t>.</a:t>
            </a:r>
          </a:p>
          <a:p>
            <a:pPr lvl="1"/>
            <a:r>
              <a:rPr lang="de-DE" sz="1800" dirty="0" err="1" smtClean="0"/>
              <a:t>Depending</a:t>
            </a:r>
            <a:r>
              <a:rPr lang="de-DE" sz="1800" dirty="0" smtClean="0"/>
              <a:t> on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optical</a:t>
            </a:r>
            <a:r>
              <a:rPr lang="de-DE" sz="1800" dirty="0" smtClean="0"/>
              <a:t> </a:t>
            </a:r>
            <a:r>
              <a:rPr lang="de-DE" sz="1800" dirty="0" err="1" smtClean="0"/>
              <a:t>properties</a:t>
            </a:r>
            <a:r>
              <a:rPr lang="de-DE" sz="1800" dirty="0" smtClean="0"/>
              <a:t> (</a:t>
            </a:r>
            <a:r>
              <a:rPr lang="de-DE" sz="1800" dirty="0" err="1" smtClean="0"/>
              <a:t>reflectivity</a:t>
            </a:r>
            <a:r>
              <a:rPr lang="de-DE" sz="1800" dirty="0" smtClean="0"/>
              <a:t>) </a:t>
            </a:r>
            <a:r>
              <a:rPr lang="de-DE" sz="1800" dirty="0" err="1" smtClean="0"/>
              <a:t>at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point</a:t>
            </a:r>
            <a:endParaRPr lang="de-DE" sz="1800" dirty="0"/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31488"/>
            <a:ext cx="3238499" cy="2428874"/>
          </a:xfrm>
          <a:prstGeom prst="rect">
            <a:avLst/>
          </a:prstGeom>
        </p:spPr>
      </p:pic>
      <p:pic>
        <p:nvPicPr>
          <p:cNvPr id="5" name="Grafik 4" descr="Hemisphere_stochastis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675" y="2431488"/>
            <a:ext cx="3238499" cy="2428874"/>
          </a:xfrm>
          <a:prstGeom prst="rect">
            <a:avLst/>
          </a:prstGeom>
        </p:spPr>
      </p:pic>
      <p:pic>
        <p:nvPicPr>
          <p:cNvPr id="6" name="Grafik 5" descr="Hemisphere_stochastisc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7825" y="2431488"/>
            <a:ext cx="3238499" cy="242887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3400" y="4857750"/>
            <a:ext cx="1984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i="0" dirty="0" err="1" smtClean="0"/>
              <a:t>Deterministic</a:t>
            </a:r>
            <a:endParaRPr lang="de-DE" sz="1600" i="0" dirty="0" smtClean="0"/>
          </a:p>
          <a:p>
            <a:pPr algn="l"/>
            <a:r>
              <a:rPr lang="en-US" sz="1600" b="0" i="0" dirty="0" smtClean="0"/>
              <a:t>High complexity,</a:t>
            </a:r>
            <a:br>
              <a:rPr lang="en-US" sz="1600" b="0" i="0" dirty="0" smtClean="0"/>
            </a:br>
            <a:r>
              <a:rPr lang="en-US" sz="1600" b="0" i="0" dirty="0" smtClean="0"/>
              <a:t>good approximation</a:t>
            </a:r>
            <a:endParaRPr lang="de-DE" sz="1600" b="0" i="0" dirty="0"/>
          </a:p>
        </p:txBody>
      </p:sp>
      <p:sp>
        <p:nvSpPr>
          <p:cNvPr id="8" name="Textfeld 7"/>
          <p:cNvSpPr txBox="1"/>
          <p:nvPr/>
        </p:nvSpPr>
        <p:spPr>
          <a:xfrm>
            <a:off x="3067050" y="4857750"/>
            <a:ext cx="3185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i="0" dirty="0" smtClean="0"/>
              <a:t>Blind Monte-Carlo</a:t>
            </a:r>
          </a:p>
          <a:p>
            <a:pPr algn="l"/>
            <a:r>
              <a:rPr lang="en-US" sz="1600" b="0" i="0" dirty="0" smtClean="0"/>
              <a:t>Better images with few samples, </a:t>
            </a:r>
            <a:br>
              <a:rPr lang="en-US" sz="1600" b="0" i="0" dirty="0" smtClean="0"/>
            </a:br>
            <a:r>
              <a:rPr lang="en-US" sz="1600" b="0" i="0" dirty="0" smtClean="0"/>
              <a:t>slow convergence</a:t>
            </a:r>
            <a:endParaRPr lang="de-DE" sz="1600" b="0" i="0" dirty="0"/>
          </a:p>
        </p:txBody>
      </p:sp>
      <p:sp>
        <p:nvSpPr>
          <p:cNvPr id="10" name="Textfeld 9"/>
          <p:cNvSpPr txBox="1"/>
          <p:nvPr/>
        </p:nvSpPr>
        <p:spPr>
          <a:xfrm>
            <a:off x="6324600" y="4857750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i="0" dirty="0" err="1" smtClean="0"/>
              <a:t>Importance</a:t>
            </a:r>
            <a:r>
              <a:rPr lang="de-DE" sz="1600" i="0" dirty="0" smtClean="0"/>
              <a:t> Sampling</a:t>
            </a:r>
          </a:p>
          <a:p>
            <a:pPr algn="l"/>
            <a:r>
              <a:rPr lang="en-US" sz="1600" i="0" dirty="0" smtClean="0">
                <a:solidFill>
                  <a:srgbClr val="0070C0"/>
                </a:solidFill>
              </a:rPr>
              <a:t>Faster!</a:t>
            </a:r>
            <a:endParaRPr lang="de-DE" sz="1600" i="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Hit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Isosurface</a:t>
            </a:r>
            <a:endParaRPr lang="de-DE" dirty="0"/>
          </a:p>
        </p:txBody>
      </p:sp>
      <p:pic>
        <p:nvPicPr>
          <p:cNvPr id="4" name="Picture 43" descr="firsthit_0100"/>
          <p:cNvPicPr>
            <a:picLocks noChangeAspect="1" noChangeArrowheads="1"/>
          </p:cNvPicPr>
          <p:nvPr/>
        </p:nvPicPr>
        <p:blipFill>
          <a:blip r:embed="rId2"/>
          <a:srcRect r="907" b="1230"/>
          <a:stretch>
            <a:fillRect/>
          </a:stretch>
        </p:blipFill>
        <p:spPr bwMode="auto">
          <a:xfrm>
            <a:off x="595896" y="1210093"/>
            <a:ext cx="3871830" cy="3859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1" descr="gradient=0100"/>
          <p:cNvPicPr>
            <a:picLocks noChangeAspect="1" noChangeArrowheads="1"/>
          </p:cNvPicPr>
          <p:nvPr/>
        </p:nvPicPr>
        <p:blipFill>
          <a:blip r:embed="rId3" cstate="print"/>
          <a:srcRect b="1022"/>
          <a:stretch>
            <a:fillRect/>
          </a:stretch>
        </p:blipFill>
        <p:spPr bwMode="auto">
          <a:xfrm>
            <a:off x="4587540" y="1201988"/>
            <a:ext cx="3907255" cy="386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184327" y="5181600"/>
            <a:ext cx="319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MRT1: </a:t>
            </a:r>
            <a:r>
              <a:rPr lang="de-DE" sz="1600" b="0" i="0" dirty="0" err="1" smtClean="0"/>
              <a:t>xyz-Coordinate</a:t>
            </a:r>
            <a:r>
              <a:rPr lang="de-DE" sz="1600" b="0" i="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intersection</a:t>
            </a:r>
            <a:r>
              <a:rPr lang="de-DE" sz="1600" dirty="0" smtClean="0"/>
              <a:t> </a:t>
            </a:r>
            <a:r>
              <a:rPr lang="de-DE" sz="1600" dirty="0" err="1" smtClean="0"/>
              <a:t>point</a:t>
            </a:r>
            <a:r>
              <a:rPr lang="de-DE" sz="1600" dirty="0" smtClean="0"/>
              <a:t> (</a:t>
            </a:r>
            <a:r>
              <a:rPr lang="de-DE" sz="1600" dirty="0" err="1" smtClean="0"/>
              <a:t>color</a:t>
            </a:r>
            <a:r>
              <a:rPr lang="de-DE" sz="1600" dirty="0" smtClean="0"/>
              <a:t> </a:t>
            </a:r>
            <a:r>
              <a:rPr lang="de-DE" sz="1600" dirty="0" err="1" smtClean="0"/>
              <a:t>coded</a:t>
            </a:r>
            <a:r>
              <a:rPr lang="de-DE" sz="1600" dirty="0" smtClean="0"/>
              <a:t>)</a:t>
            </a:r>
            <a:endParaRPr lang="de-DE" sz="1600" b="0" i="0" dirty="0"/>
          </a:p>
        </p:txBody>
      </p:sp>
      <p:sp>
        <p:nvSpPr>
          <p:cNvPr id="7" name="Textfeld 6"/>
          <p:cNvSpPr txBox="1"/>
          <p:nvPr/>
        </p:nvSpPr>
        <p:spPr>
          <a:xfrm>
            <a:off x="5027772" y="5149516"/>
            <a:ext cx="28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MRT2: </a:t>
            </a:r>
            <a:r>
              <a:rPr lang="de-DE" sz="1600" b="0" i="0" dirty="0" err="1" smtClean="0"/>
              <a:t>xyz-component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gradient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vector</a:t>
            </a:r>
            <a:r>
              <a:rPr lang="de-DE" sz="1600" b="0" i="0" dirty="0" smtClean="0"/>
              <a:t> (</a:t>
            </a:r>
            <a:r>
              <a:rPr lang="de-DE" sz="1600" b="0" i="0" dirty="0" err="1" smtClean="0"/>
              <a:t>color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coded</a:t>
            </a:r>
            <a:r>
              <a:rPr lang="de-DE" sz="1600" b="0" i="0" dirty="0" smtClean="0"/>
              <a:t>)</a:t>
            </a:r>
            <a:endParaRPr lang="de-DE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Ambient</a:t>
            </a:r>
            <a:r>
              <a:rPr lang="de-DE" dirty="0" smtClean="0"/>
              <a:t> </a:t>
            </a:r>
            <a:r>
              <a:rPr lang="de-DE" dirty="0" err="1" smtClean="0"/>
              <a:t>Occlusion</a:t>
            </a:r>
            <a:r>
              <a:rPr lang="de-DE" dirty="0" smtClean="0"/>
              <a:t> Pass</a:t>
            </a:r>
            <a:endParaRPr lang="de-DE" dirty="0"/>
          </a:p>
        </p:txBody>
      </p:sp>
      <p:pic>
        <p:nvPicPr>
          <p:cNvPr id="4" name="Picture 11" descr="AmbOcc_0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1254125"/>
            <a:ext cx="5054600" cy="50546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743575" y="1209675"/>
            <a:ext cx="2005677" cy="1007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i="0" dirty="0" err="1" smtClean="0"/>
              <a:t>Ambient</a:t>
            </a:r>
            <a:r>
              <a:rPr lang="de-DE" b="0" i="0" dirty="0" smtClean="0"/>
              <a:t> </a:t>
            </a:r>
            <a:r>
              <a:rPr lang="de-DE" b="0" i="0" dirty="0" err="1" smtClean="0"/>
              <a:t>Occlusion</a:t>
            </a:r>
            <a:endParaRPr lang="de-DE" b="0" i="0" dirty="0" smtClean="0"/>
          </a:p>
          <a:p>
            <a:pPr algn="l"/>
            <a:r>
              <a:rPr lang="de-DE" b="0" i="0" dirty="0" smtClean="0"/>
              <a:t>Approximation </a:t>
            </a:r>
            <a:br>
              <a:rPr lang="de-DE" b="0" i="0" dirty="0" smtClean="0"/>
            </a:br>
            <a:r>
              <a:rPr lang="de-DE" b="0" i="0" dirty="0" err="1" smtClean="0"/>
              <a:t>of</a:t>
            </a:r>
            <a:r>
              <a:rPr lang="de-DE" b="0" i="0" dirty="0" smtClean="0"/>
              <a:t> soft </a:t>
            </a:r>
            <a:r>
              <a:rPr lang="de-DE" b="0" i="0" dirty="0" err="1" smtClean="0"/>
              <a:t>shadows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High Quality Isosurface</a:t>
            </a:r>
          </a:p>
        </p:txBody>
      </p:sp>
      <p:pic>
        <p:nvPicPr>
          <p:cNvPr id="4" name="Picture 4" descr="BeautyFinalIso0605"/>
          <p:cNvPicPr>
            <a:picLocks noChangeAspect="1" noChangeArrowheads="1"/>
          </p:cNvPicPr>
          <p:nvPr/>
        </p:nvPicPr>
        <p:blipFill>
          <a:blip r:embed="rId2">
            <a:lum bright="24000" contrast="36000"/>
          </a:blip>
          <a:srcRect/>
          <a:stretch>
            <a:fillRect/>
          </a:stretch>
        </p:blipFill>
        <p:spPr bwMode="auto">
          <a:xfrm>
            <a:off x="3232150" y="1079500"/>
            <a:ext cx="5006975" cy="5006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590550" y="5067300"/>
            <a:ext cx="223651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i="0" dirty="0" err="1" smtClean="0"/>
              <a:t>Local</a:t>
            </a:r>
            <a:r>
              <a:rPr lang="de-DE" b="0" i="0" dirty="0" smtClean="0"/>
              <a:t> </a:t>
            </a:r>
            <a:r>
              <a:rPr lang="de-DE" b="0" i="0" dirty="0" err="1" smtClean="0"/>
              <a:t>illumination</a:t>
            </a:r>
            <a:r>
              <a:rPr lang="de-DE" b="0" i="0" dirty="0" smtClean="0"/>
              <a:t/>
            </a:r>
            <a:br>
              <a:rPr lang="de-DE" b="0" i="0" dirty="0" smtClean="0"/>
            </a:br>
            <a:r>
              <a:rPr lang="de-DE" b="0" i="0" dirty="0" err="1" smtClean="0"/>
              <a:t>multiplied</a:t>
            </a:r>
            <a:r>
              <a:rPr lang="de-DE" b="0" i="0" dirty="0" smtClean="0"/>
              <a:t> </a:t>
            </a:r>
            <a:r>
              <a:rPr lang="de-DE" b="0" i="0" dirty="0" err="1" smtClean="0"/>
              <a:t>by</a:t>
            </a:r>
            <a:r>
              <a:rPr lang="de-DE" b="0" i="0" dirty="0" smtClean="0"/>
              <a:t> </a:t>
            </a:r>
            <a:r>
              <a:rPr lang="de-DE" b="0" i="0" dirty="0" err="1" smtClean="0"/>
              <a:t>ambient</a:t>
            </a:r>
            <a:r>
              <a:rPr lang="de-DE" b="0" i="0" dirty="0" smtClean="0"/>
              <a:t/>
            </a:r>
            <a:br>
              <a:rPr lang="de-DE" b="0" i="0" dirty="0" smtClean="0"/>
            </a:br>
            <a:r>
              <a:rPr lang="de-DE" dirty="0" err="1" smtClean="0"/>
              <a:t>o</a:t>
            </a:r>
            <a:r>
              <a:rPr lang="de-DE" b="0" i="0" dirty="0" err="1" smtClean="0"/>
              <a:t>cclusion</a:t>
            </a:r>
            <a:endParaRPr lang="de-DE" b="0" i="0" dirty="0" smtClean="0"/>
          </a:p>
        </p:txBody>
      </p:sp>
      <p:pic>
        <p:nvPicPr>
          <p:cNvPr id="6" name="Picture 11" descr="AmbOcc_0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3057526"/>
            <a:ext cx="1955800" cy="195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2" descr="beauty_Final_0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9" y="1084264"/>
            <a:ext cx="1966912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Kreuz 7"/>
          <p:cNvSpPr/>
          <p:nvPr/>
        </p:nvSpPr>
        <p:spPr bwMode="auto">
          <a:xfrm>
            <a:off x="1438275" y="2838450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2495550" y="2857500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Scattering Pass</a:t>
            </a:r>
          </a:p>
        </p:txBody>
      </p:sp>
      <p:pic>
        <p:nvPicPr>
          <p:cNvPr id="636932" name="Picture 4" descr="noscatt_preview"/>
          <p:cNvPicPr>
            <a:picLocks noChangeAspect="1" noChangeArrowheads="1"/>
          </p:cNvPicPr>
          <p:nvPr/>
        </p:nvPicPr>
        <p:blipFill>
          <a:blip r:embed="rId2" cstate="print">
            <a:lum bright="24000" contrast="24000"/>
          </a:blip>
          <a:srcRect/>
          <a:stretch>
            <a:fillRect/>
          </a:stretch>
        </p:blipFill>
        <p:spPr bwMode="auto">
          <a:xfrm>
            <a:off x="315913" y="1355725"/>
            <a:ext cx="4170362" cy="4170363"/>
          </a:xfrm>
          <a:prstGeom prst="rect">
            <a:avLst/>
          </a:prstGeom>
          <a:noFill/>
        </p:spPr>
      </p:pic>
      <p:pic>
        <p:nvPicPr>
          <p:cNvPr id="636933" name="Picture 5" descr="scattering_preview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</a:blip>
          <a:srcRect/>
          <a:stretch>
            <a:fillRect/>
          </a:stretch>
        </p:blipFill>
        <p:spPr bwMode="auto">
          <a:xfrm>
            <a:off x="4524375" y="1365250"/>
            <a:ext cx="4160838" cy="4160838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904875" y="5553075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 smtClean="0"/>
              <a:t>Preview in Echtzeit</a:t>
            </a:r>
            <a:endParaRPr lang="de-DE" b="0" i="0" dirty="0"/>
          </a:p>
        </p:txBody>
      </p:sp>
      <p:sp>
        <p:nvSpPr>
          <p:cNvPr id="6" name="Textfeld 5"/>
          <p:cNvSpPr txBox="1"/>
          <p:nvPr/>
        </p:nvSpPr>
        <p:spPr>
          <a:xfrm>
            <a:off x="4524375" y="5543550"/>
            <a:ext cx="408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 smtClean="0"/>
              <a:t>Finale Version in ca. ½-1 Sekunde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Final Composite</a:t>
            </a:r>
          </a:p>
        </p:txBody>
      </p:sp>
      <p:pic>
        <p:nvPicPr>
          <p:cNvPr id="631826" name="Picture 18" descr="final_03"/>
          <p:cNvPicPr>
            <a:picLocks noChangeAspect="1" noChangeArrowheads="1"/>
          </p:cNvPicPr>
          <p:nvPr/>
        </p:nvPicPr>
        <p:blipFill>
          <a:blip r:embed="rId2">
            <a:lum bright="24000" contrast="24000"/>
          </a:blip>
          <a:srcRect/>
          <a:stretch>
            <a:fillRect/>
          </a:stretch>
        </p:blipFill>
        <p:spPr bwMode="auto">
          <a:xfrm>
            <a:off x="3371850" y="1165225"/>
            <a:ext cx="5199063" cy="5199063"/>
          </a:xfrm>
          <a:prstGeom prst="rect">
            <a:avLst/>
          </a:prstGeom>
          <a:noFill/>
        </p:spPr>
      </p:pic>
      <p:pic>
        <p:nvPicPr>
          <p:cNvPr id="4" name="Picture 11" descr="AmbOcc_0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9" y="2933701"/>
            <a:ext cx="1564640" cy="1564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2" descr="beauty_Final_0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9" y="1303339"/>
            <a:ext cx="1573530" cy="1573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Kreuz 5"/>
          <p:cNvSpPr/>
          <p:nvPr/>
        </p:nvSpPr>
        <p:spPr bwMode="auto">
          <a:xfrm>
            <a:off x="1228725" y="2705100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>
            <a:off x="2447925" y="5105400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pic>
        <p:nvPicPr>
          <p:cNvPr id="8" name="Picture 5" descr="scattering_preview"/>
          <p:cNvPicPr>
            <a:picLocks noChangeAspect="1" noChangeArrowheads="1"/>
          </p:cNvPicPr>
          <p:nvPr/>
        </p:nvPicPr>
        <p:blipFill>
          <a:blip r:embed="rId5" cstate="print">
            <a:lum bright="24000" contrast="24000"/>
          </a:blip>
          <a:srcRect/>
          <a:stretch>
            <a:fillRect/>
          </a:stretch>
        </p:blipFill>
        <p:spPr bwMode="auto">
          <a:xfrm>
            <a:off x="681039" y="4572001"/>
            <a:ext cx="1562100" cy="156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Kreuz 8"/>
          <p:cNvSpPr/>
          <p:nvPr/>
        </p:nvSpPr>
        <p:spPr bwMode="auto">
          <a:xfrm>
            <a:off x="1247775" y="4333875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266950" y="270510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Multiply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66950" y="438150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Blend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GGRAPH Asia 2008, Common Template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IEEE Visualization 2008, Common Template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GGRAPH Asia 2008, Markus Hadwiger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IGGRAPH Asia 2008, Timo Ropinski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GGRAPH Asia 2008, Patric Ljung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IGGRAPH 2008, Christof Rezk Salama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EEE Visualization 2008, Timo Ropinski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IEEE Visualization 2008, Christof Rezk Salama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IEEE Visualization 2008, Patric Ljung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IEEE Visualization 2008, Markus Hadwiger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642</Words>
  <Application>Microsoft PowerPoint</Application>
  <PresentationFormat>Bildschirmpräsentation (4:3)</PresentationFormat>
  <Paragraphs>161</Paragraphs>
  <Slides>39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39</vt:i4>
      </vt:variant>
    </vt:vector>
  </HeadingPairs>
  <TitlesOfParts>
    <vt:vector size="58" baseType="lpstr">
      <vt:lpstr>Arial</vt:lpstr>
      <vt:lpstr>Verdana</vt:lpstr>
      <vt:lpstr>Tahoma</vt:lpstr>
      <vt:lpstr>Futura Lt BT</vt:lpstr>
      <vt:lpstr>Futura Md BT</vt:lpstr>
      <vt:lpstr>Wingdings</vt:lpstr>
      <vt:lpstr>Symbol</vt:lpstr>
      <vt:lpstr>Times New Roman</vt:lpstr>
      <vt:lpstr>Calibri</vt:lpstr>
      <vt:lpstr>SIGGRAPH Asia 2008, Common Template</vt:lpstr>
      <vt:lpstr>SIGGRAPH Asia 2008, Markus Hadwiger</vt:lpstr>
      <vt:lpstr>SIGGRAPH Asia 2008, Timo Ropinski</vt:lpstr>
      <vt:lpstr>SIGGRAPH Asia 2008, Patric Ljung</vt:lpstr>
      <vt:lpstr>SIGGRAPH 2008, Christof Rezk Salama</vt:lpstr>
      <vt:lpstr>IEEE Visualization 2008, Timo Ropinski</vt:lpstr>
      <vt:lpstr>IEEE Visualization 2008, Christof Rezk Salama</vt:lpstr>
      <vt:lpstr>IEEE Visualization 2008, Patric Ljung</vt:lpstr>
      <vt:lpstr>IEEE Visualization 2008, Markus Hadwiger</vt:lpstr>
      <vt:lpstr>IEEE Visualization 2008, Common Template</vt:lpstr>
      <vt:lpstr>Advanced Illumination Techniques for GPU-Based Volume Raycasting</vt:lpstr>
      <vt:lpstr>Local Illumination</vt:lpstr>
      <vt:lpstr>Numerical Integration</vt:lpstr>
      <vt:lpstr>Rendering </vt:lpstr>
      <vt:lpstr>First Hit with Isosurface</vt:lpstr>
      <vt:lpstr>Ambient Occlusion Pass</vt:lpstr>
      <vt:lpstr>High Quality Isosurface</vt:lpstr>
      <vt:lpstr>Scattering Pass</vt:lpstr>
      <vt:lpstr>Final Composite</vt:lpstr>
      <vt:lpstr>Examples</vt:lpstr>
      <vt:lpstr>Example</vt:lpstr>
      <vt:lpstr>Beispiele</vt:lpstr>
      <vt:lpstr>Examples</vt:lpstr>
      <vt:lpstr>Interactive Volume Raytracing</vt:lpstr>
      <vt:lpstr>Application Example DVR</vt:lpstr>
      <vt:lpstr>Refraction</vt:lpstr>
      <vt:lpstr>Example Isosurface Shading</vt:lpstr>
      <vt:lpstr>Application Example DVR</vt:lpstr>
      <vt:lpstr>Shadow Techniques</vt:lpstr>
      <vt:lpstr>Shadow Maps</vt:lpstr>
      <vt:lpstr>Shadow Mapping</vt:lpstr>
      <vt:lpstr>Rendering - DVR</vt:lpstr>
      <vt:lpstr>Shadow Rays</vt:lpstr>
      <vt:lpstr>Multiresolution Volumes</vt:lpstr>
      <vt:lpstr>GPU Deep Shadow Maps</vt:lpstr>
      <vt:lpstr>Deep Shadow Maps (2)</vt:lpstr>
      <vt:lpstr>Opaque Scene Geometry</vt:lpstr>
      <vt:lpstr>Opaque Scene Geometry</vt:lpstr>
      <vt:lpstr>Viewpoint Inside the Volume</vt:lpstr>
      <vt:lpstr>Integration with Shadow Volumes</vt:lpstr>
      <vt:lpstr>Multiresolution Techniques</vt:lpstr>
      <vt:lpstr>Virtual Autopsy</vt:lpstr>
      <vt:lpstr>Local Ambient Occlusion</vt:lpstr>
      <vt:lpstr>Emissive Materials</vt:lpstr>
      <vt:lpstr>Local Ambient Occlusion</vt:lpstr>
      <vt:lpstr>Multiresolution Data </vt:lpstr>
      <vt:lpstr>Interblock Interpolation</vt:lpstr>
      <vt:lpstr>Interblock interpolation</vt:lpstr>
      <vt:lpstr>Adaptive Volume Sampling</vt:lpstr>
    </vt:vector>
  </TitlesOfParts>
  <Manager>Christof Rezk-Salama</Manager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Time Volume Graphics</dc:title>
  <dc:subject>SIGGRAPH 2004 Course Notes</dc:subject>
  <dc:creator>Christof Rezk Salama</dc:creator>
  <cp:keywords>Computer Graphics, Volume Rendering, Visualization</cp:keywords>
  <dc:description/>
  <cp:lastModifiedBy>Dr. Christof Rezk-Salama</cp:lastModifiedBy>
  <cp:revision>88</cp:revision>
  <dcterms:created xsi:type="dcterms:W3CDTF">2004-02-17T17:21:28Z</dcterms:created>
  <dcterms:modified xsi:type="dcterms:W3CDTF">2008-07-09T16:24:44Z</dcterms:modified>
  <cp:category>Course Notes</cp:category>
</cp:coreProperties>
</file>