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  <p:sldMasterId id="2147483775" r:id="rId2"/>
    <p:sldMasterId id="2147483764" r:id="rId3"/>
    <p:sldMasterId id="2147483753" r:id="rId4"/>
    <p:sldMasterId id="2147483742" r:id="rId5"/>
    <p:sldMasterId id="2147483731" r:id="rId6"/>
    <p:sldMasterId id="2147483720" r:id="rId7"/>
    <p:sldMasterId id="2147483709" r:id="rId8"/>
    <p:sldMasterId id="2147483698" r:id="rId9"/>
    <p:sldMasterId id="2147483687" r:id="rId10"/>
  </p:sldMasterIdLst>
  <p:notesMasterIdLst>
    <p:notesMasterId r:id="rId21"/>
  </p:notesMasterIdLst>
  <p:sldIdLst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</p:sldIdLst>
  <p:sldSz cx="9144000" cy="6858000" type="screen4x3"/>
  <p:notesSz cx="6858000" cy="9144000"/>
  <p:embeddedFontLs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Futura Md BT" pitchFamily="34" charset="0"/>
      <p:bold r:id="rId28"/>
      <p:boldItalic r:id="rId29"/>
    </p:embeddedFont>
    <p:embeddedFont>
      <p:font typeface="Futura Lt BT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0C0C0"/>
    <a:srgbClr val="FF6600"/>
    <a:srgbClr val="8C0000"/>
    <a:srgbClr val="780000"/>
    <a:srgbClr val="FFCC00"/>
    <a:srgbClr val="4D4D4D"/>
    <a:srgbClr val="333333"/>
    <a:srgbClr val="777777"/>
    <a:srgbClr val="FFFFFF"/>
    <a:srgbClr val="A1A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79" autoAdjust="0"/>
    <p:restoredTop sz="94660"/>
  </p:normalViewPr>
  <p:slideViewPr>
    <p:cSldViewPr snapToGrid="0">
      <p:cViewPr>
        <p:scale>
          <a:sx n="100" d="100"/>
          <a:sy n="100" d="100"/>
        </p:scale>
        <p:origin x="-2118" y="-67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B6799-63F8-4ED5-9545-72C2C345DEF1}" type="datetimeFigureOut">
              <a:rPr lang="de-DE" smtClean="0"/>
              <a:pPr/>
              <a:t>09.07.2008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EC99-421D-4C24-9FDB-D92B712A037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18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19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1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25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3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17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6" name="Grafik 25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18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25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6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7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0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19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1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3" name="Grafik 22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uppieren 23"/>
          <p:cNvGrpSpPr/>
          <p:nvPr userDrawn="1"/>
        </p:nvGrpSpPr>
        <p:grpSpPr>
          <a:xfrm>
            <a:off x="971098" y="3810000"/>
            <a:ext cx="6477453" cy="723275"/>
            <a:chOff x="971098" y="4886325"/>
            <a:chExt cx="6477453" cy="723275"/>
          </a:xfrm>
        </p:grpSpPr>
        <p:sp>
          <p:nvSpPr>
            <p:cNvPr id="33" name="Text Box 4"/>
            <p:cNvSpPr txBox="1">
              <a:spLocks noChangeArrowheads="1"/>
            </p:cNvSpPr>
            <p:nvPr userDrawn="1"/>
          </p:nvSpPr>
          <p:spPr bwMode="auto">
            <a:xfrm>
              <a:off x="4506185" y="4886325"/>
              <a:ext cx="2038250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 smtClean="0">
                  <a:latin typeface="+mn-lt"/>
                  <a:cs typeface="Tahoma" pitchFamily="34" charset="0"/>
                </a:rPr>
                <a:t>Patric </a:t>
              </a:r>
              <a:r>
                <a:rPr lang="de-DE" b="1" dirty="0" err="1" smtClean="0">
                  <a:latin typeface="+mn-lt"/>
                  <a:cs typeface="Tahoma" pitchFamily="34" charset="0"/>
                </a:rPr>
                <a:t>Ljung</a:t>
              </a:r>
              <a:r>
                <a:rPr lang="de-DE" b="1" dirty="0">
                  <a:latin typeface="+mn-lt"/>
                  <a:cs typeface="Tahoma" pitchFamily="34" charset="0"/>
                </a:rPr>
                <a:t/>
              </a:r>
              <a:br>
                <a:rPr lang="de-DE" b="1" dirty="0">
                  <a:latin typeface="+mn-lt"/>
                  <a:cs typeface="Tahoma" pitchFamily="34" charset="0"/>
                </a:rPr>
              </a:br>
              <a:r>
                <a:rPr lang="de-DE" sz="1200" b="1" dirty="0">
                  <a:latin typeface="+mn-lt"/>
                  <a:cs typeface="Tahoma" pitchFamily="34" charset="0"/>
                </a:rPr>
                <a:t>Siemens Corporate Research</a:t>
              </a:r>
              <a:br>
                <a:rPr lang="de-DE" sz="1200" b="1" dirty="0">
                  <a:latin typeface="+mn-lt"/>
                  <a:cs typeface="Tahoma" pitchFamily="34" charset="0"/>
                </a:rPr>
              </a:br>
              <a:r>
                <a:rPr lang="de-DE" sz="1200" b="1" dirty="0" err="1" smtClean="0">
                  <a:latin typeface="+mn-lt"/>
                  <a:cs typeface="Tahoma" pitchFamily="34" charset="0"/>
                </a:rPr>
                <a:t>Princeton</a:t>
              </a:r>
              <a:r>
                <a:rPr lang="de-DE" sz="1200" b="1" dirty="0" smtClean="0">
                  <a:latin typeface="+mn-lt"/>
                  <a:cs typeface="Tahoma" pitchFamily="34" charset="0"/>
                </a:rPr>
                <a:t>, NJ, USA</a:t>
              </a:r>
              <a:endParaRPr lang="de-DE" b="1" dirty="0" smtClean="0">
                <a:latin typeface="+mn-lt"/>
                <a:cs typeface="Tahoma" pitchFamily="34" charset="0"/>
              </a:endParaRPr>
            </a:p>
          </p:txBody>
        </p:sp>
        <p:pic>
          <p:nvPicPr>
            <p:cNvPr id="34" name="Picture 5" descr="siemens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93773" y="4924425"/>
              <a:ext cx="654778" cy="654776"/>
            </a:xfrm>
            <a:prstGeom prst="rect">
              <a:avLst/>
            </a:prstGeom>
            <a:noFill/>
          </p:spPr>
        </p:pic>
        <p:pic>
          <p:nvPicPr>
            <p:cNvPr id="35" name="Picture 7" descr="vrvis"/>
            <p:cNvPicPr>
              <a:picLocks noChangeAspect="1" noChangeArrowheads="1"/>
            </p:cNvPicPr>
            <p:nvPr userDrawn="1"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54352" y="5000625"/>
              <a:ext cx="1242852" cy="400797"/>
            </a:xfrm>
            <a:prstGeom prst="rect">
              <a:avLst/>
            </a:prstGeom>
            <a:noFill/>
          </p:spPr>
        </p:pic>
        <p:sp>
          <p:nvSpPr>
            <p:cNvPr id="36" name="Text Box 6"/>
            <p:cNvSpPr txBox="1">
              <a:spLocks noChangeArrowheads="1"/>
            </p:cNvSpPr>
            <p:nvPr userDrawn="1"/>
          </p:nvSpPr>
          <p:spPr bwMode="auto">
            <a:xfrm>
              <a:off x="971098" y="4886325"/>
              <a:ext cx="1792478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Markus Hadwiger</a:t>
              </a:r>
              <a:br>
                <a: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VR VIS Research Center</a:t>
              </a:r>
              <a:b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Vienna, </a:t>
              </a:r>
              <a:r>
                <a:rPr lang="de-DE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Austria</a:t>
              </a:r>
              <a:endParaRPr lang="de-DE" b="1" dirty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</p:grpSp>
      <p:grpSp>
        <p:nvGrpSpPr>
          <p:cNvPr id="28" name="Gruppieren 22"/>
          <p:cNvGrpSpPr/>
          <p:nvPr userDrawn="1"/>
        </p:nvGrpSpPr>
        <p:grpSpPr>
          <a:xfrm>
            <a:off x="525463" y="4743450"/>
            <a:ext cx="8094662" cy="907941"/>
            <a:chOff x="525463" y="3724275"/>
            <a:chExt cx="8094662" cy="907941"/>
          </a:xfrm>
        </p:grpSpPr>
        <p:sp>
          <p:nvSpPr>
            <p:cNvPr id="29" name="Text Box 6"/>
            <p:cNvSpPr txBox="1">
              <a:spLocks noChangeArrowheads="1"/>
            </p:cNvSpPr>
            <p:nvPr userDrawn="1"/>
          </p:nvSpPr>
          <p:spPr bwMode="auto">
            <a:xfrm>
              <a:off x="4506185" y="3724275"/>
              <a:ext cx="2193806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Timo </a:t>
              </a:r>
              <a:r>
                <a:rPr lang="de-DE" b="1" dirty="0" err="1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Ropinski</a:t>
              </a:r>
              <a:endPara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  <a:p>
              <a:pPr algn="r" defTabSz="915988">
                <a:spcBef>
                  <a:spcPct val="0"/>
                </a:spcBef>
              </a:pP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Visualization and Computer </a:t>
              </a:r>
              <a:b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Graphics Research Group, </a:t>
              </a:r>
              <a:b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University of </a:t>
              </a:r>
              <a:r>
                <a:rPr lang="en-US" sz="1200" b="1" dirty="0" err="1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Münster</a:t>
              </a: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, Germany</a:t>
              </a:r>
              <a:endParaRPr lang="de-DE" b="1" dirty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 userDrawn="1"/>
          </p:nvSpPr>
          <p:spPr bwMode="auto">
            <a:xfrm>
              <a:off x="525463" y="3724275"/>
              <a:ext cx="2238113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Christof </a:t>
              </a:r>
              <a:r>
                <a:rPr kumimoji="0" lang="de-DE" sz="1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Rezk</a:t>
              </a:r>
              <a:r>
                <a:rPr kumimoji="0" lang="de-DE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Salama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</a:t>
              </a:r>
            </a:p>
            <a:p>
              <a:pPr marL="0" marR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Computer Graphics Group</a:t>
              </a:r>
              <a:b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</a:b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Institute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for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Vision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and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Graphics</a:t>
              </a:r>
              <a:b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</a:b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University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of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Siegen, Germany</a:t>
              </a:r>
              <a:endParaRPr lang="de-DE" sz="1400" b="1" dirty="0" smtClean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  <p:pic>
          <p:nvPicPr>
            <p:cNvPr id="31" name="Grafik 30" descr="cg2.png"/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8637" y="3781425"/>
              <a:ext cx="834283" cy="8042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" descr="D:\SIGGRAPH_Asia_2008\In\viscg-logo.png"/>
            <p:cNvPicPr>
              <a:picLocks noChangeAspect="1" noChangeArrowheads="1"/>
            </p:cNvPicPr>
            <p:nvPr userDrawn="1"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00850" y="3813175"/>
              <a:ext cx="1819275" cy="7495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4"/>
          <p:cNvSpPr txBox="1">
            <a:spLocks noChangeArrowheads="1"/>
          </p:cNvSpPr>
          <p:nvPr userDrawn="1"/>
        </p:nvSpPr>
        <p:spPr bwMode="auto">
          <a:xfrm>
            <a:off x="4506185" y="3810000"/>
            <a:ext cx="203825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Patric </a:t>
            </a:r>
            <a:r>
              <a:rPr lang="de-DE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Ljung</a:t>
            </a:r>
            <a:r>
              <a:rPr lang="de-DE" b="1" dirty="0">
                <a:solidFill>
                  <a:srgbClr val="C0C0C0"/>
                </a:solidFill>
                <a:latin typeface="+mn-lt"/>
                <a:cs typeface="Tahoma" pitchFamily="34" charset="0"/>
              </a:rPr>
              <a:t/>
            </a:r>
            <a:br>
              <a:rPr lang="de-DE" b="1" dirty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de-DE" sz="1200" b="1" dirty="0">
                <a:solidFill>
                  <a:srgbClr val="C0C0C0"/>
                </a:solidFill>
                <a:latin typeface="+mn-lt"/>
                <a:cs typeface="Tahoma" pitchFamily="34" charset="0"/>
              </a:rPr>
              <a:t>Siemens Corporate Research</a:t>
            </a:r>
            <a:br>
              <a:rPr lang="de-DE" sz="1200" b="1" dirty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de-DE" sz="1200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Princeton</a:t>
            </a:r>
            <a:r>
              <a:rPr lang="de-DE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, NJ, USA</a:t>
            </a:r>
            <a:endParaRPr lang="de-DE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7" name="Picture 5" descr="siemens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93773" y="3848100"/>
            <a:ext cx="654778" cy="654776"/>
          </a:xfrm>
          <a:prstGeom prst="rect">
            <a:avLst/>
          </a:prstGeom>
          <a:noFill/>
        </p:spPr>
      </p:pic>
      <p:pic>
        <p:nvPicPr>
          <p:cNvPr id="28" name="Picture 7" descr="vrvi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4352" y="3924300"/>
            <a:ext cx="1242852" cy="400797"/>
          </a:xfrm>
          <a:prstGeom prst="rect">
            <a:avLst/>
          </a:prstGeom>
          <a:noFill/>
        </p:spPr>
      </p:pic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971098" y="3810000"/>
            <a:ext cx="179247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>
                <a:latin typeface="+mn-lt"/>
                <a:cs typeface="Tahoma" pitchFamily="34" charset="0"/>
              </a:rPr>
              <a:t>Markus Hadwiger</a:t>
            </a:r>
            <a:br>
              <a:rPr lang="de-DE" b="1" dirty="0">
                <a:latin typeface="+mn-lt"/>
                <a:cs typeface="Tahoma" pitchFamily="34" charset="0"/>
              </a:rPr>
            </a:br>
            <a:r>
              <a:rPr lang="de-DE" sz="1200" b="1" dirty="0">
                <a:latin typeface="+mn-lt"/>
                <a:cs typeface="Tahoma" pitchFamily="34" charset="0"/>
              </a:rPr>
              <a:t>VR VIS Research Center</a:t>
            </a:r>
            <a:br>
              <a:rPr lang="de-DE" sz="1200" b="1" dirty="0">
                <a:latin typeface="+mn-lt"/>
                <a:cs typeface="Tahoma" pitchFamily="34" charset="0"/>
              </a:rPr>
            </a:br>
            <a:r>
              <a:rPr lang="de-DE" sz="1200" b="1" dirty="0">
                <a:latin typeface="+mn-lt"/>
                <a:cs typeface="Tahoma" pitchFamily="34" charset="0"/>
              </a:rPr>
              <a:t>Vienna, </a:t>
            </a:r>
            <a:r>
              <a:rPr lang="de-DE" sz="1200" b="1" dirty="0" smtClean="0">
                <a:latin typeface="+mn-lt"/>
                <a:cs typeface="Tahoma" pitchFamily="34" charset="0"/>
              </a:rPr>
              <a:t>Austria</a:t>
            </a:r>
            <a:endParaRPr lang="de-DE" b="1" dirty="0">
              <a:latin typeface="+mn-lt"/>
              <a:cs typeface="Tahom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 userDrawn="1"/>
        </p:nvSpPr>
        <p:spPr bwMode="auto">
          <a:xfrm>
            <a:off x="4506185" y="4743450"/>
            <a:ext cx="219380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Timo </a:t>
            </a:r>
            <a:r>
              <a:rPr lang="de-DE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Ropinski</a:t>
            </a:r>
            <a:endParaRPr lang="de-DE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  <a:p>
            <a:pPr algn="r" defTabSz="915988">
              <a:spcBef>
                <a:spcPct val="0"/>
              </a:spcBef>
            </a:pP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Visualization and Computer </a:t>
            </a:r>
            <a:b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Graphics Research Group, </a:t>
            </a:r>
            <a:b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University of </a:t>
            </a:r>
            <a:r>
              <a:rPr lang="en-US" sz="1200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Münster</a:t>
            </a: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, Germany</a:t>
            </a:r>
            <a:endParaRPr lang="de-DE" b="1" dirty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25463" y="4743450"/>
            <a:ext cx="223811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Christof </a:t>
            </a:r>
            <a:r>
              <a:rPr kumimoji="0" lang="de-DE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Rezk</a:t>
            </a:r>
            <a:r>
              <a:rPr kumimoji="0" lang="de-D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Salama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</a:p>
          <a:p>
            <a:pPr marL="0" marR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Computer Graphics Group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Institute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for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Vision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and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Graphics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University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of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Siegen, Germany</a:t>
            </a:r>
            <a:endParaRPr lang="de-DE" sz="1400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1" name="Grafik 20" descr="cg2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8637" y="4800600"/>
            <a:ext cx="834283" cy="804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0850" y="4832350"/>
            <a:ext cx="1819275" cy="7495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pieren 16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18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27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8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1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19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0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2" name="Grafik 21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479425" y="6130925"/>
            <a:ext cx="535271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6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479425" y="6130925"/>
            <a:ext cx="535271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pic>
        <p:nvPicPr>
          <p:cNvPr id="13" name="Picture 7" descr="vrvi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3102" y="6191251"/>
            <a:ext cx="1004243" cy="32385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441450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MARKUS HADWIGER, VRVIS RESEARCH CENTER, VIENNA, AUSTRIA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83197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TIMO ROPINSKI,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MÜNSTER,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</p:txBody>
      </p:sp>
      <p:pic>
        <p:nvPicPr>
          <p:cNvPr id="13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85775" y="6136498"/>
            <a:ext cx="1304925" cy="537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0128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PATRIC LJUNG, SIEMENS CORPORATE RESEARCH, PRINCETON, USA</a:t>
            </a:r>
          </a:p>
        </p:txBody>
      </p:sp>
      <p:pic>
        <p:nvPicPr>
          <p:cNvPr id="13" name="Picture 5" descr="sieme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6798" y="6143625"/>
            <a:ext cx="495302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pic>
        <p:nvPicPr>
          <p:cNvPr id="12" name="Grafik 11" descr="cg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5130" y="6116389"/>
            <a:ext cx="611196" cy="589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0890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CHRISTOF REZK-SALAMA,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SIEGEN,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831975" y="6159500"/>
            <a:ext cx="542485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TIMO ROPINSKI,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MÜNSTER,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85775" y="6136498"/>
            <a:ext cx="1304925" cy="537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089025" y="6159500"/>
            <a:ext cx="6248798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CHRISTOF REZK-SALAMA, COMPUTER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 GRAPHICS GROUP, UNIVERSITY OF SIEGEN,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Grafik 11" descr="cg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5130" y="6116389"/>
            <a:ext cx="611196" cy="589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0128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PATRIC LJUNG, SIEMENS CORPORATE RESEARCH, PRINCETON, USA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sieme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6798" y="6143625"/>
            <a:ext cx="495302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727200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MARKUS HADWIGER, VRVIS RESEARCH CENTER, VIENNA, AUSTRIA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vrvi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3102" y="6153150"/>
            <a:ext cx="1242852" cy="4007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GPU-</a:t>
            </a:r>
            <a:r>
              <a:rPr lang="de-DE" dirty="0" err="1" smtClean="0"/>
              <a:t>Based</a:t>
            </a:r>
            <a:r>
              <a:rPr lang="de-DE" dirty="0" smtClean="0"/>
              <a:t>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Markus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Common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Timo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Timo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Patric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Patric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Christof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Christof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Markus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GGRAPH Asia 2008, Common Template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EEE Visualization 2008, Common Template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GGRAPH Asia 2008, Markus Hadwiger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GGRAPH Asia 2008, Timo Ropinski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GGRAPH Asia 2008, Patric Ljung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GGRAPH 2008, Christof Rezk Salama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EEE Visualization 2008, Timo Ropinski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EEE Visualization 2008, Christof Rezk Salama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EEE Visualization 2008, Patric Ljung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EEE Visualization 2008, Markus Hadwiger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PowerPoint</Application>
  <PresentationFormat>Bildschirmpräsentation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10</vt:i4>
      </vt:variant>
    </vt:vector>
  </HeadingPairs>
  <TitlesOfParts>
    <vt:vector size="26" baseType="lpstr">
      <vt:lpstr>Arial</vt:lpstr>
      <vt:lpstr>Verdana</vt:lpstr>
      <vt:lpstr>Tahoma</vt:lpstr>
      <vt:lpstr>Futura Md BT</vt:lpstr>
      <vt:lpstr>Futura Lt BT</vt:lpstr>
      <vt:lpstr>Calibri</vt:lpstr>
      <vt:lpstr>SIGGRAPH Asia 2008, Common Template</vt:lpstr>
      <vt:lpstr>SIGGRAPH Asia 2008, Markus Hadwiger</vt:lpstr>
      <vt:lpstr>SIGGRAPH Asia 2008, Timo Ropinski</vt:lpstr>
      <vt:lpstr>SIGGRAPH Asia 2008, Patric Ljung</vt:lpstr>
      <vt:lpstr>SIGGRAPH 2008, Christof Rezk Salama</vt:lpstr>
      <vt:lpstr>IEEE Visualization 2008, Timo Ropinski</vt:lpstr>
      <vt:lpstr>IEEE Visualization 2008, Christof Rezk Salama</vt:lpstr>
      <vt:lpstr>IEEE Visualization 2008, Patric Ljung</vt:lpstr>
      <vt:lpstr>IEEE Visualization 2008, Markus Hadwiger</vt:lpstr>
      <vt:lpstr>IEEE Visualization 2008, Common Template</vt:lpstr>
      <vt:lpstr>Advanced Illumination Techniques for GPU-Based Volume Raycasting</vt:lpstr>
      <vt:lpstr>Template Common</vt:lpstr>
      <vt:lpstr>Title Template Timo</vt:lpstr>
      <vt:lpstr>Template Timo</vt:lpstr>
      <vt:lpstr>Title Template Patric</vt:lpstr>
      <vt:lpstr>Template Patric</vt:lpstr>
      <vt:lpstr>Title Template Christof</vt:lpstr>
      <vt:lpstr>Template Christof</vt:lpstr>
      <vt:lpstr>Title Template Markus</vt:lpstr>
      <vt:lpstr>Template Markus</vt:lpstr>
    </vt:vector>
  </TitlesOfParts>
  <Manager>Christof Rezk-Salama</Manager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Volume Graphics</dc:title>
  <dc:subject>SIGGRAPH 2004 Course Notes</dc:subject>
  <dc:creator>Christof Rezk Salama</dc:creator>
  <cp:keywords>Computer Graphics, Volume Rendering, Visualization</cp:keywords>
  <dc:description/>
  <cp:lastModifiedBy>Dr. Christof Rezk-Salama</cp:lastModifiedBy>
  <cp:revision>90</cp:revision>
  <dcterms:created xsi:type="dcterms:W3CDTF">2004-02-17T17:21:28Z</dcterms:created>
  <dcterms:modified xsi:type="dcterms:W3CDTF">2008-07-09T16:33:51Z</dcterms:modified>
  <cp:category>Course Notes</cp:category>
</cp:coreProperties>
</file>