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  <p:sldMasterId id="2147483775" r:id="rId2"/>
    <p:sldMasterId id="2147483764" r:id="rId3"/>
    <p:sldMasterId id="2147483753" r:id="rId4"/>
    <p:sldMasterId id="2147483742" r:id="rId5"/>
    <p:sldMasterId id="2147483731" r:id="rId6"/>
    <p:sldMasterId id="2147483720" r:id="rId7"/>
    <p:sldMasterId id="2147483709" r:id="rId8"/>
    <p:sldMasterId id="2147483698" r:id="rId9"/>
    <p:sldMasterId id="2147483687" r:id="rId10"/>
  </p:sldMasterIdLst>
  <p:notesMasterIdLst>
    <p:notesMasterId r:id="rId21"/>
  </p:notesMasterIdLst>
  <p:sldIdLst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</p:sldIdLst>
  <p:sldSz cx="9144000" cy="6858000" type="screen4x3"/>
  <p:notesSz cx="6858000" cy="9144000"/>
  <p:embeddedFontLs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Futura Md BT" pitchFamily="34" charset="0"/>
      <p:bold r:id="rId28"/>
      <p:boldItalic r:id="rId29"/>
    </p:embeddedFont>
    <p:embeddedFont>
      <p:font typeface="Futura Lt BT" pitchFamily="34" charset="0"/>
      <p:regular r:id="rId30"/>
      <p: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Futura Lt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0C0C0"/>
    <a:srgbClr val="FF6600"/>
    <a:srgbClr val="8C0000"/>
    <a:srgbClr val="780000"/>
    <a:srgbClr val="FFCC00"/>
    <a:srgbClr val="4D4D4D"/>
    <a:srgbClr val="333333"/>
    <a:srgbClr val="777777"/>
    <a:srgbClr val="FFFFFF"/>
    <a:srgbClr val="A1A1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79" autoAdjust="0"/>
    <p:restoredTop sz="94660"/>
  </p:normalViewPr>
  <p:slideViewPr>
    <p:cSldViewPr snapToGrid="0">
      <p:cViewPr>
        <p:scale>
          <a:sx n="100" d="100"/>
          <a:sy n="100" d="100"/>
        </p:scale>
        <p:origin x="-420" y="47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B6799-63F8-4ED5-9545-72C2C345DEF1}" type="datetimeFigureOut">
              <a:rPr lang="de-DE" smtClean="0"/>
              <a:pPr/>
              <a:t>10.07.2008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8EC99-421D-4C24-9FDB-D92B712A037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"/>
            <a:ext cx="7439025" cy="6781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rgbClr val="8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" name="Grafik 19" descr="SIGGRAPHAsia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2334" y="941237"/>
            <a:ext cx="3976382" cy="1026966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18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19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21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25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3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17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26" name="Grafik 25" descr="cg2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7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"/>
            <a:ext cx="7439025" cy="6781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rgbClr val="8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" name="Grafik 19" descr="SIGGRAPHAsia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2334" y="941237"/>
            <a:ext cx="3976382" cy="1026966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33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4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6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8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9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1" name="Grafik 30" descr="cg2.png"/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"/>
            <a:ext cx="7439025" cy="6781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rgbClr val="8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" name="Grafik 19" descr="SIGGRAPHAsia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2334" y="941237"/>
            <a:ext cx="3976382" cy="1026966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33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4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6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8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9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1" name="Grafik 30" descr="cg2.png"/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"/>
            <a:ext cx="7439025" cy="6781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rgbClr val="8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" name="Grafik 19" descr="SIGGRAPHAsia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2334" y="941237"/>
            <a:ext cx="3976382" cy="1026966"/>
          </a:xfrm>
          <a:prstGeom prst="rect">
            <a:avLst/>
          </a:prstGeom>
        </p:spPr>
      </p:pic>
      <p:grpSp>
        <p:nvGrpSpPr>
          <p:cNvPr id="17" name="Gruppieren 16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18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25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26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27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0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19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1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23" name="Grafik 22" descr="cg2.png"/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"/>
            <a:ext cx="7439025" cy="67818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rgbClr val="8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" name="Grafik 19" descr="SIGGRAPHAsia2008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2334" y="941237"/>
            <a:ext cx="3976382" cy="1026966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33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4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6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8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9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1" name="Grafik 30" descr="cg2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296909"/>
            <a:ext cx="2971800" cy="1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uppieren 22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33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4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6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8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9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C0C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1" name="Grafik 30" descr="cg2.png"/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66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296909"/>
            <a:ext cx="2971800" cy="1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uppieren 22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33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4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6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28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9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solidFill>
                      <a:srgbClr val="C0C0C0"/>
                    </a:solidFill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31" name="Grafik 30" descr="cg2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66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296909"/>
            <a:ext cx="2971800" cy="1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uppieren 23"/>
          <p:cNvGrpSpPr/>
          <p:nvPr userDrawn="1"/>
        </p:nvGrpSpPr>
        <p:grpSpPr>
          <a:xfrm>
            <a:off x="971098" y="3810000"/>
            <a:ext cx="6477453" cy="723275"/>
            <a:chOff x="971098" y="4886325"/>
            <a:chExt cx="6477453" cy="723275"/>
          </a:xfrm>
        </p:grpSpPr>
        <p:sp>
          <p:nvSpPr>
            <p:cNvPr id="33" name="Text Box 4"/>
            <p:cNvSpPr txBox="1">
              <a:spLocks noChangeArrowheads="1"/>
            </p:cNvSpPr>
            <p:nvPr userDrawn="1"/>
          </p:nvSpPr>
          <p:spPr bwMode="auto">
            <a:xfrm>
              <a:off x="4506185" y="4886325"/>
              <a:ext cx="2038250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915988">
                <a:spcBef>
                  <a:spcPct val="0"/>
                </a:spcBef>
              </a:pPr>
              <a:r>
                <a:rPr lang="de-DE" b="1" dirty="0" smtClean="0">
                  <a:latin typeface="+mn-lt"/>
                  <a:cs typeface="Tahoma" pitchFamily="34" charset="0"/>
                </a:rPr>
                <a:t>Patric </a:t>
              </a:r>
              <a:r>
                <a:rPr lang="de-DE" b="1" dirty="0" err="1" smtClean="0">
                  <a:latin typeface="+mn-lt"/>
                  <a:cs typeface="Tahoma" pitchFamily="34" charset="0"/>
                </a:rPr>
                <a:t>Ljung</a:t>
              </a:r>
              <a:r>
                <a:rPr lang="de-DE" b="1" dirty="0">
                  <a:latin typeface="+mn-lt"/>
                  <a:cs typeface="Tahoma" pitchFamily="34" charset="0"/>
                </a:rPr>
                <a:t/>
              </a:r>
              <a:br>
                <a:rPr lang="de-DE" b="1" dirty="0">
                  <a:latin typeface="+mn-lt"/>
                  <a:cs typeface="Tahoma" pitchFamily="34" charset="0"/>
                </a:rPr>
              </a:br>
              <a:r>
                <a:rPr lang="de-DE" sz="1200" b="1" dirty="0">
                  <a:latin typeface="+mn-lt"/>
                  <a:cs typeface="Tahoma" pitchFamily="34" charset="0"/>
                </a:rPr>
                <a:t>Siemens Corporate Research</a:t>
              </a:r>
              <a:br>
                <a:rPr lang="de-DE" sz="1200" b="1" dirty="0">
                  <a:latin typeface="+mn-lt"/>
                  <a:cs typeface="Tahoma" pitchFamily="34" charset="0"/>
                </a:rPr>
              </a:br>
              <a:r>
                <a:rPr lang="de-DE" sz="1200" b="1" dirty="0" err="1" smtClean="0">
                  <a:latin typeface="+mn-lt"/>
                  <a:cs typeface="Tahoma" pitchFamily="34" charset="0"/>
                </a:rPr>
                <a:t>Princeton</a:t>
              </a:r>
              <a:r>
                <a:rPr lang="de-DE" sz="1200" b="1" dirty="0" smtClean="0">
                  <a:latin typeface="+mn-lt"/>
                  <a:cs typeface="Tahoma" pitchFamily="34" charset="0"/>
                </a:rPr>
                <a:t>, NJ, USA</a:t>
              </a:r>
              <a:endParaRPr lang="de-DE" b="1" dirty="0" smtClean="0">
                <a:latin typeface="+mn-lt"/>
                <a:cs typeface="Tahoma" pitchFamily="34" charset="0"/>
              </a:endParaRPr>
            </a:p>
          </p:txBody>
        </p:sp>
        <p:pic>
          <p:nvPicPr>
            <p:cNvPr id="34" name="Picture 5" descr="siemens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93773" y="4924425"/>
              <a:ext cx="654778" cy="654776"/>
            </a:xfrm>
            <a:prstGeom prst="rect">
              <a:avLst/>
            </a:prstGeom>
            <a:noFill/>
          </p:spPr>
        </p:pic>
        <p:pic>
          <p:nvPicPr>
            <p:cNvPr id="35" name="Picture 7" descr="vrvis"/>
            <p:cNvPicPr>
              <a:picLocks noChangeAspect="1" noChangeArrowheads="1"/>
            </p:cNvPicPr>
            <p:nvPr userDrawn="1"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54352" y="5000625"/>
              <a:ext cx="1242852" cy="400797"/>
            </a:xfrm>
            <a:prstGeom prst="rect">
              <a:avLst/>
            </a:prstGeom>
            <a:noFill/>
          </p:spPr>
        </p:pic>
        <p:sp>
          <p:nvSpPr>
            <p:cNvPr id="36" name="Text Box 6"/>
            <p:cNvSpPr txBox="1">
              <a:spLocks noChangeArrowheads="1"/>
            </p:cNvSpPr>
            <p:nvPr userDrawn="1"/>
          </p:nvSpPr>
          <p:spPr bwMode="auto">
            <a:xfrm>
              <a:off x="971098" y="4886325"/>
              <a:ext cx="1792478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915988">
                <a:spcBef>
                  <a:spcPct val="0"/>
                </a:spcBef>
              </a:pPr>
              <a:r>
                <a: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Markus Hadwiger</a:t>
              </a:r>
              <a:br>
                <a:rPr lang="de-DE" b="1" dirty="0">
                  <a:solidFill>
                    <a:srgbClr val="C0C0C0"/>
                  </a:solidFill>
                  <a:latin typeface="+mn-lt"/>
                  <a:cs typeface="Tahoma" pitchFamily="34" charset="0"/>
                </a:rPr>
              </a:br>
              <a:r>
                <a:rPr lang="de-DE" sz="1200" b="1" dirty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VR VIS Research Center</a:t>
              </a:r>
              <a:br>
                <a:rPr lang="de-DE" sz="1200" b="1" dirty="0">
                  <a:solidFill>
                    <a:srgbClr val="C0C0C0"/>
                  </a:solidFill>
                  <a:latin typeface="+mn-lt"/>
                  <a:cs typeface="Tahoma" pitchFamily="34" charset="0"/>
                </a:rPr>
              </a:br>
              <a:r>
                <a:rPr lang="de-DE" sz="1200" b="1" dirty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Vienna, </a:t>
              </a:r>
              <a:r>
                <a:rPr lang="de-DE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Austria</a:t>
              </a:r>
              <a:endParaRPr lang="de-DE" b="1" dirty="0">
                <a:solidFill>
                  <a:srgbClr val="C0C0C0"/>
                </a:solidFill>
                <a:latin typeface="+mn-lt"/>
                <a:cs typeface="Tahoma" pitchFamily="34" charset="0"/>
              </a:endParaRPr>
            </a:p>
          </p:txBody>
        </p:sp>
      </p:grpSp>
      <p:grpSp>
        <p:nvGrpSpPr>
          <p:cNvPr id="28" name="Gruppieren 22"/>
          <p:cNvGrpSpPr/>
          <p:nvPr userDrawn="1"/>
        </p:nvGrpSpPr>
        <p:grpSpPr>
          <a:xfrm>
            <a:off x="525463" y="4743450"/>
            <a:ext cx="8094662" cy="907941"/>
            <a:chOff x="525463" y="3724275"/>
            <a:chExt cx="8094662" cy="907941"/>
          </a:xfrm>
        </p:grpSpPr>
        <p:sp>
          <p:nvSpPr>
            <p:cNvPr id="29" name="Text Box 6"/>
            <p:cNvSpPr txBox="1">
              <a:spLocks noChangeArrowheads="1"/>
            </p:cNvSpPr>
            <p:nvPr userDrawn="1"/>
          </p:nvSpPr>
          <p:spPr bwMode="auto">
            <a:xfrm>
              <a:off x="4506185" y="3724275"/>
              <a:ext cx="2193806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915988">
                <a:spcBef>
                  <a:spcPct val="0"/>
                </a:spcBef>
              </a:pPr>
              <a:r>
                <a:rPr lang="de-DE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Timo </a:t>
              </a:r>
              <a:r>
                <a:rPr lang="de-DE" b="1" dirty="0" err="1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Ropinski</a:t>
              </a:r>
              <a:endParaRPr lang="de-DE" b="1" dirty="0" smtClean="0">
                <a:solidFill>
                  <a:srgbClr val="C0C0C0"/>
                </a:solidFill>
                <a:latin typeface="+mn-lt"/>
                <a:cs typeface="Tahoma" pitchFamily="34" charset="0"/>
              </a:endParaRPr>
            </a:p>
            <a:p>
              <a:pPr algn="r" defTabSz="915988">
                <a:spcBef>
                  <a:spcPct val="0"/>
                </a:spcBef>
              </a:pPr>
              <a: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Visualization and Computer </a:t>
              </a:r>
              <a:b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</a:br>
              <a: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Graphics Research Group, </a:t>
              </a:r>
              <a:b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</a:br>
              <a: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University of </a:t>
              </a:r>
              <a:r>
                <a:rPr lang="en-US" sz="1200" b="1" dirty="0" err="1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Münster</a:t>
              </a:r>
              <a:r>
                <a:rPr lang="en-US" sz="1200" b="1" dirty="0" smtClean="0">
                  <a:solidFill>
                    <a:srgbClr val="C0C0C0"/>
                  </a:solidFill>
                  <a:latin typeface="+mn-lt"/>
                  <a:cs typeface="Tahoma" pitchFamily="34" charset="0"/>
                </a:rPr>
                <a:t>, Germany</a:t>
              </a:r>
              <a:endParaRPr lang="de-DE" b="1" dirty="0">
                <a:solidFill>
                  <a:srgbClr val="C0C0C0"/>
                </a:solidFill>
                <a:latin typeface="+mn-lt"/>
                <a:cs typeface="Tahoma" pitchFamily="34" charset="0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 userDrawn="1"/>
          </p:nvSpPr>
          <p:spPr bwMode="auto">
            <a:xfrm>
              <a:off x="525463" y="3724275"/>
              <a:ext cx="2238113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Christof </a:t>
              </a:r>
              <a:r>
                <a:rPr kumimoji="0" lang="de-DE" sz="1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Rezk</a:t>
              </a:r>
              <a:r>
                <a:rPr kumimoji="0" lang="de-DE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 Salama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 </a:t>
              </a:r>
            </a:p>
            <a:p>
              <a:pPr marL="0" marR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Computer Graphics Group</a:t>
              </a:r>
              <a:b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</a:b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Institute </a:t>
              </a:r>
              <a:r>
                <a:rPr kumimoji="0" lang="de-DE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for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 Vision </a:t>
              </a:r>
              <a:r>
                <a:rPr kumimoji="0" lang="de-DE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and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 Graphics</a:t>
              </a:r>
              <a:b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</a:b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University </a:t>
              </a:r>
              <a:r>
                <a:rPr kumimoji="0" lang="de-DE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of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+mn-lt"/>
                  <a:ea typeface="+mn-ea"/>
                  <a:cs typeface="Tahoma" pitchFamily="34" charset="0"/>
                </a:rPr>
                <a:t> Siegen, Germany</a:t>
              </a:r>
              <a:endParaRPr lang="de-DE" sz="1400" b="1" dirty="0" smtClean="0">
                <a:solidFill>
                  <a:srgbClr val="C0C0C0"/>
                </a:solidFill>
                <a:latin typeface="+mn-lt"/>
                <a:cs typeface="Tahoma" pitchFamily="34" charset="0"/>
              </a:endParaRPr>
            </a:p>
          </p:txBody>
        </p:sp>
        <p:pic>
          <p:nvPicPr>
            <p:cNvPr id="31" name="Grafik 30" descr="cg2.png"/>
            <p:cNvPicPr>
              <a:picLocks noChangeAspect="1"/>
            </p:cNvPicPr>
            <p:nvPr userDrawn="1"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58637" y="3781425"/>
              <a:ext cx="834283" cy="8042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" descr="D:\SIGGRAPH_Asia_2008\In\viscg-logo.png"/>
            <p:cNvPicPr>
              <a:picLocks noChangeAspect="1" noChangeArrowheads="1"/>
            </p:cNvPicPr>
            <p:nvPr userDrawn="1"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00850" y="3813175"/>
              <a:ext cx="1819275" cy="7495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66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296909"/>
            <a:ext cx="2971800" cy="1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4"/>
          <p:cNvSpPr txBox="1">
            <a:spLocks noChangeArrowheads="1"/>
          </p:cNvSpPr>
          <p:nvPr userDrawn="1"/>
        </p:nvSpPr>
        <p:spPr bwMode="auto">
          <a:xfrm>
            <a:off x="4506185" y="3810000"/>
            <a:ext cx="203825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5988">
              <a:spcBef>
                <a:spcPct val="0"/>
              </a:spcBef>
            </a:pPr>
            <a:r>
              <a:rPr lang="de-DE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Patric </a:t>
            </a:r>
            <a:r>
              <a:rPr lang="de-DE" b="1" dirty="0" err="1" smtClean="0">
                <a:solidFill>
                  <a:srgbClr val="C0C0C0"/>
                </a:solidFill>
                <a:latin typeface="+mn-lt"/>
                <a:cs typeface="Tahoma" pitchFamily="34" charset="0"/>
              </a:rPr>
              <a:t>Ljung</a:t>
            </a:r>
            <a:r>
              <a:rPr lang="de-DE" b="1" dirty="0">
                <a:solidFill>
                  <a:srgbClr val="C0C0C0"/>
                </a:solidFill>
                <a:latin typeface="+mn-lt"/>
                <a:cs typeface="Tahoma" pitchFamily="34" charset="0"/>
              </a:rPr>
              <a:t/>
            </a:r>
            <a:br>
              <a:rPr lang="de-DE" b="1" dirty="0">
                <a:solidFill>
                  <a:srgbClr val="C0C0C0"/>
                </a:solidFill>
                <a:latin typeface="+mn-lt"/>
                <a:cs typeface="Tahoma" pitchFamily="34" charset="0"/>
              </a:rPr>
            </a:br>
            <a:r>
              <a:rPr lang="de-DE" sz="1200" b="1" dirty="0">
                <a:solidFill>
                  <a:srgbClr val="C0C0C0"/>
                </a:solidFill>
                <a:latin typeface="+mn-lt"/>
                <a:cs typeface="Tahoma" pitchFamily="34" charset="0"/>
              </a:rPr>
              <a:t>Siemens Corporate Research</a:t>
            </a:r>
            <a:br>
              <a:rPr lang="de-DE" sz="1200" b="1" dirty="0">
                <a:solidFill>
                  <a:srgbClr val="C0C0C0"/>
                </a:solidFill>
                <a:latin typeface="+mn-lt"/>
                <a:cs typeface="Tahoma" pitchFamily="34" charset="0"/>
              </a:rPr>
            </a:br>
            <a:r>
              <a:rPr lang="de-DE" sz="1200" b="1" dirty="0" err="1" smtClean="0">
                <a:solidFill>
                  <a:srgbClr val="C0C0C0"/>
                </a:solidFill>
                <a:latin typeface="+mn-lt"/>
                <a:cs typeface="Tahoma" pitchFamily="34" charset="0"/>
              </a:rPr>
              <a:t>Princeton</a:t>
            </a:r>
            <a:r>
              <a:rPr lang="de-DE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, NJ, USA</a:t>
            </a:r>
            <a:endParaRPr lang="de-DE" b="1" dirty="0" smtClean="0">
              <a:solidFill>
                <a:srgbClr val="C0C0C0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27" name="Picture 5" descr="siemens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93773" y="3848100"/>
            <a:ext cx="654778" cy="654776"/>
          </a:xfrm>
          <a:prstGeom prst="rect">
            <a:avLst/>
          </a:prstGeom>
          <a:noFill/>
        </p:spPr>
      </p:pic>
      <p:pic>
        <p:nvPicPr>
          <p:cNvPr id="28" name="Picture 7" descr="vrvi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54352" y="3924300"/>
            <a:ext cx="1242852" cy="400797"/>
          </a:xfrm>
          <a:prstGeom prst="rect">
            <a:avLst/>
          </a:prstGeom>
          <a:noFill/>
        </p:spPr>
      </p:pic>
      <p:sp>
        <p:nvSpPr>
          <p:cNvPr id="29" name="Text Box 6"/>
          <p:cNvSpPr txBox="1">
            <a:spLocks noChangeArrowheads="1"/>
          </p:cNvSpPr>
          <p:nvPr userDrawn="1"/>
        </p:nvSpPr>
        <p:spPr bwMode="auto">
          <a:xfrm>
            <a:off x="971098" y="3810000"/>
            <a:ext cx="179247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5988">
              <a:spcBef>
                <a:spcPct val="0"/>
              </a:spcBef>
            </a:pPr>
            <a:r>
              <a:rPr lang="de-DE" b="1" dirty="0">
                <a:latin typeface="+mn-lt"/>
                <a:cs typeface="Tahoma" pitchFamily="34" charset="0"/>
              </a:rPr>
              <a:t>Markus Hadwiger</a:t>
            </a:r>
            <a:br>
              <a:rPr lang="de-DE" b="1" dirty="0">
                <a:latin typeface="+mn-lt"/>
                <a:cs typeface="Tahoma" pitchFamily="34" charset="0"/>
              </a:rPr>
            </a:br>
            <a:r>
              <a:rPr lang="de-DE" sz="1200" b="1" dirty="0">
                <a:latin typeface="+mn-lt"/>
                <a:cs typeface="Tahoma" pitchFamily="34" charset="0"/>
              </a:rPr>
              <a:t>VR VIS Research Center</a:t>
            </a:r>
            <a:br>
              <a:rPr lang="de-DE" sz="1200" b="1" dirty="0">
                <a:latin typeface="+mn-lt"/>
                <a:cs typeface="Tahoma" pitchFamily="34" charset="0"/>
              </a:rPr>
            </a:br>
            <a:r>
              <a:rPr lang="de-DE" sz="1200" b="1" dirty="0">
                <a:latin typeface="+mn-lt"/>
                <a:cs typeface="Tahoma" pitchFamily="34" charset="0"/>
              </a:rPr>
              <a:t>Vienna, </a:t>
            </a:r>
            <a:r>
              <a:rPr lang="de-DE" sz="1200" b="1" dirty="0" smtClean="0">
                <a:latin typeface="+mn-lt"/>
                <a:cs typeface="Tahoma" pitchFamily="34" charset="0"/>
              </a:rPr>
              <a:t>Austria</a:t>
            </a:r>
            <a:endParaRPr lang="de-DE" b="1" dirty="0">
              <a:latin typeface="+mn-lt"/>
              <a:cs typeface="Tahoma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 userDrawn="1"/>
        </p:nvSpPr>
        <p:spPr bwMode="auto">
          <a:xfrm>
            <a:off x="4506185" y="4743450"/>
            <a:ext cx="219380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5988">
              <a:spcBef>
                <a:spcPct val="0"/>
              </a:spcBef>
            </a:pPr>
            <a:r>
              <a:rPr lang="de-DE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Timo </a:t>
            </a:r>
            <a:r>
              <a:rPr lang="de-DE" b="1" dirty="0" err="1" smtClean="0">
                <a:solidFill>
                  <a:srgbClr val="C0C0C0"/>
                </a:solidFill>
                <a:latin typeface="+mn-lt"/>
                <a:cs typeface="Tahoma" pitchFamily="34" charset="0"/>
              </a:rPr>
              <a:t>Ropinski</a:t>
            </a:r>
            <a:endParaRPr lang="de-DE" b="1" dirty="0" smtClean="0">
              <a:solidFill>
                <a:srgbClr val="C0C0C0"/>
              </a:solidFill>
              <a:latin typeface="+mn-lt"/>
              <a:cs typeface="Tahoma" pitchFamily="34" charset="0"/>
            </a:endParaRPr>
          </a:p>
          <a:p>
            <a:pPr algn="r" defTabSz="915988">
              <a:spcBef>
                <a:spcPct val="0"/>
              </a:spcBef>
            </a:pPr>
            <a: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Visualization and Computer </a:t>
            </a:r>
            <a:b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</a:br>
            <a: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Graphics Research Group, </a:t>
            </a:r>
            <a:b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</a:br>
            <a: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University of </a:t>
            </a:r>
            <a:r>
              <a:rPr lang="en-US" sz="1200" b="1" dirty="0" err="1" smtClean="0">
                <a:solidFill>
                  <a:srgbClr val="C0C0C0"/>
                </a:solidFill>
                <a:latin typeface="+mn-lt"/>
                <a:cs typeface="Tahoma" pitchFamily="34" charset="0"/>
              </a:rPr>
              <a:t>Münster</a:t>
            </a:r>
            <a:r>
              <a:rPr lang="en-US" sz="1200" b="1" dirty="0" smtClean="0">
                <a:solidFill>
                  <a:srgbClr val="C0C0C0"/>
                </a:solidFill>
                <a:latin typeface="+mn-lt"/>
                <a:cs typeface="Tahoma" pitchFamily="34" charset="0"/>
              </a:rPr>
              <a:t>, Germany</a:t>
            </a:r>
            <a:endParaRPr lang="de-DE" b="1" dirty="0">
              <a:solidFill>
                <a:srgbClr val="C0C0C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25463" y="4743450"/>
            <a:ext cx="223811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Christof </a:t>
            </a:r>
            <a:r>
              <a:rPr kumimoji="0" lang="de-DE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Rezk</a:t>
            </a:r>
            <a:r>
              <a:rPr kumimoji="0" lang="de-D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Salama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</a:t>
            </a:r>
          </a:p>
          <a:p>
            <a:pPr marL="0" marR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Computer Graphics Group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</a:b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Institute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for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Vision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and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Graphics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</a:b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University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of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Siegen, Germany</a:t>
            </a:r>
            <a:endParaRPr lang="de-DE" sz="1400" b="1" dirty="0" smtClean="0">
              <a:solidFill>
                <a:srgbClr val="C0C0C0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21" name="Grafik 20" descr="cg2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8637" y="4800600"/>
            <a:ext cx="834283" cy="804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 descr="D:\SIGGRAPH_Asia_2008\In\viscg-logo.png"/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0850" y="4832350"/>
            <a:ext cx="1819275" cy="7495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66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3525"/>
            <a:ext cx="6140450" cy="80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9638" y="1592263"/>
            <a:ext cx="4029075" cy="2263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029075" cy="22653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2057400"/>
            <a:ext cx="8181974" cy="1116013"/>
          </a:xfrm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 algn="l">
              <a:defRPr sz="3200" b="1" cap="none" spc="0" baseline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GPU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  <p:sp>
        <p:nvSpPr>
          <p:cNvPr id="100364" name="Line 12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5" name="Line 13"/>
          <p:cNvSpPr>
            <a:spLocks noChangeShapeType="1"/>
          </p:cNvSpPr>
          <p:nvPr userDrawn="1"/>
        </p:nvSpPr>
        <p:spPr bwMode="auto">
          <a:xfrm>
            <a:off x="463550" y="192246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67" name="Line 15"/>
          <p:cNvSpPr>
            <a:spLocks noChangeShapeType="1"/>
          </p:cNvSpPr>
          <p:nvPr userDrawn="1"/>
        </p:nvSpPr>
        <p:spPr bwMode="auto">
          <a:xfrm>
            <a:off x="450850" y="33083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296909"/>
            <a:ext cx="2971800" cy="1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uppieren 16"/>
          <p:cNvGrpSpPr/>
          <p:nvPr userDrawn="1"/>
        </p:nvGrpSpPr>
        <p:grpSpPr>
          <a:xfrm>
            <a:off x="525463" y="3810000"/>
            <a:ext cx="8094662" cy="1841391"/>
            <a:chOff x="525463" y="3810000"/>
            <a:chExt cx="8094662" cy="1841391"/>
          </a:xfrm>
        </p:grpSpPr>
        <p:grpSp>
          <p:nvGrpSpPr>
            <p:cNvPr id="18" name="Gruppieren 23"/>
            <p:cNvGrpSpPr/>
            <p:nvPr userDrawn="1"/>
          </p:nvGrpSpPr>
          <p:grpSpPr>
            <a:xfrm>
              <a:off x="971098" y="3810000"/>
              <a:ext cx="6477453" cy="723275"/>
              <a:chOff x="971098" y="4886325"/>
              <a:chExt cx="6477453" cy="723275"/>
            </a:xfrm>
          </p:grpSpPr>
          <p:sp>
            <p:nvSpPr>
              <p:cNvPr id="27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4506185" y="4886325"/>
                <a:ext cx="2038250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Patric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Ljung</a:t>
                </a:r>
                <a:r>
                  <a:rPr lang="de-DE" b="1" dirty="0">
                    <a:latin typeface="+mn-lt"/>
                    <a:cs typeface="Tahoma" pitchFamily="34" charset="0"/>
                  </a:rPr>
                  <a:t/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Siemens Corporate Research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 err="1" smtClean="0">
                    <a:latin typeface="+mn-lt"/>
                    <a:cs typeface="Tahoma" pitchFamily="34" charset="0"/>
                  </a:rPr>
                  <a:t>Princeton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, NJ, USA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28" name="Picture 5" descr="siemens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93773" y="4924425"/>
                <a:ext cx="654778" cy="654776"/>
              </a:xfrm>
              <a:prstGeom prst="rect">
                <a:avLst/>
              </a:prstGeom>
              <a:noFill/>
            </p:spPr>
          </p:pic>
          <p:pic>
            <p:nvPicPr>
              <p:cNvPr id="29" name="Picture 7" descr="vrvis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4352" y="5000625"/>
                <a:ext cx="1242852" cy="400797"/>
              </a:xfrm>
              <a:prstGeom prst="rect">
                <a:avLst/>
              </a:prstGeom>
              <a:noFill/>
            </p:spPr>
          </p:pic>
          <p:sp>
            <p:nvSpPr>
              <p:cNvPr id="31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971098" y="4886325"/>
                <a:ext cx="1792478" cy="72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>
                    <a:latin typeface="+mn-lt"/>
                    <a:cs typeface="Tahoma" pitchFamily="34" charset="0"/>
                  </a:rPr>
                  <a:t>Markus Hadwiger</a:t>
                </a:r>
                <a:br>
                  <a:rPr lang="de-DE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VR VIS Research Center</a:t>
                </a:r>
                <a:br>
                  <a:rPr lang="de-DE" sz="1200" b="1" dirty="0">
                    <a:latin typeface="+mn-lt"/>
                    <a:cs typeface="Tahoma" pitchFamily="34" charset="0"/>
                  </a:rPr>
                </a:br>
                <a:r>
                  <a:rPr lang="de-DE" sz="1200" b="1" dirty="0">
                    <a:latin typeface="+mn-lt"/>
                    <a:cs typeface="Tahoma" pitchFamily="34" charset="0"/>
                  </a:rPr>
                  <a:t>Vienna, </a:t>
                </a:r>
                <a:r>
                  <a:rPr lang="de-DE" sz="1200" b="1" dirty="0" smtClean="0">
                    <a:latin typeface="+mn-lt"/>
                    <a:cs typeface="Tahoma" pitchFamily="34" charset="0"/>
                  </a:rPr>
                  <a:t>Austria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</p:grpSp>
        <p:grpSp>
          <p:nvGrpSpPr>
            <p:cNvPr id="19" name="Gruppieren 22"/>
            <p:cNvGrpSpPr/>
            <p:nvPr userDrawn="1"/>
          </p:nvGrpSpPr>
          <p:grpSpPr>
            <a:xfrm>
              <a:off x="525463" y="4743450"/>
              <a:ext cx="8094662" cy="907941"/>
              <a:chOff x="525463" y="3724275"/>
              <a:chExt cx="8094662" cy="907941"/>
            </a:xfrm>
          </p:grpSpPr>
          <p:sp>
            <p:nvSpPr>
              <p:cNvPr id="20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4506185" y="3724275"/>
                <a:ext cx="219380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defTabSz="915988">
                  <a:spcBef>
                    <a:spcPct val="0"/>
                  </a:spcBef>
                </a:pPr>
                <a:r>
                  <a:rPr lang="de-DE" b="1" dirty="0" smtClean="0">
                    <a:latin typeface="+mn-lt"/>
                    <a:cs typeface="Tahoma" pitchFamily="34" charset="0"/>
                  </a:rPr>
                  <a:t>Timo </a:t>
                </a:r>
                <a:r>
                  <a:rPr lang="de-DE" b="1" dirty="0" err="1" smtClean="0">
                    <a:latin typeface="+mn-lt"/>
                    <a:cs typeface="Tahoma" pitchFamily="34" charset="0"/>
                  </a:rPr>
                  <a:t>Ropinski</a:t>
                </a:r>
                <a:endParaRPr lang="de-DE" b="1" dirty="0" smtClean="0">
                  <a:latin typeface="+mn-lt"/>
                  <a:cs typeface="Tahoma" pitchFamily="34" charset="0"/>
                </a:endParaRPr>
              </a:p>
              <a:p>
                <a:pPr algn="r" defTabSz="915988">
                  <a:spcBef>
                    <a:spcPct val="0"/>
                  </a:spcBef>
                </a:pPr>
                <a:r>
                  <a:rPr lang="en-US" sz="1200" b="1" dirty="0" smtClean="0">
                    <a:latin typeface="+mn-lt"/>
                    <a:cs typeface="Tahoma" pitchFamily="34" charset="0"/>
                  </a:rPr>
                  <a:t>Visualization and Computer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Graphics Research Group, </a:t>
                </a:r>
                <a:br>
                  <a:rPr lang="en-US" sz="1200" b="1" dirty="0" smtClean="0">
                    <a:latin typeface="+mn-lt"/>
                    <a:cs typeface="Tahoma" pitchFamily="34" charset="0"/>
                  </a:rPr>
                </a:br>
                <a:r>
                  <a:rPr lang="en-US" sz="1200" b="1" dirty="0" smtClean="0">
                    <a:latin typeface="+mn-lt"/>
                    <a:cs typeface="Tahoma" pitchFamily="34" charset="0"/>
                  </a:rPr>
                  <a:t>University of </a:t>
                </a:r>
                <a:r>
                  <a:rPr lang="en-US" sz="1200" b="1" dirty="0" err="1" smtClean="0">
                    <a:latin typeface="+mn-lt"/>
                    <a:cs typeface="Tahoma" pitchFamily="34" charset="0"/>
                  </a:rPr>
                  <a:t>Münster</a:t>
                </a:r>
                <a:r>
                  <a:rPr lang="en-US" sz="1200" b="1" dirty="0" smtClean="0">
                    <a:latin typeface="+mn-lt"/>
                    <a:cs typeface="Tahoma" pitchFamily="34" charset="0"/>
                  </a:rPr>
                  <a:t>, Germany</a:t>
                </a:r>
                <a:endParaRPr lang="de-DE" b="1" dirty="0">
                  <a:latin typeface="+mn-lt"/>
                  <a:cs typeface="Tahoma" pitchFamily="34" charset="0"/>
                </a:endParaRPr>
              </a:p>
            </p:txBody>
          </p:sp>
          <p:sp>
            <p:nvSpPr>
              <p:cNvPr id="21" name="Text Box 4"/>
              <p:cNvSpPr txBox="1">
                <a:spLocks noChangeArrowheads="1"/>
              </p:cNvSpPr>
              <p:nvPr userDrawn="1"/>
            </p:nvSpPr>
            <p:spPr bwMode="auto">
              <a:xfrm>
                <a:off x="525463" y="3724275"/>
                <a:ext cx="2238113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Christof </a:t>
                </a:r>
                <a:r>
                  <a:rPr kumimoji="0" lang="de-DE" sz="1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Rezk</a:t>
                </a:r>
                <a:r>
                  <a:rPr kumimoji="0" lang="de-DE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Salama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</a:t>
                </a:r>
              </a:p>
              <a:p>
                <a:pPr marL="0" marR="0" indent="0" algn="r" defTabSz="915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Computer Graphics Group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Institute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for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Vision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and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Graphics</a:t>
                </a:r>
                <a:b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</a:b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University </a:t>
                </a:r>
                <a:r>
                  <a:rPr kumimoji="0" lang="de-DE" sz="1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of</a:t>
                </a:r>
                <a:r>
                  <a:rPr kumimoji="0" lang="de-DE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Tahoma" pitchFamily="34" charset="0"/>
                  </a:rPr>
                  <a:t> Siegen, Germany</a:t>
                </a:r>
                <a:endParaRPr lang="de-DE" sz="1400" b="1" dirty="0" smtClean="0">
                  <a:latin typeface="+mn-lt"/>
                  <a:cs typeface="Tahoma" pitchFamily="34" charset="0"/>
                </a:endParaRPr>
              </a:p>
            </p:txBody>
          </p:sp>
          <p:pic>
            <p:nvPicPr>
              <p:cNvPr id="22" name="Grafik 21" descr="cg2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58637" y="3781425"/>
                <a:ext cx="834283" cy="804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Picture 3" descr="D:\SIGGRAPH_Asia_2008\In\viscg-logo.png"/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00850" y="3813175"/>
                <a:ext cx="1819275" cy="74954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2700000" algn="tl" rotWithShape="0">
              <a:srgbClr val="8C0000">
                <a:alpha val="2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6600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328A3-3754-4F98-BBC1-2A961151A0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B6A41E-32B1-41CD-93D5-750A14BC66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133475"/>
            <a:ext cx="4008437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133475"/>
            <a:ext cx="400843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CB6BA-AFD2-4DFF-AC57-AC2EBED88BE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E93BB9-C7EB-4EF4-BA08-DB4D031B85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7E1FC-C2F0-4A12-9666-DFF5C469B5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A4AC-784E-41F4-BAB8-6C10C2C7230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D2B9F-DA59-43AA-AF68-3187F0726B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594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CE93C-2EA5-4C73-B413-24CB5316B1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502043" y="1714500"/>
            <a:ext cx="5641957" cy="5143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479425" y="6130925"/>
            <a:ext cx="5352719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9" descr="SIGGRAPHAsia200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3600" y="6127384"/>
            <a:ext cx="2828925" cy="7306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6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rgbClr val="8C0000"/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479425" y="6130925"/>
            <a:ext cx="5352719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6107679"/>
            <a:ext cx="1209675" cy="6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chemeClr val="tx1"/>
            </a:solidFill>
            <a:prstDash val="solid"/>
          </a:ln>
          <a:solidFill>
            <a:srgbClr val="FF66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502043" y="1714500"/>
            <a:ext cx="5641957" cy="5143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9" descr="SIGGRAPHAsia200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3600" y="6127384"/>
            <a:ext cx="2828925" cy="730616"/>
          </a:xfrm>
          <a:prstGeom prst="rect">
            <a:avLst/>
          </a:prstGeom>
        </p:spPr>
      </p:pic>
      <p:pic>
        <p:nvPicPr>
          <p:cNvPr id="13" name="Picture 7" descr="vrvi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73102" y="6191251"/>
            <a:ext cx="1004243" cy="32385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441450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MARKUS HADWIGER, VRVIS RESEARCH CENTER, VIENNA, AUSTRIA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rgbClr val="8C0000"/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502043" y="1714500"/>
            <a:ext cx="5641957" cy="5143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9" descr="SIGGRAPHAsia200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3600" y="6127384"/>
            <a:ext cx="2828925" cy="730616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831975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TIMO ROPINSKI, </a:t>
            </a:r>
            <a:r>
              <a:rPr lang="de-DE" sz="1000" baseline="0" dirty="0" smtClean="0">
                <a:solidFill>
                  <a:srgbClr val="A1A1A1"/>
                </a:solidFill>
                <a:latin typeface="Arial" charset="0"/>
              </a:rPr>
              <a:t>UNIVERSITY OF MÜNSTER, GERMANY</a:t>
            </a:r>
            <a:endParaRPr lang="de-DE" sz="1000" dirty="0" smtClean="0">
              <a:solidFill>
                <a:srgbClr val="A1A1A1"/>
              </a:solidFill>
              <a:latin typeface="Arial" charset="0"/>
            </a:endParaRPr>
          </a:p>
        </p:txBody>
      </p:sp>
      <p:pic>
        <p:nvPicPr>
          <p:cNvPr id="13" name="Picture 3" descr="D:\SIGGRAPH_Asia_2008\In\viscg-logo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85775" y="6136498"/>
            <a:ext cx="1304925" cy="537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rgbClr val="8C0000"/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502043" y="1714500"/>
            <a:ext cx="5641957" cy="5143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9" descr="SIGGRAPHAsia200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3600" y="6127384"/>
            <a:ext cx="2828925" cy="730616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012825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PATRIC LJUNG, SIEMENS CORPORATE RESEARCH, PRINCETON, USA</a:t>
            </a:r>
          </a:p>
        </p:txBody>
      </p:sp>
      <p:pic>
        <p:nvPicPr>
          <p:cNvPr id="13" name="Picture 5" descr="siemen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6798" y="6143625"/>
            <a:ext cx="495302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rgbClr val="8C0000"/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502043" y="1714500"/>
            <a:ext cx="5641957" cy="5143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9" descr="SIGGRAPHAsia200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43600" y="6127384"/>
            <a:ext cx="2828925" cy="730616"/>
          </a:xfrm>
          <a:prstGeom prst="rect">
            <a:avLst/>
          </a:prstGeom>
        </p:spPr>
      </p:pic>
      <p:pic>
        <p:nvPicPr>
          <p:cNvPr id="12" name="Grafik 11" descr="cg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65130" y="6116389"/>
            <a:ext cx="611196" cy="589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089025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CHRISTOF REZK-SALAMA, </a:t>
            </a:r>
            <a:r>
              <a:rPr lang="de-DE" sz="1000" baseline="0" dirty="0" smtClean="0">
                <a:solidFill>
                  <a:srgbClr val="A1A1A1"/>
                </a:solidFill>
                <a:latin typeface="Arial" charset="0"/>
              </a:rPr>
              <a:t>UNIVERSITY OF SIEGEN, GERMANY</a:t>
            </a:r>
            <a:endParaRPr lang="de-DE" sz="1000" dirty="0" smtClean="0">
              <a:solidFill>
                <a:srgbClr val="A1A1A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rgbClr val="8C0000"/>
            </a:solidFill>
            <a:prstDash val="solid"/>
          </a:ln>
          <a:solidFill>
            <a:srgbClr val="FF00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1831975" y="6159500"/>
            <a:ext cx="5424855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TIMO ROPINSKI, </a:t>
            </a:r>
            <a:r>
              <a:rPr lang="de-DE" sz="1000" baseline="0" dirty="0" smtClean="0">
                <a:solidFill>
                  <a:srgbClr val="A1A1A1"/>
                </a:solidFill>
                <a:latin typeface="Arial" charset="0"/>
              </a:rPr>
              <a:t>UNIVERSITY OF MÜNSTER, GERMANY</a:t>
            </a:r>
            <a:endParaRPr lang="de-DE" sz="1000" dirty="0" smtClean="0">
              <a:solidFill>
                <a:srgbClr val="A1A1A1"/>
              </a:solidFill>
              <a:latin typeface="Arial" charset="0"/>
            </a:endParaRP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6107679"/>
            <a:ext cx="1209675" cy="6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D:\SIGGRAPH_Asia_2008\In\viscg-logo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85775" y="6136498"/>
            <a:ext cx="1304925" cy="537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chemeClr val="tx1"/>
            </a:solidFill>
            <a:prstDash val="solid"/>
          </a:ln>
          <a:solidFill>
            <a:srgbClr val="FF66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1089025" y="6159500"/>
            <a:ext cx="6248798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CHRISTOF REZK-SALAMA, COMPUTER</a:t>
            </a:r>
            <a:r>
              <a:rPr lang="de-DE" sz="1000" baseline="0" dirty="0" smtClean="0">
                <a:solidFill>
                  <a:srgbClr val="A1A1A1"/>
                </a:solidFill>
                <a:latin typeface="Arial" charset="0"/>
              </a:rPr>
              <a:t> GRAPHICS GROUP, UNIVERSITY OF SIEGEN, GERMANY</a:t>
            </a:r>
            <a:endParaRPr lang="de-DE" sz="1000" dirty="0" smtClean="0">
              <a:solidFill>
                <a:srgbClr val="A1A1A1"/>
              </a:solidFill>
              <a:latin typeface="Arial" charset="0"/>
            </a:endParaRP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6107679"/>
            <a:ext cx="1209675" cy="6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Grafik 11" descr="cg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65130" y="6116389"/>
            <a:ext cx="611196" cy="589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chemeClr val="tx1"/>
            </a:solidFill>
            <a:prstDash val="solid"/>
          </a:ln>
          <a:solidFill>
            <a:srgbClr val="FF66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1012825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PATRIC LJUNG, SIEMENS CORPORATE RESEARCH, PRINCETON, USA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6107679"/>
            <a:ext cx="1209675" cy="6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siemen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6798" y="6143625"/>
            <a:ext cx="495302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chemeClr val="tx1"/>
            </a:solidFill>
            <a:prstDash val="solid"/>
          </a:ln>
          <a:solidFill>
            <a:srgbClr val="FF66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2"/>
          <a:srcRect r="12575" b="12180"/>
          <a:stretch>
            <a:fillRect/>
          </a:stretch>
        </p:blipFill>
        <p:spPr bwMode="auto">
          <a:xfrm>
            <a:off x="2543174" y="405246"/>
            <a:ext cx="6600825" cy="64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74056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Titelformat hinzufügen!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133475"/>
            <a:ext cx="81692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284163"/>
            <a:ext cx="7842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400"/>
            </a:lvl1pPr>
          </a:lstStyle>
          <a:p>
            <a:fld id="{512BC6AB-2723-4ED8-861F-3F94C0D03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9334" name="Text Box 6"/>
          <p:cNvSpPr txBox="1">
            <a:spLocks noChangeArrowheads="1"/>
          </p:cNvSpPr>
          <p:nvPr userDrawn="1"/>
        </p:nvSpPr>
        <p:spPr bwMode="auto">
          <a:xfrm>
            <a:off x="1727200" y="6159500"/>
            <a:ext cx="5240509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>
            <a:spAutoFit/>
          </a:bodyPr>
          <a:lstStyle/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MARKUS HADWIGER, VRVIS RESEARCH CENTER, VIENNA, AUSTRIA</a:t>
            </a:r>
          </a:p>
          <a:p>
            <a:pPr defTabSz="915988">
              <a:spcBef>
                <a:spcPct val="0"/>
              </a:spcBef>
            </a:pPr>
            <a:r>
              <a:rPr lang="de-DE" sz="1000" dirty="0" smtClean="0">
                <a:solidFill>
                  <a:srgbClr val="A1A1A1"/>
                </a:solidFill>
                <a:latin typeface="Arial" charset="0"/>
              </a:rPr>
              <a:t>ADVANCED ILLUMINATION TECHNIQUES FOR GPU-BASED VOLUME RAYCASTING</a:t>
            </a:r>
            <a:endParaRPr lang="de-DE" sz="1000" dirty="0">
              <a:solidFill>
                <a:srgbClr val="A1A1A1"/>
              </a:solidFill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 userDrawn="1"/>
        </p:nvSpPr>
        <p:spPr bwMode="auto">
          <a:xfrm>
            <a:off x="463550" y="6089650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337" name="Line 9"/>
          <p:cNvSpPr>
            <a:spLocks noChangeShapeType="1"/>
          </p:cNvSpPr>
          <p:nvPr userDrawn="1"/>
        </p:nvSpPr>
        <p:spPr bwMode="auto">
          <a:xfrm>
            <a:off x="463550" y="1027113"/>
            <a:ext cx="817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6107679"/>
            <a:ext cx="1209675" cy="6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vrvi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73102" y="6153150"/>
            <a:ext cx="1242852" cy="4007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5988" rtl="0" fontAlgn="base">
        <a:spcBef>
          <a:spcPct val="0"/>
        </a:spcBef>
        <a:spcAft>
          <a:spcPct val="0"/>
        </a:spcAft>
        <a:defRPr sz="3700" b="1" cap="none" spc="0">
          <a:ln w="3175">
            <a:solidFill>
              <a:schemeClr val="tx1"/>
            </a:solidFill>
            <a:prstDash val="solid"/>
          </a:ln>
          <a:solidFill>
            <a:srgbClr val="FF660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Verdana" pitchFamily="34" charset="0"/>
          <a:ea typeface="+mj-ea"/>
          <a:cs typeface="Tahoma" pitchFamily="34" charset="0"/>
        </a:defRPr>
      </a:lvl1pPr>
      <a:lvl2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2pPr>
      <a:lvl3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3pPr>
      <a:lvl4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4pPr>
      <a:lvl5pPr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8925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j-lt"/>
        </a:defRPr>
      </a:lvl2pPr>
      <a:lvl3pPr marL="1143000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j-lt"/>
        </a:defRPr>
      </a:lvl3pPr>
      <a:lvl4pPr marL="1598613" indent="-227013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j-lt"/>
        </a:defRPr>
      </a:lvl4pPr>
      <a:lvl5pPr marL="20574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j-lt"/>
        </a:defRPr>
      </a:lvl5pPr>
      <a:lvl6pPr marL="25146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defTabSz="915988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Advanced</a:t>
            </a:r>
            <a:r>
              <a:rPr lang="de-DE" dirty="0" smtClean="0"/>
              <a:t> Illumination </a:t>
            </a:r>
            <a:r>
              <a:rPr lang="de-DE" dirty="0" err="1" smtClean="0"/>
              <a:t>Techniques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GPU-</a:t>
            </a:r>
            <a:r>
              <a:rPr lang="de-DE" dirty="0" err="1" smtClean="0"/>
              <a:t>Based</a:t>
            </a:r>
            <a:r>
              <a:rPr lang="de-DE" dirty="0" smtClean="0"/>
              <a:t> Volume </a:t>
            </a:r>
            <a:r>
              <a:rPr lang="de-DE" dirty="0" err="1" smtClean="0"/>
              <a:t>Raycasting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Template Markus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Template Common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Title Template Timo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Template Timo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Title Template Patric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Template Patric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Title Template Christof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Template Christof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Title Template Markus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GGRAPH Asia 2008, Common Template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IEEE Visualization 2008, Common Template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GGRAPH Asia 2008, Markus Hadwiger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IGGRAPH Asia 2008, Timo Ropinski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GGRAPH Asia 2008, Patric Ljung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IGGRAPH 2008, Christof Rezk Salama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EEE Visualization 2008, Timo Ropinski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EEE Visualization 2008, Christof Rezk Salama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EEE Visualization 2008, Patric Ljung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EEE Visualization 2008, Markus Hadwiger">
  <a:themeElements>
    <a:clrScheme name="6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enutzerdefiniertes 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100000">
              <a:srgbClr val="FF9933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6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PowerPoint</Application>
  <PresentationFormat>Bildschirmpräsentation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10</vt:i4>
      </vt:variant>
    </vt:vector>
  </HeadingPairs>
  <TitlesOfParts>
    <vt:vector size="26" baseType="lpstr">
      <vt:lpstr>Arial</vt:lpstr>
      <vt:lpstr>Verdana</vt:lpstr>
      <vt:lpstr>Tahoma</vt:lpstr>
      <vt:lpstr>Futura Md BT</vt:lpstr>
      <vt:lpstr>Futura Lt BT</vt:lpstr>
      <vt:lpstr>Calibri</vt:lpstr>
      <vt:lpstr>SIGGRAPH Asia 2008, Common Template</vt:lpstr>
      <vt:lpstr>SIGGRAPH Asia 2008, Markus Hadwiger</vt:lpstr>
      <vt:lpstr>SIGGRAPH Asia 2008, Timo Ropinski</vt:lpstr>
      <vt:lpstr>SIGGRAPH Asia 2008, Patric Ljung</vt:lpstr>
      <vt:lpstr>SIGGRAPH 2008, Christof Rezk Salama</vt:lpstr>
      <vt:lpstr>IEEE Visualization 2008, Timo Ropinski</vt:lpstr>
      <vt:lpstr>IEEE Visualization 2008, Christof Rezk Salama</vt:lpstr>
      <vt:lpstr>IEEE Visualization 2008, Patric Ljung</vt:lpstr>
      <vt:lpstr>IEEE Visualization 2008, Markus Hadwiger</vt:lpstr>
      <vt:lpstr>IEEE Visualization 2008, Common Template</vt:lpstr>
      <vt:lpstr>Advanced Illumination Techniques for GPU-Based Volume Raycasting</vt:lpstr>
      <vt:lpstr>Template Common</vt:lpstr>
      <vt:lpstr>Title Template Timo</vt:lpstr>
      <vt:lpstr>Template Timo</vt:lpstr>
      <vt:lpstr>Title Template Patric</vt:lpstr>
      <vt:lpstr>Template Patric</vt:lpstr>
      <vt:lpstr>Title Template Christof</vt:lpstr>
      <vt:lpstr>Template Christof</vt:lpstr>
      <vt:lpstr>Title Template Markus</vt:lpstr>
      <vt:lpstr>Template Markus</vt:lpstr>
    </vt:vector>
  </TitlesOfParts>
  <Manager>Christof Rezk-Salama</Manager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Volume Graphics</dc:title>
  <dc:subject>SIGGRAPH 2004 Course Notes</dc:subject>
  <dc:creator>Christof Rezk Salama</dc:creator>
  <cp:keywords>Computer Graphics, Volume Rendering, Visualization</cp:keywords>
  <dc:description/>
  <cp:lastModifiedBy>Christof Rezk-Salama</cp:lastModifiedBy>
  <cp:revision>90</cp:revision>
  <dcterms:created xsi:type="dcterms:W3CDTF">2004-02-17T17:21:28Z</dcterms:created>
  <dcterms:modified xsi:type="dcterms:W3CDTF">2008-07-10T12:57:01Z</dcterms:modified>
  <cp:category>Course Notes</cp:category>
</cp:coreProperties>
</file>