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3"/>
  </p:notesMasterIdLst>
  <p:sldIdLst>
    <p:sldId id="256" r:id="rId2"/>
    <p:sldId id="258" r:id="rId3"/>
    <p:sldId id="263" r:id="rId4"/>
    <p:sldId id="267" r:id="rId5"/>
    <p:sldId id="259" r:id="rId6"/>
    <p:sldId id="260" r:id="rId7"/>
    <p:sldId id="261" r:id="rId8"/>
    <p:sldId id="266" r:id="rId9"/>
    <p:sldId id="265" r:id="rId10"/>
    <p:sldId id="262" r:id="rId11"/>
    <p:sldId id="264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2B2B2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8" autoAdjust="0"/>
    <p:restoredTop sz="94605" autoAdjust="0"/>
  </p:normalViewPr>
  <p:slideViewPr>
    <p:cSldViewPr>
      <p:cViewPr varScale="1">
        <p:scale>
          <a:sx n="127" d="100"/>
          <a:sy n="127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CB2AA4-C5BC-4965-B7F7-C156405D1E8E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6B4C6A-B32C-4CCF-84AB-097679CC38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w="19050">
            <a:noFill/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CD591-A51D-44EE-BF77-55E1A2930B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15370" cy="1143000"/>
          </a:xfrm>
          <a:solidFill>
            <a:schemeClr val="bg1">
              <a:lumMod val="50000"/>
              <a:lumOff val="50000"/>
              <a:alpha val="32000"/>
            </a:schemeClr>
          </a:solidFill>
          <a:ln w="15875">
            <a:solidFill>
              <a:schemeClr val="bg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" y="1600200"/>
            <a:ext cx="8215341" cy="4686320"/>
          </a:xfrm>
          <a:solidFill>
            <a:schemeClr val="bg1">
              <a:lumMod val="50000"/>
              <a:lumOff val="50000"/>
              <a:alpha val="32000"/>
            </a:schemeClr>
          </a:solidFill>
          <a:ln w="15875">
            <a:solidFill>
              <a:schemeClr val="bg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buSzPct val="70000"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SzPct val="80000"/>
              <a:defRPr sz="1800"/>
            </a:lvl2pPr>
            <a:lvl3pPr>
              <a:buSzPct val="80000"/>
              <a:defRPr sz="1600"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428596" y="6357958"/>
            <a:ext cx="8215370" cy="307777"/>
          </a:xfrm>
          <a:prstGeom prst="rect">
            <a:avLst/>
          </a:prstGeom>
          <a:solidFill>
            <a:schemeClr val="bg1">
              <a:lumMod val="50000"/>
              <a:lumOff val="50000"/>
              <a:alpha val="32000"/>
            </a:schemeClr>
          </a:solidFill>
          <a:ln w="15875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baseline="0" dirty="0" smtClean="0">
                <a:latin typeface="Futura Lt BT" pitchFamily="34" charset="0"/>
              </a:rPr>
              <a:t>       </a:t>
            </a:r>
            <a:r>
              <a:rPr lang="en-US" sz="1400" b="0" dirty="0" smtClean="0"/>
              <a:t>Computer Graphics and Multimedia Systems,</a:t>
            </a:r>
            <a:r>
              <a:rPr lang="en-US" sz="1400" b="0" baseline="0" dirty="0" smtClean="0"/>
              <a:t> </a:t>
            </a:r>
            <a:r>
              <a:rPr lang="en-US" sz="1300" b="0" dirty="0" smtClean="0">
                <a:latin typeface="Futura Lt BT" pitchFamily="34" charset="0"/>
              </a:rPr>
              <a:t>University of Siegen</a:t>
            </a:r>
            <a:endParaRPr lang="en-US" sz="13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5" descr="C:\Users\MrPink\Documents\Publications\2009-06-VMV-osgcompute\presentation\vmv 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6357958"/>
            <a:ext cx="1214446" cy="297658"/>
          </a:xfrm>
          <a:prstGeom prst="rect">
            <a:avLst/>
          </a:prstGeom>
          <a:noFill/>
        </p:spPr>
      </p:pic>
      <p:pic>
        <p:nvPicPr>
          <p:cNvPr id="6" name="Picture 20" descr="cgm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6357958"/>
            <a:ext cx="285752" cy="2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Titelüberschrift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286750" cy="45259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8625" y="6215063"/>
            <a:ext cx="8286750" cy="506412"/>
          </a:xfrm>
          <a:prstGeom prst="rect">
            <a:avLst/>
          </a:prstGeom>
          <a:solidFill>
            <a:schemeClr val="tx1">
              <a:lumMod val="65000"/>
              <a:alpha val="16000"/>
            </a:schemeClr>
          </a:solidFill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dirty="0" smtClean="0">
                <a:latin typeface="Futura Lt BT" pitchFamily="34" charset="0"/>
              </a:rPr>
              <a:t>          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5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Integrating GPGPU Functionality </a:t>
            </a:r>
            <a:br>
              <a:rPr lang="en-US" dirty="0" smtClean="0"/>
            </a:br>
            <a:r>
              <a:rPr lang="en-US" dirty="0" smtClean="0"/>
              <a:t>into </a:t>
            </a:r>
            <a:br>
              <a:rPr lang="en-US" dirty="0" smtClean="0"/>
            </a:br>
            <a:r>
              <a:rPr lang="en-US" dirty="0" smtClean="0"/>
              <a:t>Scene Graphs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357290" y="1857364"/>
            <a:ext cx="6429420" cy="3781436"/>
          </a:xfrm>
          <a:solidFill>
            <a:schemeClr val="bg1">
              <a:lumMod val="50000"/>
              <a:lumOff val="50000"/>
              <a:alpha val="27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/>
          <a:lstStyle/>
          <a:p>
            <a:pPr algn="ctr"/>
            <a:endParaRPr lang="en-US" sz="1600" dirty="0" smtClean="0">
              <a:latin typeface="Futura Lt BT" pitchFamily="34" charset="0"/>
            </a:endParaRPr>
          </a:p>
          <a:p>
            <a:pPr algn="ctr">
              <a:buNone/>
            </a:pPr>
            <a:r>
              <a:rPr lang="en-US" sz="1600" dirty="0" smtClean="0">
                <a:latin typeface="Futura Lt BT" pitchFamily="34" charset="0"/>
              </a:rPr>
              <a:t>	</a:t>
            </a:r>
          </a:p>
          <a:p>
            <a:pPr algn="ctr">
              <a:buNone/>
            </a:pPr>
            <a:endParaRPr lang="en-US" sz="1600" dirty="0" smtClean="0">
              <a:latin typeface="Futura Lt BT" pitchFamily="34" charset="0"/>
            </a:endParaRPr>
          </a:p>
          <a:p>
            <a:pPr algn="ctr">
              <a:buNone/>
            </a:pPr>
            <a:endParaRPr lang="en-US" sz="1600" dirty="0" smtClean="0">
              <a:latin typeface="Futura Lt BT" pitchFamily="34" charset="0"/>
            </a:endParaRPr>
          </a:p>
          <a:p>
            <a:pPr algn="ctr">
              <a:buNone/>
            </a:pPr>
            <a:endParaRPr lang="en-US" sz="1600" dirty="0" smtClean="0">
              <a:latin typeface="Futura Lt BT" pitchFamily="34" charset="0"/>
            </a:endParaRPr>
          </a:p>
          <a:p>
            <a:pPr algn="ctr">
              <a:buNone/>
            </a:pPr>
            <a:endParaRPr lang="en-US" sz="1600" dirty="0" smtClean="0">
              <a:latin typeface="Futura Lt BT" pitchFamily="34" charset="0"/>
            </a:endParaRPr>
          </a:p>
          <a:p>
            <a:pPr algn="ctr">
              <a:buNone/>
            </a:pPr>
            <a:endParaRPr lang="en-US" sz="1600" dirty="0" smtClean="0">
              <a:latin typeface="Futura Lt BT" pitchFamily="34" charset="0"/>
            </a:endParaRPr>
          </a:p>
          <a:p>
            <a:pPr algn="ctr">
              <a:buNone/>
            </a:pPr>
            <a:r>
              <a:rPr lang="en-US" sz="1600" dirty="0" smtClean="0">
                <a:latin typeface="Futura Lt BT" pitchFamily="34" charset="0"/>
              </a:rPr>
              <a:t>Jens </a:t>
            </a:r>
            <a:r>
              <a:rPr lang="en-US" sz="1600" dirty="0" err="1" smtClean="0">
                <a:latin typeface="Futura Lt BT" pitchFamily="34" charset="0"/>
              </a:rPr>
              <a:t>Orthmann</a:t>
            </a:r>
            <a:r>
              <a:rPr lang="en-US" sz="1600" dirty="0" smtClean="0">
                <a:latin typeface="Futura Lt BT" pitchFamily="34" charset="0"/>
              </a:rPr>
              <a:t>, </a:t>
            </a:r>
            <a:r>
              <a:rPr lang="en-US" sz="1600" dirty="0" err="1" smtClean="0">
                <a:latin typeface="Futura Lt BT" pitchFamily="34" charset="0"/>
              </a:rPr>
              <a:t>Maik</a:t>
            </a:r>
            <a:r>
              <a:rPr lang="en-US" sz="1600" dirty="0" smtClean="0">
                <a:latin typeface="Futura Lt BT" pitchFamily="34" charset="0"/>
              </a:rPr>
              <a:t> Keller, Andreas Kolb</a:t>
            </a:r>
          </a:p>
          <a:p>
            <a:pPr algn="ctr">
              <a:buNone/>
            </a:pPr>
            <a:endParaRPr lang="en-US" sz="1600" dirty="0" smtClean="0">
              <a:latin typeface="Futura Lt BT" pitchFamily="34" charset="0"/>
            </a:endParaRPr>
          </a:p>
          <a:p>
            <a:pPr algn="ctr">
              <a:buNone/>
            </a:pPr>
            <a:r>
              <a:rPr lang="en-US" sz="1600" dirty="0" smtClean="0">
                <a:latin typeface="Futura Lt BT" pitchFamily="34" charset="0"/>
              </a:rPr>
              <a:t>Computer Graphics and Multimedia Systems </a:t>
            </a:r>
          </a:p>
          <a:p>
            <a:pPr algn="ctr">
              <a:buNone/>
            </a:pPr>
            <a:r>
              <a:rPr lang="en-US" sz="1600" dirty="0" smtClean="0">
                <a:latin typeface="Futura Lt BT" pitchFamily="34" charset="0"/>
              </a:rPr>
              <a:t>University of Siegen</a:t>
            </a:r>
            <a:endParaRPr lang="en-US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643578"/>
            <a:ext cx="6429420" cy="386928"/>
          </a:xfrm>
          <a:prstGeom prst="rect">
            <a:avLst/>
          </a:prstGeom>
          <a:noFill/>
          <a:ln w="22225">
            <a:solidFill>
              <a:schemeClr val="bg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</p:pic>
      <p:pic>
        <p:nvPicPr>
          <p:cNvPr id="5" name="Picture 20" descr="cg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429132"/>
            <a:ext cx="741941" cy="69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osgCompute</a:t>
            </a:r>
            <a:r>
              <a:rPr lang="en-US" b="1" dirty="0" smtClean="0"/>
              <a:t>: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CUDA (2.3) integration into </a:t>
            </a:r>
            <a:r>
              <a:rPr lang="en-US" dirty="0" err="1" smtClean="0"/>
              <a:t>OpenSceneGraph</a:t>
            </a:r>
            <a:endParaRPr lang="en-US" dirty="0" smtClean="0"/>
          </a:p>
          <a:p>
            <a:pPr lvl="1"/>
            <a:r>
              <a:rPr lang="en-US" dirty="0" smtClean="0"/>
              <a:t>Useable without the </a:t>
            </a:r>
            <a:r>
              <a:rPr lang="en-US" dirty="0" err="1" smtClean="0"/>
              <a:t>Scenegraph</a:t>
            </a:r>
            <a:r>
              <a:rPr lang="en-US" dirty="0" smtClean="0"/>
              <a:t> structure (similar to the Thrust API)</a:t>
            </a:r>
          </a:p>
          <a:p>
            <a:pPr lvl="1"/>
            <a:r>
              <a:rPr lang="en-US" dirty="0" smtClean="0"/>
              <a:t>Support for all platforms: Linux, Mac, Windows</a:t>
            </a:r>
          </a:p>
          <a:p>
            <a:pPr lvl="1"/>
            <a:r>
              <a:rPr lang="en-US" dirty="0" smtClean="0"/>
              <a:t>Framework, documentation and examples are available under the LGPL: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92D050"/>
                </a:solidFill>
              </a:rPr>
              <a:t>	</a:t>
            </a:r>
            <a:r>
              <a:rPr lang="en-US" sz="2000" b="1" dirty="0" smtClean="0">
                <a:solidFill>
                  <a:srgbClr val="FF9900"/>
                </a:solidFill>
              </a:rPr>
              <a:t>http://www.cg.informatik.uni-siegen.de/svt/osgcompute</a:t>
            </a:r>
          </a:p>
          <a:p>
            <a:pPr lvl="1">
              <a:buNone/>
            </a:pPr>
            <a:endParaRPr lang="en-US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b="1" dirty="0" smtClean="0"/>
              <a:t>Current Research:</a:t>
            </a:r>
          </a:p>
          <a:p>
            <a:pPr>
              <a:buNone/>
            </a:pPr>
            <a:r>
              <a:rPr lang="en-US" b="1" dirty="0" smtClean="0"/>
              <a:t>			</a:t>
            </a:r>
          </a:p>
          <a:p>
            <a:pPr>
              <a:buNone/>
            </a:pPr>
            <a:r>
              <a:rPr lang="en-US" b="1" dirty="0" smtClean="0"/>
              <a:t>	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b="1" dirty="0" smtClean="0">
                <a:solidFill>
                  <a:srgbClr val="92D050"/>
                </a:solidFill>
              </a:rPr>
              <a:t>	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 bwMode="auto">
          <a:xfrm>
            <a:off x="1357290" y="1857364"/>
            <a:ext cx="6429420" cy="3781436"/>
          </a:xfrm>
          <a:prstGeom prst="rect">
            <a:avLst/>
          </a:prstGeom>
          <a:solidFill>
            <a:schemeClr val="bg1">
              <a:lumMod val="50000"/>
              <a:lumOff val="50000"/>
              <a:alpha val="27000"/>
            </a:schemeClr>
          </a:solidFill>
          <a:ln w="19050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This work is partially funded by the </a:t>
            </a:r>
            <a:r>
              <a:rPr lang="en-US" sz="1600" dirty="0" err="1" smtClean="0"/>
              <a:t>Siegener</a:t>
            </a:r>
            <a:r>
              <a:rPr lang="en-US" sz="1600" dirty="0" smtClean="0"/>
              <a:t> Graduate School  “Development of Integral </a:t>
            </a:r>
            <a:r>
              <a:rPr lang="en-US" sz="1600" dirty="0" err="1" smtClean="0"/>
              <a:t>Heterosensor</a:t>
            </a:r>
            <a:r>
              <a:rPr lang="en-US" sz="1600" dirty="0" smtClean="0"/>
              <a:t> Architectures for the n-Dimensional (Bio)chemical Analysis”.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Thanks to Robert </a:t>
            </a:r>
            <a:r>
              <a:rPr lang="en-US" sz="1600" dirty="0" err="1" smtClean="0"/>
              <a:t>Osfield</a:t>
            </a:r>
            <a:r>
              <a:rPr lang="en-US" sz="1600" dirty="0" smtClean="0"/>
              <a:t> and Art </a:t>
            </a:r>
            <a:r>
              <a:rPr lang="en-US" sz="1600" dirty="0" err="1" smtClean="0"/>
              <a:t>Tevs</a:t>
            </a:r>
            <a:r>
              <a:rPr lang="en-US" sz="1600" dirty="0" smtClean="0"/>
              <a:t> for their support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643578"/>
            <a:ext cx="6429420" cy="386928"/>
          </a:xfrm>
          <a:prstGeom prst="rect">
            <a:avLst/>
          </a:prstGeom>
          <a:noFill/>
          <a:ln w="22225">
            <a:solidFill>
              <a:schemeClr val="bg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Evolution of generic GPGPU languages  </a:t>
            </a:r>
          </a:p>
          <a:p>
            <a:r>
              <a:rPr lang="en-US" dirty="0" smtClean="0"/>
              <a:t>Heterogeneous architectures (OpenGL + CUDA)</a:t>
            </a:r>
            <a:endParaRPr lang="en-US" sz="2000" dirty="0" smtClean="0"/>
          </a:p>
          <a:p>
            <a:r>
              <a:rPr lang="en-US" sz="2000" dirty="0" smtClean="0"/>
              <a:t>Scene graphs are the most frequently used graphics architectures</a:t>
            </a:r>
          </a:p>
          <a:p>
            <a:r>
              <a:rPr lang="en-US" sz="2000" dirty="0" smtClean="0"/>
              <a:t>General purpose functionality for scene graphs</a:t>
            </a:r>
          </a:p>
          <a:p>
            <a:pPr lvl="1">
              <a:buNone/>
            </a:pPr>
            <a:r>
              <a:rPr lang="en-US" sz="1800" dirty="0" smtClean="0"/>
              <a:t>( </a:t>
            </a:r>
            <a:r>
              <a:rPr lang="en-US" sz="1600" dirty="0" smtClean="0"/>
              <a:t>Physics, Simulations, Ray Tracing, Image Processing, Visualization </a:t>
            </a:r>
            <a:r>
              <a:rPr lang="en-US" sz="1800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C:\Users\MrPink\Documents\Publications\2009-06-VMV-osgcompute\presentation\skinning 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857628"/>
            <a:ext cx="1125948" cy="1571635"/>
          </a:xfrm>
          <a:prstGeom prst="rect">
            <a:avLst/>
          </a:prstGeom>
          <a:noFill/>
          <a:ln w="22225">
            <a:solidFill>
              <a:schemeClr val="bg1">
                <a:alpha val="57000"/>
              </a:schemeClr>
            </a:solidFill>
          </a:ln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1357290" y="5500702"/>
            <a:ext cx="1316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NVSG by </a:t>
            </a:r>
            <a:r>
              <a:rPr lang="en-US" sz="1200" i="1" dirty="0" err="1" smtClean="0"/>
              <a:t>NVidia</a:t>
            </a:r>
            <a:endParaRPr lang="en-US" sz="12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2928926" y="5500702"/>
            <a:ext cx="1711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VolumeViz</a:t>
            </a:r>
            <a:r>
              <a:rPr lang="en-US" sz="1200" i="1" dirty="0" smtClean="0"/>
              <a:t> by Mercury</a:t>
            </a:r>
            <a:endParaRPr lang="en-US" sz="1200" i="1" dirty="0"/>
          </a:p>
        </p:txBody>
      </p:sp>
      <p:pic>
        <p:nvPicPr>
          <p:cNvPr id="2054" name="Picture 6" descr="C:\Users\MrPink\Documents\Publications\2009-06-VMV-osgcompute\presentation\visualization exa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857628"/>
            <a:ext cx="1883418" cy="1571636"/>
          </a:xfrm>
          <a:prstGeom prst="rect">
            <a:avLst/>
          </a:prstGeom>
          <a:noFill/>
          <a:ln w="22225">
            <a:solidFill>
              <a:schemeClr val="bg1">
                <a:alpha val="57000"/>
              </a:schemeClr>
            </a:solidFill>
          </a:ln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5214942" y="5500702"/>
            <a:ext cx="1272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XIP by Siemens</a:t>
            </a:r>
            <a:endParaRPr lang="en-US" sz="1200" i="1" dirty="0"/>
          </a:p>
        </p:txBody>
      </p:sp>
      <p:pic>
        <p:nvPicPr>
          <p:cNvPr id="2056" name="Picture 8" descr="C:\Users\MrPink\Documents\Publications\2009-06-VMV-osgcompute\presentation\image processing exam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857628"/>
            <a:ext cx="1583542" cy="1571635"/>
          </a:xfrm>
          <a:prstGeom prst="rect">
            <a:avLst/>
          </a:prstGeom>
          <a:noFill/>
          <a:ln w="22225">
            <a:solidFill>
              <a:schemeClr val="bg1">
                <a:alpha val="57000"/>
              </a:schemeClr>
            </a:solidFill>
          </a:ln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29"/>
          <p:cNvCxnSpPr/>
          <p:nvPr/>
        </p:nvCxnSpPr>
        <p:spPr>
          <a:xfrm rot="5400000">
            <a:off x="3178959" y="3893347"/>
            <a:ext cx="2214578" cy="1588"/>
          </a:xfrm>
          <a:prstGeom prst="line">
            <a:avLst/>
          </a:prstGeom>
          <a:ln w="603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scene graph is populated with different kinds of rendering resources.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(textures, geometry, etc.)</a:t>
            </a:r>
          </a:p>
          <a:p>
            <a:r>
              <a:rPr lang="en-US" dirty="0" smtClean="0"/>
              <a:t>Developers need to map these resources to the CUDA or </a:t>
            </a:r>
            <a:r>
              <a:rPr lang="en-US" dirty="0" err="1" smtClean="0"/>
              <a:t>OpenCL</a:t>
            </a:r>
            <a:r>
              <a:rPr lang="en-US" dirty="0" smtClean="0"/>
              <a:t> context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Interoperability should be </a:t>
            </a:r>
            <a:r>
              <a:rPr lang="en-US" dirty="0" smtClean="0">
                <a:solidFill>
                  <a:srgbClr val="FFC000"/>
                </a:solidFill>
              </a:rPr>
              <a:t>invisible</a:t>
            </a:r>
            <a:r>
              <a:rPr lang="en-US" dirty="0" smtClean="0"/>
              <a:t> for developers.</a:t>
            </a:r>
          </a:p>
          <a:p>
            <a:r>
              <a:rPr lang="en-US" dirty="0" smtClean="0"/>
              <a:t>The interface should be </a:t>
            </a:r>
            <a:r>
              <a:rPr lang="en-US" dirty="0" smtClean="0">
                <a:solidFill>
                  <a:srgbClr val="FFC000"/>
                </a:solidFill>
              </a:rPr>
              <a:t>small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098" name="Picture 2" descr="C:\Users\MrPink\Documents\Publications\2009-06-VMV-osgcompute\presentation\War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86124"/>
            <a:ext cx="2105337" cy="1571636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pic>
        <p:nvPicPr>
          <p:cNvPr id="4100" name="Picture 4" descr="C:\Users\MrPink\Documents\Publications\2009-06-VMV-osgcompute\presentation\War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2097693" cy="1571636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22" name="Textfeld 21"/>
          <p:cNvSpPr txBox="1"/>
          <p:nvPr/>
        </p:nvSpPr>
        <p:spPr>
          <a:xfrm>
            <a:off x="1857356" y="2857496"/>
            <a:ext cx="2071702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4572000" y="2857496"/>
            <a:ext cx="2071702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27" name="Nach unten gekrümmter Pfeil 26"/>
          <p:cNvSpPr/>
          <p:nvPr/>
        </p:nvSpPr>
        <p:spPr>
          <a:xfrm flipH="1" flipV="1">
            <a:off x="3714744" y="4714884"/>
            <a:ext cx="1071570" cy="419104"/>
          </a:xfrm>
          <a:prstGeom prst="curved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Nach unten gekrümmter Pfeil 27"/>
          <p:cNvSpPr/>
          <p:nvPr/>
        </p:nvSpPr>
        <p:spPr>
          <a:xfrm rot="10800000" flipH="1" flipV="1">
            <a:off x="3714744" y="3000372"/>
            <a:ext cx="1071570" cy="419104"/>
          </a:xfrm>
          <a:prstGeom prst="curved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Integration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dirty="0" smtClean="0">
                <a:solidFill>
                  <a:srgbClr val="FFC000"/>
                </a:solidFill>
              </a:rPr>
              <a:t>integrate computations</a:t>
            </a:r>
            <a:r>
              <a:rPr lang="en-US" dirty="0" smtClean="0"/>
              <a:t> into the graph?</a:t>
            </a:r>
          </a:p>
          <a:p>
            <a:r>
              <a:rPr lang="en-US" dirty="0" smtClean="0"/>
              <a:t>How to </a:t>
            </a:r>
            <a:r>
              <a:rPr lang="en-US" dirty="0" smtClean="0">
                <a:solidFill>
                  <a:srgbClr val="FFC000"/>
                </a:solidFill>
              </a:rPr>
              <a:t>identify resources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to manage </a:t>
            </a:r>
            <a:r>
              <a:rPr lang="en-US" dirty="0" smtClean="0">
                <a:solidFill>
                  <a:srgbClr val="FFC000"/>
                </a:solidFill>
              </a:rPr>
              <a:t>dynamic structures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MrPink\Documents\Publications\2009-06-VMV-osgcompute\presentation\GraphMotivat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928934"/>
            <a:ext cx="1714512" cy="1993252"/>
          </a:xfrm>
          <a:prstGeom prst="rect">
            <a:avLst/>
          </a:prstGeom>
          <a:noFill/>
        </p:spPr>
      </p:pic>
      <p:pic>
        <p:nvPicPr>
          <p:cNvPr id="3077" name="Picture 5" descr="C:\Users\MrPink\Documents\Publications\2009-06-VMV-osgcompute\presentation\lege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429264"/>
            <a:ext cx="2511431" cy="496021"/>
          </a:xfrm>
          <a:prstGeom prst="rect">
            <a:avLst/>
          </a:prstGeom>
          <a:noFill/>
        </p:spPr>
      </p:pic>
      <p:pic>
        <p:nvPicPr>
          <p:cNvPr id="3078" name="Picture 6" descr="C:\Users\MrPink\Documents\Publications\2009-06-VMV-osgcompute\presentation\GraphMotivation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571876"/>
            <a:ext cx="601662" cy="601662"/>
          </a:xfrm>
          <a:prstGeom prst="rect">
            <a:avLst/>
          </a:prstGeom>
          <a:noFill/>
        </p:spPr>
      </p:pic>
      <p:cxnSp>
        <p:nvCxnSpPr>
          <p:cNvPr id="10" name="Gerade Verbindung mit Pfeil 9"/>
          <p:cNvCxnSpPr/>
          <p:nvPr/>
        </p:nvCxnSpPr>
        <p:spPr>
          <a:xfrm rot="10800000">
            <a:off x="2357422" y="3929066"/>
            <a:ext cx="1285884" cy="1588"/>
          </a:xfrm>
          <a:prstGeom prst="straightConnector1">
            <a:avLst/>
          </a:prstGeom>
          <a:ln w="508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857488" y="342900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?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3079" name="Picture 7" descr="C:\Users\MrPink\Documents\Publications\2009-06-VMV-osgcompute\presentation\GraphMotivatio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928934"/>
            <a:ext cx="1720543" cy="2000264"/>
          </a:xfrm>
          <a:prstGeom prst="rect">
            <a:avLst/>
          </a:prstGeom>
          <a:noFill/>
        </p:spPr>
      </p:pic>
      <p:pic>
        <p:nvPicPr>
          <p:cNvPr id="3081" name="Picture 9" descr="C:\Users\MrPink\Documents\Publications\2009-06-VMV-osgcompute\presentation\GraphMotivation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928934"/>
            <a:ext cx="1285884" cy="1359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/>
          </a:p>
        </p:txBody>
      </p:sp>
      <p:pic>
        <p:nvPicPr>
          <p:cNvPr id="3075" name="Picture 3" descr="C:\Users\MrPink\Documents\Publications\2009-06-VMV-osgcompute\figures\RayTrac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643446"/>
            <a:ext cx="2143140" cy="121444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082" name="Picture 10" descr="C:\Users\MrPink\Documents\Publications\2009-06-VMV-osgcompute\presentation\callback approa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5" y="4143380"/>
            <a:ext cx="4336211" cy="1294598"/>
          </a:xfrm>
          <a:prstGeom prst="rect">
            <a:avLst/>
          </a:prstGeom>
          <a:noFill/>
        </p:spPr>
      </p:pic>
      <p:sp>
        <p:nvSpPr>
          <p:cNvPr id="19" name="Rechteck 18"/>
          <p:cNvSpPr/>
          <p:nvPr/>
        </p:nvSpPr>
        <p:spPr>
          <a:xfrm>
            <a:off x="857224" y="2143116"/>
            <a:ext cx="2357454" cy="171451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SzPct val="110000"/>
              <a:buFont typeface="Calibri" pitchFamily="34" charset="0"/>
              <a:buChar char="+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Small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Interface</a:t>
            </a:r>
          </a:p>
          <a:p>
            <a:pPr>
              <a:buSzPct val="110000"/>
              <a:buFont typeface="Calibri" pitchFamily="34" charset="0"/>
              <a:buChar char="–"/>
            </a:pPr>
            <a:r>
              <a:rPr lang="en-US" sz="1600" dirty="0" smtClean="0">
                <a:solidFill>
                  <a:srgbClr val="FFC000"/>
                </a:solidFill>
              </a:rPr>
              <a:t> Fixed References</a:t>
            </a:r>
          </a:p>
          <a:p>
            <a:pPr>
              <a:buSzPct val="110000"/>
              <a:buFont typeface="Calibri" pitchFamily="34" charset="0"/>
              <a:buChar char="–"/>
            </a:pPr>
            <a:r>
              <a:rPr lang="en-US" sz="1600" dirty="0" smtClean="0">
                <a:solidFill>
                  <a:srgbClr val="FFC000"/>
                </a:solidFill>
              </a:rPr>
              <a:t> No </a:t>
            </a:r>
            <a:r>
              <a:rPr lang="en-US" sz="1600" dirty="0" err="1" smtClean="0">
                <a:solidFill>
                  <a:srgbClr val="FFC000"/>
                </a:solidFill>
              </a:rPr>
              <a:t>Intracommunication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428992" y="2143116"/>
            <a:ext cx="2143140" cy="171451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SzPct val="110000"/>
              <a:buFont typeface="Calibri" pitchFamily="34" charset="0"/>
              <a:buChar char="+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Intracommunication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</a:p>
          <a:p>
            <a:pPr>
              <a:buSzPct val="110000"/>
              <a:buFont typeface="Calibri" pitchFamily="34" charset="0"/>
              <a:buChar char="+"/>
            </a:pPr>
            <a:r>
              <a:rPr lang="en-US" sz="1600" dirty="0" smtClean="0">
                <a:solidFill>
                  <a:schemeClr val="tx1"/>
                </a:solidFill>
              </a:rPr>
              <a:t> Multiple resources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SzPct val="110000"/>
              <a:buFont typeface="Calibri" pitchFamily="34" charset="0"/>
              <a:buChar char="–"/>
            </a:pPr>
            <a:r>
              <a:rPr lang="en-US" sz="1600" dirty="0" smtClean="0">
                <a:solidFill>
                  <a:srgbClr val="FFC000"/>
                </a:solidFill>
              </a:rPr>
              <a:t> Hidden dependencies</a:t>
            </a:r>
          </a:p>
          <a:p>
            <a:pPr>
              <a:buSzPct val="110000"/>
              <a:buFont typeface="Calibri" pitchFamily="34" charset="0"/>
              <a:buChar char="–"/>
            </a:pPr>
            <a:r>
              <a:rPr lang="en-US" sz="1600" dirty="0" smtClean="0">
                <a:solidFill>
                  <a:srgbClr val="FFC000"/>
                </a:solidFill>
              </a:rPr>
              <a:t> Fixed References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428992" y="1714488"/>
            <a:ext cx="2143140" cy="42862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 Approach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857224" y="1714488"/>
            <a:ext cx="2357454" cy="42862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Callback Approach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5786446" y="1714488"/>
            <a:ext cx="2357454" cy="42862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Subtraversal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5786446" y="2143116"/>
            <a:ext cx="2357454" cy="171451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SzPct val="110000"/>
              <a:buFont typeface="Calibri" pitchFamily="34" charset="0"/>
              <a:buChar char="+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No references</a:t>
            </a:r>
          </a:p>
          <a:p>
            <a:pPr>
              <a:buSzPct val="110000"/>
              <a:buFont typeface="Calibri" pitchFamily="34" charset="0"/>
              <a:buChar char="+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Intracommunication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SzPct val="110000"/>
              <a:buFont typeface="Calibri" pitchFamily="34" charset="0"/>
              <a:buChar char="+"/>
            </a:pPr>
            <a:r>
              <a:rPr lang="en-US" sz="1600" dirty="0" smtClean="0">
                <a:solidFill>
                  <a:schemeClr val="tx1"/>
                </a:solidFill>
              </a:rPr>
              <a:t> Multiple resources</a:t>
            </a:r>
          </a:p>
          <a:p>
            <a:pPr>
              <a:buSzPct val="110000"/>
              <a:buFont typeface="Calibri" pitchFamily="34" charset="0"/>
              <a:buChar char="+"/>
            </a:pPr>
            <a:r>
              <a:rPr lang="en-US" sz="1600" dirty="0" smtClean="0">
                <a:solidFill>
                  <a:schemeClr val="tx1"/>
                </a:solidFill>
              </a:rPr>
              <a:t> Visible dependencies</a:t>
            </a:r>
          </a:p>
          <a:p>
            <a:pPr>
              <a:buSzPct val="110000"/>
              <a:buFont typeface="Calibri" pitchFamily="34" charset="0"/>
              <a:buChar char="–"/>
            </a:pPr>
            <a:r>
              <a:rPr lang="en-US" sz="1600" dirty="0" smtClean="0">
                <a:solidFill>
                  <a:srgbClr val="FFC000"/>
                </a:solidFill>
              </a:rPr>
              <a:t> Requires traversals</a:t>
            </a:r>
          </a:p>
          <a:p>
            <a:pPr>
              <a:buSzPct val="110000"/>
              <a:buFont typeface="Calibri" pitchFamily="34" charset="0"/>
              <a:buChar char="–"/>
            </a:pPr>
            <a:r>
              <a:rPr lang="en-US" sz="1600" dirty="0" smtClean="0">
                <a:solidFill>
                  <a:srgbClr val="FFC000"/>
                </a:solidFill>
              </a:rPr>
              <a:t> Naming scheme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MrPink\Documents\Publications\2009-06-VMV-osgcompute\presentation\engine approa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143380"/>
            <a:ext cx="4786346" cy="1285860"/>
          </a:xfrm>
          <a:prstGeom prst="rect">
            <a:avLst/>
          </a:prstGeom>
          <a:noFill/>
        </p:spPr>
      </p:pic>
      <p:pic>
        <p:nvPicPr>
          <p:cNvPr id="1028" name="Picture 4" descr="C:\Users\MrPink\Documents\Publications\2009-06-VMV-osgcompute\presentation\callback approach re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5429264"/>
            <a:ext cx="3429024" cy="461947"/>
          </a:xfrm>
          <a:prstGeom prst="rect">
            <a:avLst/>
          </a:prstGeom>
          <a:noFill/>
        </p:spPr>
      </p:pic>
      <p:pic>
        <p:nvPicPr>
          <p:cNvPr id="1029" name="Picture 5" descr="C:\Users\MrPink\Documents\Publications\2009-06-VMV-osgcompute\presentation\engine approach re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5429264"/>
            <a:ext cx="4500594" cy="492121"/>
          </a:xfrm>
          <a:prstGeom prst="rect">
            <a:avLst/>
          </a:prstGeom>
          <a:noFill/>
        </p:spPr>
      </p:pic>
      <p:pic>
        <p:nvPicPr>
          <p:cNvPr id="1030" name="Picture 6" descr="C:\Users\MrPink\Documents\Publications\2009-06-VMV-osgcompute\presentation\subtraversal approac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4071942"/>
            <a:ext cx="3682640" cy="1589084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3857620" y="5643578"/>
            <a:ext cx="89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’’Input’’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4929190" y="5643578"/>
            <a:ext cx="89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’’Input’’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7000892" y="5643578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’’Output’’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2" grpId="0" animBg="1"/>
      <p:bldP spid="22" grpId="1" animBg="1"/>
      <p:bldP spid="9" grpId="0" animBg="1"/>
      <p:bldP spid="9" grpId="1" animBg="1"/>
      <p:bldP spid="10" grpId="0" animBg="1"/>
      <p:bldP spid="11" grpId="0" animBg="1"/>
      <p:bldP spid="12" grpId="0" animBg="1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rPink\Documents\Publications\2009-06-VMV-osgcompute\figures\RayTrac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643446"/>
            <a:ext cx="2082500" cy="12271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Subtraversal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5" name="Picture 7" descr="C:\Users\MrPink\Documents\Publications\2009-06-VMV-osgcompute\presentation\SingleCon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000372"/>
            <a:ext cx="1530749" cy="1457318"/>
          </a:xfrm>
          <a:prstGeom prst="rect">
            <a:avLst/>
          </a:prstGeom>
          <a:noFill/>
        </p:spPr>
      </p:pic>
      <p:pic>
        <p:nvPicPr>
          <p:cNvPr id="2057" name="Picture 9" descr="C:\Users\MrPink\Documents\Publications\2009-06-VMV-osgcompute\presentation\MultipleContex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786058"/>
            <a:ext cx="2217759" cy="1633541"/>
          </a:xfrm>
          <a:prstGeom prst="rect">
            <a:avLst/>
          </a:prstGeom>
          <a:noFill/>
        </p:spPr>
      </p:pic>
      <p:pic>
        <p:nvPicPr>
          <p:cNvPr id="2058" name="Picture 10" descr="C:\Users\MrPink\Documents\Publications\2009-06-VMV-osgcompute\presentation\SharedContex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214554"/>
            <a:ext cx="1850616" cy="2198695"/>
          </a:xfrm>
          <a:prstGeom prst="rect">
            <a:avLst/>
          </a:prstGeom>
          <a:noFill/>
        </p:spPr>
      </p:pic>
      <p:pic>
        <p:nvPicPr>
          <p:cNvPr id="2052" name="Picture 4" descr="C:\Users\MrPink\Documents\Publications\2009-06-VMV-osgcompute\figures\ImagePro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643446"/>
            <a:ext cx="2648648" cy="121444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2053" name="Picture 5" descr="C:\Users\MrPink\Documents\Publications\2009-06-VMV-osgcompute\figures\PtclSi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643446"/>
            <a:ext cx="1571636" cy="121444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4" name="Textfeld 13"/>
          <p:cNvSpPr txBox="1"/>
          <p:nvPr/>
        </p:nvSpPr>
        <p:spPr>
          <a:xfrm>
            <a:off x="642910" y="1785926"/>
            <a:ext cx="2071702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Context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143240" y="1785926"/>
            <a:ext cx="2071702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Shared Context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929322" y="1785926"/>
            <a:ext cx="2071702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Multiple Contexts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Gathering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 are passed on to the computation modules</a:t>
            </a:r>
          </a:p>
          <a:p>
            <a:r>
              <a:rPr lang="en-US" dirty="0" smtClean="0"/>
              <a:t>Exchange current computation context</a:t>
            </a:r>
          </a:p>
        </p:txBody>
      </p:sp>
      <p:pic>
        <p:nvPicPr>
          <p:cNvPr id="3077" name="Picture 5" descr="C:\Users\MrPink\Documents\Publications\2009-06-VMV-osgcompute\presentation\GatheringTravers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143248"/>
            <a:ext cx="2279270" cy="2743192"/>
          </a:xfrm>
          <a:prstGeom prst="rect">
            <a:avLst/>
          </a:prstGeom>
          <a:noFill/>
        </p:spPr>
      </p:pic>
      <p:pic>
        <p:nvPicPr>
          <p:cNvPr id="3078" name="Picture 6" descr="C:\Users\MrPink\Documents\Publications\2009-06-VMV-osgcompute\presentation\GatheringTraversa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143248"/>
            <a:ext cx="2286016" cy="2744568"/>
          </a:xfrm>
          <a:prstGeom prst="rect">
            <a:avLst/>
          </a:prstGeom>
          <a:noFill/>
        </p:spPr>
      </p:pic>
      <p:pic>
        <p:nvPicPr>
          <p:cNvPr id="3079" name="Picture 7" descr="C:\Users\MrPink\Documents\Publications\2009-06-VMV-osgcompute\presentation\GatheringTraversal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143248"/>
            <a:ext cx="2286016" cy="2751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Evaluation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 are mapped during the computation</a:t>
            </a:r>
          </a:p>
          <a:p>
            <a:r>
              <a:rPr lang="en-US" dirty="0" smtClean="0"/>
              <a:t>Abstract view of resources within computations</a:t>
            </a:r>
          </a:p>
        </p:txBody>
      </p:sp>
      <p:pic>
        <p:nvPicPr>
          <p:cNvPr id="2053" name="Picture 5" descr="C:\Users\MrPink\Documents\Publications\2009-06-VMV-osgcompute\presentation\War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71876"/>
            <a:ext cx="1902720" cy="1425558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pic>
        <p:nvPicPr>
          <p:cNvPr id="2054" name="Picture 6" descr="C:\Users\MrPink\Documents\Publications\2009-06-VMV-osgcompute\presentation\EvaluationMapp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86124"/>
            <a:ext cx="547591" cy="1735137"/>
          </a:xfrm>
          <a:prstGeom prst="rect">
            <a:avLst/>
          </a:prstGeom>
          <a:noFill/>
        </p:spPr>
      </p:pic>
      <p:pic>
        <p:nvPicPr>
          <p:cNvPr id="2057" name="Picture 9" descr="C:\Users\MrPink\Documents\Publications\2009-06-VMV-osgcompute\presentation\WarpFun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143248"/>
            <a:ext cx="2928958" cy="1392900"/>
          </a:xfrm>
          <a:prstGeom prst="rect">
            <a:avLst/>
          </a:prstGeom>
          <a:noFill/>
        </p:spPr>
      </p:pic>
      <p:pic>
        <p:nvPicPr>
          <p:cNvPr id="2058" name="Picture 10" descr="C:\Users\MrPink\Documents\Publications\2009-06-VMV-osgcompute\presentation\RenderFun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643446"/>
            <a:ext cx="2928958" cy="669891"/>
          </a:xfrm>
          <a:prstGeom prst="rect">
            <a:avLst/>
          </a:prstGeom>
          <a:noFill/>
        </p:spPr>
      </p:pic>
      <p:pic>
        <p:nvPicPr>
          <p:cNvPr id="2059" name="Picture 11" descr="C:\Users\MrPink\Documents\Publications\2009-06-VMV-osgcompute\presentation\EvaluationMappingVisit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286124"/>
            <a:ext cx="371475" cy="752475"/>
          </a:xfrm>
          <a:prstGeom prst="rect">
            <a:avLst/>
          </a:prstGeom>
          <a:noFill/>
        </p:spPr>
      </p:pic>
      <p:pic>
        <p:nvPicPr>
          <p:cNvPr id="2060" name="Picture 12" descr="C:\Users\MrPink\Documents\Publications\2009-06-VMV-osgcompute\presentation\EvaluationMappingVisitor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286124"/>
            <a:ext cx="371475" cy="1495425"/>
          </a:xfrm>
          <a:prstGeom prst="rect">
            <a:avLst/>
          </a:prstGeom>
          <a:noFill/>
        </p:spPr>
      </p:pic>
      <p:cxnSp>
        <p:nvCxnSpPr>
          <p:cNvPr id="16" name="Gerade Verbindung 15"/>
          <p:cNvCxnSpPr/>
          <p:nvPr/>
        </p:nvCxnSpPr>
        <p:spPr>
          <a:xfrm>
            <a:off x="3643306" y="3143248"/>
            <a:ext cx="857256" cy="714380"/>
          </a:xfrm>
          <a:prstGeom prst="line">
            <a:avLst/>
          </a:prstGeom>
          <a:ln w="25400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3643306" y="4000504"/>
            <a:ext cx="857256" cy="500066"/>
          </a:xfrm>
          <a:prstGeom prst="line">
            <a:avLst/>
          </a:prstGeom>
          <a:ln w="25400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643306" y="4643446"/>
            <a:ext cx="857256" cy="1588"/>
          </a:xfrm>
          <a:prstGeom prst="line">
            <a:avLst/>
          </a:prstGeom>
          <a:ln w="25400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3643306" y="4786322"/>
            <a:ext cx="857256" cy="500067"/>
          </a:xfrm>
          <a:prstGeom prst="line">
            <a:avLst/>
          </a:prstGeom>
          <a:ln w="25400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Picture 13" descr="C:\Users\MrPink\Documents\Publications\2009-06-VMV-osgcompute\presentation\Warp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3571876"/>
            <a:ext cx="1928825" cy="1439869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Mapping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Intermixing rendering with computations</a:t>
            </a:r>
          </a:p>
          <a:p>
            <a:r>
              <a:rPr lang="en-US" dirty="0" smtClean="0"/>
              <a:t>Memory mapping between contexts is expensive</a:t>
            </a:r>
          </a:p>
        </p:txBody>
      </p:sp>
      <p:pic>
        <p:nvPicPr>
          <p:cNvPr id="1033" name="Picture 9" descr="C:\Users\MrPink\Documents\Publications\2009-06-VMV-osgcompute\presentation\EvaluationTravers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71744"/>
            <a:ext cx="1722546" cy="2155824"/>
          </a:xfrm>
          <a:prstGeom prst="rect">
            <a:avLst/>
          </a:prstGeom>
          <a:noFill/>
        </p:spPr>
      </p:pic>
      <p:pic>
        <p:nvPicPr>
          <p:cNvPr id="1034" name="Picture 10" descr="C:\Users\MrPink\Documents\Publications\2009-06-VMV-osgcompute\presentation\EvaluationTraversa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571744"/>
            <a:ext cx="1714512" cy="341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274</Words>
  <Application>Microsoft Office PowerPoint</Application>
  <PresentationFormat>Bildschirmpräsentation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Integrating GPGPU Functionality  into  Scene Graphs</vt:lpstr>
      <vt:lpstr>Motivation</vt:lpstr>
      <vt:lpstr>Contexts</vt:lpstr>
      <vt:lpstr>Graph Integration</vt:lpstr>
      <vt:lpstr>Approaches</vt:lpstr>
      <vt:lpstr>Subtraversal Approach</vt:lpstr>
      <vt:lpstr>Resource Gathering</vt:lpstr>
      <vt:lpstr>Graph Evaluation</vt:lpstr>
      <vt:lpstr>Resource Mapping</vt:lpstr>
      <vt:lpstr>Results</vt:lpstr>
      <vt:lpstr>Thank you for your attention!</vt:lpstr>
    </vt:vector>
  </TitlesOfParts>
  <Company>Universität Trier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Augsburger Malerbuch 1480-1549</dc:title>
  <dc:creator>bren3702</dc:creator>
  <cp:lastModifiedBy>MrPink</cp:lastModifiedBy>
  <cp:revision>284</cp:revision>
  <dcterms:created xsi:type="dcterms:W3CDTF">2009-10-21T12:11:43Z</dcterms:created>
  <dcterms:modified xsi:type="dcterms:W3CDTF">2012-07-09T13:57:07Z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