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5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381750" cy="8650288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rgbClr val="FF0000"/>
    </p:penClr>
  </p:showPr>
  <p:clrMru>
    <a:srgbClr val="D51111"/>
    <a:srgbClr val="CCFF99"/>
    <a:srgbClr val="FFCC99"/>
    <a:srgbClr val="C6D9E6"/>
    <a:srgbClr val="003399"/>
    <a:srgbClr val="003599"/>
    <a:srgbClr val="96A73F"/>
    <a:srgbClr val="95A4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4" autoAdjust="0"/>
    <p:restoredTop sz="88982" autoAdjust="0"/>
  </p:normalViewPr>
  <p:slideViewPr>
    <p:cSldViewPr>
      <p:cViewPr varScale="1">
        <p:scale>
          <a:sx n="66" d="100"/>
          <a:sy n="66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38" y="-108"/>
      </p:cViewPr>
      <p:guideLst>
        <p:guide orient="horz" pos="2725"/>
        <p:guide pos="20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hteck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765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14738" y="0"/>
            <a:ext cx="2765425" cy="431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C57E91-8D7B-4C02-8ED7-534B2F81E6E5}" type="datetime1">
              <a:rPr lang="de-DE"/>
              <a:pPr>
                <a:defRPr/>
              </a:pPr>
              <a:t>25.01.2009</a:t>
            </a:fld>
            <a:endParaRPr lang="de-DE"/>
          </a:p>
        </p:txBody>
      </p:sp>
      <p:sp>
        <p:nvSpPr>
          <p:cNvPr id="51204" name="Rechteck 3"/>
          <p:cNvSpPr>
            <a:spLocks noGrp="1"/>
          </p:cNvSpPr>
          <p:nvPr>
            <p:ph type="ftr" sz="quarter" idx="2"/>
          </p:nvPr>
        </p:nvSpPr>
        <p:spPr bwMode="auto">
          <a:xfrm>
            <a:off x="0" y="8216900"/>
            <a:ext cx="2765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14738" y="8216900"/>
            <a:ext cx="27654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30B60F-5E7D-4AAB-8A05-539CA7D966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765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614738" y="0"/>
            <a:ext cx="2765425" cy="431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04BF26-1E0C-4BD3-9D8B-1BC6C60B82A2}" type="datetimeFigureOut">
              <a:rPr lang="de-DE"/>
              <a:pPr>
                <a:defRPr/>
              </a:pPr>
              <a:t>25.01.2009</a:t>
            </a:fld>
            <a:endParaRPr lang="de-DE"/>
          </a:p>
        </p:txBody>
      </p:sp>
      <p:sp>
        <p:nvSpPr>
          <p:cNvPr id="16388" name="Rechteck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63625" y="649288"/>
            <a:ext cx="4254500" cy="3243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38175" y="4108450"/>
            <a:ext cx="5105400" cy="3892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7894" name="Rechteck 5"/>
          <p:cNvSpPr>
            <a:spLocks noGrp="1"/>
          </p:cNvSpPr>
          <p:nvPr>
            <p:ph type="ftr" sz="quarter" idx="4"/>
          </p:nvPr>
        </p:nvSpPr>
        <p:spPr bwMode="auto">
          <a:xfrm>
            <a:off x="0" y="8216900"/>
            <a:ext cx="2765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14738" y="8216900"/>
            <a:ext cx="2765425" cy="431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0ABC1C-ADD5-4970-9AD6-50BC092123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649288"/>
            <a:ext cx="4324350" cy="3243262"/>
          </a:xfrm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587F-184A-4134-8E0D-DF241B6A93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7820025" cy="623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8688" y="1071563"/>
            <a:ext cx="7758112" cy="49498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B028-7CB7-4384-9BDE-F6DB1E1C0D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>
          <a:xfrm>
            <a:off x="1785938" y="6345238"/>
            <a:ext cx="7358062" cy="512762"/>
          </a:xfrm>
          <a:prstGeom prst="rect">
            <a:avLst/>
          </a:prstGeom>
          <a:solidFill>
            <a:srgbClr val="0033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9813" y="6524625"/>
            <a:ext cx="422275" cy="176213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4943AA-3BF3-4EBD-AB95-40961B6882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357188"/>
            <a:ext cx="78200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071563"/>
            <a:ext cx="775811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" name="Rechteck 27"/>
          <p:cNvSpPr/>
          <p:nvPr userDrawn="1"/>
        </p:nvSpPr>
        <p:spPr>
          <a:xfrm rot="16200000">
            <a:off x="-2637631" y="2637631"/>
            <a:ext cx="5786438" cy="511175"/>
          </a:xfrm>
          <a:prstGeom prst="rect">
            <a:avLst/>
          </a:prstGeom>
          <a:solidFill>
            <a:srgbClr val="0033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Textfeld 30"/>
          <p:cNvSpPr txBox="1"/>
          <p:nvPr userDrawn="1"/>
        </p:nvSpPr>
        <p:spPr>
          <a:xfrm rot="16200000">
            <a:off x="-1279525" y="1331913"/>
            <a:ext cx="3001963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chemeClr val="bg1"/>
                </a:solidFill>
                <a:latin typeface="Calibri" pitchFamily="34" charset="0"/>
              </a:rPr>
              <a:t>Imaging New Modalities</a:t>
            </a:r>
          </a:p>
        </p:txBody>
      </p:sp>
      <p:sp>
        <p:nvSpPr>
          <p:cNvPr id="20484" name="Freeform 4"/>
          <p:cNvSpPr>
            <a:spLocks noEditPoints="1"/>
          </p:cNvSpPr>
          <p:nvPr userDrawn="1"/>
        </p:nvSpPr>
        <p:spPr bwMode="auto">
          <a:xfrm>
            <a:off x="8001000" y="6453188"/>
            <a:ext cx="963613" cy="287337"/>
          </a:xfrm>
          <a:custGeom>
            <a:avLst/>
            <a:gdLst/>
            <a:ahLst/>
            <a:cxnLst>
              <a:cxn ang="0">
                <a:pos x="197" y="53"/>
              </a:cxn>
              <a:cxn ang="0">
                <a:pos x="181" y="87"/>
              </a:cxn>
              <a:cxn ang="0">
                <a:pos x="165" y="53"/>
              </a:cxn>
              <a:cxn ang="0">
                <a:pos x="206" y="92"/>
              </a:cxn>
              <a:cxn ang="0">
                <a:pos x="217" y="70"/>
              </a:cxn>
              <a:cxn ang="0">
                <a:pos x="234" y="53"/>
              </a:cxn>
              <a:cxn ang="0">
                <a:pos x="213" y="53"/>
              </a:cxn>
              <a:cxn ang="0">
                <a:pos x="257" y="92"/>
              </a:cxn>
              <a:cxn ang="0">
                <a:pos x="278" y="92"/>
              </a:cxn>
              <a:cxn ang="0">
                <a:pos x="284" y="74"/>
              </a:cxn>
              <a:cxn ang="0">
                <a:pos x="262" y="53"/>
              </a:cxn>
              <a:cxn ang="0">
                <a:pos x="327" y="86"/>
              </a:cxn>
              <a:cxn ang="0">
                <a:pos x="324" y="69"/>
              </a:cxn>
              <a:cxn ang="0">
                <a:pos x="327" y="53"/>
              </a:cxn>
              <a:cxn ang="0">
                <a:pos x="342" y="92"/>
              </a:cxn>
              <a:cxn ang="0">
                <a:pos x="354" y="92"/>
              </a:cxn>
              <a:cxn ang="0">
                <a:pos x="359" y="64"/>
              </a:cxn>
              <a:cxn ang="0">
                <a:pos x="335" y="92"/>
              </a:cxn>
              <a:cxn ang="0">
                <a:pos x="349" y="60"/>
              </a:cxn>
              <a:cxn ang="0">
                <a:pos x="342" y="71"/>
              </a:cxn>
              <a:cxn ang="0">
                <a:pos x="376" y="63"/>
              </a:cxn>
              <a:cxn ang="0">
                <a:pos x="381" y="53"/>
              </a:cxn>
              <a:cxn ang="0">
                <a:pos x="370" y="84"/>
              </a:cxn>
              <a:cxn ang="0">
                <a:pos x="408" y="53"/>
              </a:cxn>
              <a:cxn ang="0">
                <a:pos x="431" y="92"/>
              </a:cxn>
              <a:cxn ang="0">
                <a:pos x="413" y="53"/>
              </a:cxn>
              <a:cxn ang="0">
                <a:pos x="441" y="92"/>
              </a:cxn>
              <a:cxn ang="0">
                <a:pos x="469" y="92"/>
              </a:cxn>
              <a:cxn ang="0">
                <a:pos x="441" y="92"/>
              </a:cxn>
              <a:cxn ang="0">
                <a:pos x="459" y="63"/>
              </a:cxn>
              <a:cxn ang="0">
                <a:pos x="453" y="51"/>
              </a:cxn>
              <a:cxn ang="0">
                <a:pos x="453" y="51"/>
              </a:cxn>
              <a:cxn ang="0">
                <a:pos x="461" y="47"/>
              </a:cxn>
              <a:cxn ang="0">
                <a:pos x="493" y="59"/>
              </a:cxn>
              <a:cxn ang="0">
                <a:pos x="475" y="59"/>
              </a:cxn>
              <a:cxn ang="0">
                <a:pos x="175" y="143"/>
              </a:cxn>
              <a:cxn ang="0">
                <a:pos x="187" y="112"/>
              </a:cxn>
              <a:cxn ang="0">
                <a:pos x="181" y="133"/>
              </a:cxn>
              <a:cxn ang="0">
                <a:pos x="196" y="143"/>
              </a:cxn>
              <a:cxn ang="0">
                <a:pos x="196" y="143"/>
              </a:cxn>
              <a:cxn ang="0">
                <a:pos x="220" y="137"/>
              </a:cxn>
              <a:cxn ang="0">
                <a:pos x="220" y="120"/>
              </a:cxn>
              <a:cxn ang="0">
                <a:pos x="213" y="104"/>
              </a:cxn>
              <a:cxn ang="0">
                <a:pos x="268" y="136"/>
              </a:cxn>
              <a:cxn ang="0">
                <a:pos x="273" y="112"/>
              </a:cxn>
              <a:cxn ang="0">
                <a:pos x="261" y="143"/>
              </a:cxn>
              <a:cxn ang="0">
                <a:pos x="306" y="143"/>
              </a:cxn>
              <a:cxn ang="0">
                <a:pos x="303" y="126"/>
              </a:cxn>
              <a:cxn ang="0">
                <a:pos x="303" y="110"/>
              </a:cxn>
              <a:cxn ang="0">
                <a:pos x="314" y="143"/>
              </a:cxn>
              <a:cxn ang="0">
                <a:pos x="325" y="121"/>
              </a:cxn>
              <a:cxn ang="0">
                <a:pos x="342" y="104"/>
              </a:cxn>
              <a:cxn ang="0">
                <a:pos x="321" y="104"/>
              </a:cxn>
              <a:cxn ang="0">
                <a:pos x="54" y="53"/>
              </a:cxn>
              <a:cxn ang="0">
                <a:pos x="68" y="57"/>
              </a:cxn>
              <a:cxn ang="0">
                <a:pos x="143" y="57"/>
              </a:cxn>
              <a:cxn ang="0">
                <a:pos x="79" y="136"/>
              </a:cxn>
            </a:cxnLst>
            <a:rect l="0" t="0" r="r" b="b"/>
            <a:pathLst>
              <a:path w="506" h="150">
                <a:moveTo>
                  <a:pt x="181" y="93"/>
                </a:moveTo>
                <a:cubicBezTo>
                  <a:pt x="188" y="93"/>
                  <a:pt x="193" y="90"/>
                  <a:pt x="195" y="85"/>
                </a:cubicBezTo>
                <a:cubicBezTo>
                  <a:pt x="196" y="83"/>
                  <a:pt x="197" y="80"/>
                  <a:pt x="197" y="78"/>
                </a:cubicBezTo>
                <a:lnTo>
                  <a:pt x="197" y="53"/>
                </a:lnTo>
                <a:lnTo>
                  <a:pt x="190" y="53"/>
                </a:lnTo>
                <a:lnTo>
                  <a:pt x="190" y="77"/>
                </a:lnTo>
                <a:cubicBezTo>
                  <a:pt x="190" y="79"/>
                  <a:pt x="189" y="81"/>
                  <a:pt x="189" y="82"/>
                </a:cubicBezTo>
                <a:cubicBezTo>
                  <a:pt x="187" y="85"/>
                  <a:pt x="184" y="87"/>
                  <a:pt x="181" y="87"/>
                </a:cubicBezTo>
                <a:cubicBezTo>
                  <a:pt x="177" y="87"/>
                  <a:pt x="174" y="85"/>
                  <a:pt x="173" y="82"/>
                </a:cubicBezTo>
                <a:cubicBezTo>
                  <a:pt x="172" y="81"/>
                  <a:pt x="172" y="79"/>
                  <a:pt x="172" y="77"/>
                </a:cubicBezTo>
                <a:lnTo>
                  <a:pt x="172" y="53"/>
                </a:lnTo>
                <a:lnTo>
                  <a:pt x="165" y="53"/>
                </a:lnTo>
                <a:lnTo>
                  <a:pt x="165" y="78"/>
                </a:lnTo>
                <a:cubicBezTo>
                  <a:pt x="165" y="80"/>
                  <a:pt x="165" y="83"/>
                  <a:pt x="166" y="85"/>
                </a:cubicBezTo>
                <a:cubicBezTo>
                  <a:pt x="168" y="90"/>
                  <a:pt x="174" y="93"/>
                  <a:pt x="181" y="93"/>
                </a:cubicBezTo>
                <a:close/>
                <a:moveTo>
                  <a:pt x="206" y="92"/>
                </a:moveTo>
                <a:lnTo>
                  <a:pt x="213" y="92"/>
                </a:lnTo>
                <a:lnTo>
                  <a:pt x="213" y="70"/>
                </a:lnTo>
                <a:cubicBezTo>
                  <a:pt x="213" y="68"/>
                  <a:pt x="213" y="65"/>
                  <a:pt x="213" y="64"/>
                </a:cubicBezTo>
                <a:cubicBezTo>
                  <a:pt x="214" y="66"/>
                  <a:pt x="216" y="68"/>
                  <a:pt x="217" y="70"/>
                </a:cubicBezTo>
                <a:lnTo>
                  <a:pt x="234" y="92"/>
                </a:lnTo>
                <a:lnTo>
                  <a:pt x="241" y="92"/>
                </a:lnTo>
                <a:lnTo>
                  <a:pt x="241" y="53"/>
                </a:lnTo>
                <a:lnTo>
                  <a:pt x="234" y="53"/>
                </a:lnTo>
                <a:lnTo>
                  <a:pt x="234" y="74"/>
                </a:lnTo>
                <a:cubicBezTo>
                  <a:pt x="234" y="76"/>
                  <a:pt x="234" y="78"/>
                  <a:pt x="234" y="80"/>
                </a:cubicBezTo>
                <a:cubicBezTo>
                  <a:pt x="233" y="79"/>
                  <a:pt x="231" y="77"/>
                  <a:pt x="230" y="75"/>
                </a:cubicBezTo>
                <a:lnTo>
                  <a:pt x="213" y="53"/>
                </a:lnTo>
                <a:lnTo>
                  <a:pt x="206" y="53"/>
                </a:lnTo>
                <a:lnTo>
                  <a:pt x="206" y="92"/>
                </a:lnTo>
                <a:close/>
                <a:moveTo>
                  <a:pt x="250" y="92"/>
                </a:moveTo>
                <a:lnTo>
                  <a:pt x="257" y="92"/>
                </a:lnTo>
                <a:lnTo>
                  <a:pt x="257" y="53"/>
                </a:lnTo>
                <a:lnTo>
                  <a:pt x="250" y="53"/>
                </a:lnTo>
                <a:lnTo>
                  <a:pt x="250" y="92"/>
                </a:lnTo>
                <a:close/>
                <a:moveTo>
                  <a:pt x="278" y="92"/>
                </a:moveTo>
                <a:lnTo>
                  <a:pt x="284" y="92"/>
                </a:lnTo>
                <a:lnTo>
                  <a:pt x="300" y="53"/>
                </a:lnTo>
                <a:lnTo>
                  <a:pt x="292" y="53"/>
                </a:lnTo>
                <a:lnTo>
                  <a:pt x="284" y="74"/>
                </a:lnTo>
                <a:cubicBezTo>
                  <a:pt x="283" y="77"/>
                  <a:pt x="282" y="80"/>
                  <a:pt x="281" y="82"/>
                </a:cubicBezTo>
                <a:cubicBezTo>
                  <a:pt x="280" y="80"/>
                  <a:pt x="279" y="77"/>
                  <a:pt x="278" y="75"/>
                </a:cubicBezTo>
                <a:lnTo>
                  <a:pt x="270" y="53"/>
                </a:lnTo>
                <a:lnTo>
                  <a:pt x="262" y="53"/>
                </a:lnTo>
                <a:lnTo>
                  <a:pt x="278" y="92"/>
                </a:lnTo>
                <a:close/>
                <a:moveTo>
                  <a:pt x="305" y="92"/>
                </a:moveTo>
                <a:lnTo>
                  <a:pt x="327" y="92"/>
                </a:lnTo>
                <a:lnTo>
                  <a:pt x="327" y="86"/>
                </a:lnTo>
                <a:lnTo>
                  <a:pt x="312" y="86"/>
                </a:lnTo>
                <a:lnTo>
                  <a:pt x="312" y="75"/>
                </a:lnTo>
                <a:lnTo>
                  <a:pt x="324" y="75"/>
                </a:lnTo>
                <a:lnTo>
                  <a:pt x="324" y="69"/>
                </a:lnTo>
                <a:lnTo>
                  <a:pt x="312" y="69"/>
                </a:lnTo>
                <a:lnTo>
                  <a:pt x="312" y="59"/>
                </a:lnTo>
                <a:lnTo>
                  <a:pt x="324" y="59"/>
                </a:lnTo>
                <a:lnTo>
                  <a:pt x="327" y="53"/>
                </a:lnTo>
                <a:lnTo>
                  <a:pt x="305" y="53"/>
                </a:lnTo>
                <a:lnTo>
                  <a:pt x="305" y="92"/>
                </a:lnTo>
                <a:close/>
                <a:moveTo>
                  <a:pt x="335" y="92"/>
                </a:moveTo>
                <a:lnTo>
                  <a:pt x="342" y="92"/>
                </a:lnTo>
                <a:lnTo>
                  <a:pt x="342" y="77"/>
                </a:lnTo>
                <a:lnTo>
                  <a:pt x="345" y="77"/>
                </a:lnTo>
                <a:cubicBezTo>
                  <a:pt x="346" y="77"/>
                  <a:pt x="347" y="79"/>
                  <a:pt x="349" y="82"/>
                </a:cubicBezTo>
                <a:lnTo>
                  <a:pt x="354" y="92"/>
                </a:lnTo>
                <a:lnTo>
                  <a:pt x="363" y="92"/>
                </a:lnTo>
                <a:lnTo>
                  <a:pt x="357" y="81"/>
                </a:lnTo>
                <a:cubicBezTo>
                  <a:pt x="354" y="77"/>
                  <a:pt x="353" y="75"/>
                  <a:pt x="352" y="75"/>
                </a:cubicBezTo>
                <a:cubicBezTo>
                  <a:pt x="356" y="73"/>
                  <a:pt x="359" y="70"/>
                  <a:pt x="359" y="64"/>
                </a:cubicBezTo>
                <a:cubicBezTo>
                  <a:pt x="359" y="61"/>
                  <a:pt x="358" y="57"/>
                  <a:pt x="353" y="55"/>
                </a:cubicBezTo>
                <a:cubicBezTo>
                  <a:pt x="351" y="54"/>
                  <a:pt x="349" y="53"/>
                  <a:pt x="345" y="53"/>
                </a:cubicBezTo>
                <a:lnTo>
                  <a:pt x="335" y="53"/>
                </a:lnTo>
                <a:lnTo>
                  <a:pt x="335" y="92"/>
                </a:lnTo>
                <a:close/>
                <a:moveTo>
                  <a:pt x="342" y="71"/>
                </a:moveTo>
                <a:lnTo>
                  <a:pt x="342" y="59"/>
                </a:lnTo>
                <a:lnTo>
                  <a:pt x="345" y="59"/>
                </a:lnTo>
                <a:cubicBezTo>
                  <a:pt x="347" y="59"/>
                  <a:pt x="348" y="60"/>
                  <a:pt x="349" y="60"/>
                </a:cubicBezTo>
                <a:cubicBezTo>
                  <a:pt x="351" y="61"/>
                  <a:pt x="352" y="63"/>
                  <a:pt x="352" y="65"/>
                </a:cubicBezTo>
                <a:cubicBezTo>
                  <a:pt x="352" y="68"/>
                  <a:pt x="351" y="69"/>
                  <a:pt x="349" y="70"/>
                </a:cubicBezTo>
                <a:cubicBezTo>
                  <a:pt x="348" y="71"/>
                  <a:pt x="346" y="71"/>
                  <a:pt x="345" y="71"/>
                </a:cubicBezTo>
                <a:lnTo>
                  <a:pt x="342" y="71"/>
                </a:lnTo>
                <a:close/>
                <a:moveTo>
                  <a:pt x="367" y="89"/>
                </a:moveTo>
                <a:cubicBezTo>
                  <a:pt x="370" y="91"/>
                  <a:pt x="374" y="93"/>
                  <a:pt x="379" y="93"/>
                </a:cubicBezTo>
                <a:cubicBezTo>
                  <a:pt x="387" y="93"/>
                  <a:pt x="393" y="88"/>
                  <a:pt x="393" y="82"/>
                </a:cubicBezTo>
                <a:cubicBezTo>
                  <a:pt x="393" y="69"/>
                  <a:pt x="376" y="70"/>
                  <a:pt x="376" y="63"/>
                </a:cubicBezTo>
                <a:cubicBezTo>
                  <a:pt x="376" y="60"/>
                  <a:pt x="379" y="59"/>
                  <a:pt x="381" y="59"/>
                </a:cubicBezTo>
                <a:cubicBezTo>
                  <a:pt x="384" y="59"/>
                  <a:pt x="388" y="60"/>
                  <a:pt x="390" y="61"/>
                </a:cubicBezTo>
                <a:lnTo>
                  <a:pt x="390" y="55"/>
                </a:lnTo>
                <a:cubicBezTo>
                  <a:pt x="388" y="54"/>
                  <a:pt x="385" y="53"/>
                  <a:pt x="381" y="53"/>
                </a:cubicBezTo>
                <a:cubicBezTo>
                  <a:pt x="373" y="53"/>
                  <a:pt x="368" y="58"/>
                  <a:pt x="368" y="64"/>
                </a:cubicBezTo>
                <a:cubicBezTo>
                  <a:pt x="368" y="76"/>
                  <a:pt x="385" y="75"/>
                  <a:pt x="385" y="82"/>
                </a:cubicBezTo>
                <a:cubicBezTo>
                  <a:pt x="385" y="85"/>
                  <a:pt x="382" y="87"/>
                  <a:pt x="379" y="87"/>
                </a:cubicBezTo>
                <a:cubicBezTo>
                  <a:pt x="375" y="87"/>
                  <a:pt x="372" y="85"/>
                  <a:pt x="370" y="84"/>
                </a:cubicBezTo>
                <a:lnTo>
                  <a:pt x="367" y="89"/>
                </a:lnTo>
                <a:close/>
                <a:moveTo>
                  <a:pt x="401" y="92"/>
                </a:moveTo>
                <a:lnTo>
                  <a:pt x="408" y="92"/>
                </a:lnTo>
                <a:lnTo>
                  <a:pt x="408" y="53"/>
                </a:lnTo>
                <a:lnTo>
                  <a:pt x="401" y="53"/>
                </a:lnTo>
                <a:lnTo>
                  <a:pt x="401" y="92"/>
                </a:lnTo>
                <a:close/>
                <a:moveTo>
                  <a:pt x="424" y="92"/>
                </a:moveTo>
                <a:lnTo>
                  <a:pt x="431" y="92"/>
                </a:lnTo>
                <a:lnTo>
                  <a:pt x="431" y="59"/>
                </a:lnTo>
                <a:lnTo>
                  <a:pt x="442" y="59"/>
                </a:lnTo>
                <a:lnTo>
                  <a:pt x="443" y="53"/>
                </a:lnTo>
                <a:lnTo>
                  <a:pt x="413" y="53"/>
                </a:lnTo>
                <a:lnTo>
                  <a:pt x="413" y="59"/>
                </a:lnTo>
                <a:lnTo>
                  <a:pt x="424" y="59"/>
                </a:lnTo>
                <a:lnTo>
                  <a:pt x="424" y="92"/>
                </a:lnTo>
                <a:close/>
                <a:moveTo>
                  <a:pt x="441" y="92"/>
                </a:moveTo>
                <a:lnTo>
                  <a:pt x="456" y="53"/>
                </a:lnTo>
                <a:lnTo>
                  <a:pt x="461" y="53"/>
                </a:lnTo>
                <a:lnTo>
                  <a:pt x="477" y="92"/>
                </a:lnTo>
                <a:lnTo>
                  <a:pt x="469" y="92"/>
                </a:lnTo>
                <a:lnTo>
                  <a:pt x="465" y="82"/>
                </a:lnTo>
                <a:lnTo>
                  <a:pt x="452" y="82"/>
                </a:lnTo>
                <a:lnTo>
                  <a:pt x="448" y="92"/>
                </a:lnTo>
                <a:lnTo>
                  <a:pt x="441" y="92"/>
                </a:lnTo>
                <a:close/>
                <a:moveTo>
                  <a:pt x="454" y="77"/>
                </a:moveTo>
                <a:lnTo>
                  <a:pt x="463" y="77"/>
                </a:lnTo>
                <a:lnTo>
                  <a:pt x="461" y="69"/>
                </a:lnTo>
                <a:cubicBezTo>
                  <a:pt x="460" y="66"/>
                  <a:pt x="459" y="64"/>
                  <a:pt x="459" y="63"/>
                </a:cubicBezTo>
                <a:lnTo>
                  <a:pt x="458" y="63"/>
                </a:lnTo>
                <a:cubicBezTo>
                  <a:pt x="458" y="64"/>
                  <a:pt x="458" y="66"/>
                  <a:pt x="457" y="69"/>
                </a:cubicBezTo>
                <a:lnTo>
                  <a:pt x="454" y="77"/>
                </a:lnTo>
                <a:close/>
                <a:moveTo>
                  <a:pt x="453" y="51"/>
                </a:moveTo>
                <a:cubicBezTo>
                  <a:pt x="455" y="51"/>
                  <a:pt x="457" y="49"/>
                  <a:pt x="457" y="47"/>
                </a:cubicBezTo>
                <a:cubicBezTo>
                  <a:pt x="457" y="45"/>
                  <a:pt x="455" y="43"/>
                  <a:pt x="453" y="43"/>
                </a:cubicBezTo>
                <a:cubicBezTo>
                  <a:pt x="451" y="43"/>
                  <a:pt x="449" y="45"/>
                  <a:pt x="449" y="47"/>
                </a:cubicBezTo>
                <a:cubicBezTo>
                  <a:pt x="449" y="49"/>
                  <a:pt x="451" y="51"/>
                  <a:pt x="453" y="51"/>
                </a:cubicBezTo>
                <a:close/>
                <a:moveTo>
                  <a:pt x="464" y="51"/>
                </a:moveTo>
                <a:cubicBezTo>
                  <a:pt x="466" y="51"/>
                  <a:pt x="468" y="49"/>
                  <a:pt x="468" y="47"/>
                </a:cubicBezTo>
                <a:cubicBezTo>
                  <a:pt x="468" y="45"/>
                  <a:pt x="466" y="43"/>
                  <a:pt x="464" y="43"/>
                </a:cubicBezTo>
                <a:cubicBezTo>
                  <a:pt x="462" y="43"/>
                  <a:pt x="461" y="45"/>
                  <a:pt x="461" y="47"/>
                </a:cubicBezTo>
                <a:cubicBezTo>
                  <a:pt x="461" y="49"/>
                  <a:pt x="462" y="51"/>
                  <a:pt x="464" y="51"/>
                </a:cubicBezTo>
                <a:close/>
                <a:moveTo>
                  <a:pt x="486" y="92"/>
                </a:moveTo>
                <a:lnTo>
                  <a:pt x="493" y="92"/>
                </a:lnTo>
                <a:lnTo>
                  <a:pt x="493" y="59"/>
                </a:lnTo>
                <a:lnTo>
                  <a:pt x="504" y="59"/>
                </a:lnTo>
                <a:lnTo>
                  <a:pt x="506" y="53"/>
                </a:lnTo>
                <a:lnTo>
                  <a:pt x="475" y="53"/>
                </a:lnTo>
                <a:lnTo>
                  <a:pt x="475" y="59"/>
                </a:lnTo>
                <a:lnTo>
                  <a:pt x="486" y="59"/>
                </a:lnTo>
                <a:lnTo>
                  <a:pt x="486" y="92"/>
                </a:lnTo>
                <a:close/>
                <a:moveTo>
                  <a:pt x="164" y="140"/>
                </a:moveTo>
                <a:cubicBezTo>
                  <a:pt x="166" y="142"/>
                  <a:pt x="171" y="143"/>
                  <a:pt x="175" y="143"/>
                </a:cubicBezTo>
                <a:cubicBezTo>
                  <a:pt x="183" y="143"/>
                  <a:pt x="189" y="139"/>
                  <a:pt x="189" y="132"/>
                </a:cubicBezTo>
                <a:cubicBezTo>
                  <a:pt x="189" y="120"/>
                  <a:pt x="172" y="121"/>
                  <a:pt x="172" y="114"/>
                </a:cubicBezTo>
                <a:cubicBezTo>
                  <a:pt x="172" y="110"/>
                  <a:pt x="175" y="109"/>
                  <a:pt x="177" y="109"/>
                </a:cubicBezTo>
                <a:cubicBezTo>
                  <a:pt x="180" y="109"/>
                  <a:pt x="183" y="110"/>
                  <a:pt x="187" y="112"/>
                </a:cubicBezTo>
                <a:lnTo>
                  <a:pt x="187" y="106"/>
                </a:lnTo>
                <a:cubicBezTo>
                  <a:pt x="184" y="105"/>
                  <a:pt x="181" y="103"/>
                  <a:pt x="177" y="103"/>
                </a:cubicBezTo>
                <a:cubicBezTo>
                  <a:pt x="169" y="103"/>
                  <a:pt x="165" y="109"/>
                  <a:pt x="165" y="114"/>
                </a:cubicBezTo>
                <a:cubicBezTo>
                  <a:pt x="165" y="126"/>
                  <a:pt x="181" y="125"/>
                  <a:pt x="181" y="133"/>
                </a:cubicBezTo>
                <a:cubicBezTo>
                  <a:pt x="181" y="136"/>
                  <a:pt x="178" y="137"/>
                  <a:pt x="175" y="137"/>
                </a:cubicBezTo>
                <a:cubicBezTo>
                  <a:pt x="171" y="137"/>
                  <a:pt x="168" y="136"/>
                  <a:pt x="166" y="135"/>
                </a:cubicBezTo>
                <a:lnTo>
                  <a:pt x="164" y="140"/>
                </a:lnTo>
                <a:close/>
                <a:moveTo>
                  <a:pt x="196" y="143"/>
                </a:moveTo>
                <a:lnTo>
                  <a:pt x="204" y="143"/>
                </a:lnTo>
                <a:lnTo>
                  <a:pt x="204" y="104"/>
                </a:lnTo>
                <a:lnTo>
                  <a:pt x="196" y="104"/>
                </a:lnTo>
                <a:lnTo>
                  <a:pt x="196" y="143"/>
                </a:lnTo>
                <a:close/>
                <a:moveTo>
                  <a:pt x="213" y="143"/>
                </a:moveTo>
                <a:lnTo>
                  <a:pt x="234" y="143"/>
                </a:lnTo>
                <a:lnTo>
                  <a:pt x="234" y="137"/>
                </a:lnTo>
                <a:lnTo>
                  <a:pt x="220" y="137"/>
                </a:lnTo>
                <a:lnTo>
                  <a:pt x="220" y="126"/>
                </a:lnTo>
                <a:lnTo>
                  <a:pt x="232" y="126"/>
                </a:lnTo>
                <a:lnTo>
                  <a:pt x="232" y="120"/>
                </a:lnTo>
                <a:lnTo>
                  <a:pt x="220" y="120"/>
                </a:lnTo>
                <a:lnTo>
                  <a:pt x="220" y="110"/>
                </a:lnTo>
                <a:lnTo>
                  <a:pt x="233" y="110"/>
                </a:lnTo>
                <a:lnTo>
                  <a:pt x="234" y="104"/>
                </a:lnTo>
                <a:lnTo>
                  <a:pt x="213" y="104"/>
                </a:lnTo>
                <a:lnTo>
                  <a:pt x="213" y="143"/>
                </a:lnTo>
                <a:close/>
                <a:moveTo>
                  <a:pt x="275" y="124"/>
                </a:moveTo>
                <a:lnTo>
                  <a:pt x="268" y="124"/>
                </a:lnTo>
                <a:lnTo>
                  <a:pt x="268" y="136"/>
                </a:lnTo>
                <a:cubicBezTo>
                  <a:pt x="267" y="137"/>
                  <a:pt x="264" y="137"/>
                  <a:pt x="262" y="137"/>
                </a:cubicBezTo>
                <a:cubicBezTo>
                  <a:pt x="253" y="137"/>
                  <a:pt x="248" y="132"/>
                  <a:pt x="248" y="123"/>
                </a:cubicBezTo>
                <a:cubicBezTo>
                  <a:pt x="248" y="115"/>
                  <a:pt x="253" y="109"/>
                  <a:pt x="263" y="109"/>
                </a:cubicBezTo>
                <a:cubicBezTo>
                  <a:pt x="267" y="109"/>
                  <a:pt x="270" y="110"/>
                  <a:pt x="273" y="112"/>
                </a:cubicBezTo>
                <a:lnTo>
                  <a:pt x="273" y="106"/>
                </a:lnTo>
                <a:cubicBezTo>
                  <a:pt x="270" y="105"/>
                  <a:pt x="267" y="103"/>
                  <a:pt x="262" y="103"/>
                </a:cubicBezTo>
                <a:cubicBezTo>
                  <a:pt x="249" y="103"/>
                  <a:pt x="241" y="112"/>
                  <a:pt x="241" y="124"/>
                </a:cubicBezTo>
                <a:cubicBezTo>
                  <a:pt x="241" y="135"/>
                  <a:pt x="248" y="143"/>
                  <a:pt x="261" y="143"/>
                </a:cubicBezTo>
                <a:cubicBezTo>
                  <a:pt x="267" y="143"/>
                  <a:pt x="272" y="142"/>
                  <a:pt x="275" y="140"/>
                </a:cubicBezTo>
                <a:lnTo>
                  <a:pt x="275" y="124"/>
                </a:lnTo>
                <a:close/>
                <a:moveTo>
                  <a:pt x="284" y="143"/>
                </a:moveTo>
                <a:lnTo>
                  <a:pt x="306" y="143"/>
                </a:lnTo>
                <a:lnTo>
                  <a:pt x="306" y="137"/>
                </a:lnTo>
                <a:lnTo>
                  <a:pt x="291" y="137"/>
                </a:lnTo>
                <a:lnTo>
                  <a:pt x="291" y="126"/>
                </a:lnTo>
                <a:lnTo>
                  <a:pt x="303" y="126"/>
                </a:lnTo>
                <a:lnTo>
                  <a:pt x="303" y="120"/>
                </a:lnTo>
                <a:lnTo>
                  <a:pt x="291" y="120"/>
                </a:lnTo>
                <a:lnTo>
                  <a:pt x="291" y="110"/>
                </a:lnTo>
                <a:lnTo>
                  <a:pt x="303" y="110"/>
                </a:lnTo>
                <a:lnTo>
                  <a:pt x="306" y="104"/>
                </a:lnTo>
                <a:lnTo>
                  <a:pt x="284" y="104"/>
                </a:lnTo>
                <a:lnTo>
                  <a:pt x="284" y="143"/>
                </a:lnTo>
                <a:close/>
                <a:moveTo>
                  <a:pt x="314" y="143"/>
                </a:moveTo>
                <a:lnTo>
                  <a:pt x="321" y="143"/>
                </a:lnTo>
                <a:lnTo>
                  <a:pt x="321" y="121"/>
                </a:lnTo>
                <a:cubicBezTo>
                  <a:pt x="321" y="119"/>
                  <a:pt x="321" y="116"/>
                  <a:pt x="321" y="115"/>
                </a:cubicBezTo>
                <a:cubicBezTo>
                  <a:pt x="322" y="116"/>
                  <a:pt x="323" y="119"/>
                  <a:pt x="325" y="121"/>
                </a:cubicBezTo>
                <a:lnTo>
                  <a:pt x="342" y="143"/>
                </a:lnTo>
                <a:lnTo>
                  <a:pt x="349" y="143"/>
                </a:lnTo>
                <a:lnTo>
                  <a:pt x="349" y="104"/>
                </a:lnTo>
                <a:lnTo>
                  <a:pt x="342" y="104"/>
                </a:lnTo>
                <a:lnTo>
                  <a:pt x="342" y="124"/>
                </a:lnTo>
                <a:cubicBezTo>
                  <a:pt x="342" y="127"/>
                  <a:pt x="342" y="129"/>
                  <a:pt x="342" y="131"/>
                </a:cubicBezTo>
                <a:cubicBezTo>
                  <a:pt x="340" y="129"/>
                  <a:pt x="339" y="128"/>
                  <a:pt x="337" y="125"/>
                </a:cubicBezTo>
                <a:lnTo>
                  <a:pt x="321" y="104"/>
                </a:lnTo>
                <a:lnTo>
                  <a:pt x="314" y="104"/>
                </a:lnTo>
                <a:lnTo>
                  <a:pt x="314" y="143"/>
                </a:lnTo>
                <a:close/>
                <a:moveTo>
                  <a:pt x="0" y="53"/>
                </a:moveTo>
                <a:lnTo>
                  <a:pt x="54" y="53"/>
                </a:lnTo>
                <a:lnTo>
                  <a:pt x="54" y="107"/>
                </a:lnTo>
                <a:cubicBezTo>
                  <a:pt x="54" y="128"/>
                  <a:pt x="79" y="121"/>
                  <a:pt x="79" y="107"/>
                </a:cubicBezTo>
                <a:lnTo>
                  <a:pt x="79" y="49"/>
                </a:lnTo>
                <a:lnTo>
                  <a:pt x="68" y="57"/>
                </a:lnTo>
                <a:lnTo>
                  <a:pt x="68" y="28"/>
                </a:lnTo>
                <a:lnTo>
                  <a:pt x="106" y="0"/>
                </a:lnTo>
                <a:lnTo>
                  <a:pt x="143" y="28"/>
                </a:lnTo>
                <a:lnTo>
                  <a:pt x="143" y="57"/>
                </a:lnTo>
                <a:lnTo>
                  <a:pt x="132" y="49"/>
                </a:lnTo>
                <a:lnTo>
                  <a:pt x="132" y="143"/>
                </a:lnTo>
                <a:lnTo>
                  <a:pt x="79" y="143"/>
                </a:lnTo>
                <a:lnTo>
                  <a:pt x="79" y="136"/>
                </a:lnTo>
                <a:cubicBezTo>
                  <a:pt x="57" y="150"/>
                  <a:pt x="0" y="147"/>
                  <a:pt x="0" y="100"/>
                </a:cubicBezTo>
                <a:lnTo>
                  <a:pt x="0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057" name="Picture 65" descr="Bild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4288" y="5588000"/>
            <a:ext cx="195103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lang="de-DE" sz="3600" b="1" kern="1200" dirty="0">
          <a:ln>
            <a:prstDash val="solid"/>
          </a:ln>
          <a:solidFill>
            <a:schemeClr val="tx1"/>
          </a:solidFill>
          <a:effectLst>
            <a:outerShdw blurRad="38100" dist="38100" dir="5400000" algn="tl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800100" indent="-342900" algn="l" defTabSz="-1387316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6pPr>
      <a:lvl7pPr marL="1257300" indent="-342900" algn="l" defTabSz="-1387316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7pPr>
      <a:lvl8pPr marL="1714500" indent="-342900" algn="l" defTabSz="-1387316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8pPr>
      <a:lvl9pPr marL="2171700" indent="-342900" algn="l" defTabSz="-13873163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30000"/>
        </a:spcAft>
        <a:buSzPct val="9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0"/>
        </a:spcBef>
        <a:spcAft>
          <a:spcPct val="30000"/>
        </a:spcAft>
        <a:buSzPct val="9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0"/>
        </a:spcBef>
        <a:spcAft>
          <a:spcPct val="30000"/>
        </a:spcAft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0"/>
        </a:spcBef>
        <a:spcAft>
          <a:spcPct val="30000"/>
        </a:spcAft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0"/>
        </a:spcBef>
        <a:spcAft>
          <a:spcPct val="30000"/>
        </a:spcAft>
        <a:buSzPct val="9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E54BC-786C-477F-AA29-B043A19DE9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908050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4000">
              <a:latin typeface="Calibri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27088" y="958850"/>
            <a:ext cx="78486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de-DE" sz="3600" b="1">
                <a:latin typeface="Calibri" pitchFamily="34" charset="0"/>
              </a:rPr>
              <a:t>Projektbereich A:</a:t>
            </a:r>
          </a:p>
          <a:p>
            <a:pPr>
              <a:spcBef>
                <a:spcPct val="25000"/>
              </a:spcBef>
            </a:pPr>
            <a:r>
              <a:rPr lang="de-DE" sz="3600" b="1">
                <a:latin typeface="Calibri" pitchFamily="34" charset="0"/>
              </a:rPr>
              <a:t>Sensorik</a:t>
            </a:r>
          </a:p>
          <a:p>
            <a:pPr>
              <a:spcBef>
                <a:spcPct val="25000"/>
              </a:spcBef>
            </a:pPr>
            <a:endParaRPr lang="de-DE" sz="3600" b="1">
              <a:latin typeface="Calibri" pitchFamily="34" charset="0"/>
            </a:endParaRPr>
          </a:p>
          <a:p>
            <a:pPr>
              <a:spcBef>
                <a:spcPct val="25000"/>
              </a:spcBef>
            </a:pPr>
            <a:r>
              <a:rPr lang="de-DE" sz="2000" b="1">
                <a:latin typeface="Calibri" pitchFamily="34" charset="0"/>
              </a:rPr>
              <a:t>Prof. Haring Bolívar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BACBC8-BE72-43B7-BB4E-D2AC49ED9C5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A.1 Colorimetrische Arrays</a:t>
            </a:r>
          </a:p>
        </p:txBody>
      </p:sp>
      <p:sp>
        <p:nvSpPr>
          <p:cNvPr id="4100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928688" y="1071563"/>
            <a:ext cx="7758112" cy="4948237"/>
          </a:xfrm>
        </p:spPr>
        <p:txBody>
          <a:bodyPr/>
          <a:lstStyle/>
          <a:p>
            <a:r>
              <a:rPr lang="de-DE" smtClean="0"/>
              <a:t>Beteiligte Antragsteller: Böhm, Loffeld</a:t>
            </a:r>
          </a:p>
          <a:p>
            <a:r>
              <a:rPr lang="de-DE" smtClean="0"/>
              <a:t>Ziel</a:t>
            </a:r>
          </a:p>
          <a:p>
            <a:r>
              <a:rPr lang="de-DE" smtClean="0"/>
              <a:t>CMOS-kompatiblen Sensoren zur </a:t>
            </a:r>
            <a:br>
              <a:rPr lang="de-DE" smtClean="0"/>
            </a:br>
            <a:r>
              <a:rPr lang="de-DE" smtClean="0"/>
              <a:t>Detektion multispektraler Bilddaten</a:t>
            </a:r>
          </a:p>
          <a:p>
            <a:pPr lvl="1"/>
            <a:r>
              <a:rPr lang="de-DE" smtClean="0"/>
              <a:t>Simulation und Modellierung</a:t>
            </a:r>
          </a:p>
          <a:p>
            <a:pPr lvl="1"/>
            <a:r>
              <a:rPr lang="de-DE" smtClean="0"/>
              <a:t>Herstellung als Einzelbauelemente</a:t>
            </a:r>
          </a:p>
          <a:p>
            <a:pPr lvl="1"/>
            <a:r>
              <a:rPr lang="de-DE" smtClean="0"/>
              <a:t>Charakterisierung</a:t>
            </a:r>
          </a:p>
          <a:p>
            <a:pPr lvl="1"/>
            <a:r>
              <a:rPr lang="de-DE" smtClean="0"/>
              <a:t>praktische Erprobung (B.1 und C.2)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636713"/>
            <a:ext cx="2143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143375"/>
            <a:ext cx="24098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6643688" y="5429250"/>
            <a:ext cx="235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a-Si:H pi</a:t>
            </a:r>
            <a:r>
              <a:rPr lang="de-DE" sz="1200" baseline="30000"/>
              <a:t>3</a:t>
            </a:r>
            <a:r>
              <a:rPr lang="de-DE" sz="1200"/>
              <a:t>n three color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B45361-C854-4D15-BFB4-1F973E82E2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A.1 Colorimetrische Arrays</a:t>
            </a:r>
          </a:p>
        </p:txBody>
      </p:sp>
      <p:sp>
        <p:nvSpPr>
          <p:cNvPr id="5124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928662" y="1000108"/>
            <a:ext cx="7758112" cy="4948237"/>
          </a:xfrm>
        </p:spPr>
        <p:txBody>
          <a:bodyPr/>
          <a:lstStyle/>
          <a:p>
            <a:r>
              <a:rPr lang="de-DE" dirty="0" smtClean="0"/>
              <a:t>Fragestellung / Innovative Forschungsaspekte</a:t>
            </a:r>
          </a:p>
          <a:p>
            <a:pPr lvl="1" algn="just"/>
            <a:r>
              <a:rPr lang="de-DE" dirty="0" smtClean="0"/>
              <a:t>unzureichende Unterscheidung spektraler Eigenschaf-</a:t>
            </a:r>
            <a:r>
              <a:rPr lang="de-DE" dirty="0" err="1" smtClean="0"/>
              <a:t>ten</a:t>
            </a:r>
            <a:r>
              <a:rPr lang="de-DE" dirty="0" smtClean="0"/>
              <a:t> von Personen / Objekten durch 3-Farben Sensoren</a:t>
            </a:r>
          </a:p>
          <a:p>
            <a:pPr lvl="1" algn="just"/>
            <a:r>
              <a:rPr lang="de-DE" dirty="0" smtClean="0"/>
              <a:t>Multispektrale kontinuierlich-</a:t>
            </a:r>
            <a:r>
              <a:rPr lang="de-DE" dirty="0" err="1" smtClean="0"/>
              <a:t>abstimmbare</a:t>
            </a:r>
            <a:r>
              <a:rPr lang="de-DE" dirty="0" smtClean="0"/>
              <a:t> Sensoren bis dato nicht als integriertes System verfügbar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71604" y="6042026"/>
            <a:ext cx="2705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/>
              <a:t>R. Anderson, et al, J. </a:t>
            </a:r>
            <a:r>
              <a:rPr lang="de-DE" sz="1000" b="1" dirty="0" err="1" smtClean="0"/>
              <a:t>Dermatology</a:t>
            </a:r>
            <a:r>
              <a:rPr lang="de-DE" sz="1000" b="1" dirty="0" smtClean="0"/>
              <a:t> (1981)</a:t>
            </a:r>
            <a:endParaRPr lang="de-DE" sz="10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000100" y="3214686"/>
            <a:ext cx="4452968" cy="2787809"/>
            <a:chOff x="1000100" y="3214686"/>
            <a:chExt cx="4452968" cy="2787809"/>
          </a:xfrm>
        </p:grpSpPr>
        <p:pic>
          <p:nvPicPr>
            <p:cNvPr id="512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6" y="3214686"/>
              <a:ext cx="3870325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/>
            <a:srcRect l="9666"/>
            <a:stretch>
              <a:fillRect/>
            </a:stretch>
          </p:blipFill>
          <p:spPr bwMode="auto">
            <a:xfrm>
              <a:off x="1479038" y="3495114"/>
              <a:ext cx="3807342" cy="233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feld 9"/>
            <p:cNvSpPr txBox="1"/>
            <p:nvPr/>
          </p:nvSpPr>
          <p:spPr>
            <a:xfrm>
              <a:off x="1423966" y="3222607"/>
              <a:ext cx="37862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Reflexion unterschiedlicher Hautproben </a:t>
              </a:r>
              <a:endParaRPr lang="de-DE" sz="14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85852" y="5541956"/>
              <a:ext cx="428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300</a:t>
              </a:r>
              <a:endParaRPr lang="de-DE" sz="100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643042" y="5541956"/>
              <a:ext cx="428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/>
                <a:t>4</a:t>
              </a:r>
              <a:r>
                <a:rPr lang="de-DE" sz="1000" b="1" dirty="0" smtClean="0"/>
                <a:t>00</a:t>
              </a:r>
              <a:endParaRPr lang="de-DE" sz="10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966894" y="5541956"/>
              <a:ext cx="428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500</a:t>
              </a:r>
              <a:endParaRPr lang="de-DE" sz="10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290746" y="5541956"/>
              <a:ext cx="428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/>
                <a:t>6</a:t>
              </a:r>
              <a:r>
                <a:rPr lang="de-DE" sz="1000" b="1" dirty="0" smtClean="0"/>
                <a:t>00</a:t>
              </a:r>
              <a:endParaRPr lang="de-DE" sz="10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614598" y="5541956"/>
              <a:ext cx="428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700</a:t>
              </a:r>
              <a:endParaRPr lang="de-DE" sz="1000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986075" y="5541956"/>
              <a:ext cx="428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/>
                <a:t>8</a:t>
              </a:r>
              <a:r>
                <a:rPr lang="de-DE" sz="1000" b="1" dirty="0" smtClean="0"/>
                <a:t>00</a:t>
              </a:r>
              <a:endParaRPr lang="de-DE" sz="1000" b="1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381367" y="5541956"/>
              <a:ext cx="6429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1200</a:t>
              </a:r>
              <a:endParaRPr lang="de-DE" sz="10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857620" y="5541956"/>
              <a:ext cx="6429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1600</a:t>
              </a:r>
              <a:endParaRPr lang="de-DE" sz="1000" b="1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33873" y="5541956"/>
              <a:ext cx="6429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2000</a:t>
              </a:r>
              <a:endParaRPr lang="de-DE" sz="10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810126" y="5541956"/>
              <a:ext cx="64294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2400</a:t>
              </a:r>
              <a:endParaRPr lang="de-DE" sz="1000" b="1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571736" y="5756274"/>
              <a:ext cx="128588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Wellenlänge (</a:t>
              </a:r>
              <a:r>
                <a:rPr lang="de-DE" sz="1000" b="1" dirty="0" err="1" smtClean="0"/>
                <a:t>nm</a:t>
              </a:r>
              <a:r>
                <a:rPr lang="de-DE" sz="1000" b="1" dirty="0" smtClean="0"/>
                <a:t>)</a:t>
              </a:r>
              <a:endParaRPr lang="de-DE" sz="1000" b="1" dirty="0"/>
            </a:p>
          </p:txBody>
        </p:sp>
        <p:sp>
          <p:nvSpPr>
            <p:cNvPr id="23" name="Textfeld 22"/>
            <p:cNvSpPr txBox="1"/>
            <p:nvPr/>
          </p:nvSpPr>
          <p:spPr>
            <a:xfrm rot="16200000">
              <a:off x="480269" y="4490155"/>
              <a:ext cx="128588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Reflexion (</a:t>
              </a:r>
              <a:r>
                <a:rPr lang="de-DE" sz="1000" b="1" dirty="0" err="1" smtClean="0"/>
                <a:t>nm</a:t>
              </a:r>
              <a:r>
                <a:rPr lang="de-DE" sz="1000" b="1" dirty="0" smtClean="0"/>
                <a:t>)</a:t>
              </a:r>
              <a:endParaRPr lang="de-DE" sz="1000" b="1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285853" y="5375273"/>
              <a:ext cx="21431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0</a:t>
              </a:r>
              <a:endParaRPr lang="de-DE" sz="1000" b="1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214414" y="4441814"/>
              <a:ext cx="28575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b="1" dirty="0" smtClean="0"/>
                <a:t>0.5</a:t>
              </a:r>
              <a:endParaRPr lang="de-DE" sz="1000" b="1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214414" y="3475018"/>
              <a:ext cx="28575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b="1" dirty="0" smtClean="0"/>
                <a:t>1.0</a:t>
              </a:r>
              <a:endParaRPr lang="de-DE" sz="1000" b="1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5286380" y="3286124"/>
            <a:ext cx="3786188" cy="2716371"/>
            <a:chOff x="5286380" y="3286124"/>
            <a:chExt cx="3786188" cy="2716371"/>
          </a:xfrm>
        </p:grpSpPr>
        <p:pic>
          <p:nvPicPr>
            <p:cNvPr id="512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3286124"/>
              <a:ext cx="3786188" cy="242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feld 27"/>
            <p:cNvSpPr txBox="1"/>
            <p:nvPr/>
          </p:nvSpPr>
          <p:spPr>
            <a:xfrm>
              <a:off x="6572264" y="5756274"/>
              <a:ext cx="128588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/>
                <a:t>Wellenlänge (</a:t>
              </a:r>
              <a:r>
                <a:rPr lang="de-DE" sz="1000" b="1" dirty="0" err="1" smtClean="0"/>
                <a:t>nm</a:t>
              </a:r>
              <a:r>
                <a:rPr lang="de-DE" sz="1000" b="1" dirty="0" smtClean="0"/>
                <a:t>)</a:t>
              </a:r>
              <a:endParaRPr lang="de-DE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655F5-3CAA-47E0-B55C-3EEAFBEA813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A.2 Terahertz Sensorentwicklung</a:t>
            </a:r>
          </a:p>
        </p:txBody>
      </p:sp>
      <p:sp>
        <p:nvSpPr>
          <p:cNvPr id="6148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928688" y="1071563"/>
            <a:ext cx="7758112" cy="4948237"/>
          </a:xfrm>
        </p:spPr>
        <p:txBody>
          <a:bodyPr/>
          <a:lstStyle/>
          <a:p>
            <a:r>
              <a:rPr lang="de-DE" smtClean="0"/>
              <a:t>Beteiligte Antragsteller: Haring Bolívar, Pfeiffer</a:t>
            </a:r>
          </a:p>
          <a:p>
            <a:r>
              <a:rPr lang="de-DE" smtClean="0"/>
              <a:t>Ziele</a:t>
            </a:r>
          </a:p>
          <a:p>
            <a:pPr lvl="1"/>
            <a:r>
              <a:rPr lang="de-DE" smtClean="0"/>
              <a:t>Entwicklung innovativer, raumtemperaturtauglicher, integrierbarer THz Detektortechnologien für kompakte THz Kamerasysteme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467100"/>
            <a:ext cx="292893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feld 6"/>
          <p:cNvSpPr txBox="1">
            <a:spLocks noChangeArrowheads="1"/>
          </p:cNvSpPr>
          <p:nvPr/>
        </p:nvSpPr>
        <p:spPr bwMode="auto">
          <a:xfrm>
            <a:off x="1428750" y="5467350"/>
            <a:ext cx="3500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/>
              <a:t>Supraleitendes Mikrobolometer System </a:t>
            </a:r>
            <a:br>
              <a:rPr lang="de-DE" sz="1200"/>
            </a:br>
            <a:r>
              <a:rPr lang="de-DE" sz="1200"/>
              <a:t>bei T = 300mK (IPHT Jena, D)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3286125"/>
            <a:ext cx="3521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feld 8"/>
          <p:cNvSpPr txBox="1">
            <a:spLocks noChangeArrowheads="1"/>
          </p:cNvSpPr>
          <p:nvPr/>
        </p:nvSpPr>
        <p:spPr bwMode="auto">
          <a:xfrm>
            <a:off x="6000750" y="5429250"/>
            <a:ext cx="3500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/>
              <a:t>Femtosekundenlaser basiertes </a:t>
            </a:r>
            <a:br>
              <a:rPr lang="de-DE" sz="1200"/>
            </a:br>
            <a:r>
              <a:rPr lang="de-DE" sz="1200"/>
              <a:t>THz Imaging System (Teraview, UK)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928688" y="1071563"/>
            <a:ext cx="7758112" cy="4948237"/>
          </a:xfrm>
        </p:spPr>
        <p:txBody>
          <a:bodyPr/>
          <a:lstStyle/>
          <a:p>
            <a:r>
              <a:rPr lang="de-DE" dirty="0" smtClean="0"/>
              <a:t>Innovative Forschungsaspekte</a:t>
            </a:r>
          </a:p>
          <a:p>
            <a:pPr lvl="1" algn="just"/>
            <a:r>
              <a:rPr lang="de-DE" dirty="0" smtClean="0"/>
              <a:t>Neuartige Detektionsprinzipien, z.B. 2D Plasma in einem FET, antennengekoppelte Mikrobolometer, </a:t>
            </a:r>
            <a:r>
              <a:rPr lang="de-DE" dirty="0" err="1" smtClean="0"/>
              <a:t>pyroelektrische</a:t>
            </a:r>
            <a:r>
              <a:rPr lang="de-DE" dirty="0" smtClean="0"/>
              <a:t> Detektoren, halbleitende Antennen, …</a:t>
            </a:r>
          </a:p>
          <a:p>
            <a:pPr lvl="1" algn="just"/>
            <a:r>
              <a:rPr lang="de-DE" dirty="0" smtClean="0"/>
              <a:t>Kombination </a:t>
            </a:r>
            <a:r>
              <a:rPr lang="de-DE" dirty="0" smtClean="0"/>
              <a:t>neuartiger Detektoransätze mit </a:t>
            </a:r>
            <a:r>
              <a:rPr lang="de-DE" dirty="0" err="1" smtClean="0"/>
              <a:t>system</a:t>
            </a:r>
            <a:r>
              <a:rPr lang="de-DE" dirty="0" smtClean="0"/>
              <a:t>. </a:t>
            </a:r>
            <a:r>
              <a:rPr lang="de-DE" smtClean="0"/>
              <a:t>Schaltungsdesign </a:t>
            </a:r>
            <a:r>
              <a:rPr lang="de-DE" dirty="0" smtClean="0"/>
              <a:t>und Vorverarbeitung.</a:t>
            </a:r>
            <a:endParaRPr lang="de-DE" dirty="0" smtClean="0"/>
          </a:p>
          <a:p>
            <a:pPr lvl="1" algn="just"/>
            <a:endParaRPr lang="de-DE" dirty="0" smtClean="0"/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719513"/>
            <a:ext cx="4075112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0D4AA4-8DAB-4025-B91D-A50AEA5E193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A.2 Terahertz Sensorentwicklung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3714750"/>
            <a:ext cx="29511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feld 6"/>
          <p:cNvSpPr txBox="1">
            <a:spLocks noChangeArrowheads="1"/>
          </p:cNvSpPr>
          <p:nvPr/>
        </p:nvSpPr>
        <p:spPr bwMode="auto">
          <a:xfrm>
            <a:off x="1357313" y="571500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/>
              <a:t>Erstes CMOS THz FPA  bei 600 GHz mit Transistoren mit f</a:t>
            </a:r>
            <a:r>
              <a:rPr lang="de-DE" sz="1200" baseline="-25000"/>
              <a:t>T</a:t>
            </a:r>
            <a:r>
              <a:rPr lang="de-DE" sz="1200"/>
              <a:t>=35 GHz</a:t>
            </a:r>
          </a:p>
          <a:p>
            <a:pPr algn="ctr"/>
            <a:r>
              <a:rPr lang="de-DE" sz="1200"/>
              <a:t>(Alvydas, et al. 2008)</a:t>
            </a:r>
          </a:p>
        </p:txBody>
      </p:sp>
      <p:pic>
        <p:nvPicPr>
          <p:cNvPr id="7177" name="Picture 16" descr="newtp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4357688"/>
            <a:ext cx="1016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feld 8"/>
          <p:cNvSpPr txBox="1">
            <a:spLocks noChangeArrowheads="1"/>
          </p:cNvSpPr>
          <p:nvPr/>
        </p:nvSpPr>
        <p:spPr bwMode="auto">
          <a:xfrm>
            <a:off x="5645150" y="5715000"/>
            <a:ext cx="2357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/>
              <a:t>THz Bildgebung mit integriertem pyroelektrischem Detektor</a:t>
            </a:r>
            <a:br>
              <a:rPr lang="de-DE" sz="1200"/>
            </a:br>
            <a:r>
              <a:rPr lang="de-DE" sz="1200"/>
              <a:t>(Voltolina, et al,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3D-Kamera neu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643313"/>
            <a:ext cx="16494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3D-Kamera neu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1988">
            <a:off x="5524500" y="4835525"/>
            <a:ext cx="12017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24" descr="3D-Kamera neu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3663" y="3257550"/>
            <a:ext cx="1201737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C99CDD-D84D-42C9-BB83-7542F6F44B9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A.3 Multikamera 2D/3D Technologie</a:t>
            </a:r>
          </a:p>
        </p:txBody>
      </p:sp>
      <p:sp>
        <p:nvSpPr>
          <p:cNvPr id="819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928688" y="1071563"/>
            <a:ext cx="7758112" cy="4948237"/>
          </a:xfrm>
        </p:spPr>
        <p:txBody>
          <a:bodyPr/>
          <a:lstStyle/>
          <a:p>
            <a:r>
              <a:rPr lang="de-DE" dirty="0" smtClean="0"/>
              <a:t>Beteiligte Antragsteller: </a:t>
            </a:r>
            <a:r>
              <a:rPr lang="de-DE" dirty="0" err="1" smtClean="0"/>
              <a:t>Loffeld</a:t>
            </a:r>
            <a:r>
              <a:rPr lang="de-DE" dirty="0" smtClean="0"/>
              <a:t>, Kolb</a:t>
            </a:r>
          </a:p>
          <a:p>
            <a:r>
              <a:rPr lang="de-DE" dirty="0" smtClean="0"/>
              <a:t>Ziele</a:t>
            </a:r>
          </a:p>
          <a:p>
            <a:r>
              <a:rPr lang="de-DE" dirty="0" smtClean="0"/>
              <a:t>Technologischen Grundlage für den parallelen und synchronisierten Betrieb </a:t>
            </a:r>
            <a:r>
              <a:rPr lang="de-DE" u="sng" dirty="0" smtClean="0"/>
              <a:t>mehrerer</a:t>
            </a:r>
            <a:r>
              <a:rPr lang="de-DE" dirty="0" smtClean="0"/>
              <a:t> 2D- und 3D Kameras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  <p:pic>
        <p:nvPicPr>
          <p:cNvPr id="8201" name="Picture 8" descr="http://www.mpi-inf.mpg.de/~blanz/html/bilder/gip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0719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/>
        </p:nvCxnSpPr>
        <p:spPr>
          <a:xfrm flipV="1">
            <a:off x="2286000" y="3786190"/>
            <a:ext cx="3071818" cy="2857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3786188" y="3929066"/>
            <a:ext cx="1643068" cy="164305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786182" y="4071942"/>
            <a:ext cx="2928958" cy="285752"/>
          </a:xfrm>
          <a:prstGeom prst="line">
            <a:avLst/>
          </a:prstGeom>
          <a:ln>
            <a:solidFill>
              <a:srgbClr val="D5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786182" y="4071942"/>
            <a:ext cx="1928826" cy="114300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3786188" y="4572008"/>
            <a:ext cx="3000390" cy="1000117"/>
          </a:xfrm>
          <a:prstGeom prst="line">
            <a:avLst/>
          </a:prstGeom>
          <a:ln>
            <a:solidFill>
              <a:srgbClr val="D5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3786188" y="5429264"/>
            <a:ext cx="1928820" cy="14286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4CAA1C-8C1B-4CBA-B82F-FF62D4738A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A.3 Multikamera 2D/3D Technologie</a:t>
            </a:r>
          </a:p>
        </p:txBody>
      </p:sp>
      <p:sp>
        <p:nvSpPr>
          <p:cNvPr id="9220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928688" y="1071563"/>
            <a:ext cx="7758112" cy="4948237"/>
          </a:xfrm>
        </p:spPr>
        <p:txBody>
          <a:bodyPr/>
          <a:lstStyle/>
          <a:p>
            <a:r>
              <a:rPr lang="de-DE" dirty="0" smtClean="0"/>
              <a:t>Innovative Forschungsaspekte</a:t>
            </a:r>
          </a:p>
          <a:p>
            <a:pPr lvl="1"/>
            <a:r>
              <a:rPr lang="de-DE" dirty="0" smtClean="0"/>
              <a:t>Kamerasystem und Sensornetzwerk</a:t>
            </a:r>
          </a:p>
          <a:p>
            <a:pPr lvl="2"/>
            <a:r>
              <a:rPr lang="de-DE" sz="1800" dirty="0" smtClean="0"/>
              <a:t>Mehrfrequenzverfahren im Sensornetz (MF-AMCW)</a:t>
            </a:r>
          </a:p>
          <a:p>
            <a:pPr lvl="2"/>
            <a:r>
              <a:rPr lang="de-DE" sz="1800" dirty="0" smtClean="0"/>
              <a:t>Ortsadaptive Synchronisation von Beleuchtungs-und Kameramodulen (z.B. </a:t>
            </a:r>
            <a:r>
              <a:rPr lang="de-DE" sz="1800" dirty="0" err="1" smtClean="0"/>
              <a:t>line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sight</a:t>
            </a:r>
            <a:r>
              <a:rPr lang="de-DE" sz="1800" dirty="0" smtClean="0"/>
              <a:t> </a:t>
            </a:r>
            <a:r>
              <a:rPr lang="de-DE" sz="1800" dirty="0" err="1" smtClean="0"/>
              <a:t>signal</a:t>
            </a:r>
            <a:r>
              <a:rPr lang="de-DE" sz="1800" dirty="0" smtClean="0"/>
              <a:t>, LOSS-S) und daran orientierte Bildausschnittadaption (statisch/dynamisch)</a:t>
            </a:r>
          </a:p>
          <a:p>
            <a:pPr lvl="2"/>
            <a:r>
              <a:rPr lang="de-DE" sz="1800" dirty="0" smtClean="0"/>
              <a:t>Multimodale Merkmals-Registrierung über das Netzwerk</a:t>
            </a:r>
          </a:p>
          <a:p>
            <a:pPr lvl="1"/>
            <a:r>
              <a:rPr lang="de-DE" dirty="0" smtClean="0"/>
              <a:t>Echtzeit-Datenverarbeitung (Tracking-Performance)</a:t>
            </a:r>
          </a:p>
          <a:p>
            <a:pPr lvl="2"/>
            <a:r>
              <a:rPr lang="de-DE" sz="1800" dirty="0" smtClean="0"/>
              <a:t>Verteilte Verarbeitung (Segmentierung, Klassifikation, Tracking) in einer Netzstruktur</a:t>
            </a:r>
          </a:p>
          <a:p>
            <a:pPr lvl="2"/>
            <a:r>
              <a:rPr lang="de-DE" sz="1800" dirty="0" smtClean="0"/>
              <a:t>Applikation: z.B. Dynamische Fluchtwegleitung oder dynamische Zuordnung von Ereignissen (Sensormodalitäten) zu Individuen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29288" y="6467475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>
                <a:solidFill>
                  <a:schemeClr val="bg1"/>
                </a:solidFill>
                <a:latin typeface="Calibri" pitchFamily="34" charset="0"/>
              </a:rPr>
              <a:t>Prof. Dr. Haring Bolívar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0"/>
</p:tagLst>
</file>

<file path=ppt/theme/theme1.xml><?xml version="1.0" encoding="utf-8"?>
<a:theme xmlns:a="http://schemas.openxmlformats.org/drawingml/2006/main" name="Office Theme">
  <a:themeElements>
    <a:clrScheme name="Graustufe">
      <a:dk1>
        <a:sysClr val="windowText" lastClr="000000"/>
      </a:dk1>
      <a:lt1>
        <a:sysClr val="window" lastClr="FFFFFF"/>
      </a:lt1>
      <a:dk2>
        <a:srgbClr val="333333"/>
      </a:dk2>
      <a:lt2>
        <a:srgbClr val="E5E5E5"/>
      </a:lt2>
      <a:accent1>
        <a:srgbClr val="666666"/>
      </a:accent1>
      <a:accent2>
        <a:srgbClr val="999999"/>
      </a:accent2>
      <a:accent3>
        <a:srgbClr val="B2B2B2"/>
      </a:accent3>
      <a:accent4>
        <a:srgbClr val="515151"/>
      </a:accent4>
      <a:accent5>
        <a:srgbClr val="7F7F7F"/>
      </a:accent5>
      <a:accent6>
        <a:srgbClr val="C0C0C0"/>
      </a:accent6>
      <a:hlink>
        <a:srgbClr val="5F5F5F"/>
      </a:hlink>
      <a:folHlink>
        <a:srgbClr val="919191"/>
      </a:folHlink>
    </a:clrScheme>
    <a:fontScheme name="Marvi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Bildschirmpräsentation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Folie 1</vt:lpstr>
      <vt:lpstr>A.1 Colorimetrische Arrays</vt:lpstr>
      <vt:lpstr>A.1 Colorimetrische Arrays</vt:lpstr>
      <vt:lpstr>A.2 Terahertz Sensorentwicklung</vt:lpstr>
      <vt:lpstr>A.2 Terahertz Sensorentwicklung</vt:lpstr>
      <vt:lpstr>A.3 Multikamera 2D/3D Technologie</vt:lpstr>
      <vt:lpstr>A.3 Multikamera 2D/3D Technologie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Marvin</dc:creator>
  <cp:lastModifiedBy>Windows-Benutzer</cp:lastModifiedBy>
  <cp:revision>825</cp:revision>
  <dcterms:created xsi:type="dcterms:W3CDTF">2006-08-28T07:49:43Z</dcterms:created>
  <dcterms:modified xsi:type="dcterms:W3CDTF">2009-01-25T18:00:08Z</dcterms:modified>
</cp:coreProperties>
</file>