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27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3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20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976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01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28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64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375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65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98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50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94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55E35-8D3E-44D0-8DAD-0A05B49ADD5A}" type="datetimeFigureOut">
              <a:rPr lang="de-DE" smtClean="0"/>
              <a:t>18.01.2017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CE9FD-2C9C-46B6-8545-0ACFDD8C027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579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8129"/>
            <a:ext cx="9144000" cy="2387600"/>
          </a:xfrm>
        </p:spPr>
        <p:txBody>
          <a:bodyPr/>
          <a:lstStyle/>
          <a:p>
            <a:r>
              <a:rPr lang="de-DE" dirty="0" smtClean="0"/>
              <a:t>Medical Image Processing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4000" dirty="0" smtClean="0"/>
              <a:t>Image thresholding methods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23889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Adaptive thresholding (Niblack‘s method)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/>
              <a:t>Set the window size (a moving rectangular window, e.g., [3 3])</a:t>
            </a:r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For each pixel I</a:t>
            </a:r>
            <a:r>
              <a:rPr lang="de-DE" baseline="-25000" dirty="0" smtClean="0"/>
              <a:t>ij</a:t>
            </a:r>
            <a:r>
              <a:rPr lang="de-DE" dirty="0" smtClean="0"/>
              <a:t> DO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Caclulate local mean ml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Calculate local standard of deviationsl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Calculate the threshold T as T = m</a:t>
            </a:r>
            <a:r>
              <a:rPr lang="de-DE" baseline="-25000" dirty="0" smtClean="0"/>
              <a:t>l</a:t>
            </a:r>
            <a:r>
              <a:rPr lang="de-DE" dirty="0" smtClean="0"/>
              <a:t> + k</a:t>
            </a:r>
            <a:r>
              <a:rPr lang="de-DE" baseline="-25000" dirty="0" smtClean="0"/>
              <a:t>sl</a:t>
            </a:r>
            <a:r>
              <a:rPr lang="de-DE" dirty="0" smtClean="0"/>
              <a:t> (k= -0.2)</a:t>
            </a:r>
          </a:p>
          <a:p>
            <a:pPr marL="971550" lvl="1" indent="-514350">
              <a:buFont typeface="+mj-lt"/>
              <a:buAutoNum type="arabicPeriod"/>
            </a:pPr>
            <a:r>
              <a:rPr lang="de-DE" dirty="0" smtClean="0"/>
              <a:t>Apply the threshold (I</a:t>
            </a:r>
            <a:r>
              <a:rPr lang="de-DE" baseline="-25000" dirty="0" smtClean="0"/>
              <a:t>ij</a:t>
            </a:r>
            <a:r>
              <a:rPr lang="de-DE" dirty="0" smtClean="0"/>
              <a:t> = 0 if I</a:t>
            </a:r>
            <a:r>
              <a:rPr lang="de-DE" baseline="-25000" dirty="0" smtClean="0"/>
              <a:t>ij</a:t>
            </a:r>
            <a:r>
              <a:rPr lang="de-DE" dirty="0" smtClean="0"/>
              <a:t> &lt; T otherwise I</a:t>
            </a:r>
            <a:r>
              <a:rPr lang="de-DE" baseline="-25000" dirty="0" smtClean="0"/>
              <a:t>ij</a:t>
            </a:r>
            <a:r>
              <a:rPr lang="de-DE" dirty="0" smtClean="0"/>
              <a:t> = 1)</a:t>
            </a:r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Output the binary image I</a:t>
            </a:r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524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Adaptive </a:t>
            </a:r>
            <a:r>
              <a:rPr lang="de-DE" dirty="0" smtClean="0"/>
              <a:t>thresholding (window size: [5  5]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02" y="1825625"/>
            <a:ext cx="8688195" cy="4351338"/>
          </a:xfrm>
        </p:spPr>
      </p:pic>
    </p:spTree>
    <p:extLst>
      <p:ext uri="{BB962C8B-B14F-4D97-AF65-F5344CB8AC3E}">
        <p14:creationId xmlns:p14="http://schemas.microsoft.com/office/powerpoint/2010/main" val="2151904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Adaptive </a:t>
            </a:r>
            <a:r>
              <a:rPr lang="de-DE" dirty="0" smtClean="0"/>
              <a:t>thresholding (window size: [25  25]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02" y="1825625"/>
            <a:ext cx="8688195" cy="4351338"/>
          </a:xfrm>
        </p:spPr>
      </p:pic>
    </p:spTree>
    <p:extLst>
      <p:ext uri="{BB962C8B-B14F-4D97-AF65-F5344CB8AC3E}">
        <p14:creationId xmlns:p14="http://schemas.microsoft.com/office/powerpoint/2010/main" val="1742521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de-DE" sz="3600" b="1" dirty="0" smtClean="0"/>
              <a:t>An example on thresholding a CT image based on the relationship between HU and pixel intensity values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mapping between HU and pixel values look likes: </a:t>
            </a:r>
          </a:p>
          <a:p>
            <a:pPr marL="0" indent="0" algn="ctr">
              <a:buNone/>
            </a:pPr>
            <a:r>
              <a:rPr lang="en-US" dirty="0" smtClean="0"/>
              <a:t>HU=</a:t>
            </a:r>
            <a:r>
              <a:rPr lang="en-US" dirty="0" err="1" smtClean="0"/>
              <a:t>pixelValue</a:t>
            </a:r>
            <a:r>
              <a:rPr lang="en-US" dirty="0" smtClean="0"/>
              <a:t>*</a:t>
            </a:r>
            <a:r>
              <a:rPr lang="en-US" dirty="0" err="1" smtClean="0"/>
              <a:t>slope+intercept</a:t>
            </a:r>
            <a:endParaRPr lang="en-US" dirty="0" smtClean="0"/>
          </a:p>
          <a:p>
            <a:endParaRPr lang="de-DE" dirty="0" smtClean="0"/>
          </a:p>
          <a:p>
            <a:r>
              <a:rPr lang="de-DE" dirty="0" smtClean="0"/>
              <a:t>Slope and intercept must be extracted from DICOM image file based on the DICOM header </a:t>
            </a:r>
            <a:endParaRPr lang="en-US" dirty="0"/>
          </a:p>
          <a:p>
            <a:endParaRPr lang="de-DE" dirty="0" smtClean="0"/>
          </a:p>
          <a:p>
            <a:r>
              <a:rPr lang="de-DE" dirty="0" smtClean="0"/>
              <a:t>After extracting the HU information of each pixel, the threshold is applied on the image based on information on the desired organ to be detected.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39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An example on thresholding a CT </a:t>
            </a:r>
            <a:r>
              <a:rPr lang="de-DE" b="1" dirty="0" smtClean="0"/>
              <a:t>image....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531494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I=</a:t>
            </a:r>
            <a:r>
              <a:rPr lang="en-US" sz="3700" b="1" dirty="0" err="1">
                <a:solidFill>
                  <a:schemeClr val="accent1"/>
                </a:solidFill>
              </a:rPr>
              <a:t>dicomread</a:t>
            </a:r>
            <a:r>
              <a:rPr lang="en-US" sz="3700" b="1" dirty="0">
                <a:solidFill>
                  <a:schemeClr val="accent1"/>
                </a:solidFill>
              </a:rPr>
              <a:t>('CT1.dcm</a:t>
            </a:r>
            <a:r>
              <a:rPr lang="en-US" sz="3700" b="1" dirty="0" smtClean="0">
                <a:solidFill>
                  <a:schemeClr val="accent1"/>
                </a:solidFill>
              </a:rPr>
              <a:t>'); % </a:t>
            </a:r>
            <a:r>
              <a:rPr lang="en-US" sz="3700" b="1" dirty="0" smtClean="0"/>
              <a:t>reading a CT image</a:t>
            </a:r>
            <a:endParaRPr lang="en-US" sz="3700" b="1" dirty="0"/>
          </a:p>
          <a:p>
            <a:pPr marL="0" indent="0">
              <a:buNone/>
            </a:pPr>
            <a:r>
              <a:rPr lang="en-US" sz="3700" b="1" dirty="0" err="1">
                <a:solidFill>
                  <a:schemeClr val="accent1"/>
                </a:solidFill>
              </a:rPr>
              <a:t>Inf</a:t>
            </a:r>
            <a:r>
              <a:rPr lang="en-US" sz="3700" b="1" dirty="0">
                <a:solidFill>
                  <a:schemeClr val="accent1"/>
                </a:solidFill>
              </a:rPr>
              <a:t>=</a:t>
            </a:r>
            <a:r>
              <a:rPr lang="en-US" sz="3700" b="1" dirty="0" err="1">
                <a:solidFill>
                  <a:schemeClr val="accent1"/>
                </a:solidFill>
              </a:rPr>
              <a:t>dicominfo</a:t>
            </a:r>
            <a:r>
              <a:rPr lang="en-US" sz="3700" b="1" dirty="0">
                <a:solidFill>
                  <a:schemeClr val="accent1"/>
                </a:solidFill>
              </a:rPr>
              <a:t>('CT1.dcm</a:t>
            </a:r>
            <a:r>
              <a:rPr lang="en-US" sz="3700" b="1" dirty="0" smtClean="0">
                <a:solidFill>
                  <a:schemeClr val="accent1"/>
                </a:solidFill>
              </a:rPr>
              <a:t>'); % </a:t>
            </a:r>
            <a:r>
              <a:rPr lang="en-US" sz="3700" b="1" dirty="0" smtClean="0"/>
              <a:t>extracting the DICOM</a:t>
            </a:r>
            <a:endParaRPr lang="en-US" sz="3700" b="1" dirty="0"/>
          </a:p>
          <a:p>
            <a:pPr marL="0" indent="0">
              <a:buNone/>
            </a:pPr>
            <a:endParaRPr lang="en-US" sz="37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[group1, element1] = </a:t>
            </a:r>
            <a:r>
              <a:rPr lang="en-US" sz="3700" b="1" dirty="0" err="1">
                <a:solidFill>
                  <a:schemeClr val="accent1"/>
                </a:solidFill>
              </a:rPr>
              <a:t>dicomlookup</a:t>
            </a:r>
            <a:r>
              <a:rPr lang="en-US" sz="3700" b="1" dirty="0">
                <a:solidFill>
                  <a:schemeClr val="accent1"/>
                </a:solidFill>
              </a:rPr>
              <a:t>('</a:t>
            </a:r>
            <a:r>
              <a:rPr lang="en-US" sz="3700" b="1" dirty="0" err="1">
                <a:solidFill>
                  <a:schemeClr val="accent1"/>
                </a:solidFill>
              </a:rPr>
              <a:t>RescaleSlope</a:t>
            </a:r>
            <a:r>
              <a:rPr lang="en-US" sz="3700" b="1" dirty="0" smtClean="0">
                <a:solidFill>
                  <a:schemeClr val="accent1"/>
                </a:solidFill>
              </a:rPr>
              <a:t>'); %</a:t>
            </a:r>
            <a:r>
              <a:rPr lang="en-US" sz="3700" b="1" dirty="0" smtClean="0"/>
              <a:t>Finding the group and element of component slope of the image</a:t>
            </a:r>
            <a:endParaRPr lang="en-US" sz="3700" b="1" dirty="0"/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[group2, element2] = </a:t>
            </a:r>
            <a:r>
              <a:rPr lang="en-US" sz="3700" b="1" dirty="0" err="1">
                <a:solidFill>
                  <a:schemeClr val="accent1"/>
                </a:solidFill>
              </a:rPr>
              <a:t>dicomlookup</a:t>
            </a:r>
            <a:r>
              <a:rPr lang="en-US" sz="3700" b="1" dirty="0">
                <a:solidFill>
                  <a:schemeClr val="accent1"/>
                </a:solidFill>
              </a:rPr>
              <a:t>('</a:t>
            </a:r>
            <a:r>
              <a:rPr lang="en-US" sz="3700" b="1" dirty="0" err="1">
                <a:solidFill>
                  <a:schemeClr val="accent1"/>
                </a:solidFill>
              </a:rPr>
              <a:t>RescaleIntercept</a:t>
            </a:r>
            <a:r>
              <a:rPr lang="en-US" sz="3700" b="1" dirty="0" smtClean="0">
                <a:solidFill>
                  <a:schemeClr val="accent1"/>
                </a:solidFill>
              </a:rPr>
              <a:t>');</a:t>
            </a:r>
            <a:r>
              <a:rPr lang="en-US" sz="3700" b="1" dirty="0">
                <a:solidFill>
                  <a:schemeClr val="accent1"/>
                </a:solidFill>
              </a:rPr>
              <a:t> </a:t>
            </a:r>
            <a:r>
              <a:rPr lang="en-US" sz="3700" b="1" dirty="0" smtClean="0">
                <a:solidFill>
                  <a:schemeClr val="accent1"/>
                </a:solidFill>
              </a:rPr>
              <a:t>%</a:t>
            </a:r>
            <a:r>
              <a:rPr lang="en-US" sz="3700" b="1" dirty="0" smtClean="0"/>
              <a:t>Finding </a:t>
            </a:r>
            <a:r>
              <a:rPr lang="en-US" sz="3700" b="1" dirty="0"/>
              <a:t>the group and element of </a:t>
            </a:r>
            <a:r>
              <a:rPr lang="en-US" sz="3700" b="1" dirty="0" smtClean="0"/>
              <a:t>component intercept </a:t>
            </a:r>
            <a:r>
              <a:rPr lang="en-US" sz="3700" b="1" dirty="0"/>
              <a:t>of the image</a:t>
            </a:r>
          </a:p>
          <a:p>
            <a:pPr marL="0" indent="0">
              <a:buNone/>
            </a:pPr>
            <a:endParaRPr lang="en-US" sz="37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slope=Inf.(</a:t>
            </a:r>
            <a:r>
              <a:rPr lang="en-US" sz="3700" b="1" dirty="0" err="1">
                <a:solidFill>
                  <a:schemeClr val="accent1"/>
                </a:solidFill>
              </a:rPr>
              <a:t>dicomlookup</a:t>
            </a:r>
            <a:r>
              <a:rPr lang="en-US" sz="3700" b="1" dirty="0">
                <a:solidFill>
                  <a:schemeClr val="accent1"/>
                </a:solidFill>
              </a:rPr>
              <a:t>(40, 4179</a:t>
            </a:r>
            <a:r>
              <a:rPr lang="en-US" sz="3700" b="1" dirty="0" smtClean="0">
                <a:solidFill>
                  <a:schemeClr val="accent1"/>
                </a:solidFill>
              </a:rPr>
              <a:t>)); % </a:t>
            </a:r>
            <a:r>
              <a:rPr lang="en-US" sz="3700" b="1" dirty="0" smtClean="0"/>
              <a:t>extracting slope </a:t>
            </a:r>
            <a:endParaRPr lang="en-US" sz="3700" b="1" dirty="0"/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intercept=Inf.(</a:t>
            </a:r>
            <a:r>
              <a:rPr lang="en-US" sz="3700" b="1" dirty="0" err="1">
                <a:solidFill>
                  <a:schemeClr val="accent1"/>
                </a:solidFill>
              </a:rPr>
              <a:t>dicomlookup</a:t>
            </a:r>
            <a:r>
              <a:rPr lang="en-US" sz="3700" b="1" dirty="0">
                <a:solidFill>
                  <a:schemeClr val="accent1"/>
                </a:solidFill>
              </a:rPr>
              <a:t>(40, 4178</a:t>
            </a:r>
            <a:r>
              <a:rPr lang="en-US" sz="3700" b="1" dirty="0" smtClean="0">
                <a:solidFill>
                  <a:schemeClr val="accent1"/>
                </a:solidFill>
              </a:rPr>
              <a:t>));%</a:t>
            </a:r>
            <a:r>
              <a:rPr lang="en-US" sz="3700" b="1" dirty="0" smtClean="0"/>
              <a:t>extracting intercept</a:t>
            </a:r>
            <a:endParaRPr lang="en-US" sz="3700" b="1" dirty="0"/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</a:t>
            </a:r>
            <a:r>
              <a:rPr lang="en-US" sz="3700" b="1" dirty="0" smtClean="0">
                <a:solidFill>
                  <a:schemeClr val="accent1"/>
                </a:solidFill>
              </a:rPr>
              <a:t>HU=int16(I</a:t>
            </a:r>
            <a:r>
              <a:rPr lang="en-US" sz="3700" b="1" dirty="0">
                <a:solidFill>
                  <a:schemeClr val="accent1"/>
                </a:solidFill>
              </a:rPr>
              <a:t>)*</a:t>
            </a:r>
            <a:r>
              <a:rPr lang="en-US" sz="3700" b="1" dirty="0" err="1">
                <a:solidFill>
                  <a:schemeClr val="accent1"/>
                </a:solidFill>
              </a:rPr>
              <a:t>slope+intercept</a:t>
            </a:r>
            <a:r>
              <a:rPr lang="en-US" sz="3700" b="1" dirty="0" smtClean="0">
                <a:solidFill>
                  <a:schemeClr val="accent1"/>
                </a:solidFill>
              </a:rPr>
              <a:t>;</a:t>
            </a:r>
            <a:r>
              <a:rPr lang="en-US" sz="3700" b="1" dirty="0" smtClean="0"/>
              <a:t> </a:t>
            </a:r>
            <a:r>
              <a:rPr lang="en-US" sz="3700" b="1" dirty="0" smtClean="0">
                <a:solidFill>
                  <a:schemeClr val="accent1"/>
                </a:solidFill>
              </a:rPr>
              <a:t>%</a:t>
            </a:r>
            <a:r>
              <a:rPr lang="en-US" sz="3700" b="1" dirty="0" smtClean="0"/>
              <a:t>calculating the HU (</a:t>
            </a:r>
            <a:r>
              <a:rPr lang="en-US" sz="3700" b="1" dirty="0" err="1" smtClean="0"/>
              <a:t>Hounsfiled</a:t>
            </a:r>
            <a:r>
              <a:rPr lang="en-US" sz="3700" b="1" dirty="0" smtClean="0"/>
              <a:t> Unit) corresponding to each pixel value</a:t>
            </a:r>
          </a:p>
          <a:p>
            <a:pPr marL="0" indent="0">
              <a:buNone/>
            </a:pPr>
            <a:r>
              <a:rPr lang="de-DE" sz="3700" b="1" dirty="0" smtClean="0">
                <a:solidFill>
                  <a:schemeClr val="accent1"/>
                </a:solidFill>
              </a:rPr>
              <a:t>Threshold= input(prompt); %</a:t>
            </a:r>
            <a:r>
              <a:rPr lang="de-DE" sz="3700" b="1" dirty="0" smtClean="0"/>
              <a:t>setting the threshold from input</a:t>
            </a:r>
            <a:endParaRPr lang="en-US" sz="3700" b="1" dirty="0"/>
          </a:p>
          <a:p>
            <a:pPr marL="0" indent="0">
              <a:buNone/>
            </a:pPr>
            <a:endParaRPr lang="en-US" sz="37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3700" b="1" dirty="0" smtClean="0">
                <a:solidFill>
                  <a:schemeClr val="accent1"/>
                </a:solidFill>
              </a:rPr>
              <a:t>for </a:t>
            </a:r>
            <a:r>
              <a:rPr lang="en-US" sz="3700" b="1" dirty="0" err="1">
                <a:solidFill>
                  <a:schemeClr val="accent1"/>
                </a:solidFill>
              </a:rPr>
              <a:t>i</a:t>
            </a:r>
            <a:r>
              <a:rPr lang="en-US" sz="3700" b="1" dirty="0">
                <a:solidFill>
                  <a:schemeClr val="accent1"/>
                </a:solidFill>
              </a:rPr>
              <a:t>=1:size(I, 1</a:t>
            </a:r>
            <a:r>
              <a:rPr lang="en-US" sz="3700" b="1" dirty="0" smtClean="0">
                <a:solidFill>
                  <a:schemeClr val="accent1"/>
                </a:solidFill>
              </a:rPr>
              <a:t>) % </a:t>
            </a:r>
            <a:r>
              <a:rPr lang="en-US" sz="3700" b="1" dirty="0" smtClean="0"/>
              <a:t>applying the threshold</a:t>
            </a:r>
            <a:endParaRPr lang="en-US" sz="3700" b="1" dirty="0"/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for j=1:size(I, 2)</a:t>
            </a: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    if (HU(</a:t>
            </a:r>
            <a:r>
              <a:rPr lang="en-US" sz="3700" b="1" dirty="0" err="1">
                <a:solidFill>
                  <a:schemeClr val="accent1"/>
                </a:solidFill>
              </a:rPr>
              <a:t>i</a:t>
            </a:r>
            <a:r>
              <a:rPr lang="en-US" sz="3700" b="1" dirty="0">
                <a:solidFill>
                  <a:schemeClr val="accent1"/>
                </a:solidFill>
              </a:rPr>
              <a:t>, j</a:t>
            </a:r>
            <a:r>
              <a:rPr lang="en-US" sz="3700" b="1" dirty="0" smtClean="0">
                <a:solidFill>
                  <a:schemeClr val="accent1"/>
                </a:solidFill>
              </a:rPr>
              <a:t>)&lt;T)</a:t>
            </a:r>
            <a:endParaRPr lang="en-US" sz="37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        I(</a:t>
            </a:r>
            <a:r>
              <a:rPr lang="en-US" sz="3700" b="1" dirty="0" err="1">
                <a:solidFill>
                  <a:schemeClr val="accent1"/>
                </a:solidFill>
              </a:rPr>
              <a:t>i</a:t>
            </a:r>
            <a:r>
              <a:rPr lang="en-US" sz="3700" b="1" dirty="0">
                <a:solidFill>
                  <a:schemeClr val="accent1"/>
                </a:solidFill>
              </a:rPr>
              <a:t>, j)=1;</a:t>
            </a: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    else</a:t>
            </a: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        I(</a:t>
            </a:r>
            <a:r>
              <a:rPr lang="en-US" sz="3700" b="1" dirty="0" err="1">
                <a:solidFill>
                  <a:schemeClr val="accent1"/>
                </a:solidFill>
              </a:rPr>
              <a:t>i</a:t>
            </a:r>
            <a:r>
              <a:rPr lang="en-US" sz="3700" b="1" dirty="0">
                <a:solidFill>
                  <a:schemeClr val="accent1"/>
                </a:solidFill>
              </a:rPr>
              <a:t>, j)=0;</a:t>
            </a: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    end</a:t>
            </a: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    end</a:t>
            </a:r>
          </a:p>
          <a:p>
            <a:pPr marL="0" indent="0">
              <a:buNone/>
            </a:pPr>
            <a:r>
              <a:rPr lang="en-US" sz="3700" b="1" dirty="0">
                <a:solidFill>
                  <a:schemeClr val="accent1"/>
                </a:solidFill>
              </a:rPr>
              <a:t>end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88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Main thresholding methods 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Global thresholding</a:t>
            </a:r>
          </a:p>
          <a:p>
            <a:endParaRPr lang="de-DE" dirty="0" smtClean="0"/>
          </a:p>
          <a:p>
            <a:r>
              <a:rPr lang="de-DE" dirty="0" smtClean="0"/>
              <a:t>Local thresholding</a:t>
            </a:r>
          </a:p>
          <a:p>
            <a:endParaRPr lang="de-DE" dirty="0" smtClean="0"/>
          </a:p>
          <a:p>
            <a:r>
              <a:rPr lang="de-DE" dirty="0" smtClean="0"/>
              <a:t>Adaptive thresholding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638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Global thresholding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589"/>
            <a:ext cx="10515600" cy="4874374"/>
          </a:xfrm>
        </p:spPr>
        <p:txBody>
          <a:bodyPr/>
          <a:lstStyle/>
          <a:p>
            <a:r>
              <a:rPr lang="de-DE" dirty="0" smtClean="0"/>
              <a:t>A constant threhold is applied to the whole image </a:t>
            </a:r>
            <a:r>
              <a:rPr lang="de-DE" dirty="0" smtClean="0"/>
              <a:t>pixels.</a:t>
            </a:r>
            <a:endParaRPr lang="de-DE" dirty="0" smtClean="0"/>
          </a:p>
          <a:p>
            <a:r>
              <a:rPr lang="de-DE" dirty="0" smtClean="0"/>
              <a:t>The image is devided into background and foreground</a:t>
            </a:r>
            <a:endParaRPr lang="de-D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329132"/>
            <a:ext cx="11430000" cy="468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5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Global thresholding (example with different thresholds)</a:t>
            </a:r>
            <a:endParaRPr lang="de-D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207" y="1690688"/>
            <a:ext cx="9625693" cy="5046541"/>
          </a:xfrm>
        </p:spPr>
      </p:pic>
    </p:spTree>
    <p:extLst>
      <p:ext uri="{BB962C8B-B14F-4D97-AF65-F5344CB8AC3E}">
        <p14:creationId xmlns:p14="http://schemas.microsoft.com/office/powerpoint/2010/main" val="423216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Problems with the global thresholding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Different objects </a:t>
            </a:r>
            <a:r>
              <a:rPr lang="de-DE" dirty="0" smtClean="0"/>
              <a:t>appear in </a:t>
            </a:r>
            <a:r>
              <a:rPr lang="de-DE" dirty="0" smtClean="0"/>
              <a:t>many different gray </a:t>
            </a:r>
            <a:r>
              <a:rPr lang="de-DE" dirty="0" smtClean="0"/>
              <a:t>level.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Background might have high intensity </a:t>
            </a:r>
            <a:r>
              <a:rPr lang="de-DE" dirty="0" smtClean="0"/>
              <a:t>variation.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algn="just"/>
            <a:r>
              <a:rPr lang="de-DE" dirty="0" smtClean="0"/>
              <a:t>So, </a:t>
            </a:r>
            <a:r>
              <a:rPr lang="de-DE" dirty="0" smtClean="0"/>
              <a:t>Global Thresholding method is most useful when image contains a single object or objects with the same (almost) gray level also less noisy</a:t>
            </a:r>
            <a:r>
              <a:rPr lang="de-DE" dirty="0" smtClean="0"/>
              <a:t>.</a:t>
            </a:r>
          </a:p>
          <a:p>
            <a:pPr algn="just"/>
            <a:endParaRPr lang="de-DE" dirty="0"/>
          </a:p>
          <a:p>
            <a:pPr algn="just"/>
            <a:r>
              <a:rPr lang="de-DE" dirty="0" smtClean="0"/>
              <a:t>More technically Global Thresholding is useful when the image histogram can be separated in two regions clearly.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22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Otsu‘s thresholding method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de-DE" dirty="0" smtClean="0"/>
              <a:t>It is the most commonly used global thresholding method.</a:t>
            </a:r>
          </a:p>
          <a:p>
            <a:endParaRPr lang="de-DE" dirty="0" smtClean="0"/>
          </a:p>
          <a:p>
            <a:pPr algn="just"/>
            <a:r>
              <a:rPr lang="de-DE" dirty="0" smtClean="0"/>
              <a:t>Still the most common method for converting grayscale images to binary images.</a:t>
            </a:r>
          </a:p>
          <a:p>
            <a:endParaRPr lang="de-DE" dirty="0" smtClean="0"/>
          </a:p>
          <a:p>
            <a:pPr algn="just"/>
            <a:r>
              <a:rPr lang="de-DE" dirty="0" smtClean="0"/>
              <a:t>It devides the image pixels into two classes foreground and background </a:t>
            </a:r>
            <a:r>
              <a:rPr lang="de-DE" dirty="0" smtClean="0"/>
              <a:t>pixels based on minimizing inter class variance or equalently maximizing intra class variance.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200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Otsu‘s thresholding method (Cont‘d)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de-DE" dirty="0" smtClean="0"/>
                  <a:t>Let pixel intensity value be in the interval [0, L-1] and p(i) be the probability of the intensity value i</a:t>
                </a:r>
              </a:p>
              <a:p>
                <a:r>
                  <a:rPr lang="de-DE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</m:e>
                    </m:nary>
                    <m:r>
                      <a:rPr lang="de-DE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)=</m:t>
                    </m:r>
                    <m:nary>
                      <m:naryPr>
                        <m:chr m:val="∑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</m:e>
                    </m:nary>
                  </m:oMath>
                </a14:m>
                <a:endParaRPr lang="de-DE" dirty="0" smtClean="0"/>
              </a:p>
              <a:p>
                <a:r>
                  <a:rPr lang="de-DE" dirty="0" smtClean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f>
                          <m:f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,</m:t>
                        </m:r>
                      </m:e>
                    </m:nary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𝑗</m:t>
                        </m:r>
                        <m:f>
                          <m:f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endParaRPr lang="de-DE" dirty="0" smtClean="0"/>
              </a:p>
              <a:p>
                <a:r>
                  <a:rPr lang="de-DE" dirty="0" smtClean="0"/>
                  <a:t>Algorithm 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en-US" dirty="0"/>
                  <a:t>Compute </a:t>
                </a:r>
                <a:r>
                  <a:rPr lang="en-US" dirty="0" smtClean="0"/>
                  <a:t>image histogram  </a:t>
                </a:r>
                <a:endParaRPr lang="en-US" dirty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de-DE" dirty="0" smtClean="0"/>
                  <a:t>Initialize the W</a:t>
                </a:r>
                <a:r>
                  <a:rPr lang="de-DE" baseline="-25000" dirty="0" smtClean="0"/>
                  <a:t>1</a:t>
                </a:r>
                <a:r>
                  <a:rPr lang="de-DE" dirty="0" smtClean="0"/>
                  <a:t>(0), W</a:t>
                </a:r>
                <a:r>
                  <a:rPr lang="de-DE" baseline="-25000" dirty="0" smtClean="0"/>
                  <a:t>2</a:t>
                </a:r>
                <a:r>
                  <a:rPr lang="de-DE" dirty="0" smtClean="0"/>
                  <a:t>(0), M</a:t>
                </a:r>
                <a:r>
                  <a:rPr lang="de-DE" baseline="-25000" dirty="0" smtClean="0"/>
                  <a:t>1</a:t>
                </a:r>
                <a:r>
                  <a:rPr lang="de-DE" dirty="0" smtClean="0"/>
                  <a:t>(0), M</a:t>
                </a:r>
                <a:r>
                  <a:rPr lang="de-DE" baseline="-25000" dirty="0" smtClean="0"/>
                  <a:t>2</a:t>
                </a:r>
                <a:r>
                  <a:rPr lang="de-DE" dirty="0" smtClean="0"/>
                  <a:t>(0)</a:t>
                </a:r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de-DE" dirty="0" smtClean="0"/>
                  <a:t>For i=0 to L-1 Do</a:t>
                </a:r>
              </a:p>
              <a:p>
                <a:pPr marL="1371600" lvl="2" indent="-457200">
                  <a:buFont typeface="+mj-lt"/>
                  <a:buAutoNum type="arabicPeriod"/>
                </a:pPr>
                <a:r>
                  <a:rPr lang="de-DE" dirty="0"/>
                  <a:t>Compute </a:t>
                </a:r>
                <a:r>
                  <a:rPr lang="de-DE" dirty="0" smtClean="0"/>
                  <a:t>W</a:t>
                </a:r>
                <a:r>
                  <a:rPr lang="de-DE" baseline="-25000" dirty="0" smtClean="0"/>
                  <a:t>1</a:t>
                </a:r>
                <a:r>
                  <a:rPr lang="de-DE" dirty="0" smtClean="0"/>
                  <a:t>(i), W</a:t>
                </a:r>
                <a:r>
                  <a:rPr lang="de-DE" baseline="-25000" dirty="0" smtClean="0"/>
                  <a:t>2</a:t>
                </a:r>
                <a:r>
                  <a:rPr lang="de-DE" dirty="0" smtClean="0"/>
                  <a:t>(i), M</a:t>
                </a:r>
                <a:r>
                  <a:rPr lang="de-DE" baseline="-25000" dirty="0" smtClean="0"/>
                  <a:t>1</a:t>
                </a:r>
                <a:r>
                  <a:rPr lang="de-DE" dirty="0" smtClean="0"/>
                  <a:t>(i), M</a:t>
                </a:r>
                <a:r>
                  <a:rPr lang="de-DE" baseline="-25000" dirty="0" smtClean="0"/>
                  <a:t>2</a:t>
                </a:r>
                <a:r>
                  <a:rPr lang="de-DE" dirty="0" smtClean="0"/>
                  <a:t>(i)</a:t>
                </a:r>
              </a:p>
              <a:p>
                <a:pPr marL="1371600" lvl="2" indent="-457200">
                  <a:buFont typeface="+mj-lt"/>
                  <a:buAutoNum type="arabicPeriod"/>
                </a:pPr>
                <a:r>
                  <a:rPr lang="de-DE" dirty="0" smtClean="0"/>
                  <a:t>Compute inter-class variance as Var(t)=W</a:t>
                </a:r>
                <a:r>
                  <a:rPr lang="de-DE" baseline="-25000" dirty="0" smtClean="0"/>
                  <a:t>1</a:t>
                </a:r>
                <a:r>
                  <a:rPr lang="de-DE" dirty="0" smtClean="0"/>
                  <a:t>(t).W</a:t>
                </a:r>
                <a:r>
                  <a:rPr lang="de-DE" baseline="-25000" dirty="0" smtClean="0"/>
                  <a:t>2</a:t>
                </a:r>
                <a:r>
                  <a:rPr lang="de-DE" dirty="0" smtClean="0"/>
                  <a:t>(t)[M</a:t>
                </a:r>
                <a:r>
                  <a:rPr lang="de-DE" baseline="-25000" dirty="0" smtClean="0"/>
                  <a:t>1</a:t>
                </a:r>
                <a:r>
                  <a:rPr lang="de-DE" dirty="0" smtClean="0"/>
                  <a:t>(i) - </a:t>
                </a:r>
                <a:r>
                  <a:rPr lang="de-DE" dirty="0"/>
                  <a:t>M</a:t>
                </a:r>
                <a:r>
                  <a:rPr lang="de-DE" baseline="-25000" dirty="0"/>
                  <a:t>2</a:t>
                </a:r>
                <a:r>
                  <a:rPr lang="de-DE" dirty="0"/>
                  <a:t>(i</a:t>
                </a:r>
                <a:r>
                  <a:rPr lang="de-DE" dirty="0" smtClean="0"/>
                  <a:t>)]</a:t>
                </a:r>
                <a:r>
                  <a:rPr lang="de-DE" baseline="30000" dirty="0" smtClean="0"/>
                  <a:t>2</a:t>
                </a:r>
                <a:endParaRPr lang="de-DE" baseline="30000" dirty="0"/>
              </a:p>
              <a:p>
                <a:pPr marL="914400" lvl="1" indent="-457200">
                  <a:buFont typeface="+mj-lt"/>
                  <a:buAutoNum type="arabicPeriod"/>
                </a:pPr>
                <a:r>
                  <a:rPr lang="de-DE" dirty="0" smtClean="0"/>
                  <a:t>Threshold T is the maximazing argument of Var(t)</a:t>
                </a:r>
                <a:endParaRPr lang="de-DE" dirty="0"/>
              </a:p>
              <a:p>
                <a:pPr marL="1371600" lvl="2" indent="-457200">
                  <a:buFont typeface="+mj-lt"/>
                  <a:buAutoNum type="arabicPeriod"/>
                </a:pPr>
                <a:endParaRPr lang="de-DE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28" t="-2801" r="-121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410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Local thresholding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Deviding the image into some regions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Applying </a:t>
            </a:r>
            <a:r>
              <a:rPr lang="de-DE" dirty="0" smtClean="0"/>
              <a:t>a global thresholding method in each </a:t>
            </a:r>
            <a:r>
              <a:rPr lang="de-DE" dirty="0" smtClean="0"/>
              <a:t>region individually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22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Adaptive Thresholding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 smtClean="0"/>
              <a:t>Threshold is set according to the neighbor </a:t>
            </a:r>
            <a:r>
              <a:rPr lang="de-DE" dirty="0" smtClean="0"/>
              <a:t>pixels. 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The basic statistical information of the image is used locally and globally. 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Better results are gained comparing to global and local thresholding method and more details in the image are revealed.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Different appraoches exist for adaptivee thresholding dpending on the application.</a:t>
            </a:r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Different settings exist for each approach depending on the image noise level, histogram,...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77591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603</Words>
  <Application>Microsoft Office PowerPoint</Application>
  <PresentationFormat>Widescreen</PresentationFormat>
  <Paragraphs>93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Theme</vt:lpstr>
      <vt:lpstr>Medical Image Processing</vt:lpstr>
      <vt:lpstr>Main thresholding methods </vt:lpstr>
      <vt:lpstr>Global thresholding</vt:lpstr>
      <vt:lpstr>Global thresholding (example with different thresholds)</vt:lpstr>
      <vt:lpstr>Problems with the global thresholding</vt:lpstr>
      <vt:lpstr>Otsu‘s thresholding method</vt:lpstr>
      <vt:lpstr>Otsu‘s thresholding method (Cont‘d)</vt:lpstr>
      <vt:lpstr>Local thresholding</vt:lpstr>
      <vt:lpstr>Adaptive Thresholding</vt:lpstr>
      <vt:lpstr>Adaptive thresholding (Niblack‘s method)</vt:lpstr>
      <vt:lpstr>Adaptive thresholding (window size: [5  5]</vt:lpstr>
      <vt:lpstr>Adaptive thresholding (window size: [25  25]</vt:lpstr>
      <vt:lpstr>An example on thresholding a CT image based on the relationship between HU and pixel intensity values</vt:lpstr>
      <vt:lpstr>An example on thresholding a CT image....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Image Processing</dc:title>
  <dc:creator>Amir</dc:creator>
  <cp:lastModifiedBy>Amir</cp:lastModifiedBy>
  <cp:revision>35</cp:revision>
  <dcterms:created xsi:type="dcterms:W3CDTF">2017-01-14T23:04:06Z</dcterms:created>
  <dcterms:modified xsi:type="dcterms:W3CDTF">2017-01-18T17:31:54Z</dcterms:modified>
</cp:coreProperties>
</file>